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3" r:id="rId1"/>
  </p:sldMasterIdLst>
  <p:notesMasterIdLst>
    <p:notesMasterId r:id="rId29"/>
  </p:notesMasterIdLst>
  <p:handoutMasterIdLst>
    <p:handoutMasterId r:id="rId30"/>
  </p:handoutMasterIdLst>
  <p:sldIdLst>
    <p:sldId id="256" r:id="rId2"/>
    <p:sldId id="286" r:id="rId3"/>
    <p:sldId id="287" r:id="rId4"/>
    <p:sldId id="291" r:id="rId5"/>
    <p:sldId id="289" r:id="rId6"/>
    <p:sldId id="288" r:id="rId7"/>
    <p:sldId id="268" r:id="rId8"/>
    <p:sldId id="297" r:id="rId9"/>
    <p:sldId id="259" r:id="rId10"/>
    <p:sldId id="282" r:id="rId11"/>
    <p:sldId id="283" r:id="rId12"/>
    <p:sldId id="284" r:id="rId13"/>
    <p:sldId id="261" r:id="rId14"/>
    <p:sldId id="290" r:id="rId15"/>
    <p:sldId id="266" r:id="rId16"/>
    <p:sldId id="293" r:id="rId17"/>
    <p:sldId id="294" r:id="rId18"/>
    <p:sldId id="281" r:id="rId19"/>
    <p:sldId id="263" r:id="rId20"/>
    <p:sldId id="260" r:id="rId21"/>
    <p:sldId id="262" r:id="rId22"/>
    <p:sldId id="274" r:id="rId23"/>
    <p:sldId id="295" r:id="rId24"/>
    <p:sldId id="264" r:id="rId25"/>
    <p:sldId id="285" r:id="rId26"/>
    <p:sldId id="296" r:id="rId27"/>
    <p:sldId id="265" r:id="rId28"/>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689" autoAdjust="0"/>
  </p:normalViewPr>
  <p:slideViewPr>
    <p:cSldViewPr>
      <p:cViewPr varScale="1">
        <p:scale>
          <a:sx n="92" d="100"/>
          <a:sy n="92" d="100"/>
        </p:scale>
        <p:origin x="215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0C9EAC-F560-4AC4-BFFA-CB8D4F7FCC5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5EF5704-5642-44E0-BD4C-9EBDBAA4562F}">
      <dgm:prSet phldrT="[Text]"/>
      <dgm:spPr/>
      <dgm:t>
        <a:bodyPr/>
        <a:lstStyle/>
        <a:p>
          <a:r>
            <a:rPr lang="en-US" dirty="0">
              <a:solidFill>
                <a:schemeClr val="tx1"/>
              </a:solidFill>
            </a:rPr>
            <a:t>Philosophical worldview</a:t>
          </a:r>
        </a:p>
      </dgm:t>
    </dgm:pt>
    <dgm:pt modelId="{1ED49E62-19B8-4C70-AA8A-7E2505B1C633}" type="parTrans" cxnId="{9256B6FA-4BC5-45D8-B178-4A5EF81FC1CC}">
      <dgm:prSet/>
      <dgm:spPr/>
      <dgm:t>
        <a:bodyPr/>
        <a:lstStyle/>
        <a:p>
          <a:endParaRPr lang="en-US"/>
        </a:p>
      </dgm:t>
    </dgm:pt>
    <dgm:pt modelId="{FA84F609-8164-47A3-AC89-093ACFE4EB76}" type="sibTrans" cxnId="{9256B6FA-4BC5-45D8-B178-4A5EF81FC1CC}">
      <dgm:prSet/>
      <dgm:spPr/>
      <dgm:t>
        <a:bodyPr/>
        <a:lstStyle/>
        <a:p>
          <a:endParaRPr lang="en-US"/>
        </a:p>
      </dgm:t>
    </dgm:pt>
    <dgm:pt modelId="{AB03DD8E-D2E2-4D8F-8B3C-B1438217349F}">
      <dgm:prSet phldrT="[Text]"/>
      <dgm:spPr/>
      <dgm:t>
        <a:bodyPr/>
        <a:lstStyle/>
        <a:p>
          <a:r>
            <a:rPr lang="en-US" dirty="0">
              <a:solidFill>
                <a:schemeClr val="tx1"/>
              </a:solidFill>
            </a:rPr>
            <a:t>Research design</a:t>
          </a:r>
        </a:p>
      </dgm:t>
    </dgm:pt>
    <dgm:pt modelId="{9660BB7B-C1BC-44E5-ACBD-B37D97F7E1DB}" type="parTrans" cxnId="{024CF760-CA91-4389-8E58-3FEAAE0CD1BA}">
      <dgm:prSet/>
      <dgm:spPr/>
      <dgm:t>
        <a:bodyPr/>
        <a:lstStyle/>
        <a:p>
          <a:endParaRPr lang="en-US"/>
        </a:p>
      </dgm:t>
    </dgm:pt>
    <dgm:pt modelId="{39387273-4367-4457-97A6-5936036AB6E0}" type="sibTrans" cxnId="{024CF760-CA91-4389-8E58-3FEAAE0CD1BA}">
      <dgm:prSet/>
      <dgm:spPr/>
      <dgm:t>
        <a:bodyPr/>
        <a:lstStyle/>
        <a:p>
          <a:endParaRPr lang="en-US"/>
        </a:p>
      </dgm:t>
    </dgm:pt>
    <dgm:pt modelId="{666F9889-F514-429A-8FCB-1F9B4933C9EF}">
      <dgm:prSet phldrT="[Text]"/>
      <dgm:spPr/>
      <dgm:t>
        <a:bodyPr/>
        <a:lstStyle/>
        <a:p>
          <a:r>
            <a:rPr lang="en-US" dirty="0">
              <a:solidFill>
                <a:schemeClr val="tx1"/>
              </a:solidFill>
            </a:rPr>
            <a:t>Strategy of inquiry</a:t>
          </a:r>
        </a:p>
      </dgm:t>
    </dgm:pt>
    <dgm:pt modelId="{F163FD59-DF75-45A8-BC34-00E91298C50A}" type="parTrans" cxnId="{3C4C1D61-79D7-4C6A-A6A0-097C1D4D6BDF}">
      <dgm:prSet/>
      <dgm:spPr/>
      <dgm:t>
        <a:bodyPr/>
        <a:lstStyle/>
        <a:p>
          <a:endParaRPr lang="en-US"/>
        </a:p>
      </dgm:t>
    </dgm:pt>
    <dgm:pt modelId="{A2579D8E-56C1-4116-8A30-3E71479EAB75}" type="sibTrans" cxnId="{3C4C1D61-79D7-4C6A-A6A0-097C1D4D6BDF}">
      <dgm:prSet/>
      <dgm:spPr/>
      <dgm:t>
        <a:bodyPr/>
        <a:lstStyle/>
        <a:p>
          <a:endParaRPr lang="en-US"/>
        </a:p>
      </dgm:t>
    </dgm:pt>
    <dgm:pt modelId="{F159FAC2-5D64-4159-859B-54C03F72CB2E}">
      <dgm:prSet phldrT="[Text]"/>
      <dgm:spPr/>
      <dgm:t>
        <a:bodyPr/>
        <a:lstStyle/>
        <a:p>
          <a:r>
            <a:rPr lang="en-US" dirty="0">
              <a:solidFill>
                <a:schemeClr val="tx1"/>
              </a:solidFill>
            </a:rPr>
            <a:t>Research methods</a:t>
          </a:r>
        </a:p>
      </dgm:t>
    </dgm:pt>
    <dgm:pt modelId="{D9A35B98-B7F6-46B9-B4B9-177A8958C530}" type="parTrans" cxnId="{15F6C0F0-0C84-4DBF-8AF9-2D9B5AFE78D0}">
      <dgm:prSet/>
      <dgm:spPr/>
      <dgm:t>
        <a:bodyPr/>
        <a:lstStyle/>
        <a:p>
          <a:endParaRPr lang="en-US"/>
        </a:p>
      </dgm:t>
    </dgm:pt>
    <dgm:pt modelId="{14A8F86B-6860-4F28-B7D5-C7E14CBFA9D7}" type="sibTrans" cxnId="{15F6C0F0-0C84-4DBF-8AF9-2D9B5AFE78D0}">
      <dgm:prSet/>
      <dgm:spPr/>
      <dgm:t>
        <a:bodyPr/>
        <a:lstStyle/>
        <a:p>
          <a:endParaRPr lang="en-US"/>
        </a:p>
      </dgm:t>
    </dgm:pt>
    <dgm:pt modelId="{7887E54B-24C0-41F9-AF6E-C57776D447FB}" type="pres">
      <dgm:prSet presAssocID="{B20C9EAC-F560-4AC4-BFFA-CB8D4F7FCC5C}" presName="diagram" presStyleCnt="0">
        <dgm:presLayoutVars>
          <dgm:dir/>
          <dgm:resizeHandles val="exact"/>
        </dgm:presLayoutVars>
      </dgm:prSet>
      <dgm:spPr/>
    </dgm:pt>
    <dgm:pt modelId="{B143801E-21CE-43C1-9EF9-277219C2F053}" type="pres">
      <dgm:prSet presAssocID="{C5EF5704-5642-44E0-BD4C-9EBDBAA4562F}" presName="node" presStyleLbl="node1" presStyleIdx="0" presStyleCnt="4">
        <dgm:presLayoutVars>
          <dgm:bulletEnabled val="1"/>
        </dgm:presLayoutVars>
      </dgm:prSet>
      <dgm:spPr/>
    </dgm:pt>
    <dgm:pt modelId="{2A09AC64-D06E-4C31-BDB6-35C74BF2800C}" type="pres">
      <dgm:prSet presAssocID="{FA84F609-8164-47A3-AC89-093ACFE4EB76}" presName="sibTrans" presStyleCnt="0"/>
      <dgm:spPr/>
    </dgm:pt>
    <dgm:pt modelId="{09DB132D-AA9B-47E8-AAC8-D32A83556ABB}" type="pres">
      <dgm:prSet presAssocID="{AB03DD8E-D2E2-4D8F-8B3C-B1438217349F}" presName="node" presStyleLbl="node1" presStyleIdx="1" presStyleCnt="4">
        <dgm:presLayoutVars>
          <dgm:bulletEnabled val="1"/>
        </dgm:presLayoutVars>
      </dgm:prSet>
      <dgm:spPr/>
    </dgm:pt>
    <dgm:pt modelId="{4F397964-94B3-40F9-9140-B24F8AB115FC}" type="pres">
      <dgm:prSet presAssocID="{39387273-4367-4457-97A6-5936036AB6E0}" presName="sibTrans" presStyleCnt="0"/>
      <dgm:spPr/>
    </dgm:pt>
    <dgm:pt modelId="{2A6B3173-C71D-45E4-AFF4-C4AC2093CE60}" type="pres">
      <dgm:prSet presAssocID="{666F9889-F514-429A-8FCB-1F9B4933C9EF}" presName="node" presStyleLbl="node1" presStyleIdx="2" presStyleCnt="4">
        <dgm:presLayoutVars>
          <dgm:bulletEnabled val="1"/>
        </dgm:presLayoutVars>
      </dgm:prSet>
      <dgm:spPr/>
    </dgm:pt>
    <dgm:pt modelId="{D4E2AFE0-6B76-4A55-B07C-1E9D161A2415}" type="pres">
      <dgm:prSet presAssocID="{A2579D8E-56C1-4116-8A30-3E71479EAB75}" presName="sibTrans" presStyleCnt="0"/>
      <dgm:spPr/>
    </dgm:pt>
    <dgm:pt modelId="{D1B36E7F-455C-4E85-9518-28B7F24D3B27}" type="pres">
      <dgm:prSet presAssocID="{F159FAC2-5D64-4159-859B-54C03F72CB2E}" presName="node" presStyleLbl="node1" presStyleIdx="3" presStyleCnt="4">
        <dgm:presLayoutVars>
          <dgm:bulletEnabled val="1"/>
        </dgm:presLayoutVars>
      </dgm:prSet>
      <dgm:spPr/>
    </dgm:pt>
  </dgm:ptLst>
  <dgm:cxnLst>
    <dgm:cxn modelId="{CF07500B-B8B9-4B47-97B3-B4CF46B83AB6}" type="presOf" srcId="{C5EF5704-5642-44E0-BD4C-9EBDBAA4562F}" destId="{B143801E-21CE-43C1-9EF9-277219C2F053}" srcOrd="0" destOrd="0" presId="urn:microsoft.com/office/officeart/2005/8/layout/default"/>
    <dgm:cxn modelId="{DC86FF40-FE30-43FC-B28A-E0EB354C4690}" type="presOf" srcId="{AB03DD8E-D2E2-4D8F-8B3C-B1438217349F}" destId="{09DB132D-AA9B-47E8-AAC8-D32A83556ABB}" srcOrd="0" destOrd="0" presId="urn:microsoft.com/office/officeart/2005/8/layout/default"/>
    <dgm:cxn modelId="{024CF760-CA91-4389-8E58-3FEAAE0CD1BA}" srcId="{B20C9EAC-F560-4AC4-BFFA-CB8D4F7FCC5C}" destId="{AB03DD8E-D2E2-4D8F-8B3C-B1438217349F}" srcOrd="1" destOrd="0" parTransId="{9660BB7B-C1BC-44E5-ACBD-B37D97F7E1DB}" sibTransId="{39387273-4367-4457-97A6-5936036AB6E0}"/>
    <dgm:cxn modelId="{3C4C1D61-79D7-4C6A-A6A0-097C1D4D6BDF}" srcId="{B20C9EAC-F560-4AC4-BFFA-CB8D4F7FCC5C}" destId="{666F9889-F514-429A-8FCB-1F9B4933C9EF}" srcOrd="2" destOrd="0" parTransId="{F163FD59-DF75-45A8-BC34-00E91298C50A}" sibTransId="{A2579D8E-56C1-4116-8A30-3E71479EAB75}"/>
    <dgm:cxn modelId="{D2C3A686-37BD-472F-880D-78EDA4762C8C}" type="presOf" srcId="{666F9889-F514-429A-8FCB-1F9B4933C9EF}" destId="{2A6B3173-C71D-45E4-AFF4-C4AC2093CE60}" srcOrd="0" destOrd="0" presId="urn:microsoft.com/office/officeart/2005/8/layout/default"/>
    <dgm:cxn modelId="{DEE7BDB0-70B4-43C7-93A2-3E347FCB09F1}" type="presOf" srcId="{B20C9EAC-F560-4AC4-BFFA-CB8D4F7FCC5C}" destId="{7887E54B-24C0-41F9-AF6E-C57776D447FB}" srcOrd="0" destOrd="0" presId="urn:microsoft.com/office/officeart/2005/8/layout/default"/>
    <dgm:cxn modelId="{327B51EB-6E86-4B0B-B3AB-B9EEE7339C63}" type="presOf" srcId="{F159FAC2-5D64-4159-859B-54C03F72CB2E}" destId="{D1B36E7F-455C-4E85-9518-28B7F24D3B27}" srcOrd="0" destOrd="0" presId="urn:microsoft.com/office/officeart/2005/8/layout/default"/>
    <dgm:cxn modelId="{15F6C0F0-0C84-4DBF-8AF9-2D9B5AFE78D0}" srcId="{B20C9EAC-F560-4AC4-BFFA-CB8D4F7FCC5C}" destId="{F159FAC2-5D64-4159-859B-54C03F72CB2E}" srcOrd="3" destOrd="0" parTransId="{D9A35B98-B7F6-46B9-B4B9-177A8958C530}" sibTransId="{14A8F86B-6860-4F28-B7D5-C7E14CBFA9D7}"/>
    <dgm:cxn modelId="{9256B6FA-4BC5-45D8-B178-4A5EF81FC1CC}" srcId="{B20C9EAC-F560-4AC4-BFFA-CB8D4F7FCC5C}" destId="{C5EF5704-5642-44E0-BD4C-9EBDBAA4562F}" srcOrd="0" destOrd="0" parTransId="{1ED49E62-19B8-4C70-AA8A-7E2505B1C633}" sibTransId="{FA84F609-8164-47A3-AC89-093ACFE4EB76}"/>
    <dgm:cxn modelId="{5F158CB7-CB96-4658-B8EA-B8BE6AACECAF}" type="presParOf" srcId="{7887E54B-24C0-41F9-AF6E-C57776D447FB}" destId="{B143801E-21CE-43C1-9EF9-277219C2F053}" srcOrd="0" destOrd="0" presId="urn:microsoft.com/office/officeart/2005/8/layout/default"/>
    <dgm:cxn modelId="{6CD144F1-7C00-44D4-BFCC-A972E9D8A4E9}" type="presParOf" srcId="{7887E54B-24C0-41F9-AF6E-C57776D447FB}" destId="{2A09AC64-D06E-4C31-BDB6-35C74BF2800C}" srcOrd="1" destOrd="0" presId="urn:microsoft.com/office/officeart/2005/8/layout/default"/>
    <dgm:cxn modelId="{FE0D1BA5-5C70-4B78-AA7C-31E5592847EB}" type="presParOf" srcId="{7887E54B-24C0-41F9-AF6E-C57776D447FB}" destId="{09DB132D-AA9B-47E8-AAC8-D32A83556ABB}" srcOrd="2" destOrd="0" presId="urn:microsoft.com/office/officeart/2005/8/layout/default"/>
    <dgm:cxn modelId="{CA000749-DAB4-462C-92FC-98950D053CFA}" type="presParOf" srcId="{7887E54B-24C0-41F9-AF6E-C57776D447FB}" destId="{4F397964-94B3-40F9-9140-B24F8AB115FC}" srcOrd="3" destOrd="0" presId="urn:microsoft.com/office/officeart/2005/8/layout/default"/>
    <dgm:cxn modelId="{338A068A-2680-4812-B364-73AA06384A30}" type="presParOf" srcId="{7887E54B-24C0-41F9-AF6E-C57776D447FB}" destId="{2A6B3173-C71D-45E4-AFF4-C4AC2093CE60}" srcOrd="4" destOrd="0" presId="urn:microsoft.com/office/officeart/2005/8/layout/default"/>
    <dgm:cxn modelId="{0AC06962-A4E9-47C9-8468-69DEF72B1C00}" type="presParOf" srcId="{7887E54B-24C0-41F9-AF6E-C57776D447FB}" destId="{D4E2AFE0-6B76-4A55-B07C-1E9D161A2415}" srcOrd="5" destOrd="0" presId="urn:microsoft.com/office/officeart/2005/8/layout/default"/>
    <dgm:cxn modelId="{103602FC-55BC-4A44-B4D2-4B7FF2256E48}" type="presParOf" srcId="{7887E54B-24C0-41F9-AF6E-C57776D447FB}" destId="{D1B36E7F-455C-4E85-9518-28B7F24D3B2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668A42-8CBE-4A97-B4AA-6B23394D70B6}" type="doc">
      <dgm:prSet loTypeId="urn:microsoft.com/office/officeart/2016/7/layout/RepeatingBendingProcessNew" loCatId="process" qsTypeId="urn:microsoft.com/office/officeart/2005/8/quickstyle/simple2" qsCatId="simple" csTypeId="urn:microsoft.com/office/officeart/2005/8/colors/colorful2" csCatId="colorful" phldr="1"/>
      <dgm:spPr/>
      <dgm:t>
        <a:bodyPr/>
        <a:lstStyle/>
        <a:p>
          <a:endParaRPr lang="en-US"/>
        </a:p>
      </dgm:t>
    </dgm:pt>
    <dgm:pt modelId="{1351CF28-D267-4324-8DFE-73A02E2B643B}">
      <dgm:prSet/>
      <dgm:spPr/>
      <dgm:t>
        <a:bodyPr/>
        <a:lstStyle/>
        <a:p>
          <a:r>
            <a:rPr lang="en-GB"/>
            <a:t>1. Collect the data = interview, observation, focus group, participatory activities</a:t>
          </a:r>
          <a:endParaRPr lang="en-US"/>
        </a:p>
      </dgm:t>
    </dgm:pt>
    <dgm:pt modelId="{E4B45884-5737-491C-AE9F-6660C3B6A3BF}" type="parTrans" cxnId="{C70F5031-0A20-4C50-95FD-307880AAACC5}">
      <dgm:prSet/>
      <dgm:spPr/>
      <dgm:t>
        <a:bodyPr/>
        <a:lstStyle/>
        <a:p>
          <a:endParaRPr lang="en-US"/>
        </a:p>
      </dgm:t>
    </dgm:pt>
    <dgm:pt modelId="{BF0C7897-B604-41ED-B892-58E899521F09}" type="sibTrans" cxnId="{C70F5031-0A20-4C50-95FD-307880AAACC5}">
      <dgm:prSet/>
      <dgm:spPr/>
      <dgm:t>
        <a:bodyPr/>
        <a:lstStyle/>
        <a:p>
          <a:endParaRPr lang="en-US"/>
        </a:p>
      </dgm:t>
    </dgm:pt>
    <dgm:pt modelId="{6D6FCEF0-1457-46FD-BB97-5F4B37F6265E}">
      <dgm:prSet/>
      <dgm:spPr/>
      <dgm:t>
        <a:bodyPr/>
        <a:lstStyle/>
        <a:p>
          <a:r>
            <a:rPr lang="en-GB"/>
            <a:t>2. Write up the data = transcribe recordings, review field notes or reflective journal</a:t>
          </a:r>
          <a:endParaRPr lang="en-US"/>
        </a:p>
      </dgm:t>
    </dgm:pt>
    <dgm:pt modelId="{D72C0EB4-CAC7-40CE-A19D-0CBAE6074EDD}" type="parTrans" cxnId="{9D2019EF-A999-47FA-9E6D-90BB3794895B}">
      <dgm:prSet/>
      <dgm:spPr/>
      <dgm:t>
        <a:bodyPr/>
        <a:lstStyle/>
        <a:p>
          <a:endParaRPr lang="en-US"/>
        </a:p>
      </dgm:t>
    </dgm:pt>
    <dgm:pt modelId="{F4135232-5423-40BE-A8A6-CC34A0357FF6}" type="sibTrans" cxnId="{9D2019EF-A999-47FA-9E6D-90BB3794895B}">
      <dgm:prSet/>
      <dgm:spPr/>
      <dgm:t>
        <a:bodyPr/>
        <a:lstStyle/>
        <a:p>
          <a:endParaRPr lang="en-US"/>
        </a:p>
      </dgm:t>
    </dgm:pt>
    <dgm:pt modelId="{529D2DF5-1338-480A-AAD6-2535DA4F8307}">
      <dgm:prSet/>
      <dgm:spPr/>
      <dgm:t>
        <a:bodyPr/>
        <a:lstStyle/>
        <a:p>
          <a:r>
            <a:rPr lang="en-GB"/>
            <a:t>3. Initial exploration of the data = look for obvious recurring themes or issues</a:t>
          </a:r>
          <a:endParaRPr lang="en-US"/>
        </a:p>
      </dgm:t>
    </dgm:pt>
    <dgm:pt modelId="{26E5981C-6326-456C-81E1-716E707C180F}" type="parTrans" cxnId="{213C57AD-A889-4324-8F7A-C8E0AA0375C9}">
      <dgm:prSet/>
      <dgm:spPr/>
      <dgm:t>
        <a:bodyPr/>
        <a:lstStyle/>
        <a:p>
          <a:endParaRPr lang="en-US"/>
        </a:p>
      </dgm:t>
    </dgm:pt>
    <dgm:pt modelId="{3057E918-99BD-4549-82B8-C6313605412B}" type="sibTrans" cxnId="{213C57AD-A889-4324-8F7A-C8E0AA0375C9}">
      <dgm:prSet/>
      <dgm:spPr/>
      <dgm:t>
        <a:bodyPr/>
        <a:lstStyle/>
        <a:p>
          <a:endParaRPr lang="en-US"/>
        </a:p>
      </dgm:t>
    </dgm:pt>
    <dgm:pt modelId="{2AB48B87-CC89-494D-AC36-1CB3423914B9}">
      <dgm:prSet/>
      <dgm:spPr/>
      <dgm:t>
        <a:bodyPr/>
        <a:lstStyle/>
        <a:p>
          <a:r>
            <a:rPr lang="en-GB" dirty="0"/>
            <a:t>4. Organise the data = use to codes and memos/notes to identify key issues; arrange data into themes  and subthemes if necessary</a:t>
          </a:r>
          <a:endParaRPr lang="en-US" dirty="0"/>
        </a:p>
      </dgm:t>
    </dgm:pt>
    <dgm:pt modelId="{318BADAD-F726-46EE-8D07-EA0CFC3B15FB}" type="parTrans" cxnId="{5FED5E02-70F6-464C-AD30-5B03A33728C3}">
      <dgm:prSet/>
      <dgm:spPr/>
      <dgm:t>
        <a:bodyPr/>
        <a:lstStyle/>
        <a:p>
          <a:endParaRPr lang="en-US"/>
        </a:p>
      </dgm:t>
    </dgm:pt>
    <dgm:pt modelId="{BD7C5E45-84EE-4667-8891-8F47467361D4}" type="sibTrans" cxnId="{5FED5E02-70F6-464C-AD30-5B03A33728C3}">
      <dgm:prSet/>
      <dgm:spPr/>
      <dgm:t>
        <a:bodyPr/>
        <a:lstStyle/>
        <a:p>
          <a:endParaRPr lang="en-US"/>
        </a:p>
      </dgm:t>
    </dgm:pt>
    <dgm:pt modelId="{C5CAC5D3-4D65-44D1-AB21-96414FC256D9}">
      <dgm:prSet/>
      <dgm:spPr/>
      <dgm:t>
        <a:bodyPr/>
        <a:lstStyle/>
        <a:p>
          <a:r>
            <a:rPr lang="en-GB"/>
            <a:t>5. Begin the analysis = comparison across themes</a:t>
          </a:r>
          <a:endParaRPr lang="en-US"/>
        </a:p>
      </dgm:t>
    </dgm:pt>
    <dgm:pt modelId="{7961C542-DCC3-4911-AF69-FF9DE8C014D7}" type="parTrans" cxnId="{9913B62B-EC0E-477E-A4A5-88C1B5563897}">
      <dgm:prSet/>
      <dgm:spPr/>
      <dgm:t>
        <a:bodyPr/>
        <a:lstStyle/>
        <a:p>
          <a:endParaRPr lang="en-US"/>
        </a:p>
      </dgm:t>
    </dgm:pt>
    <dgm:pt modelId="{089C3678-2121-4DA2-BA63-75FF297ED469}" type="sibTrans" cxnId="{9913B62B-EC0E-477E-A4A5-88C1B5563897}">
      <dgm:prSet/>
      <dgm:spPr/>
      <dgm:t>
        <a:bodyPr/>
        <a:lstStyle/>
        <a:p>
          <a:endParaRPr lang="en-US"/>
        </a:p>
      </dgm:t>
    </dgm:pt>
    <dgm:pt modelId="{0940754C-8835-4ACC-9A1E-D47AA14F3E67}">
      <dgm:prSet/>
      <dgm:spPr/>
      <dgm:t>
        <a:bodyPr/>
        <a:lstStyle/>
        <a:p>
          <a:r>
            <a:rPr lang="en-GB" dirty="0"/>
            <a:t>6. Present, analyse and discuss the data (in relation to your aims and relevant debates from the literature) = do groups of themes encapsulate a key idea?</a:t>
          </a:r>
          <a:endParaRPr lang="en-US" dirty="0"/>
        </a:p>
      </dgm:t>
    </dgm:pt>
    <dgm:pt modelId="{B05D7789-CFA3-458A-B0BA-E3C0CCD67634}" type="parTrans" cxnId="{F5A28618-3B2F-4F60-BF93-50D16EC167E8}">
      <dgm:prSet/>
      <dgm:spPr/>
      <dgm:t>
        <a:bodyPr/>
        <a:lstStyle/>
        <a:p>
          <a:endParaRPr lang="en-US"/>
        </a:p>
      </dgm:t>
    </dgm:pt>
    <dgm:pt modelId="{AE81C931-7ACD-4975-A85D-E7108D1A4DA6}" type="sibTrans" cxnId="{F5A28618-3B2F-4F60-BF93-50D16EC167E8}">
      <dgm:prSet/>
      <dgm:spPr/>
      <dgm:t>
        <a:bodyPr/>
        <a:lstStyle/>
        <a:p>
          <a:endParaRPr lang="en-US"/>
        </a:p>
      </dgm:t>
    </dgm:pt>
    <dgm:pt modelId="{F7F4B5CB-26BA-491D-82F3-C2135082A1F5}" type="pres">
      <dgm:prSet presAssocID="{E1668A42-8CBE-4A97-B4AA-6B23394D70B6}" presName="Name0" presStyleCnt="0">
        <dgm:presLayoutVars>
          <dgm:dir/>
          <dgm:resizeHandles val="exact"/>
        </dgm:presLayoutVars>
      </dgm:prSet>
      <dgm:spPr/>
    </dgm:pt>
    <dgm:pt modelId="{FA6AA2B9-192A-4128-91FF-9320637B2004}" type="pres">
      <dgm:prSet presAssocID="{1351CF28-D267-4324-8DFE-73A02E2B643B}" presName="node" presStyleLbl="node1" presStyleIdx="0" presStyleCnt="6">
        <dgm:presLayoutVars>
          <dgm:bulletEnabled val="1"/>
        </dgm:presLayoutVars>
      </dgm:prSet>
      <dgm:spPr/>
    </dgm:pt>
    <dgm:pt modelId="{55630C9A-3A9E-4D4F-883B-9472BC5D97BE}" type="pres">
      <dgm:prSet presAssocID="{BF0C7897-B604-41ED-B892-58E899521F09}" presName="sibTrans" presStyleLbl="sibTrans1D1" presStyleIdx="0" presStyleCnt="5"/>
      <dgm:spPr/>
    </dgm:pt>
    <dgm:pt modelId="{8D49B8D1-1828-4901-BDF1-EC0845A129DE}" type="pres">
      <dgm:prSet presAssocID="{BF0C7897-B604-41ED-B892-58E899521F09}" presName="connectorText" presStyleLbl="sibTrans1D1" presStyleIdx="0" presStyleCnt="5"/>
      <dgm:spPr/>
    </dgm:pt>
    <dgm:pt modelId="{7C2CE422-FF7F-4401-BBA1-0357FCFE2FCE}" type="pres">
      <dgm:prSet presAssocID="{6D6FCEF0-1457-46FD-BB97-5F4B37F6265E}" presName="node" presStyleLbl="node1" presStyleIdx="1" presStyleCnt="6">
        <dgm:presLayoutVars>
          <dgm:bulletEnabled val="1"/>
        </dgm:presLayoutVars>
      </dgm:prSet>
      <dgm:spPr/>
    </dgm:pt>
    <dgm:pt modelId="{E53E67C3-2A00-4C1F-92BC-E58CF79A2CD5}" type="pres">
      <dgm:prSet presAssocID="{F4135232-5423-40BE-A8A6-CC34A0357FF6}" presName="sibTrans" presStyleLbl="sibTrans1D1" presStyleIdx="1" presStyleCnt="5"/>
      <dgm:spPr/>
    </dgm:pt>
    <dgm:pt modelId="{5E4A9F68-1461-44B2-B81B-3866984E920B}" type="pres">
      <dgm:prSet presAssocID="{F4135232-5423-40BE-A8A6-CC34A0357FF6}" presName="connectorText" presStyleLbl="sibTrans1D1" presStyleIdx="1" presStyleCnt="5"/>
      <dgm:spPr/>
    </dgm:pt>
    <dgm:pt modelId="{DCB5374E-D878-4097-B0B0-06E68EA7C45B}" type="pres">
      <dgm:prSet presAssocID="{529D2DF5-1338-480A-AAD6-2535DA4F8307}" presName="node" presStyleLbl="node1" presStyleIdx="2" presStyleCnt="6">
        <dgm:presLayoutVars>
          <dgm:bulletEnabled val="1"/>
        </dgm:presLayoutVars>
      </dgm:prSet>
      <dgm:spPr/>
    </dgm:pt>
    <dgm:pt modelId="{340DA4F3-AEC9-4021-8BE6-00F4AAC2DF75}" type="pres">
      <dgm:prSet presAssocID="{3057E918-99BD-4549-82B8-C6313605412B}" presName="sibTrans" presStyleLbl="sibTrans1D1" presStyleIdx="2" presStyleCnt="5"/>
      <dgm:spPr/>
    </dgm:pt>
    <dgm:pt modelId="{2F159B7D-D673-4508-8C03-6322EBFD19CC}" type="pres">
      <dgm:prSet presAssocID="{3057E918-99BD-4549-82B8-C6313605412B}" presName="connectorText" presStyleLbl="sibTrans1D1" presStyleIdx="2" presStyleCnt="5"/>
      <dgm:spPr/>
    </dgm:pt>
    <dgm:pt modelId="{22D62610-93DC-421D-8C3D-1C8EAE6880B1}" type="pres">
      <dgm:prSet presAssocID="{2AB48B87-CC89-494D-AC36-1CB3423914B9}" presName="node" presStyleLbl="node1" presStyleIdx="3" presStyleCnt="6">
        <dgm:presLayoutVars>
          <dgm:bulletEnabled val="1"/>
        </dgm:presLayoutVars>
      </dgm:prSet>
      <dgm:spPr/>
    </dgm:pt>
    <dgm:pt modelId="{75E3E7AF-1CA5-4749-A3BB-CDBBA48AFC40}" type="pres">
      <dgm:prSet presAssocID="{BD7C5E45-84EE-4667-8891-8F47467361D4}" presName="sibTrans" presStyleLbl="sibTrans1D1" presStyleIdx="3" presStyleCnt="5"/>
      <dgm:spPr/>
    </dgm:pt>
    <dgm:pt modelId="{B9C3C95C-415D-43CD-926D-A3B91DBD1B27}" type="pres">
      <dgm:prSet presAssocID="{BD7C5E45-84EE-4667-8891-8F47467361D4}" presName="connectorText" presStyleLbl="sibTrans1D1" presStyleIdx="3" presStyleCnt="5"/>
      <dgm:spPr/>
    </dgm:pt>
    <dgm:pt modelId="{C16CD38F-A073-45A0-9DFD-F9864C37C72F}" type="pres">
      <dgm:prSet presAssocID="{C5CAC5D3-4D65-44D1-AB21-96414FC256D9}" presName="node" presStyleLbl="node1" presStyleIdx="4" presStyleCnt="6">
        <dgm:presLayoutVars>
          <dgm:bulletEnabled val="1"/>
        </dgm:presLayoutVars>
      </dgm:prSet>
      <dgm:spPr/>
    </dgm:pt>
    <dgm:pt modelId="{CEAF6F50-547C-4448-9EBE-CD839DC2913C}" type="pres">
      <dgm:prSet presAssocID="{089C3678-2121-4DA2-BA63-75FF297ED469}" presName="sibTrans" presStyleLbl="sibTrans1D1" presStyleIdx="4" presStyleCnt="5"/>
      <dgm:spPr/>
    </dgm:pt>
    <dgm:pt modelId="{99E81437-86FC-460D-AF55-EA69D8C0B4E4}" type="pres">
      <dgm:prSet presAssocID="{089C3678-2121-4DA2-BA63-75FF297ED469}" presName="connectorText" presStyleLbl="sibTrans1D1" presStyleIdx="4" presStyleCnt="5"/>
      <dgm:spPr/>
    </dgm:pt>
    <dgm:pt modelId="{54AFAC17-EFCA-4DEC-968C-1BE0EFFBF614}" type="pres">
      <dgm:prSet presAssocID="{0940754C-8835-4ACC-9A1E-D47AA14F3E67}" presName="node" presStyleLbl="node1" presStyleIdx="5" presStyleCnt="6">
        <dgm:presLayoutVars>
          <dgm:bulletEnabled val="1"/>
        </dgm:presLayoutVars>
      </dgm:prSet>
      <dgm:spPr/>
    </dgm:pt>
  </dgm:ptLst>
  <dgm:cxnLst>
    <dgm:cxn modelId="{5FED5E02-70F6-464C-AD30-5B03A33728C3}" srcId="{E1668A42-8CBE-4A97-B4AA-6B23394D70B6}" destId="{2AB48B87-CC89-494D-AC36-1CB3423914B9}" srcOrd="3" destOrd="0" parTransId="{318BADAD-F726-46EE-8D07-EA0CFC3B15FB}" sibTransId="{BD7C5E45-84EE-4667-8891-8F47467361D4}"/>
    <dgm:cxn modelId="{E96BE005-F6BD-4D08-9773-B7DD3D9E75FD}" type="presOf" srcId="{089C3678-2121-4DA2-BA63-75FF297ED469}" destId="{99E81437-86FC-460D-AF55-EA69D8C0B4E4}" srcOrd="1" destOrd="0" presId="urn:microsoft.com/office/officeart/2016/7/layout/RepeatingBendingProcessNew"/>
    <dgm:cxn modelId="{58DE8C0E-29C0-4905-9078-4B73B5D4B7A8}" type="presOf" srcId="{3057E918-99BD-4549-82B8-C6313605412B}" destId="{2F159B7D-D673-4508-8C03-6322EBFD19CC}" srcOrd="1" destOrd="0" presId="urn:microsoft.com/office/officeart/2016/7/layout/RepeatingBendingProcessNew"/>
    <dgm:cxn modelId="{F5A28618-3B2F-4F60-BF93-50D16EC167E8}" srcId="{E1668A42-8CBE-4A97-B4AA-6B23394D70B6}" destId="{0940754C-8835-4ACC-9A1E-D47AA14F3E67}" srcOrd="5" destOrd="0" parTransId="{B05D7789-CFA3-458A-B0BA-E3C0CCD67634}" sibTransId="{AE81C931-7ACD-4975-A85D-E7108D1A4DA6}"/>
    <dgm:cxn modelId="{187AB427-5B88-4018-8014-A9E6FCCF048A}" type="presOf" srcId="{BD7C5E45-84EE-4667-8891-8F47467361D4}" destId="{B9C3C95C-415D-43CD-926D-A3B91DBD1B27}" srcOrd="1" destOrd="0" presId="urn:microsoft.com/office/officeart/2016/7/layout/RepeatingBendingProcessNew"/>
    <dgm:cxn modelId="{0EC85628-2CCF-4C71-8122-09D34A4B0BB7}" type="presOf" srcId="{E1668A42-8CBE-4A97-B4AA-6B23394D70B6}" destId="{F7F4B5CB-26BA-491D-82F3-C2135082A1F5}" srcOrd="0" destOrd="0" presId="urn:microsoft.com/office/officeart/2016/7/layout/RepeatingBendingProcessNew"/>
    <dgm:cxn modelId="{9913B62B-EC0E-477E-A4A5-88C1B5563897}" srcId="{E1668A42-8CBE-4A97-B4AA-6B23394D70B6}" destId="{C5CAC5D3-4D65-44D1-AB21-96414FC256D9}" srcOrd="4" destOrd="0" parTransId="{7961C542-DCC3-4911-AF69-FF9DE8C014D7}" sibTransId="{089C3678-2121-4DA2-BA63-75FF297ED469}"/>
    <dgm:cxn modelId="{FBF0E530-1122-4645-B0FE-E0EE3CB74C4A}" type="presOf" srcId="{3057E918-99BD-4549-82B8-C6313605412B}" destId="{340DA4F3-AEC9-4021-8BE6-00F4AAC2DF75}" srcOrd="0" destOrd="0" presId="urn:microsoft.com/office/officeart/2016/7/layout/RepeatingBendingProcessNew"/>
    <dgm:cxn modelId="{29AD3F31-30D0-4A06-8CE8-1144AA8A33BE}" type="presOf" srcId="{BD7C5E45-84EE-4667-8891-8F47467361D4}" destId="{75E3E7AF-1CA5-4749-A3BB-CDBBA48AFC40}" srcOrd="0" destOrd="0" presId="urn:microsoft.com/office/officeart/2016/7/layout/RepeatingBendingProcessNew"/>
    <dgm:cxn modelId="{C70F5031-0A20-4C50-95FD-307880AAACC5}" srcId="{E1668A42-8CBE-4A97-B4AA-6B23394D70B6}" destId="{1351CF28-D267-4324-8DFE-73A02E2B643B}" srcOrd="0" destOrd="0" parTransId="{E4B45884-5737-491C-AE9F-6660C3B6A3BF}" sibTransId="{BF0C7897-B604-41ED-B892-58E899521F09}"/>
    <dgm:cxn modelId="{6430A632-459B-463A-8AE3-FAE8C9265575}" type="presOf" srcId="{2AB48B87-CC89-494D-AC36-1CB3423914B9}" destId="{22D62610-93DC-421D-8C3D-1C8EAE6880B1}" srcOrd="0" destOrd="0" presId="urn:microsoft.com/office/officeart/2016/7/layout/RepeatingBendingProcessNew"/>
    <dgm:cxn modelId="{908A1443-9A7A-4A92-85B9-7DF61F6C296C}" type="presOf" srcId="{F4135232-5423-40BE-A8A6-CC34A0357FF6}" destId="{E53E67C3-2A00-4C1F-92BC-E58CF79A2CD5}" srcOrd="0" destOrd="0" presId="urn:microsoft.com/office/officeart/2016/7/layout/RepeatingBendingProcessNew"/>
    <dgm:cxn modelId="{81305867-A1EA-41C7-A5DD-CB10721C3580}" type="presOf" srcId="{1351CF28-D267-4324-8DFE-73A02E2B643B}" destId="{FA6AA2B9-192A-4128-91FF-9320637B2004}" srcOrd="0" destOrd="0" presId="urn:microsoft.com/office/officeart/2016/7/layout/RepeatingBendingProcessNew"/>
    <dgm:cxn modelId="{843CF572-DC8F-4E2C-8A3E-232246C0C081}" type="presOf" srcId="{089C3678-2121-4DA2-BA63-75FF297ED469}" destId="{CEAF6F50-547C-4448-9EBE-CD839DC2913C}" srcOrd="0" destOrd="0" presId="urn:microsoft.com/office/officeart/2016/7/layout/RepeatingBendingProcessNew"/>
    <dgm:cxn modelId="{DDFCFB89-653D-4D0B-ADF8-921DB5158EE8}" type="presOf" srcId="{F4135232-5423-40BE-A8A6-CC34A0357FF6}" destId="{5E4A9F68-1461-44B2-B81B-3866984E920B}" srcOrd="1" destOrd="0" presId="urn:microsoft.com/office/officeart/2016/7/layout/RepeatingBendingProcessNew"/>
    <dgm:cxn modelId="{08FB988E-F3D8-433B-A3B5-B041F73270A6}" type="presOf" srcId="{6D6FCEF0-1457-46FD-BB97-5F4B37F6265E}" destId="{7C2CE422-FF7F-4401-BBA1-0357FCFE2FCE}" srcOrd="0" destOrd="0" presId="urn:microsoft.com/office/officeart/2016/7/layout/RepeatingBendingProcessNew"/>
    <dgm:cxn modelId="{06C19199-26E8-4F4C-803C-DD799D3CFA14}" type="presOf" srcId="{BF0C7897-B604-41ED-B892-58E899521F09}" destId="{8D49B8D1-1828-4901-BDF1-EC0845A129DE}" srcOrd="1" destOrd="0" presId="urn:microsoft.com/office/officeart/2016/7/layout/RepeatingBendingProcessNew"/>
    <dgm:cxn modelId="{0E97A4A0-2ADC-425A-AAE1-944353F85F7B}" type="presOf" srcId="{C5CAC5D3-4D65-44D1-AB21-96414FC256D9}" destId="{C16CD38F-A073-45A0-9DFD-F9864C37C72F}" srcOrd="0" destOrd="0" presId="urn:microsoft.com/office/officeart/2016/7/layout/RepeatingBendingProcessNew"/>
    <dgm:cxn modelId="{213C57AD-A889-4324-8F7A-C8E0AA0375C9}" srcId="{E1668A42-8CBE-4A97-B4AA-6B23394D70B6}" destId="{529D2DF5-1338-480A-AAD6-2535DA4F8307}" srcOrd="2" destOrd="0" parTransId="{26E5981C-6326-456C-81E1-716E707C180F}" sibTransId="{3057E918-99BD-4549-82B8-C6313605412B}"/>
    <dgm:cxn modelId="{3CD0FBAD-E9AF-476A-85F8-53AFDF7D40D4}" type="presOf" srcId="{529D2DF5-1338-480A-AAD6-2535DA4F8307}" destId="{DCB5374E-D878-4097-B0B0-06E68EA7C45B}" srcOrd="0" destOrd="0" presId="urn:microsoft.com/office/officeart/2016/7/layout/RepeatingBendingProcessNew"/>
    <dgm:cxn modelId="{129D8AE1-24E0-49E1-93D0-10621C1DA501}" type="presOf" srcId="{BF0C7897-B604-41ED-B892-58E899521F09}" destId="{55630C9A-3A9E-4D4F-883B-9472BC5D97BE}" srcOrd="0" destOrd="0" presId="urn:microsoft.com/office/officeart/2016/7/layout/RepeatingBendingProcessNew"/>
    <dgm:cxn modelId="{9D2019EF-A999-47FA-9E6D-90BB3794895B}" srcId="{E1668A42-8CBE-4A97-B4AA-6B23394D70B6}" destId="{6D6FCEF0-1457-46FD-BB97-5F4B37F6265E}" srcOrd="1" destOrd="0" parTransId="{D72C0EB4-CAC7-40CE-A19D-0CBAE6074EDD}" sibTransId="{F4135232-5423-40BE-A8A6-CC34A0357FF6}"/>
    <dgm:cxn modelId="{6D468BF4-B22A-4AF0-BB69-DE38F381B567}" type="presOf" srcId="{0940754C-8835-4ACC-9A1E-D47AA14F3E67}" destId="{54AFAC17-EFCA-4DEC-968C-1BE0EFFBF614}" srcOrd="0" destOrd="0" presId="urn:microsoft.com/office/officeart/2016/7/layout/RepeatingBendingProcessNew"/>
    <dgm:cxn modelId="{B2E050CB-C2D1-481B-A8E7-6E2F5AF6D374}" type="presParOf" srcId="{F7F4B5CB-26BA-491D-82F3-C2135082A1F5}" destId="{FA6AA2B9-192A-4128-91FF-9320637B2004}" srcOrd="0" destOrd="0" presId="urn:microsoft.com/office/officeart/2016/7/layout/RepeatingBendingProcessNew"/>
    <dgm:cxn modelId="{5702AA9D-0E2B-4513-89DB-716E2B47CF1A}" type="presParOf" srcId="{F7F4B5CB-26BA-491D-82F3-C2135082A1F5}" destId="{55630C9A-3A9E-4D4F-883B-9472BC5D97BE}" srcOrd="1" destOrd="0" presId="urn:microsoft.com/office/officeart/2016/7/layout/RepeatingBendingProcessNew"/>
    <dgm:cxn modelId="{6861F247-D476-4653-B7F7-6151BE7A954D}" type="presParOf" srcId="{55630C9A-3A9E-4D4F-883B-9472BC5D97BE}" destId="{8D49B8D1-1828-4901-BDF1-EC0845A129DE}" srcOrd="0" destOrd="0" presId="urn:microsoft.com/office/officeart/2016/7/layout/RepeatingBendingProcessNew"/>
    <dgm:cxn modelId="{A17563F0-7631-41E6-8E35-4B70CFA790FC}" type="presParOf" srcId="{F7F4B5CB-26BA-491D-82F3-C2135082A1F5}" destId="{7C2CE422-FF7F-4401-BBA1-0357FCFE2FCE}" srcOrd="2" destOrd="0" presId="urn:microsoft.com/office/officeart/2016/7/layout/RepeatingBendingProcessNew"/>
    <dgm:cxn modelId="{9166A1B3-9336-4346-9235-A82624661069}" type="presParOf" srcId="{F7F4B5CB-26BA-491D-82F3-C2135082A1F5}" destId="{E53E67C3-2A00-4C1F-92BC-E58CF79A2CD5}" srcOrd="3" destOrd="0" presId="urn:microsoft.com/office/officeart/2016/7/layout/RepeatingBendingProcessNew"/>
    <dgm:cxn modelId="{5D9ACBBE-C10D-4DFE-A7C6-18D672EC3A7A}" type="presParOf" srcId="{E53E67C3-2A00-4C1F-92BC-E58CF79A2CD5}" destId="{5E4A9F68-1461-44B2-B81B-3866984E920B}" srcOrd="0" destOrd="0" presId="urn:microsoft.com/office/officeart/2016/7/layout/RepeatingBendingProcessNew"/>
    <dgm:cxn modelId="{602218EF-F540-4DE7-A8B6-0F2D3386A07E}" type="presParOf" srcId="{F7F4B5CB-26BA-491D-82F3-C2135082A1F5}" destId="{DCB5374E-D878-4097-B0B0-06E68EA7C45B}" srcOrd="4" destOrd="0" presId="urn:microsoft.com/office/officeart/2016/7/layout/RepeatingBendingProcessNew"/>
    <dgm:cxn modelId="{712EF2A2-D1F5-4E0E-997B-2E8DCE9DE88C}" type="presParOf" srcId="{F7F4B5CB-26BA-491D-82F3-C2135082A1F5}" destId="{340DA4F3-AEC9-4021-8BE6-00F4AAC2DF75}" srcOrd="5" destOrd="0" presId="urn:microsoft.com/office/officeart/2016/7/layout/RepeatingBendingProcessNew"/>
    <dgm:cxn modelId="{19986566-1FE6-4DDC-912B-06986F97F41F}" type="presParOf" srcId="{340DA4F3-AEC9-4021-8BE6-00F4AAC2DF75}" destId="{2F159B7D-D673-4508-8C03-6322EBFD19CC}" srcOrd="0" destOrd="0" presId="urn:microsoft.com/office/officeart/2016/7/layout/RepeatingBendingProcessNew"/>
    <dgm:cxn modelId="{D8839E57-621D-45AD-B089-A4E2FDC8CFD7}" type="presParOf" srcId="{F7F4B5CB-26BA-491D-82F3-C2135082A1F5}" destId="{22D62610-93DC-421D-8C3D-1C8EAE6880B1}" srcOrd="6" destOrd="0" presId="urn:microsoft.com/office/officeart/2016/7/layout/RepeatingBendingProcessNew"/>
    <dgm:cxn modelId="{A2FC080F-4B79-4123-A516-E63EBB197A7E}" type="presParOf" srcId="{F7F4B5CB-26BA-491D-82F3-C2135082A1F5}" destId="{75E3E7AF-1CA5-4749-A3BB-CDBBA48AFC40}" srcOrd="7" destOrd="0" presId="urn:microsoft.com/office/officeart/2016/7/layout/RepeatingBendingProcessNew"/>
    <dgm:cxn modelId="{73D25A39-6393-45D2-9900-E6D9F2F7EA24}" type="presParOf" srcId="{75E3E7AF-1CA5-4749-A3BB-CDBBA48AFC40}" destId="{B9C3C95C-415D-43CD-926D-A3B91DBD1B27}" srcOrd="0" destOrd="0" presId="urn:microsoft.com/office/officeart/2016/7/layout/RepeatingBendingProcessNew"/>
    <dgm:cxn modelId="{88A265D1-03F9-44C3-98D9-D5D2AB516C2C}" type="presParOf" srcId="{F7F4B5CB-26BA-491D-82F3-C2135082A1F5}" destId="{C16CD38F-A073-45A0-9DFD-F9864C37C72F}" srcOrd="8" destOrd="0" presId="urn:microsoft.com/office/officeart/2016/7/layout/RepeatingBendingProcessNew"/>
    <dgm:cxn modelId="{E4A65030-6FFD-4C89-8BB7-FAAEBD98C6BC}" type="presParOf" srcId="{F7F4B5CB-26BA-491D-82F3-C2135082A1F5}" destId="{CEAF6F50-547C-4448-9EBE-CD839DC2913C}" srcOrd="9" destOrd="0" presId="urn:microsoft.com/office/officeart/2016/7/layout/RepeatingBendingProcessNew"/>
    <dgm:cxn modelId="{0269BDB6-7F9B-4863-8528-9D431790E166}" type="presParOf" srcId="{CEAF6F50-547C-4448-9EBE-CD839DC2913C}" destId="{99E81437-86FC-460D-AF55-EA69D8C0B4E4}" srcOrd="0" destOrd="0" presId="urn:microsoft.com/office/officeart/2016/7/layout/RepeatingBendingProcessNew"/>
    <dgm:cxn modelId="{956638A5-F361-4A11-B47A-4FEFFCC14E3D}" type="presParOf" srcId="{F7F4B5CB-26BA-491D-82F3-C2135082A1F5}" destId="{54AFAC17-EFCA-4DEC-968C-1BE0EFFBF614}"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3801E-21CE-43C1-9EF9-277219C2F053}">
      <dsp:nvSpPr>
        <dsp:cNvPr id="0" name=""/>
        <dsp:cNvSpPr/>
      </dsp:nvSpPr>
      <dsp:spPr>
        <a:xfrm>
          <a:off x="916822" y="1613"/>
          <a:ext cx="2762210" cy="1657326"/>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solidFill>
                <a:schemeClr val="tx1"/>
              </a:solidFill>
            </a:rPr>
            <a:t>Philosophical worldview</a:t>
          </a:r>
        </a:p>
      </dsp:txBody>
      <dsp:txXfrm>
        <a:off x="916822" y="1613"/>
        <a:ext cx="2762210" cy="1657326"/>
      </dsp:txXfrm>
    </dsp:sp>
    <dsp:sp modelId="{09DB132D-AA9B-47E8-AAC8-D32A83556ABB}">
      <dsp:nvSpPr>
        <dsp:cNvPr id="0" name=""/>
        <dsp:cNvSpPr/>
      </dsp:nvSpPr>
      <dsp:spPr>
        <a:xfrm>
          <a:off x="3955254" y="1613"/>
          <a:ext cx="2762210" cy="1657326"/>
        </a:xfrm>
        <a:prstGeom prst="rect">
          <a:avLst/>
        </a:prstGeom>
        <a:solidFill>
          <a:schemeClr val="accent3">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solidFill>
                <a:schemeClr val="tx1"/>
              </a:solidFill>
            </a:rPr>
            <a:t>Research design</a:t>
          </a:r>
        </a:p>
      </dsp:txBody>
      <dsp:txXfrm>
        <a:off x="3955254" y="1613"/>
        <a:ext cx="2762210" cy="1657326"/>
      </dsp:txXfrm>
    </dsp:sp>
    <dsp:sp modelId="{2A6B3173-C71D-45E4-AFF4-C4AC2093CE60}">
      <dsp:nvSpPr>
        <dsp:cNvPr id="0" name=""/>
        <dsp:cNvSpPr/>
      </dsp:nvSpPr>
      <dsp:spPr>
        <a:xfrm>
          <a:off x="916822" y="1935160"/>
          <a:ext cx="2762210" cy="1657326"/>
        </a:xfrm>
        <a:prstGeom prst="rect">
          <a:avLst/>
        </a:prstGeom>
        <a:solidFill>
          <a:schemeClr val="accent4">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solidFill>
                <a:schemeClr val="tx1"/>
              </a:solidFill>
            </a:rPr>
            <a:t>Strategy of inquiry</a:t>
          </a:r>
        </a:p>
      </dsp:txBody>
      <dsp:txXfrm>
        <a:off x="916822" y="1935160"/>
        <a:ext cx="2762210" cy="1657326"/>
      </dsp:txXfrm>
    </dsp:sp>
    <dsp:sp modelId="{D1B36E7F-455C-4E85-9518-28B7F24D3B27}">
      <dsp:nvSpPr>
        <dsp:cNvPr id="0" name=""/>
        <dsp:cNvSpPr/>
      </dsp:nvSpPr>
      <dsp:spPr>
        <a:xfrm>
          <a:off x="3955254" y="1935160"/>
          <a:ext cx="2762210" cy="1657326"/>
        </a:xfrm>
        <a:prstGeom prst="rect">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solidFill>
                <a:schemeClr val="tx1"/>
              </a:solidFill>
            </a:rPr>
            <a:t>Research methods</a:t>
          </a:r>
        </a:p>
      </dsp:txBody>
      <dsp:txXfrm>
        <a:off x="3955254" y="1935160"/>
        <a:ext cx="2762210" cy="16573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30C9A-3A9E-4D4F-883B-9472BC5D97BE}">
      <dsp:nvSpPr>
        <dsp:cNvPr id="0" name=""/>
        <dsp:cNvSpPr/>
      </dsp:nvSpPr>
      <dsp:spPr>
        <a:xfrm>
          <a:off x="2249828" y="636816"/>
          <a:ext cx="485902" cy="91440"/>
        </a:xfrm>
        <a:custGeom>
          <a:avLst/>
          <a:gdLst/>
          <a:ahLst/>
          <a:cxnLst/>
          <a:rect l="0" t="0" r="0" b="0"/>
          <a:pathLst>
            <a:path>
              <a:moveTo>
                <a:pt x="0" y="45720"/>
              </a:moveTo>
              <a:lnTo>
                <a:pt x="485902" y="45720"/>
              </a:lnTo>
            </a:path>
          </a:pathLst>
        </a:custGeom>
        <a:noFill/>
        <a:ln w="6350" cap="flat" cmpd="sng" algn="in">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9867" y="679954"/>
        <a:ext cx="25825" cy="5165"/>
      </dsp:txXfrm>
    </dsp:sp>
    <dsp:sp modelId="{FA6AA2B9-192A-4128-91FF-9320637B2004}">
      <dsp:nvSpPr>
        <dsp:cNvPr id="0" name=""/>
        <dsp:cNvSpPr/>
      </dsp:nvSpPr>
      <dsp:spPr>
        <a:xfrm>
          <a:off x="5965" y="8838"/>
          <a:ext cx="2245662" cy="1347397"/>
        </a:xfrm>
        <a:prstGeom prst="rect">
          <a:avLst/>
        </a:prstGeom>
        <a:solidFill>
          <a:schemeClr val="accent2">
            <a:hueOff val="0"/>
            <a:satOff val="0"/>
            <a:lumOff val="0"/>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039" tIns="115506" rIns="110039" bIns="115506" numCol="1" spcCol="1270" anchor="ctr" anchorCtr="0">
          <a:noAutofit/>
        </a:bodyPr>
        <a:lstStyle/>
        <a:p>
          <a:pPr marL="0" lvl="0" indent="0" algn="ctr" defTabSz="622300">
            <a:lnSpc>
              <a:spcPct val="90000"/>
            </a:lnSpc>
            <a:spcBef>
              <a:spcPct val="0"/>
            </a:spcBef>
            <a:spcAft>
              <a:spcPct val="35000"/>
            </a:spcAft>
            <a:buNone/>
          </a:pPr>
          <a:r>
            <a:rPr lang="en-GB" sz="1400" kern="1200"/>
            <a:t>1. Collect the data = interview, observation, focus group, participatory activities</a:t>
          </a:r>
          <a:endParaRPr lang="en-US" sz="1400" kern="1200"/>
        </a:p>
      </dsp:txBody>
      <dsp:txXfrm>
        <a:off x="5965" y="8838"/>
        <a:ext cx="2245662" cy="1347397"/>
      </dsp:txXfrm>
    </dsp:sp>
    <dsp:sp modelId="{E53E67C3-2A00-4C1F-92BC-E58CF79A2CD5}">
      <dsp:nvSpPr>
        <dsp:cNvPr id="0" name=""/>
        <dsp:cNvSpPr/>
      </dsp:nvSpPr>
      <dsp:spPr>
        <a:xfrm>
          <a:off x="5011993" y="636816"/>
          <a:ext cx="485902" cy="91440"/>
        </a:xfrm>
        <a:custGeom>
          <a:avLst/>
          <a:gdLst/>
          <a:ahLst/>
          <a:cxnLst/>
          <a:rect l="0" t="0" r="0" b="0"/>
          <a:pathLst>
            <a:path>
              <a:moveTo>
                <a:pt x="0" y="45720"/>
              </a:moveTo>
              <a:lnTo>
                <a:pt x="485902" y="45720"/>
              </a:lnTo>
            </a:path>
          </a:pathLst>
        </a:custGeom>
        <a:noFill/>
        <a:ln w="6350" cap="flat" cmpd="sng" algn="in">
          <a:solidFill>
            <a:schemeClr val="accent2">
              <a:hueOff val="1559665"/>
              <a:satOff val="8876"/>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2032" y="679954"/>
        <a:ext cx="25825" cy="5165"/>
      </dsp:txXfrm>
    </dsp:sp>
    <dsp:sp modelId="{7C2CE422-FF7F-4401-BBA1-0357FCFE2FCE}">
      <dsp:nvSpPr>
        <dsp:cNvPr id="0" name=""/>
        <dsp:cNvSpPr/>
      </dsp:nvSpPr>
      <dsp:spPr>
        <a:xfrm>
          <a:off x="2768131" y="8838"/>
          <a:ext cx="2245662" cy="1347397"/>
        </a:xfrm>
        <a:prstGeom prst="rect">
          <a:avLst/>
        </a:prstGeom>
        <a:solidFill>
          <a:schemeClr val="accent2">
            <a:hueOff val="1247732"/>
            <a:satOff val="7101"/>
            <a:lumOff val="2196"/>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039" tIns="115506" rIns="110039" bIns="115506" numCol="1" spcCol="1270" anchor="ctr" anchorCtr="0">
          <a:noAutofit/>
        </a:bodyPr>
        <a:lstStyle/>
        <a:p>
          <a:pPr marL="0" lvl="0" indent="0" algn="ctr" defTabSz="622300">
            <a:lnSpc>
              <a:spcPct val="90000"/>
            </a:lnSpc>
            <a:spcBef>
              <a:spcPct val="0"/>
            </a:spcBef>
            <a:spcAft>
              <a:spcPct val="35000"/>
            </a:spcAft>
            <a:buNone/>
          </a:pPr>
          <a:r>
            <a:rPr lang="en-GB" sz="1400" kern="1200"/>
            <a:t>2. Write up the data = transcribe recordings, review field notes or reflective journal</a:t>
          </a:r>
          <a:endParaRPr lang="en-US" sz="1400" kern="1200"/>
        </a:p>
      </dsp:txBody>
      <dsp:txXfrm>
        <a:off x="2768131" y="8838"/>
        <a:ext cx="2245662" cy="1347397"/>
      </dsp:txXfrm>
    </dsp:sp>
    <dsp:sp modelId="{340DA4F3-AEC9-4021-8BE6-00F4AAC2DF75}">
      <dsp:nvSpPr>
        <dsp:cNvPr id="0" name=""/>
        <dsp:cNvSpPr/>
      </dsp:nvSpPr>
      <dsp:spPr>
        <a:xfrm>
          <a:off x="1128797" y="1354435"/>
          <a:ext cx="5524330" cy="485902"/>
        </a:xfrm>
        <a:custGeom>
          <a:avLst/>
          <a:gdLst/>
          <a:ahLst/>
          <a:cxnLst/>
          <a:rect l="0" t="0" r="0" b="0"/>
          <a:pathLst>
            <a:path>
              <a:moveTo>
                <a:pt x="5524330" y="0"/>
              </a:moveTo>
              <a:lnTo>
                <a:pt x="5524330" y="260051"/>
              </a:lnTo>
              <a:lnTo>
                <a:pt x="0" y="260051"/>
              </a:lnTo>
              <a:lnTo>
                <a:pt x="0" y="485902"/>
              </a:lnTo>
            </a:path>
          </a:pathLst>
        </a:custGeom>
        <a:noFill/>
        <a:ln w="6350" cap="flat" cmpd="sng" algn="in">
          <a:solidFill>
            <a:schemeClr val="accent2">
              <a:hueOff val="3119331"/>
              <a:satOff val="17752"/>
              <a:lumOff val="549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52251" y="1594804"/>
        <a:ext cx="277421" cy="5165"/>
      </dsp:txXfrm>
    </dsp:sp>
    <dsp:sp modelId="{DCB5374E-D878-4097-B0B0-06E68EA7C45B}">
      <dsp:nvSpPr>
        <dsp:cNvPr id="0" name=""/>
        <dsp:cNvSpPr/>
      </dsp:nvSpPr>
      <dsp:spPr>
        <a:xfrm>
          <a:off x="5530296" y="8838"/>
          <a:ext cx="2245662" cy="1347397"/>
        </a:xfrm>
        <a:prstGeom prst="rect">
          <a:avLst/>
        </a:prstGeom>
        <a:solidFill>
          <a:schemeClr val="accent2">
            <a:hueOff val="2495465"/>
            <a:satOff val="14202"/>
            <a:lumOff val="4392"/>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039" tIns="115506" rIns="110039" bIns="115506" numCol="1" spcCol="1270" anchor="ctr" anchorCtr="0">
          <a:noAutofit/>
        </a:bodyPr>
        <a:lstStyle/>
        <a:p>
          <a:pPr marL="0" lvl="0" indent="0" algn="ctr" defTabSz="622300">
            <a:lnSpc>
              <a:spcPct val="90000"/>
            </a:lnSpc>
            <a:spcBef>
              <a:spcPct val="0"/>
            </a:spcBef>
            <a:spcAft>
              <a:spcPct val="35000"/>
            </a:spcAft>
            <a:buNone/>
          </a:pPr>
          <a:r>
            <a:rPr lang="en-GB" sz="1400" kern="1200"/>
            <a:t>3. Initial exploration of the data = look for obvious recurring themes or issues</a:t>
          </a:r>
          <a:endParaRPr lang="en-US" sz="1400" kern="1200"/>
        </a:p>
      </dsp:txBody>
      <dsp:txXfrm>
        <a:off x="5530296" y="8838"/>
        <a:ext cx="2245662" cy="1347397"/>
      </dsp:txXfrm>
    </dsp:sp>
    <dsp:sp modelId="{75E3E7AF-1CA5-4749-A3BB-CDBBA48AFC40}">
      <dsp:nvSpPr>
        <dsp:cNvPr id="0" name=""/>
        <dsp:cNvSpPr/>
      </dsp:nvSpPr>
      <dsp:spPr>
        <a:xfrm>
          <a:off x="2249828" y="2500717"/>
          <a:ext cx="485902" cy="91440"/>
        </a:xfrm>
        <a:custGeom>
          <a:avLst/>
          <a:gdLst/>
          <a:ahLst/>
          <a:cxnLst/>
          <a:rect l="0" t="0" r="0" b="0"/>
          <a:pathLst>
            <a:path>
              <a:moveTo>
                <a:pt x="0" y="45720"/>
              </a:moveTo>
              <a:lnTo>
                <a:pt x="485902" y="45720"/>
              </a:lnTo>
            </a:path>
          </a:pathLst>
        </a:custGeom>
        <a:noFill/>
        <a:ln w="6350" cap="flat" cmpd="sng" algn="in">
          <a:solidFill>
            <a:schemeClr val="accent2">
              <a:hueOff val="4678996"/>
              <a:satOff val="26628"/>
              <a:lumOff val="823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9867" y="2543854"/>
        <a:ext cx="25825" cy="5165"/>
      </dsp:txXfrm>
    </dsp:sp>
    <dsp:sp modelId="{22D62610-93DC-421D-8C3D-1C8EAE6880B1}">
      <dsp:nvSpPr>
        <dsp:cNvPr id="0" name=""/>
        <dsp:cNvSpPr/>
      </dsp:nvSpPr>
      <dsp:spPr>
        <a:xfrm>
          <a:off x="5965" y="1872738"/>
          <a:ext cx="2245662" cy="1347397"/>
        </a:xfrm>
        <a:prstGeom prst="rect">
          <a:avLst/>
        </a:prstGeom>
        <a:solidFill>
          <a:schemeClr val="accent2">
            <a:hueOff val="3743197"/>
            <a:satOff val="21302"/>
            <a:lumOff val="6588"/>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039" tIns="115506" rIns="110039" bIns="115506" numCol="1" spcCol="1270" anchor="ctr" anchorCtr="0">
          <a:noAutofit/>
        </a:bodyPr>
        <a:lstStyle/>
        <a:p>
          <a:pPr marL="0" lvl="0" indent="0" algn="ctr" defTabSz="622300">
            <a:lnSpc>
              <a:spcPct val="90000"/>
            </a:lnSpc>
            <a:spcBef>
              <a:spcPct val="0"/>
            </a:spcBef>
            <a:spcAft>
              <a:spcPct val="35000"/>
            </a:spcAft>
            <a:buNone/>
          </a:pPr>
          <a:r>
            <a:rPr lang="en-GB" sz="1400" kern="1200" dirty="0"/>
            <a:t>4. Organise the data = use to codes and memos/notes to identify key issues; arrange data into themes  and subthemes if necessary</a:t>
          </a:r>
          <a:endParaRPr lang="en-US" sz="1400" kern="1200" dirty="0"/>
        </a:p>
      </dsp:txBody>
      <dsp:txXfrm>
        <a:off x="5965" y="1872738"/>
        <a:ext cx="2245662" cy="1347397"/>
      </dsp:txXfrm>
    </dsp:sp>
    <dsp:sp modelId="{CEAF6F50-547C-4448-9EBE-CD839DC2913C}">
      <dsp:nvSpPr>
        <dsp:cNvPr id="0" name=""/>
        <dsp:cNvSpPr/>
      </dsp:nvSpPr>
      <dsp:spPr>
        <a:xfrm>
          <a:off x="5011993" y="2500717"/>
          <a:ext cx="485902" cy="91440"/>
        </a:xfrm>
        <a:custGeom>
          <a:avLst/>
          <a:gdLst/>
          <a:ahLst/>
          <a:cxnLst/>
          <a:rect l="0" t="0" r="0" b="0"/>
          <a:pathLst>
            <a:path>
              <a:moveTo>
                <a:pt x="0" y="45720"/>
              </a:moveTo>
              <a:lnTo>
                <a:pt x="485902" y="45720"/>
              </a:lnTo>
            </a:path>
          </a:pathLst>
        </a:custGeom>
        <a:noFill/>
        <a:ln w="6350" cap="flat" cmpd="sng" algn="in">
          <a:solidFill>
            <a:schemeClr val="accent2">
              <a:hueOff val="6238661"/>
              <a:satOff val="35504"/>
              <a:lumOff val="1098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2032" y="2543854"/>
        <a:ext cx="25825" cy="5165"/>
      </dsp:txXfrm>
    </dsp:sp>
    <dsp:sp modelId="{C16CD38F-A073-45A0-9DFD-F9864C37C72F}">
      <dsp:nvSpPr>
        <dsp:cNvPr id="0" name=""/>
        <dsp:cNvSpPr/>
      </dsp:nvSpPr>
      <dsp:spPr>
        <a:xfrm>
          <a:off x="2768131" y="1872738"/>
          <a:ext cx="2245662" cy="1347397"/>
        </a:xfrm>
        <a:prstGeom prst="rect">
          <a:avLst/>
        </a:prstGeom>
        <a:solidFill>
          <a:schemeClr val="accent2">
            <a:hueOff val="4990929"/>
            <a:satOff val="28403"/>
            <a:lumOff val="8784"/>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039" tIns="115506" rIns="110039" bIns="115506" numCol="1" spcCol="1270" anchor="ctr" anchorCtr="0">
          <a:noAutofit/>
        </a:bodyPr>
        <a:lstStyle/>
        <a:p>
          <a:pPr marL="0" lvl="0" indent="0" algn="ctr" defTabSz="622300">
            <a:lnSpc>
              <a:spcPct val="90000"/>
            </a:lnSpc>
            <a:spcBef>
              <a:spcPct val="0"/>
            </a:spcBef>
            <a:spcAft>
              <a:spcPct val="35000"/>
            </a:spcAft>
            <a:buNone/>
          </a:pPr>
          <a:r>
            <a:rPr lang="en-GB" sz="1400" kern="1200"/>
            <a:t>5. Begin the analysis = comparison across themes</a:t>
          </a:r>
          <a:endParaRPr lang="en-US" sz="1400" kern="1200"/>
        </a:p>
      </dsp:txBody>
      <dsp:txXfrm>
        <a:off x="2768131" y="1872738"/>
        <a:ext cx="2245662" cy="1347397"/>
      </dsp:txXfrm>
    </dsp:sp>
    <dsp:sp modelId="{54AFAC17-EFCA-4DEC-968C-1BE0EFFBF614}">
      <dsp:nvSpPr>
        <dsp:cNvPr id="0" name=""/>
        <dsp:cNvSpPr/>
      </dsp:nvSpPr>
      <dsp:spPr>
        <a:xfrm>
          <a:off x="5530296" y="1872738"/>
          <a:ext cx="2245662" cy="1347397"/>
        </a:xfrm>
        <a:prstGeom prst="rect">
          <a:avLst/>
        </a:prstGeom>
        <a:solidFill>
          <a:schemeClr val="accent2">
            <a:hueOff val="6238661"/>
            <a:satOff val="35504"/>
            <a:lumOff val="10980"/>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039" tIns="115506" rIns="110039" bIns="115506" numCol="1" spcCol="1270" anchor="ctr" anchorCtr="0">
          <a:noAutofit/>
        </a:bodyPr>
        <a:lstStyle/>
        <a:p>
          <a:pPr marL="0" lvl="0" indent="0" algn="ctr" defTabSz="622300">
            <a:lnSpc>
              <a:spcPct val="90000"/>
            </a:lnSpc>
            <a:spcBef>
              <a:spcPct val="0"/>
            </a:spcBef>
            <a:spcAft>
              <a:spcPct val="35000"/>
            </a:spcAft>
            <a:buNone/>
          </a:pPr>
          <a:r>
            <a:rPr lang="en-GB" sz="1400" kern="1200" dirty="0"/>
            <a:t>6. Present, analyse and discuss the data (in relation to your aims and relevant debates from the literature) = do groups of themes encapsulate a key idea?</a:t>
          </a:r>
          <a:endParaRPr lang="en-US" sz="1400" kern="1200" dirty="0"/>
        </a:p>
      </dsp:txBody>
      <dsp:txXfrm>
        <a:off x="5530296" y="1872738"/>
        <a:ext cx="2245662" cy="134739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2CC84C95-D549-4FFF-A938-45D770CBC394}" type="datetimeFigureOut">
              <a:rPr lang="en-GB" smtClean="0"/>
              <a:t>03/11/2020</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17BD47F7-D1A5-439C-B6EA-92EBE12EF0AC}" type="slidenum">
              <a:rPr lang="en-GB" smtClean="0"/>
              <a:t>‹#›</a:t>
            </a:fld>
            <a:endParaRPr lang="en-GB"/>
          </a:p>
        </p:txBody>
      </p:sp>
    </p:spTree>
    <p:extLst>
      <p:ext uri="{BB962C8B-B14F-4D97-AF65-F5344CB8AC3E}">
        <p14:creationId xmlns:p14="http://schemas.microsoft.com/office/powerpoint/2010/main" val="21851737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4046" tIns="47023" rIns="94046" bIns="47023"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4046" tIns="47023" rIns="94046" bIns="47023" rtlCol="0"/>
          <a:lstStyle>
            <a:lvl1pPr algn="r">
              <a:defRPr sz="1200"/>
            </a:lvl1pPr>
          </a:lstStyle>
          <a:p>
            <a:fld id="{83A60418-4B46-4AEB-BB9E-E7E6729CE835}" type="datetimeFigureOut">
              <a:rPr lang="en-US" smtClean="0"/>
              <a:t>11/3/2020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4046" tIns="47023" rIns="94046" bIns="47023"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4046" tIns="47023" rIns="94046" bIns="47023"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4046" tIns="47023" rIns="94046" bIns="47023"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4046" tIns="47023" rIns="94046" bIns="47023" rtlCol="0" anchor="b"/>
          <a:lstStyle>
            <a:lvl1pPr algn="r">
              <a:defRPr sz="1200"/>
            </a:lvl1pPr>
          </a:lstStyle>
          <a:p>
            <a:fld id="{51E0B884-E0C7-404B-A4D8-9F53E7B3FCD4}" type="slidenum">
              <a:rPr lang="en-GB" smtClean="0"/>
              <a:t>‹#›</a:t>
            </a:fld>
            <a:endParaRPr lang="en-GB"/>
          </a:p>
        </p:txBody>
      </p:sp>
    </p:spTree>
    <p:extLst>
      <p:ext uri="{BB962C8B-B14F-4D97-AF65-F5344CB8AC3E}">
        <p14:creationId xmlns:p14="http://schemas.microsoft.com/office/powerpoint/2010/main" val="666605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1</a:t>
            </a:fld>
            <a:endParaRPr lang="en-GB"/>
          </a:p>
        </p:txBody>
      </p:sp>
    </p:spTree>
    <p:extLst>
      <p:ext uri="{BB962C8B-B14F-4D97-AF65-F5344CB8AC3E}">
        <p14:creationId xmlns:p14="http://schemas.microsoft.com/office/powerpoint/2010/main" val="3078236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2</a:t>
            </a:fld>
            <a:endParaRPr lang="en-GB"/>
          </a:p>
        </p:txBody>
      </p:sp>
    </p:spTree>
    <p:extLst>
      <p:ext uri="{BB962C8B-B14F-4D97-AF65-F5344CB8AC3E}">
        <p14:creationId xmlns:p14="http://schemas.microsoft.com/office/powerpoint/2010/main" val="1092244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3</a:t>
            </a:fld>
            <a:endParaRPr lang="en-GB"/>
          </a:p>
        </p:txBody>
      </p:sp>
    </p:spTree>
    <p:extLst>
      <p:ext uri="{BB962C8B-B14F-4D97-AF65-F5344CB8AC3E}">
        <p14:creationId xmlns:p14="http://schemas.microsoft.com/office/powerpoint/2010/main" val="1670841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4</a:t>
            </a:fld>
            <a:endParaRPr lang="en-GB"/>
          </a:p>
        </p:txBody>
      </p:sp>
    </p:spTree>
    <p:extLst>
      <p:ext uri="{BB962C8B-B14F-4D97-AF65-F5344CB8AC3E}">
        <p14:creationId xmlns:p14="http://schemas.microsoft.com/office/powerpoint/2010/main" val="932070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5</a:t>
            </a:fld>
            <a:endParaRPr lang="en-GB"/>
          </a:p>
        </p:txBody>
      </p:sp>
    </p:spTree>
    <p:extLst>
      <p:ext uri="{BB962C8B-B14F-4D97-AF65-F5344CB8AC3E}">
        <p14:creationId xmlns:p14="http://schemas.microsoft.com/office/powerpoint/2010/main" val="551439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6</a:t>
            </a:fld>
            <a:endParaRPr lang="en-GB"/>
          </a:p>
        </p:txBody>
      </p:sp>
    </p:spTree>
    <p:extLst>
      <p:ext uri="{BB962C8B-B14F-4D97-AF65-F5344CB8AC3E}">
        <p14:creationId xmlns:p14="http://schemas.microsoft.com/office/powerpoint/2010/main" val="2199509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7</a:t>
            </a:fld>
            <a:endParaRPr lang="en-GB"/>
          </a:p>
        </p:txBody>
      </p:sp>
    </p:spTree>
    <p:extLst>
      <p:ext uri="{BB962C8B-B14F-4D97-AF65-F5344CB8AC3E}">
        <p14:creationId xmlns:p14="http://schemas.microsoft.com/office/powerpoint/2010/main" val="575766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8</a:t>
            </a:fld>
            <a:endParaRPr lang="en-GB"/>
          </a:p>
        </p:txBody>
      </p:sp>
    </p:spTree>
    <p:extLst>
      <p:ext uri="{BB962C8B-B14F-4D97-AF65-F5344CB8AC3E}">
        <p14:creationId xmlns:p14="http://schemas.microsoft.com/office/powerpoint/2010/main" val="12036625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9</a:t>
            </a:fld>
            <a:endParaRPr lang="en-GB"/>
          </a:p>
        </p:txBody>
      </p:sp>
    </p:spTree>
    <p:extLst>
      <p:ext uri="{BB962C8B-B14F-4D97-AF65-F5344CB8AC3E}">
        <p14:creationId xmlns:p14="http://schemas.microsoft.com/office/powerpoint/2010/main" val="3123401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Rot="1" noChangeAspect="1" noTextEdit="1"/>
          </p:cNvSpPr>
          <p:nvPr>
            <p:ph type="sldImg"/>
          </p:nvPr>
        </p:nvSpPr>
        <p:spPr bwMode="auto">
          <a:noFill/>
          <a:ln>
            <a:solidFill>
              <a:srgbClr val="000000"/>
            </a:solidFill>
            <a:miter lim="800000"/>
            <a:headEnd/>
            <a:tailEnd/>
          </a:ln>
        </p:spPr>
      </p:sp>
      <p:sp>
        <p:nvSpPr>
          <p:cNvPr id="23554"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a:p>
        </p:txBody>
      </p:sp>
    </p:spTree>
    <p:extLst>
      <p:ext uri="{BB962C8B-B14F-4D97-AF65-F5344CB8AC3E}">
        <p14:creationId xmlns:p14="http://schemas.microsoft.com/office/powerpoint/2010/main" val="3159455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TextEdit="1"/>
          </p:cNvSpPr>
          <p:nvPr>
            <p:ph type="sldImg"/>
          </p:nvPr>
        </p:nvSpPr>
        <p:spPr bwMode="auto">
          <a:noFill/>
          <a:ln>
            <a:solidFill>
              <a:srgbClr val="000000"/>
            </a:solidFill>
            <a:miter lim="800000"/>
            <a:headEnd/>
            <a:tailEnd/>
          </a:ln>
        </p:spPr>
      </p:sp>
      <p:sp>
        <p:nvSpPr>
          <p:cNvPr id="25602"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a:p>
        </p:txBody>
      </p:sp>
    </p:spTree>
    <p:extLst>
      <p:ext uri="{BB962C8B-B14F-4D97-AF65-F5344CB8AC3E}">
        <p14:creationId xmlns:p14="http://schemas.microsoft.com/office/powerpoint/2010/main" val="39877994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12</a:t>
            </a:fld>
            <a:endParaRPr lang="en-GB"/>
          </a:p>
        </p:txBody>
      </p:sp>
    </p:spTree>
    <p:extLst>
      <p:ext uri="{BB962C8B-B14F-4D97-AF65-F5344CB8AC3E}">
        <p14:creationId xmlns:p14="http://schemas.microsoft.com/office/powerpoint/2010/main" val="1088486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13</a:t>
            </a:fld>
            <a:endParaRPr lang="en-GB"/>
          </a:p>
        </p:txBody>
      </p:sp>
    </p:spTree>
    <p:extLst>
      <p:ext uri="{BB962C8B-B14F-4D97-AF65-F5344CB8AC3E}">
        <p14:creationId xmlns:p14="http://schemas.microsoft.com/office/powerpoint/2010/main" val="791426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14</a:t>
            </a:fld>
            <a:endParaRPr lang="en-GB"/>
          </a:p>
        </p:txBody>
      </p:sp>
    </p:spTree>
    <p:extLst>
      <p:ext uri="{BB962C8B-B14F-4D97-AF65-F5344CB8AC3E}">
        <p14:creationId xmlns:p14="http://schemas.microsoft.com/office/powerpoint/2010/main" val="21347964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15</a:t>
            </a:fld>
            <a:endParaRPr lang="en-GB"/>
          </a:p>
        </p:txBody>
      </p:sp>
    </p:spTree>
    <p:extLst>
      <p:ext uri="{BB962C8B-B14F-4D97-AF65-F5344CB8AC3E}">
        <p14:creationId xmlns:p14="http://schemas.microsoft.com/office/powerpoint/2010/main" val="3830718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16</a:t>
            </a:fld>
            <a:endParaRPr lang="en-GB"/>
          </a:p>
        </p:txBody>
      </p:sp>
    </p:spTree>
    <p:extLst>
      <p:ext uri="{BB962C8B-B14F-4D97-AF65-F5344CB8AC3E}">
        <p14:creationId xmlns:p14="http://schemas.microsoft.com/office/powerpoint/2010/main" val="15297450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17</a:t>
            </a:fld>
            <a:endParaRPr lang="en-GB"/>
          </a:p>
        </p:txBody>
      </p:sp>
    </p:spTree>
    <p:extLst>
      <p:ext uri="{BB962C8B-B14F-4D97-AF65-F5344CB8AC3E}">
        <p14:creationId xmlns:p14="http://schemas.microsoft.com/office/powerpoint/2010/main" val="702070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18</a:t>
            </a:fld>
            <a:endParaRPr lang="en-GB"/>
          </a:p>
        </p:txBody>
      </p:sp>
    </p:spTree>
    <p:extLst>
      <p:ext uri="{BB962C8B-B14F-4D97-AF65-F5344CB8AC3E}">
        <p14:creationId xmlns:p14="http://schemas.microsoft.com/office/powerpoint/2010/main" val="2230534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19</a:t>
            </a:fld>
            <a:endParaRPr lang="en-GB"/>
          </a:p>
        </p:txBody>
      </p:sp>
    </p:spTree>
    <p:extLst>
      <p:ext uri="{BB962C8B-B14F-4D97-AF65-F5344CB8AC3E}">
        <p14:creationId xmlns:p14="http://schemas.microsoft.com/office/powerpoint/2010/main" val="10296868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20</a:t>
            </a:fld>
            <a:endParaRPr lang="en-GB"/>
          </a:p>
        </p:txBody>
      </p:sp>
    </p:spTree>
    <p:extLst>
      <p:ext uri="{BB962C8B-B14F-4D97-AF65-F5344CB8AC3E}">
        <p14:creationId xmlns:p14="http://schemas.microsoft.com/office/powerpoint/2010/main" val="1169132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Coding is an iterative process</a:t>
            </a:r>
          </a:p>
          <a:p>
            <a:pPr>
              <a:buNone/>
            </a:pPr>
            <a:endParaRPr lang="en-GB" dirty="0"/>
          </a:p>
          <a:p>
            <a:r>
              <a:rPr lang="en-GB" dirty="0"/>
              <a:t>At some stage, interpretation must occur, you must make statements about conclusions you can draw from the last phase of coding</a:t>
            </a:r>
          </a:p>
          <a:p>
            <a:pPr>
              <a:buNone/>
            </a:pPr>
            <a:endParaRPr lang="en-GB" dirty="0"/>
          </a:p>
          <a:p>
            <a:r>
              <a:rPr lang="en-GB" dirty="0"/>
              <a:t>Interpretations must be verified and justified, either through quotation or using quantitative data </a:t>
            </a:r>
          </a:p>
          <a:p>
            <a:endParaRPr lang="en-GB" dirty="0"/>
          </a:p>
          <a:p>
            <a:r>
              <a:rPr lang="en-GB" dirty="0"/>
              <a:t>As you proceed through data collection you will move back and forward between the</a:t>
            </a:r>
            <a:r>
              <a:rPr lang="en-GB" baseline="0" dirty="0"/>
              <a:t> data itself, extracts that you have coded, themes emerging and the analysis you are producing (from Robson)</a:t>
            </a:r>
            <a:endParaRPr lang="en-GB" dirty="0"/>
          </a:p>
          <a:p>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21</a:t>
            </a:fld>
            <a:endParaRPr lang="en-GB"/>
          </a:p>
        </p:txBody>
      </p:sp>
    </p:spTree>
    <p:extLst>
      <p:ext uri="{BB962C8B-B14F-4D97-AF65-F5344CB8AC3E}">
        <p14:creationId xmlns:p14="http://schemas.microsoft.com/office/powerpoint/2010/main" val="39341844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22</a:t>
            </a:fld>
            <a:endParaRPr lang="en-GB"/>
          </a:p>
        </p:txBody>
      </p:sp>
    </p:spTree>
    <p:extLst>
      <p:ext uri="{BB962C8B-B14F-4D97-AF65-F5344CB8AC3E}">
        <p14:creationId xmlns:p14="http://schemas.microsoft.com/office/powerpoint/2010/main" val="38716243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23</a:t>
            </a:fld>
            <a:endParaRPr lang="en-GB"/>
          </a:p>
        </p:txBody>
      </p:sp>
    </p:spTree>
    <p:extLst>
      <p:ext uri="{BB962C8B-B14F-4D97-AF65-F5344CB8AC3E}">
        <p14:creationId xmlns:p14="http://schemas.microsoft.com/office/powerpoint/2010/main" val="16594877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Thematic</a:t>
            </a:r>
            <a:r>
              <a:rPr lang="en-GB" baseline="0" dirty="0"/>
              <a:t> coding analysis can be used inductively – codes &amp; themes </a:t>
            </a:r>
            <a:r>
              <a:rPr lang="en-GB" b="1" baseline="0" dirty="0"/>
              <a:t>emerge</a:t>
            </a:r>
            <a:r>
              <a:rPr lang="en-GB" baseline="0" dirty="0"/>
              <a:t> purely from your interaction with the data (like grounded theory approach)</a:t>
            </a:r>
          </a:p>
          <a:p>
            <a:endParaRPr lang="en-GB" baseline="0" dirty="0"/>
          </a:p>
          <a:p>
            <a:r>
              <a:rPr lang="en-GB" baseline="0" dirty="0"/>
              <a:t>Or you can start with </a:t>
            </a:r>
            <a:r>
              <a:rPr lang="en-GB" b="1" baseline="0" dirty="0"/>
              <a:t>predetermined</a:t>
            </a:r>
            <a:r>
              <a:rPr lang="en-GB" baseline="0" dirty="0"/>
              <a:t> codes and themes, could be from your reading of the research literature, or your research questions.</a:t>
            </a:r>
          </a:p>
          <a:p>
            <a:r>
              <a:rPr lang="en-GB" baseline="0" dirty="0"/>
              <a:t>Predetermined could bias you toward some aspects of the data, and so maybe missing or ignoring other bits</a:t>
            </a:r>
          </a:p>
          <a:p>
            <a:endParaRPr lang="en-GB" baseline="0" dirty="0"/>
          </a:p>
          <a:p>
            <a:r>
              <a:rPr lang="en-GB" baseline="0" dirty="0"/>
              <a:t>Remember it is not a linear process – lots of going back and forth with your data</a:t>
            </a:r>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24</a:t>
            </a:fld>
            <a:endParaRPr lang="en-GB"/>
          </a:p>
        </p:txBody>
      </p:sp>
    </p:spTree>
    <p:extLst>
      <p:ext uri="{BB962C8B-B14F-4D97-AF65-F5344CB8AC3E}">
        <p14:creationId xmlns:p14="http://schemas.microsoft.com/office/powerpoint/2010/main" val="31745332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25</a:t>
            </a:fld>
            <a:endParaRPr lang="en-GB"/>
          </a:p>
        </p:txBody>
      </p:sp>
    </p:spTree>
    <p:extLst>
      <p:ext uri="{BB962C8B-B14F-4D97-AF65-F5344CB8AC3E}">
        <p14:creationId xmlns:p14="http://schemas.microsoft.com/office/powerpoint/2010/main" val="23855879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26</a:t>
            </a:fld>
            <a:endParaRPr lang="en-GB"/>
          </a:p>
        </p:txBody>
      </p:sp>
    </p:spTree>
    <p:extLst>
      <p:ext uri="{BB962C8B-B14F-4D97-AF65-F5344CB8AC3E}">
        <p14:creationId xmlns:p14="http://schemas.microsoft.com/office/powerpoint/2010/main" val="38698653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E0B884-E0C7-404B-A4D8-9F53E7B3FCD4}" type="slidenum">
              <a:rPr lang="en-GB" smtClean="0"/>
              <a:t>27</a:t>
            </a:fld>
            <a:endParaRPr lang="en-GB"/>
          </a:p>
        </p:txBody>
      </p:sp>
    </p:spTree>
    <p:extLst>
      <p:ext uri="{BB962C8B-B14F-4D97-AF65-F5344CB8AC3E}">
        <p14:creationId xmlns:p14="http://schemas.microsoft.com/office/powerpoint/2010/main" val="1649100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2063115" y="630937"/>
            <a:ext cx="5230368"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808892" y="1098388"/>
            <a:ext cx="7738814" cy="4394988"/>
          </a:xfrm>
        </p:spPr>
        <p:txBody>
          <a:bodyPr anchor="ctr">
            <a:noAutofit/>
          </a:bodyPr>
          <a:lstStyle>
            <a:lvl1pPr algn="ctr">
              <a:defRPr sz="7500" spc="600" baseline="0"/>
            </a:lvl1pPr>
          </a:lstStyle>
          <a:p>
            <a:r>
              <a:rPr lang="en-US"/>
              <a:t>Click to edit Master title style</a:t>
            </a:r>
            <a:endParaRPr lang="en-US" dirty="0"/>
          </a:p>
        </p:txBody>
      </p:sp>
      <p:sp>
        <p:nvSpPr>
          <p:cNvPr id="3" name="Subtitle 2"/>
          <p:cNvSpPr>
            <a:spLocks noGrp="1"/>
          </p:cNvSpPr>
          <p:nvPr>
            <p:ph type="subTitle" idx="1"/>
          </p:nvPr>
        </p:nvSpPr>
        <p:spPr>
          <a:xfrm>
            <a:off x="1661284" y="5979197"/>
            <a:ext cx="6034030" cy="742279"/>
          </a:xfrm>
        </p:spPr>
        <p:txBody>
          <a:bodyPr anchor="t">
            <a:normAutofit/>
          </a:bodyPr>
          <a:lstStyle>
            <a:lvl1pPr marL="0" indent="0" algn="ctr">
              <a:lnSpc>
                <a:spcPct val="100000"/>
              </a:lnSpc>
              <a:buNone/>
              <a:defRPr sz="1500" b="1" i="0" cap="all" spc="300"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808892" y="6375679"/>
            <a:ext cx="1747292" cy="348462"/>
          </a:xfrm>
        </p:spPr>
        <p:txBody>
          <a:bodyPr/>
          <a:lstStyle>
            <a:lvl1pPr>
              <a:defRPr baseline="0">
                <a:solidFill>
                  <a:schemeClr val="accent1">
                    <a:lumMod val="50000"/>
                  </a:schemeClr>
                </a:solidFill>
              </a:defRPr>
            </a:lvl1pPr>
          </a:lstStyle>
          <a:p>
            <a:fld id="{1D8BD707-D9CF-40AE-B4C6-C98DA3205C09}" type="datetimeFigureOut">
              <a:rPr lang="en-US" smtClean="0"/>
              <a:pPr/>
              <a:t>11/3/2020</a:t>
            </a:fld>
            <a:endParaRPr lang="en-US" dirty="0"/>
          </a:p>
        </p:txBody>
      </p:sp>
      <p:sp>
        <p:nvSpPr>
          <p:cNvPr id="5" name="Footer Placeholder 4"/>
          <p:cNvSpPr>
            <a:spLocks noGrp="1"/>
          </p:cNvSpPr>
          <p:nvPr>
            <p:ph type="ftr" sz="quarter" idx="11"/>
          </p:nvPr>
        </p:nvSpPr>
        <p:spPr>
          <a:xfrm>
            <a:off x="3135249" y="6375679"/>
            <a:ext cx="30861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6800414" y="6375679"/>
            <a:ext cx="1747292" cy="345796"/>
          </a:xfrm>
        </p:spPr>
        <p:txBody>
          <a:bodyPr/>
          <a:lstStyle>
            <a:lvl1pPr>
              <a:defRPr baseline="0">
                <a:solidFill>
                  <a:schemeClr val="accent1">
                    <a:lumMod val="50000"/>
                  </a:schemeClr>
                </a:solidFill>
              </a:defRPr>
            </a:lvl1pPr>
          </a:lstStyle>
          <a:p>
            <a:fld id="{B6F15528-21DE-4FAA-801E-634DDDAF4B2B}" type="slidenum">
              <a:rPr lang="en-US" smtClean="0"/>
              <a:pPr/>
              <a:t>‹#›</a:t>
            </a:fld>
            <a:endParaRPr lang="en-US" dirty="0"/>
          </a:p>
        </p:txBody>
      </p:sp>
      <p:sp>
        <p:nvSpPr>
          <p:cNvPr id="13" name="Rectangle 12"/>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left edge border"/>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369094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942824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1" name="Freeform 6"/>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2432197" y="1073889"/>
            <a:ext cx="6140303" cy="4064627"/>
          </a:xfrm>
        </p:spPr>
        <p:txBody>
          <a:bodyPr anchor="b">
            <a:normAutofit/>
          </a:bodyPr>
          <a:lstStyle>
            <a:lvl1pPr>
              <a:defRPr sz="6300" spc="6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2432198" y="5159782"/>
            <a:ext cx="5263116" cy="951135"/>
          </a:xfrm>
        </p:spPr>
        <p:txBody>
          <a:bodyPr>
            <a:normAutofit/>
          </a:bodyPr>
          <a:lstStyle>
            <a:lvl1pPr marL="0" indent="0">
              <a:lnSpc>
                <a:spcPct val="100000"/>
              </a:lnSpc>
              <a:buNone/>
              <a:defRPr sz="1500" b="1" i="0" cap="all" spc="300" baseline="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2427410" y="6375679"/>
            <a:ext cx="1120460" cy="348462"/>
          </a:xfrm>
        </p:spPr>
        <p:txBody>
          <a:bodyPr/>
          <a:lstStyle>
            <a:lvl1pPr>
              <a:defRPr baseline="0">
                <a:solidFill>
                  <a:schemeClr val="tx2"/>
                </a:solidFill>
              </a:defRPr>
            </a:lvl1pPr>
          </a:lstStyle>
          <a:p>
            <a:fld id="{1D8BD707-D9CF-40AE-B4C6-C98DA3205C09}" type="datetimeFigureOut">
              <a:rPr lang="en-US" smtClean="0"/>
              <a:pPr/>
              <a:t>11/3/2020</a:t>
            </a:fld>
            <a:endParaRPr lang="en-US" dirty="0"/>
          </a:p>
        </p:txBody>
      </p:sp>
      <p:sp>
        <p:nvSpPr>
          <p:cNvPr id="5" name="Footer Placeholder 4"/>
          <p:cNvSpPr>
            <a:spLocks noGrp="1"/>
          </p:cNvSpPr>
          <p:nvPr>
            <p:ph type="ftr" sz="quarter" idx="11"/>
          </p:nvPr>
        </p:nvSpPr>
        <p:spPr>
          <a:xfrm>
            <a:off x="3959298" y="6375679"/>
            <a:ext cx="30861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7456825" y="6375679"/>
            <a:ext cx="1115675" cy="345796"/>
          </a:xfrm>
        </p:spPr>
        <p:txBody>
          <a:bodyPr/>
          <a:lstStyle>
            <a:lvl1pPr>
              <a:defRPr baseline="0">
                <a:solidFill>
                  <a:schemeClr val="tx2"/>
                </a:solidFill>
              </a:defRPr>
            </a:lvl1pPr>
          </a:lstStyle>
          <a:p>
            <a:fld id="{B6F15528-21DE-4FAA-801E-634DDDAF4B2B}" type="slidenum">
              <a:rPr lang="en-US" smtClean="0"/>
              <a:pPr/>
              <a:t>‹#›</a:t>
            </a:fld>
            <a:endParaRPr lang="en-US" dirty="0"/>
          </a:p>
        </p:txBody>
      </p:sp>
      <p:sp>
        <p:nvSpPr>
          <p:cNvPr id="16" name="Freeform 11"/>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nvGrpSpPr>
          <p:cNvPr id="7" name="Group 6" title="left scallop shape"/>
          <p:cNvGrpSpPr/>
          <p:nvPr/>
        </p:nvGrpSpPr>
        <p:grpSpPr>
          <a:xfrm>
            <a:off x="0" y="0"/>
            <a:ext cx="2110979" cy="6858000"/>
            <a:chOff x="0" y="0"/>
            <a:chExt cx="2110979" cy="6858000"/>
          </a:xfrm>
        </p:grpSpPr>
        <p:sp>
          <p:nvSpPr>
            <p:cNvPr id="9" name="Freeform 8" title="left scallop shape"/>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0" name="Freeform 11" title="left scallop inline"/>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43882405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2975" y="2286000"/>
            <a:ext cx="3593592"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85846" y="2286000"/>
            <a:ext cx="3593592"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2545814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2975" y="381001"/>
            <a:ext cx="7629525"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41832"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941832" y="2909102"/>
            <a:ext cx="361188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75398"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975398" y="2909102"/>
            <a:ext cx="361188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94070264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310490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63888295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6253414" y="457200"/>
            <a:ext cx="2319086" cy="1196671"/>
          </a:xfrm>
        </p:spPr>
        <p:txBody>
          <a:bodyPr anchor="b">
            <a:normAutofit/>
          </a:bodyPr>
          <a:lstStyle>
            <a:lvl1pPr>
              <a:lnSpc>
                <a:spcPct val="100000"/>
              </a:lnSpc>
              <a:defRPr sz="1800" b="1" i="0" cap="all" spc="225"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573788" y="920377"/>
            <a:ext cx="4618814" cy="4985124"/>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53414" y="1741336"/>
            <a:ext cx="2319086"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73789" y="6375679"/>
            <a:ext cx="925016" cy="348462"/>
          </a:xfrm>
        </p:spPr>
        <p:txBody>
          <a:bodyPr/>
          <a:lstStyle/>
          <a:p>
            <a:fld id="{1D8BD707-D9CF-40AE-B4C6-C98DA3205C09}" type="datetimeFigureOut">
              <a:rPr lang="en-US" smtClean="0"/>
              <a:pPr/>
              <a:t>11/3/2020</a:t>
            </a:fld>
            <a:endParaRPr lang="en-US" dirty="0"/>
          </a:p>
        </p:txBody>
      </p:sp>
      <p:sp>
        <p:nvSpPr>
          <p:cNvPr id="6" name="Footer Placeholder 5"/>
          <p:cNvSpPr>
            <a:spLocks noGrp="1"/>
          </p:cNvSpPr>
          <p:nvPr>
            <p:ph type="ftr" sz="quarter" idx="11"/>
          </p:nvPr>
        </p:nvSpPr>
        <p:spPr>
          <a:xfrm>
            <a:off x="1577716" y="6375679"/>
            <a:ext cx="2611634" cy="345796"/>
          </a:xfrm>
        </p:spPr>
        <p:txBody>
          <a:bodyPr/>
          <a:lstStyle/>
          <a:p>
            <a:endParaRPr lang="en-US" dirty="0"/>
          </a:p>
        </p:txBody>
      </p:sp>
      <p:sp>
        <p:nvSpPr>
          <p:cNvPr id="7" name="Slide Number Placeholder 6"/>
          <p:cNvSpPr>
            <a:spLocks noGrp="1"/>
          </p:cNvSpPr>
          <p:nvPr>
            <p:ph type="sldNum" sz="quarter" idx="12"/>
          </p:nvPr>
        </p:nvSpPr>
        <p:spPr>
          <a:xfrm>
            <a:off x="4268261" y="6375679"/>
            <a:ext cx="924342" cy="345796"/>
          </a:xfrm>
        </p:spPr>
        <p:txBody>
          <a:bodyPr/>
          <a:lstStyle/>
          <a:p>
            <a:fld id="{B6F15528-21DE-4FAA-801E-634DDDAF4B2B}" type="slidenum">
              <a:rPr lang="en-US" smtClean="0"/>
              <a:pPr/>
              <a:t>‹#›</a:t>
            </a:fld>
            <a:endParaRPr lang="en-US" dirty="0"/>
          </a:p>
        </p:txBody>
      </p:sp>
      <p:sp>
        <p:nvSpPr>
          <p:cNvPr id="8" name="Rectangle 7"/>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45031603"/>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12598" y="1"/>
            <a:ext cx="5516689"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11"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53413" y="457200"/>
            <a:ext cx="2319088" cy="1196670"/>
          </a:xfrm>
        </p:spPr>
        <p:txBody>
          <a:bodyPr anchor="b">
            <a:normAutofit/>
          </a:bodyPr>
          <a:lstStyle>
            <a:lvl1pPr>
              <a:lnSpc>
                <a:spcPct val="100000"/>
              </a:lnSpc>
              <a:defRPr sz="1800" b="1" i="0" spc="225"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6253413" y="1741336"/>
            <a:ext cx="2319088"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74463" y="6375679"/>
            <a:ext cx="924342" cy="348462"/>
          </a:xfrm>
        </p:spPr>
        <p:txBody>
          <a:bodyPr/>
          <a:lstStyle/>
          <a:p>
            <a:fld id="{1D8BD707-D9CF-40AE-B4C6-C98DA3205C09}" type="datetimeFigureOut">
              <a:rPr lang="en-US" smtClean="0"/>
              <a:pPr/>
              <a:t>11/3/2020</a:t>
            </a:fld>
            <a:endParaRPr lang="en-US" dirty="0"/>
          </a:p>
        </p:txBody>
      </p:sp>
      <p:sp>
        <p:nvSpPr>
          <p:cNvPr id="6" name="Footer Placeholder 5"/>
          <p:cNvSpPr>
            <a:spLocks noGrp="1"/>
          </p:cNvSpPr>
          <p:nvPr>
            <p:ph type="ftr" sz="quarter" idx="11"/>
          </p:nvPr>
        </p:nvSpPr>
        <p:spPr>
          <a:xfrm>
            <a:off x="1577716" y="6375679"/>
            <a:ext cx="2611634" cy="345796"/>
          </a:xfrm>
        </p:spPr>
        <p:txBody>
          <a:bodyPr/>
          <a:lstStyle/>
          <a:p>
            <a:endParaRPr lang="en-US" dirty="0"/>
          </a:p>
        </p:txBody>
      </p:sp>
      <p:sp>
        <p:nvSpPr>
          <p:cNvPr id="7" name="Slide Number Placeholder 6"/>
          <p:cNvSpPr>
            <a:spLocks noGrp="1"/>
          </p:cNvSpPr>
          <p:nvPr>
            <p:ph type="sldNum" sz="quarter" idx="12"/>
          </p:nvPr>
        </p:nvSpPr>
        <p:spPr>
          <a:xfrm>
            <a:off x="4256153" y="6375679"/>
            <a:ext cx="947460" cy="345796"/>
          </a:xfrm>
        </p:spPr>
        <p:txBody>
          <a:bodyPr/>
          <a:lstStyle/>
          <a:p>
            <a:fld id="{B6F15528-21DE-4FAA-801E-634DDDAF4B2B}" type="slidenum">
              <a:rPr lang="en-US" smtClean="0"/>
              <a:pPr/>
              <a:t>‹#›</a:t>
            </a:fld>
            <a:endParaRPr lang="en-US" dirty="0"/>
          </a:p>
        </p:txBody>
      </p:sp>
      <p:sp>
        <p:nvSpPr>
          <p:cNvPr id="13" name="Rectangle 12"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08692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895130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911" y="382386"/>
            <a:ext cx="1771930"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2974" y="382386"/>
            <a:ext cx="5809517" cy="560040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7788143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8758" y="382385"/>
            <a:ext cx="763374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938758" y="2286002"/>
            <a:ext cx="763374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38758" y="6375679"/>
            <a:ext cx="1747292" cy="348462"/>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fld id="{1D8BD707-D9CF-40AE-B4C6-C98DA3205C09}" type="datetimeFigureOut">
              <a:rPr lang="en-US" smtClean="0"/>
              <a:pPr/>
              <a:t>11/3/2020</a:t>
            </a:fld>
            <a:endParaRPr lang="en-US" dirty="0"/>
          </a:p>
        </p:txBody>
      </p:sp>
      <p:sp>
        <p:nvSpPr>
          <p:cNvPr id="5" name="Footer Placeholder 4"/>
          <p:cNvSpPr>
            <a:spLocks noGrp="1"/>
          </p:cNvSpPr>
          <p:nvPr>
            <p:ph type="ftr" sz="quarter" idx="3"/>
          </p:nvPr>
        </p:nvSpPr>
        <p:spPr>
          <a:xfrm>
            <a:off x="3028950" y="6375679"/>
            <a:ext cx="3086100" cy="345796"/>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6457951" y="6375679"/>
            <a:ext cx="2114549" cy="345796"/>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B6F15528-21DE-4FAA-801E-634DDDAF4B2B}" type="slidenum">
              <a:rPr lang="en-US" smtClean="0"/>
              <a:pPr/>
              <a:t>‹#›</a:t>
            </a:fld>
            <a:endParaRPr lang="en-US" dirty="0"/>
          </a:p>
        </p:txBody>
      </p:sp>
      <p:sp>
        <p:nvSpPr>
          <p:cNvPr id="12" name="Rectangle 11"/>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right edge border"/>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p:cNvSpPr/>
          <p:nvPr/>
        </p:nvSpPr>
        <p:spPr bwMode="auto">
          <a:xfrm>
            <a:off x="1" y="0"/>
            <a:ext cx="679090" cy="6858000"/>
          </a:xfrm>
          <a:custGeom>
            <a:avLst/>
            <a:gdLst/>
            <a:ahLst/>
            <a:cxnLst/>
            <a:rect l="0" t="0" r="r" b="b"/>
            <a:pathLst>
              <a:path w="211" h="2160">
                <a:moveTo>
                  <a:pt x="155" y="1728"/>
                </a:moveTo>
                <a:cubicBezTo>
                  <a:pt x="155" y="1620"/>
                  <a:pt x="211" y="1620"/>
                  <a:pt x="211" y="1512"/>
                </a:cubicBezTo>
                <a:cubicBezTo>
                  <a:pt x="211" y="1404"/>
                  <a:pt x="155" y="1404"/>
                  <a:pt x="155" y="1296"/>
                </a:cubicBezTo>
                <a:cubicBezTo>
                  <a:pt x="155" y="1188"/>
                  <a:pt x="211" y="1188"/>
                  <a:pt x="211" y="1080"/>
                </a:cubicBezTo>
                <a:cubicBezTo>
                  <a:pt x="211" y="972"/>
                  <a:pt x="155" y="972"/>
                  <a:pt x="155" y="864"/>
                </a:cubicBezTo>
                <a:cubicBezTo>
                  <a:pt x="155" y="756"/>
                  <a:pt x="211" y="756"/>
                  <a:pt x="211" y="648"/>
                </a:cubicBezTo>
                <a:cubicBezTo>
                  <a:pt x="211" y="540"/>
                  <a:pt x="155" y="540"/>
                  <a:pt x="155" y="432"/>
                </a:cubicBezTo>
                <a:cubicBezTo>
                  <a:pt x="155" y="324"/>
                  <a:pt x="211" y="324"/>
                  <a:pt x="211" y="216"/>
                </a:cubicBezTo>
                <a:cubicBezTo>
                  <a:pt x="211" y="108"/>
                  <a:pt x="155" y="108"/>
                  <a:pt x="155" y="0"/>
                </a:cubicBezTo>
                <a:cubicBezTo>
                  <a:pt x="0" y="0"/>
                  <a:pt x="0" y="0"/>
                  <a:pt x="0" y="0"/>
                </a:cubicBezTo>
                <a:cubicBezTo>
                  <a:pt x="0" y="2160"/>
                  <a:pt x="0" y="2160"/>
                  <a:pt x="0" y="2160"/>
                </a:cubicBezTo>
                <a:cubicBezTo>
                  <a:pt x="155" y="2160"/>
                  <a:pt x="155" y="2160"/>
                  <a:pt x="155" y="2160"/>
                </a:cubicBezTo>
                <a:cubicBezTo>
                  <a:pt x="155" y="2052"/>
                  <a:pt x="211" y="2052"/>
                  <a:pt x="211" y="1944"/>
                </a:cubicBezTo>
                <a:cubicBezTo>
                  <a:pt x="211" y="1836"/>
                  <a:pt x="155" y="1836"/>
                  <a:pt x="155" y="1728"/>
                </a:cubicBezTo>
                <a:close/>
              </a:path>
            </a:pathLst>
          </a:custGeom>
          <a:solidFill>
            <a:schemeClr val="tx2"/>
          </a:solidFill>
          <a:ln>
            <a:noFill/>
          </a:ln>
        </p:spPr>
      </p:sp>
    </p:spTree>
    <p:extLst>
      <p:ext uri="{BB962C8B-B14F-4D97-AF65-F5344CB8AC3E}">
        <p14:creationId xmlns:p14="http://schemas.microsoft.com/office/powerpoint/2010/main" val="4128661355"/>
      </p:ext>
    </p:extLst>
  </p:cSld>
  <p:clrMap bg1="lt1" tx1="dk1" bg2="lt2" tx2="dk2" accent1="accent1" accent2="accent2" accent3="accent3" accent4="accent4" accent5="accent5" accent6="accent6" hlink="hlink" folHlink="folHlink"/>
  <p:sldLayoutIdLst>
    <p:sldLayoutId id="2147483914" r:id="rId1"/>
    <p:sldLayoutId id="2147483915" r:id="rId2"/>
    <p:sldLayoutId id="2147483916" r:id="rId3"/>
    <p:sldLayoutId id="2147483917" r:id="rId4"/>
    <p:sldLayoutId id="2147483918" r:id="rId5"/>
    <p:sldLayoutId id="2147483919" r:id="rId6"/>
    <p:sldLayoutId id="2147483920" r:id="rId7"/>
    <p:sldLayoutId id="2147483921" r:id="rId8"/>
    <p:sldLayoutId id="2147483922" r:id="rId9"/>
    <p:sldLayoutId id="2147483923" r:id="rId10"/>
    <p:sldLayoutId id="2147483924" r:id="rId11"/>
  </p:sldLayoutIdLst>
  <p:txStyles>
    <p:titleStyle>
      <a:lvl1pPr algn="l" defTabSz="685800" rtl="0" eaLnBrk="1" latinLnBrk="0" hangingPunct="1">
        <a:lnSpc>
          <a:spcPct val="90000"/>
        </a:lnSpc>
        <a:spcBef>
          <a:spcPct val="0"/>
        </a:spcBef>
        <a:buNone/>
        <a:defRPr sz="5100" kern="1200" cap="all" spc="150" baseline="0">
          <a:solidFill>
            <a:schemeClr val="tx2"/>
          </a:solidFill>
          <a:latin typeface="+mj-lt"/>
          <a:ea typeface="+mj-ea"/>
          <a:cs typeface="+mj-cs"/>
        </a:defRPr>
      </a:lvl1pPr>
    </p:titleStyle>
    <p:bodyStyle>
      <a:lvl1pPr marL="228600" indent="-228600" algn="l" defTabSz="6858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6858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6858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0" pos="594">
          <p15:clr>
            <a:srgbClr val="F26B43"/>
          </p15:clr>
        </p15:guide>
        <p15:guide id="1" pos="792">
          <p15:clr>
            <a:srgbClr val="F26B43"/>
          </p15:clr>
        </p15:guide>
        <p15:guide id="2" pos="7200">
          <p15:clr>
            <a:srgbClr val="F26B43"/>
          </p15:clr>
        </p15:guide>
        <p15:guide id="3" pos="5400">
          <p15:clr>
            <a:srgbClr val="F26B43"/>
          </p15:clr>
        </p15:guide>
        <p15:guide id="4" orient="horz" pos="4008">
          <p15:clr>
            <a:srgbClr val="F26B43"/>
          </p15:clr>
        </p15:guide>
        <p15:guide id="5" orient="horz" pos="1440">
          <p15:clr>
            <a:srgbClr val="F26B43"/>
          </p15:clr>
        </p15:guide>
        <p15:guide id="6" orient="horz" pos="3720">
          <p15:clr>
            <a:srgbClr val="F26B43"/>
          </p15:clr>
        </p15:guide>
        <p15:guide id="7"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gif"/><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gi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472" y="0"/>
            <a:ext cx="7772400" cy="1829761"/>
          </a:xfrm>
        </p:spPr>
        <p:txBody>
          <a:bodyPr>
            <a:normAutofit/>
          </a:bodyPr>
          <a:lstStyle/>
          <a:p>
            <a:pPr algn="l"/>
            <a:r>
              <a:rPr lang="en-GB" sz="3600" dirty="0">
                <a:effectLst/>
              </a:rPr>
              <a:t>Research methods:</a:t>
            </a:r>
            <a:br>
              <a:rPr lang="en-GB" sz="3600" dirty="0">
                <a:effectLst/>
              </a:rPr>
            </a:br>
            <a:r>
              <a:rPr lang="en-GB" sz="3600" dirty="0">
                <a:effectLst/>
              </a:rPr>
              <a:t>Qualitative data analysis</a:t>
            </a:r>
          </a:p>
        </p:txBody>
      </p:sp>
      <p:sp>
        <p:nvSpPr>
          <p:cNvPr id="3" name="Subtitle 2"/>
          <p:cNvSpPr>
            <a:spLocks noGrp="1"/>
          </p:cNvSpPr>
          <p:nvPr>
            <p:ph type="subTitle" idx="1"/>
          </p:nvPr>
        </p:nvSpPr>
        <p:spPr>
          <a:xfrm>
            <a:off x="479003" y="5167089"/>
            <a:ext cx="8243918" cy="1746219"/>
          </a:xfrm>
        </p:spPr>
        <p:txBody>
          <a:bodyPr>
            <a:normAutofit/>
          </a:bodyPr>
          <a:lstStyle/>
          <a:p>
            <a:r>
              <a:rPr lang="en-GB" sz="1600" b="1" dirty="0"/>
              <a:t>XME4001</a:t>
            </a:r>
          </a:p>
          <a:p>
            <a:r>
              <a:rPr lang="en-GB" sz="1600" b="1" dirty="0"/>
              <a:t>FEBRUARY 2020</a:t>
            </a:r>
          </a:p>
          <a:p>
            <a:r>
              <a:rPr lang="en-GB" sz="1600" b="1" cap="none" dirty="0"/>
              <a:t>amsmith@bangor.ac.uk</a:t>
            </a:r>
          </a:p>
          <a:p>
            <a:endParaRPr lang="en-GB" sz="1600" b="1" dirty="0"/>
          </a:p>
        </p:txBody>
      </p:sp>
      <p:pic>
        <p:nvPicPr>
          <p:cNvPr id="23556" name="Picture 4" descr="http://ecx.images-amazon.com/images/I/517ERFD178L._SL500_SS500_.jpg"/>
          <p:cNvPicPr>
            <a:picLocks noChangeAspect="1" noChangeArrowheads="1"/>
          </p:cNvPicPr>
          <p:nvPr/>
        </p:nvPicPr>
        <p:blipFill>
          <a:blip r:embed="rId3"/>
          <a:srcRect/>
          <a:stretch>
            <a:fillRect/>
          </a:stretch>
        </p:blipFill>
        <p:spPr bwMode="auto">
          <a:xfrm>
            <a:off x="357158" y="1928802"/>
            <a:ext cx="2071702" cy="2071702"/>
          </a:xfrm>
          <a:prstGeom prst="rect">
            <a:avLst/>
          </a:prstGeom>
          <a:noFill/>
        </p:spPr>
      </p:pic>
      <p:pic>
        <p:nvPicPr>
          <p:cNvPr id="23558" name="Picture 6" descr="http://lh6.ggpht.com/tarunchandel/SMEsiJAM8RI/AAAAAAAABcU/WEsfveKzLPI/s400/The_Business_Analysis_Blog_Mindmap_Brainstorm_Tarun_chandel.JPG"/>
          <p:cNvPicPr>
            <a:picLocks noChangeAspect="1" noChangeArrowheads="1"/>
          </p:cNvPicPr>
          <p:nvPr/>
        </p:nvPicPr>
        <p:blipFill>
          <a:blip r:embed="rId4"/>
          <a:srcRect/>
          <a:stretch>
            <a:fillRect/>
          </a:stretch>
        </p:blipFill>
        <p:spPr bwMode="auto">
          <a:xfrm>
            <a:off x="2500298" y="2643182"/>
            <a:ext cx="3239294" cy="2000264"/>
          </a:xfrm>
          <a:prstGeom prst="rect">
            <a:avLst/>
          </a:prstGeom>
          <a:noFill/>
        </p:spPr>
      </p:pic>
      <p:pic>
        <p:nvPicPr>
          <p:cNvPr id="7" name="Picture 2" descr="http://www.palgrave-journals.com/kmrp/journal/v5/n4/images/8500144f2.gif"/>
          <p:cNvPicPr>
            <a:picLocks noChangeAspect="1" noChangeArrowheads="1"/>
          </p:cNvPicPr>
          <p:nvPr/>
        </p:nvPicPr>
        <p:blipFill>
          <a:blip r:embed="rId5"/>
          <a:stretch>
            <a:fillRect/>
          </a:stretch>
        </p:blipFill>
        <p:spPr bwMode="auto">
          <a:xfrm>
            <a:off x="5857884" y="3714752"/>
            <a:ext cx="2876556" cy="1427728"/>
          </a:xfrm>
          <a:prstGeom prst="rect">
            <a:avLst/>
          </a:prstGeom>
          <a:noFill/>
        </p:spPr>
      </p:pic>
    </p:spTree>
    <p:extLst>
      <p:ext uri="{BB962C8B-B14F-4D97-AF65-F5344CB8AC3E}">
        <p14:creationId xmlns:p14="http://schemas.microsoft.com/office/powerpoint/2010/main" val="2558254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t>overview</a:t>
            </a:r>
          </a:p>
        </p:txBody>
      </p:sp>
      <p:sp>
        <p:nvSpPr>
          <p:cNvPr id="3" name="Content Placeholder 2"/>
          <p:cNvSpPr>
            <a:spLocks noGrp="1"/>
          </p:cNvSpPr>
          <p:nvPr>
            <p:ph idx="1"/>
          </p:nvPr>
        </p:nvSpPr>
        <p:spPr/>
        <p:txBody>
          <a:bodyPr/>
          <a:lstStyle/>
          <a:p>
            <a:r>
              <a:rPr lang="en-GB" sz="2400" dirty="0">
                <a:solidFill>
                  <a:schemeClr val="tx1"/>
                </a:solidFill>
              </a:rPr>
              <a:t>What do you know?</a:t>
            </a:r>
          </a:p>
          <a:p>
            <a:r>
              <a:rPr lang="en-GB" sz="2400" dirty="0">
                <a:solidFill>
                  <a:schemeClr val="tx1"/>
                </a:solidFill>
              </a:rPr>
              <a:t>Design Framework: review</a:t>
            </a:r>
          </a:p>
          <a:p>
            <a:r>
              <a:rPr lang="en-GB" sz="2400" dirty="0">
                <a:solidFill>
                  <a:schemeClr val="tx1"/>
                </a:solidFill>
              </a:rPr>
              <a:t>From transcription to write-up</a:t>
            </a:r>
          </a:p>
          <a:p>
            <a:r>
              <a:rPr lang="en-GB" sz="2400" dirty="0">
                <a:solidFill>
                  <a:schemeClr val="tx1"/>
                </a:solidFill>
              </a:rPr>
              <a:t>Analysis: an interpretivist approach</a:t>
            </a:r>
          </a:p>
          <a:p>
            <a:pPr lvl="1"/>
            <a:r>
              <a:rPr lang="en-GB" sz="2400" dirty="0">
                <a:solidFill>
                  <a:schemeClr val="tx1"/>
                </a:solidFill>
              </a:rPr>
              <a:t>Organisation, coding and analysis of data</a:t>
            </a:r>
          </a:p>
          <a:p>
            <a:pPr marL="457200" lvl="1" indent="0">
              <a:buNone/>
            </a:pPr>
            <a:endParaRPr lang="en-GB" dirty="0"/>
          </a:p>
          <a:p>
            <a:endParaRPr lang="en-GB" dirty="0"/>
          </a:p>
          <a:p>
            <a:endParaRPr lang="en-GB" dirty="0"/>
          </a:p>
        </p:txBody>
      </p:sp>
    </p:spTree>
    <p:extLst>
      <p:ext uri="{BB962C8B-B14F-4D97-AF65-F5344CB8AC3E}">
        <p14:creationId xmlns:p14="http://schemas.microsoft.com/office/powerpoint/2010/main" val="1079809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20000"/>
              <a:lumOff val="80000"/>
            </a:schemeClr>
          </a:solidFill>
        </p:spPr>
        <p:txBody>
          <a:bodyPr/>
          <a:lstStyle/>
          <a:p>
            <a:pPr algn="ctr"/>
            <a:r>
              <a:rPr lang="en-GB" dirty="0">
                <a:solidFill>
                  <a:srgbClr val="00B050"/>
                </a:solidFill>
              </a:rPr>
              <a:t>What do you know?</a:t>
            </a:r>
          </a:p>
        </p:txBody>
      </p:sp>
      <p:sp>
        <p:nvSpPr>
          <p:cNvPr id="3" name="Content Placeholder 2"/>
          <p:cNvSpPr>
            <a:spLocks noGrp="1"/>
          </p:cNvSpPr>
          <p:nvPr>
            <p:ph idx="1"/>
          </p:nvPr>
        </p:nvSpPr>
        <p:spPr>
          <a:xfrm>
            <a:off x="938758" y="2286002"/>
            <a:ext cx="7633742" cy="3921619"/>
          </a:xfrm>
        </p:spPr>
        <p:txBody>
          <a:bodyPr>
            <a:normAutofit/>
          </a:bodyPr>
          <a:lstStyle/>
          <a:p>
            <a:r>
              <a:rPr lang="en-GB" sz="2800" dirty="0">
                <a:solidFill>
                  <a:schemeClr val="tx1"/>
                </a:solidFill>
              </a:rPr>
              <a:t>What is it that makes a study “Qualitative”? </a:t>
            </a:r>
          </a:p>
          <a:p>
            <a:r>
              <a:rPr lang="en-GB" sz="2800" dirty="0">
                <a:solidFill>
                  <a:schemeClr val="tx1"/>
                </a:solidFill>
              </a:rPr>
              <a:t>How do you decide on a “qualitative approach”?</a:t>
            </a:r>
          </a:p>
          <a:p>
            <a:r>
              <a:rPr lang="en-GB" sz="2800" dirty="0">
                <a:solidFill>
                  <a:schemeClr val="tx1"/>
                </a:solidFill>
              </a:rPr>
              <a:t>What words do you attach to this approach?</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7864" y="4293096"/>
            <a:ext cx="2390775" cy="1914525"/>
          </a:xfrm>
          <a:prstGeom prst="rect">
            <a:avLst/>
          </a:prstGeom>
        </p:spPr>
      </p:pic>
    </p:spTree>
    <p:extLst>
      <p:ext uri="{BB962C8B-B14F-4D97-AF65-F5344CB8AC3E}">
        <p14:creationId xmlns:p14="http://schemas.microsoft.com/office/powerpoint/2010/main" val="2894807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0600" y="568345"/>
            <a:ext cx="3977603" cy="1560716"/>
          </a:xfrm>
        </p:spPr>
        <p:txBody>
          <a:bodyPr>
            <a:normAutofit/>
          </a:bodyPr>
          <a:lstStyle/>
          <a:p>
            <a:r>
              <a:rPr lang="en-GB"/>
              <a:t>Qualitative Research</a:t>
            </a:r>
          </a:p>
        </p:txBody>
      </p:sp>
      <p:pic>
        <p:nvPicPr>
          <p:cNvPr id="4" name="Picture 5"/>
          <p:cNvPicPr>
            <a:picLocks noChangeAspect="1" noChangeArrowheads="1"/>
          </p:cNvPicPr>
          <p:nvPr/>
        </p:nvPicPr>
        <p:blipFill rotWithShape="1">
          <a:blip r:embed="rId3"/>
          <a:srcRect l="26543" r="13606" b="-1"/>
          <a:stretch/>
        </p:blipFill>
        <p:spPr bwMode="auto">
          <a:xfrm>
            <a:off x="740930" y="1859950"/>
            <a:ext cx="3336602" cy="3707262"/>
          </a:xfrm>
          <a:prstGeom prst="rect">
            <a:avLst/>
          </a:prstGeom>
          <a:noFill/>
        </p:spPr>
      </p:pic>
      <p:sp>
        <p:nvSpPr>
          <p:cNvPr id="3" name="Content Placeholder 2"/>
          <p:cNvSpPr>
            <a:spLocks noGrp="1"/>
          </p:cNvSpPr>
          <p:nvPr>
            <p:ph idx="1"/>
          </p:nvPr>
        </p:nvSpPr>
        <p:spPr>
          <a:xfrm>
            <a:off x="4800600" y="2438400"/>
            <a:ext cx="3977603" cy="3651504"/>
          </a:xfrm>
        </p:spPr>
        <p:txBody>
          <a:bodyPr>
            <a:normAutofit/>
          </a:bodyPr>
          <a:lstStyle/>
          <a:p>
            <a:pPr marL="0" indent="0">
              <a:buNone/>
            </a:pPr>
            <a:r>
              <a:rPr lang="en-GB" sz="3200" i="1" dirty="0">
                <a:solidFill>
                  <a:schemeClr val="tx1"/>
                </a:solidFill>
              </a:rPr>
              <a:t>“Implies a direct concern with experience as it is ‘lived’ or ‘felt’ or undergone”</a:t>
            </a:r>
          </a:p>
          <a:p>
            <a:pPr marL="0" indent="0">
              <a:buNone/>
            </a:pPr>
            <a:r>
              <a:rPr lang="en-GB" dirty="0">
                <a:solidFill>
                  <a:schemeClr val="tx1"/>
                </a:solidFill>
              </a:rPr>
              <a:t>(Sherman, R.R &amp; Webb, R.B 1997)</a:t>
            </a:r>
          </a:p>
          <a:p>
            <a:endParaRPr lang="en-GB" dirty="0"/>
          </a:p>
        </p:txBody>
      </p:sp>
    </p:spTree>
    <p:extLst>
      <p:ext uri="{BB962C8B-B14F-4D97-AF65-F5344CB8AC3E}">
        <p14:creationId xmlns:p14="http://schemas.microsoft.com/office/powerpoint/2010/main" val="3934575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20000"/>
              <a:lumOff val="80000"/>
            </a:schemeClr>
          </a:solidFill>
        </p:spPr>
        <p:txBody>
          <a:bodyPr/>
          <a:lstStyle/>
          <a:p>
            <a:pPr algn="ctr"/>
            <a:r>
              <a:rPr lang="en-GB" dirty="0">
                <a:solidFill>
                  <a:srgbClr val="00B050"/>
                </a:solidFill>
              </a:rPr>
              <a:t>Thinking about: design framework</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28123454"/>
              </p:ext>
            </p:extLst>
          </p:nvPr>
        </p:nvGraphicFramePr>
        <p:xfrm>
          <a:off x="938213" y="2286000"/>
          <a:ext cx="7634287" cy="3594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1470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t>Analytic strategies in qualitative research</a:t>
            </a:r>
          </a:p>
        </p:txBody>
      </p:sp>
      <p:sp>
        <p:nvSpPr>
          <p:cNvPr id="3" name="Content Placeholder 2"/>
          <p:cNvSpPr>
            <a:spLocks noGrp="1"/>
          </p:cNvSpPr>
          <p:nvPr>
            <p:ph idx="1"/>
          </p:nvPr>
        </p:nvSpPr>
        <p:spPr/>
        <p:txBody>
          <a:bodyPr>
            <a:normAutofit/>
          </a:bodyPr>
          <a:lstStyle/>
          <a:p>
            <a:r>
              <a:rPr lang="en-GB" sz="2800" dirty="0">
                <a:solidFill>
                  <a:schemeClr val="tx1"/>
                </a:solidFill>
              </a:rPr>
              <a:t>Constant Comparison</a:t>
            </a:r>
          </a:p>
          <a:p>
            <a:r>
              <a:rPr lang="en-GB" sz="2800" dirty="0">
                <a:solidFill>
                  <a:schemeClr val="tx1"/>
                </a:solidFill>
              </a:rPr>
              <a:t>Phenomenology</a:t>
            </a:r>
          </a:p>
          <a:p>
            <a:r>
              <a:rPr lang="en-GB" sz="2800" dirty="0">
                <a:solidFill>
                  <a:schemeClr val="tx1"/>
                </a:solidFill>
              </a:rPr>
              <a:t>Ethnography</a:t>
            </a:r>
          </a:p>
          <a:p>
            <a:r>
              <a:rPr lang="en-GB" sz="2800" dirty="0">
                <a:solidFill>
                  <a:schemeClr val="tx1"/>
                </a:solidFill>
              </a:rPr>
              <a:t>Narrative</a:t>
            </a:r>
          </a:p>
          <a:p>
            <a:r>
              <a:rPr lang="en-GB" sz="2800" dirty="0">
                <a:solidFill>
                  <a:schemeClr val="tx1"/>
                </a:solidFill>
              </a:rPr>
              <a:t>Grounded Theory</a:t>
            </a:r>
          </a:p>
        </p:txBody>
      </p:sp>
    </p:spTree>
    <p:extLst>
      <p:ext uri="{BB962C8B-B14F-4D97-AF65-F5344CB8AC3E}">
        <p14:creationId xmlns:p14="http://schemas.microsoft.com/office/powerpoint/2010/main" val="3833956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rgbClr val="92D050"/>
          </a:solidFill>
        </p:spPr>
        <p:txBody>
          <a:bodyPr/>
          <a:lstStyle/>
          <a:p>
            <a:r>
              <a:rPr lang="en-GB" dirty="0">
                <a:effectLst/>
              </a:rPr>
              <a:t>Qualitative data is…. </a:t>
            </a:r>
          </a:p>
        </p:txBody>
      </p:sp>
      <p:sp>
        <p:nvSpPr>
          <p:cNvPr id="2" name="Content Placeholder 1"/>
          <p:cNvSpPr>
            <a:spLocks noGrp="1"/>
          </p:cNvSpPr>
          <p:nvPr>
            <p:ph idx="1"/>
          </p:nvPr>
        </p:nvSpPr>
        <p:spPr>
          <a:xfrm>
            <a:off x="938758" y="2286002"/>
            <a:ext cx="7633742" cy="4455366"/>
          </a:xfrm>
        </p:spPr>
        <p:txBody>
          <a:bodyPr>
            <a:normAutofit/>
          </a:bodyPr>
          <a:lstStyle/>
          <a:p>
            <a:r>
              <a:rPr lang="en-GB" sz="2800" dirty="0">
                <a:solidFill>
                  <a:schemeClr val="tx1"/>
                </a:solidFill>
              </a:rPr>
              <a:t>“...an attractive nuisance” </a:t>
            </a:r>
            <a:r>
              <a:rPr lang="en-GB" dirty="0">
                <a:solidFill>
                  <a:schemeClr val="tx1"/>
                </a:solidFill>
              </a:rPr>
              <a:t>(Miles 1979, cited in Robson 2011: 465)??</a:t>
            </a:r>
          </a:p>
          <a:p>
            <a:pPr lvl="1"/>
            <a:r>
              <a:rPr lang="en-GB" sz="2200" dirty="0">
                <a:solidFill>
                  <a:schemeClr val="tx1"/>
                </a:solidFill>
              </a:rPr>
              <a:t>Unforeseen problems</a:t>
            </a:r>
          </a:p>
          <a:p>
            <a:pPr lvl="1"/>
            <a:r>
              <a:rPr lang="en-GB" sz="2200" dirty="0">
                <a:solidFill>
                  <a:schemeClr val="tx1"/>
                </a:solidFill>
              </a:rPr>
              <a:t>Danger of overload</a:t>
            </a:r>
          </a:p>
          <a:p>
            <a:pPr lvl="1"/>
            <a:r>
              <a:rPr lang="en-GB" sz="2200" dirty="0">
                <a:solidFill>
                  <a:schemeClr val="tx1"/>
                </a:solidFill>
              </a:rPr>
              <a:t>No ‘universally accepted’ rules</a:t>
            </a:r>
          </a:p>
          <a:p>
            <a:r>
              <a:rPr lang="en-GB" dirty="0">
                <a:solidFill>
                  <a:schemeClr val="tx1"/>
                </a:solidFill>
              </a:rPr>
              <a:t>It is reliant on prose</a:t>
            </a:r>
          </a:p>
          <a:p>
            <a:r>
              <a:rPr lang="en-GB" dirty="0">
                <a:solidFill>
                  <a:schemeClr val="tx1"/>
                </a:solidFill>
              </a:rPr>
              <a:t>Quality of the researcher as important as the quality of the data – “</a:t>
            </a:r>
            <a:r>
              <a:rPr lang="en-GB" i="1" dirty="0">
                <a:solidFill>
                  <a:schemeClr val="tx1"/>
                </a:solidFill>
              </a:rPr>
              <a:t>first and foremost, analysis is a test of the ability to think – to process information in a meaningful and useful manner</a:t>
            </a:r>
            <a:r>
              <a:rPr lang="en-GB" dirty="0">
                <a:solidFill>
                  <a:schemeClr val="tx1"/>
                </a:solidFill>
              </a:rPr>
              <a:t>” (</a:t>
            </a:r>
            <a:r>
              <a:rPr lang="en-GB" dirty="0" err="1">
                <a:solidFill>
                  <a:schemeClr val="tx1"/>
                </a:solidFill>
              </a:rPr>
              <a:t>Fetterman</a:t>
            </a:r>
            <a:r>
              <a:rPr lang="en-GB" dirty="0">
                <a:solidFill>
                  <a:schemeClr val="tx1"/>
                </a:solidFill>
              </a:rPr>
              <a:t> 1998, cited in Robson 2011: 467)</a:t>
            </a:r>
          </a:p>
          <a:p>
            <a:endParaRPr lang="en-GB" dirty="0"/>
          </a:p>
          <a:p>
            <a:pPr lvl="1"/>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Showing the results of your research</a:t>
            </a:r>
          </a:p>
        </p:txBody>
      </p:sp>
      <p:sp>
        <p:nvSpPr>
          <p:cNvPr id="3" name="Content Placeholder 2"/>
          <p:cNvSpPr>
            <a:spLocks noGrp="1"/>
          </p:cNvSpPr>
          <p:nvPr>
            <p:ph idx="1"/>
          </p:nvPr>
        </p:nvSpPr>
        <p:spPr>
          <a:xfrm>
            <a:off x="938758" y="2060848"/>
            <a:ext cx="7633742" cy="3818745"/>
          </a:xfrm>
        </p:spPr>
        <p:txBody>
          <a:bodyPr/>
          <a:lstStyle/>
          <a:p>
            <a:endParaRPr lang="en-GB" dirty="0"/>
          </a:p>
          <a:p>
            <a:r>
              <a:rPr lang="en-GB" sz="2400" dirty="0">
                <a:solidFill>
                  <a:schemeClr val="tx1"/>
                </a:solidFill>
                <a:latin typeface="Garamond" panose="02020404030301010803" pitchFamily="18" charset="0"/>
              </a:rPr>
              <a:t>You are in effect telling the story of your research – this story must align with the research aims of the study</a:t>
            </a:r>
          </a:p>
          <a:p>
            <a:pPr>
              <a:lnSpc>
                <a:spcPct val="150000"/>
              </a:lnSpc>
              <a:buFont typeface="Wingdings" panose="05000000000000000000" pitchFamily="2" charset="2"/>
              <a:buChar char="Ø"/>
            </a:pPr>
            <a:r>
              <a:rPr lang="en-GB" sz="2400" dirty="0">
                <a:solidFill>
                  <a:schemeClr val="tx1"/>
                </a:solidFill>
                <a:latin typeface="Garamond" panose="02020404030301010803" pitchFamily="18" charset="0"/>
              </a:rPr>
              <a:t>Reporting the data in such a way that it clearly answers or addresses your research questions/aims of the study</a:t>
            </a:r>
          </a:p>
          <a:p>
            <a:pPr>
              <a:lnSpc>
                <a:spcPct val="150000"/>
              </a:lnSpc>
              <a:buFont typeface="Wingdings" panose="05000000000000000000" pitchFamily="2" charset="2"/>
              <a:buChar char="Ø"/>
            </a:pPr>
            <a:r>
              <a:rPr lang="en-GB" sz="2400" b="1" dirty="0">
                <a:solidFill>
                  <a:schemeClr val="tx1"/>
                </a:solidFill>
                <a:latin typeface="Garamond" panose="02020404030301010803" pitchFamily="18" charset="0"/>
              </a:rPr>
              <a:t>Identifying and reporting patterns in the data</a:t>
            </a:r>
            <a:endParaRPr lang="en-GB" sz="2400" dirty="0">
              <a:solidFill>
                <a:schemeClr val="tx1"/>
              </a:solidFill>
              <a:latin typeface="Garamond" panose="02020404030301010803" pitchFamily="18" charset="0"/>
            </a:endParaRPr>
          </a:p>
          <a:p>
            <a:endParaRPr lang="en-GB" sz="2400" dirty="0">
              <a:solidFill>
                <a:schemeClr val="tx1"/>
              </a:solidFill>
            </a:endParaRPr>
          </a:p>
          <a:p>
            <a:pPr marL="0" indent="0">
              <a:buNone/>
            </a:pPr>
            <a:endParaRPr lang="en-GB" sz="2400" dirty="0">
              <a:solidFill>
                <a:schemeClr val="tx1"/>
              </a:solidFill>
            </a:endParaRPr>
          </a:p>
          <a:p>
            <a:endParaRPr lang="en-GB" dirty="0"/>
          </a:p>
        </p:txBody>
      </p:sp>
    </p:spTree>
    <p:extLst>
      <p:ext uri="{BB962C8B-B14F-4D97-AF65-F5344CB8AC3E}">
        <p14:creationId xmlns:p14="http://schemas.microsoft.com/office/powerpoint/2010/main" val="2923848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effectLst/>
              </a:rPr>
              <a:t>Transcribing Interview Data</a:t>
            </a:r>
          </a:p>
        </p:txBody>
      </p:sp>
      <p:sp>
        <p:nvSpPr>
          <p:cNvPr id="3" name="Content Placeholder 2"/>
          <p:cNvSpPr>
            <a:spLocks noGrp="1"/>
          </p:cNvSpPr>
          <p:nvPr>
            <p:ph idx="1"/>
          </p:nvPr>
        </p:nvSpPr>
        <p:spPr>
          <a:xfrm>
            <a:off x="938758" y="2286002"/>
            <a:ext cx="7633742" cy="4311350"/>
          </a:xfrm>
        </p:spPr>
        <p:txBody>
          <a:bodyPr>
            <a:normAutofit fontScale="62500" lnSpcReduction="20000"/>
          </a:bodyPr>
          <a:lstStyle/>
          <a:p>
            <a:r>
              <a:rPr lang="en-GB" sz="3100" dirty="0">
                <a:solidFill>
                  <a:schemeClr val="tx1"/>
                </a:solidFill>
              </a:rPr>
              <a:t>Who Transcribes the data? </a:t>
            </a:r>
          </a:p>
          <a:p>
            <a:pPr lvl="1"/>
            <a:r>
              <a:rPr lang="en-GB" sz="3100" dirty="0">
                <a:solidFill>
                  <a:schemeClr val="tx1"/>
                </a:solidFill>
              </a:rPr>
              <a:t>The researcher, or a professional</a:t>
            </a:r>
          </a:p>
          <a:p>
            <a:pPr>
              <a:buNone/>
            </a:pPr>
            <a:endParaRPr lang="en-GB" sz="3100" dirty="0">
              <a:solidFill>
                <a:schemeClr val="tx1"/>
              </a:solidFill>
            </a:endParaRPr>
          </a:p>
          <a:p>
            <a:pPr>
              <a:buFont typeface="Arial" charset="0"/>
              <a:buChar char="•"/>
            </a:pPr>
            <a:r>
              <a:rPr lang="en-GB" sz="3100" dirty="0">
                <a:solidFill>
                  <a:schemeClr val="tx1"/>
                </a:solidFill>
              </a:rPr>
              <a:t>What level of detail do you include: </a:t>
            </a:r>
          </a:p>
          <a:p>
            <a:pPr lvl="1">
              <a:buFont typeface="Arial" charset="0"/>
              <a:buChar char="•"/>
            </a:pPr>
            <a:r>
              <a:rPr lang="en-GB" sz="3100" dirty="0">
                <a:solidFill>
                  <a:schemeClr val="tx1"/>
                </a:solidFill>
              </a:rPr>
              <a:t>true verbatim transcription including pauses, throat clearing, etc., or a simple readable format </a:t>
            </a:r>
          </a:p>
          <a:p>
            <a:pPr>
              <a:buNone/>
            </a:pPr>
            <a:endParaRPr lang="en-GB" sz="3100" dirty="0">
              <a:solidFill>
                <a:schemeClr val="tx1"/>
              </a:solidFill>
            </a:endParaRPr>
          </a:p>
          <a:p>
            <a:pPr>
              <a:buFont typeface="Arial" charset="0"/>
              <a:buChar char="•"/>
            </a:pPr>
            <a:r>
              <a:rPr lang="en-GB" sz="3100" dirty="0">
                <a:solidFill>
                  <a:schemeClr val="tx1"/>
                </a:solidFill>
              </a:rPr>
              <a:t>Need to take into account the amount of time transcription takes</a:t>
            </a:r>
          </a:p>
          <a:p>
            <a:pPr>
              <a:buNone/>
            </a:pPr>
            <a:endParaRPr lang="en-GB" sz="3100" dirty="0">
              <a:solidFill>
                <a:schemeClr val="tx1"/>
              </a:solidFill>
            </a:endParaRPr>
          </a:p>
          <a:p>
            <a:pPr>
              <a:buFont typeface="Arial" charset="0"/>
              <a:buChar char="•"/>
            </a:pPr>
            <a:r>
              <a:rPr lang="en-GB" sz="3100" dirty="0">
                <a:solidFill>
                  <a:schemeClr val="tx1"/>
                </a:solidFill>
              </a:rPr>
              <a:t>Ensure that transcriptions are read over for accuracy</a:t>
            </a:r>
          </a:p>
          <a:p>
            <a:pPr>
              <a:buNone/>
            </a:pPr>
            <a:endParaRPr lang="en-GB" sz="3100" dirty="0">
              <a:solidFill>
                <a:schemeClr val="tx1"/>
              </a:solidFill>
            </a:endParaRPr>
          </a:p>
          <a:p>
            <a:pPr>
              <a:buFont typeface="Arial" charset="0"/>
              <a:buChar char="•"/>
            </a:pPr>
            <a:r>
              <a:rPr lang="en-GB" sz="3100" dirty="0">
                <a:solidFill>
                  <a:schemeClr val="tx1"/>
                </a:solidFill>
              </a:rPr>
              <a:t>Ensure that the transcriptions only include relevant information</a:t>
            </a:r>
          </a:p>
          <a:p>
            <a:pPr>
              <a:buFont typeface="Arial" charset="0"/>
              <a:buChar char="•"/>
            </a:pPr>
            <a:endParaRPr lang="en-GB" dirty="0"/>
          </a:p>
          <a:p>
            <a:pPr>
              <a:buNone/>
            </a:pPr>
            <a:endParaRPr lang="en-GB" dirty="0"/>
          </a:p>
          <a:p>
            <a:endParaRPr lang="en-GB" dirty="0"/>
          </a:p>
        </p:txBody>
      </p:sp>
    </p:spTree>
    <p:extLst>
      <p:ext uri="{BB962C8B-B14F-4D97-AF65-F5344CB8AC3E}">
        <p14:creationId xmlns:p14="http://schemas.microsoft.com/office/powerpoint/2010/main" val="2581621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a:solidFill>
            <a:srgbClr val="92D050"/>
          </a:solidFill>
        </p:spPr>
        <p:txBody>
          <a:bodyPr>
            <a:normAutofit fontScale="90000"/>
          </a:bodyPr>
          <a:lstStyle/>
          <a:p>
            <a:pPr eaLnBrk="1" hangingPunct="1"/>
            <a:r>
              <a:rPr lang="en-GB" cap="none" dirty="0">
                <a:latin typeface="Garamond" pitchFamily="18" charset="0"/>
              </a:rPr>
              <a:t>Level of detail : transcribing verbal content alone</a:t>
            </a:r>
          </a:p>
        </p:txBody>
      </p:sp>
      <p:sp>
        <p:nvSpPr>
          <p:cNvPr id="22530" name="Rectangle 3"/>
          <p:cNvSpPr>
            <a:spLocks noGrp="1" noChangeArrowheads="1"/>
          </p:cNvSpPr>
          <p:nvPr>
            <p:ph idx="1"/>
          </p:nvPr>
        </p:nvSpPr>
        <p:spPr/>
        <p:txBody>
          <a:bodyPr>
            <a:normAutofit/>
          </a:bodyPr>
          <a:lstStyle/>
          <a:p>
            <a:pPr eaLnBrk="1" hangingPunct="1"/>
            <a:r>
              <a:rPr lang="en-GB" sz="2800" dirty="0">
                <a:solidFill>
                  <a:schemeClr val="tx1"/>
                </a:solidFill>
                <a:latin typeface="Garamond" pitchFamily="18" charset="0"/>
              </a:rPr>
              <a:t>Dr 9: I would suggest yes paracetamol is a good symptomatic treatment, and you'll be fine</a:t>
            </a:r>
          </a:p>
          <a:p>
            <a:pPr eaLnBrk="1" hangingPunct="1"/>
            <a:r>
              <a:rPr lang="en-GB" sz="2800" dirty="0">
                <a:solidFill>
                  <a:schemeClr val="tx1"/>
                </a:solidFill>
                <a:latin typeface="Garamond" pitchFamily="18" charset="0"/>
              </a:rPr>
              <a:t>Pt K: fine, okay, well, thank you very much</a:t>
            </a:r>
          </a:p>
          <a:p>
            <a:pPr eaLnBrk="1" hangingPunct="1"/>
            <a:endParaRPr lang="en-GB" sz="2800" dirty="0">
              <a:solidFill>
                <a:schemeClr val="tx1"/>
              </a:solidFill>
              <a:latin typeface="Garamond" pitchFamily="18" charset="0"/>
            </a:endParaRPr>
          </a:p>
          <a:p>
            <a:pPr eaLnBrk="1" hangingPunct="1">
              <a:buFontTx/>
              <a:buNone/>
            </a:pPr>
            <a:r>
              <a:rPr lang="en-GB" sz="2800" b="1" dirty="0">
                <a:solidFill>
                  <a:srgbClr val="00B050"/>
                </a:solidFill>
                <a:latin typeface="Garamond" pitchFamily="18" charset="0"/>
              </a:rPr>
              <a:t>How would you interpret/analyse this?</a:t>
            </a:r>
          </a:p>
        </p:txBody>
      </p:sp>
    </p:spTree>
    <p:extLst>
      <p:ext uri="{BB962C8B-B14F-4D97-AF65-F5344CB8AC3E}">
        <p14:creationId xmlns:p14="http://schemas.microsoft.com/office/powerpoint/2010/main" val="1756638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a:solidFill>
            <a:srgbClr val="92D050"/>
          </a:solidFill>
        </p:spPr>
        <p:txBody>
          <a:bodyPr>
            <a:normAutofit/>
          </a:bodyPr>
          <a:lstStyle/>
          <a:p>
            <a:pPr eaLnBrk="1" hangingPunct="1"/>
            <a:r>
              <a:rPr lang="en-GB" sz="4000" cap="none" dirty="0">
                <a:latin typeface="Garamond" pitchFamily="18" charset="0"/>
              </a:rPr>
              <a:t>With non-verbal communication taken into account</a:t>
            </a:r>
          </a:p>
        </p:txBody>
      </p:sp>
      <p:sp>
        <p:nvSpPr>
          <p:cNvPr id="24578" name="Rectangle 3"/>
          <p:cNvSpPr>
            <a:spLocks noGrp="1" noChangeArrowheads="1"/>
          </p:cNvSpPr>
          <p:nvPr>
            <p:ph idx="1"/>
          </p:nvPr>
        </p:nvSpPr>
        <p:spPr/>
        <p:txBody>
          <a:bodyPr>
            <a:normAutofit lnSpcReduction="10000"/>
          </a:bodyPr>
          <a:lstStyle/>
          <a:p>
            <a:pPr eaLnBrk="1" hangingPunct="1"/>
            <a:r>
              <a:rPr lang="en-GB" sz="2800" dirty="0">
                <a:solidFill>
                  <a:schemeClr val="tx1"/>
                </a:solidFill>
                <a:latin typeface="Garamond" pitchFamily="18" charset="0"/>
              </a:rPr>
              <a:t>Dr 9: (..) I would suggest (..) yes paracetamol or ibuprofen is a good (..) symptomatic treatment (..) um (.) (slapping hands on thighs) and you'll be fine</a:t>
            </a:r>
          </a:p>
          <a:p>
            <a:pPr eaLnBrk="1" hangingPunct="1"/>
            <a:r>
              <a:rPr lang="en-GB" sz="2800" dirty="0">
                <a:solidFill>
                  <a:schemeClr val="tx1"/>
                </a:solidFill>
                <a:latin typeface="Garamond" pitchFamily="18" charset="0"/>
              </a:rPr>
              <a:t>Pt K: fine (..) okay (.) well (..) (shrugging shoulders and laughing) thank you very much</a:t>
            </a:r>
          </a:p>
          <a:p>
            <a:pPr eaLnBrk="1" hangingPunct="1">
              <a:buFontTx/>
              <a:buNone/>
            </a:pPr>
            <a:endParaRPr lang="en-GB" sz="2800" dirty="0">
              <a:latin typeface="Garamond" pitchFamily="18" charset="0"/>
            </a:endParaRPr>
          </a:p>
          <a:p>
            <a:pPr eaLnBrk="1" hangingPunct="1">
              <a:buFontTx/>
              <a:buNone/>
            </a:pPr>
            <a:r>
              <a:rPr lang="en-GB" sz="2800" b="1" dirty="0">
                <a:solidFill>
                  <a:srgbClr val="00B050"/>
                </a:solidFill>
                <a:latin typeface="Garamond" pitchFamily="18" charset="0"/>
              </a:rPr>
              <a:t>How would you interpret/analyse this?</a:t>
            </a:r>
          </a:p>
          <a:p>
            <a:pPr eaLnBrk="1" hangingPunct="1"/>
            <a:endParaRPr lang="en-GB" sz="2800" dirty="0"/>
          </a:p>
        </p:txBody>
      </p:sp>
    </p:spTree>
    <p:extLst>
      <p:ext uri="{BB962C8B-B14F-4D97-AF65-F5344CB8AC3E}">
        <p14:creationId xmlns:p14="http://schemas.microsoft.com/office/powerpoint/2010/main" val="4054077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IE" dirty="0">
                <a:latin typeface="Garamond" pitchFamily="18" charset="0"/>
              </a:rPr>
              <a:t>Process</a:t>
            </a:r>
            <a:br>
              <a:rPr lang="en-IE" dirty="0">
                <a:latin typeface="Garamond" pitchFamily="18" charset="0"/>
              </a:rPr>
            </a:br>
            <a:endParaRPr lang="en-GB" dirty="0"/>
          </a:p>
        </p:txBody>
      </p:sp>
      <p:sp>
        <p:nvSpPr>
          <p:cNvPr id="3" name="Content Placeholder 2"/>
          <p:cNvSpPr>
            <a:spLocks noGrp="1"/>
          </p:cNvSpPr>
          <p:nvPr>
            <p:ph idx="1"/>
          </p:nvPr>
        </p:nvSpPr>
        <p:spPr>
          <a:xfrm>
            <a:off x="938758" y="2286002"/>
            <a:ext cx="7633742" cy="4167334"/>
          </a:xfrm>
        </p:spPr>
        <p:txBody>
          <a:bodyPr>
            <a:normAutofit/>
          </a:bodyPr>
          <a:lstStyle/>
          <a:p>
            <a:pPr>
              <a:lnSpc>
                <a:spcPct val="80000"/>
              </a:lnSpc>
              <a:buFontTx/>
              <a:buChar char="-"/>
            </a:pPr>
            <a:r>
              <a:rPr lang="en-IE" sz="2800" b="1" dirty="0">
                <a:solidFill>
                  <a:schemeClr val="tx1"/>
                </a:solidFill>
                <a:latin typeface="Garamond" pitchFamily="18" charset="0"/>
              </a:rPr>
              <a:t>Describe</a:t>
            </a:r>
            <a:r>
              <a:rPr lang="en-IE" sz="2800" dirty="0">
                <a:solidFill>
                  <a:schemeClr val="tx1"/>
                </a:solidFill>
                <a:latin typeface="Garamond" pitchFamily="18" charset="0"/>
              </a:rPr>
              <a:t>: write out the “facts” of the situation observed or heard in open-ended interviews. Do not try to present everything, but merely relevant details</a:t>
            </a:r>
          </a:p>
          <a:p>
            <a:pPr>
              <a:lnSpc>
                <a:spcPct val="80000"/>
              </a:lnSpc>
              <a:buFontTx/>
              <a:buChar char="-"/>
            </a:pPr>
            <a:r>
              <a:rPr lang="en-IE" sz="2800" b="1" dirty="0">
                <a:solidFill>
                  <a:schemeClr val="tx1"/>
                </a:solidFill>
                <a:latin typeface="Garamond" pitchFamily="18" charset="0"/>
              </a:rPr>
              <a:t>Classify:</a:t>
            </a:r>
            <a:r>
              <a:rPr lang="en-IE" sz="2800" dirty="0">
                <a:solidFill>
                  <a:schemeClr val="tx1"/>
                </a:solidFill>
                <a:latin typeface="Garamond" pitchFamily="18" charset="0"/>
              </a:rPr>
              <a:t> group the material to identify similarities and differences. Create themes, and if necessary subthemes to make sense of your data</a:t>
            </a:r>
          </a:p>
          <a:p>
            <a:pPr>
              <a:lnSpc>
                <a:spcPct val="80000"/>
              </a:lnSpc>
              <a:buFontTx/>
              <a:buChar char="-"/>
            </a:pPr>
            <a:r>
              <a:rPr lang="en-IE" sz="2800" b="1" dirty="0">
                <a:solidFill>
                  <a:schemeClr val="tx1"/>
                </a:solidFill>
                <a:latin typeface="Garamond" pitchFamily="18" charset="0"/>
              </a:rPr>
              <a:t>Interpret: </a:t>
            </a:r>
            <a:r>
              <a:rPr lang="en-IE" sz="2800" dirty="0">
                <a:solidFill>
                  <a:schemeClr val="tx1"/>
                </a:solidFill>
                <a:latin typeface="Garamond" pitchFamily="18" charset="0"/>
              </a:rPr>
              <a:t>Present an interpretation of the data separately, picking out the key patterns in terms of the types of themes arising and the content of these themes. Compare to the literature if appropriate</a:t>
            </a:r>
          </a:p>
          <a:p>
            <a:endParaRPr lang="en-GB" dirty="0"/>
          </a:p>
        </p:txBody>
      </p:sp>
    </p:spTree>
    <p:extLst>
      <p:ext uri="{BB962C8B-B14F-4D97-AF65-F5344CB8AC3E}">
        <p14:creationId xmlns:p14="http://schemas.microsoft.com/office/powerpoint/2010/main" val="153079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381000"/>
            <a:ext cx="4824536" cy="648072"/>
          </a:xfrm>
          <a:solidFill>
            <a:srgbClr val="92D050"/>
          </a:solidFill>
        </p:spPr>
        <p:txBody>
          <a:bodyPr>
            <a:noAutofit/>
          </a:bodyPr>
          <a:lstStyle/>
          <a:p>
            <a:r>
              <a:rPr lang="en-IE" sz="2400" dirty="0">
                <a:effectLst/>
              </a:rPr>
              <a:t>2. The Principles of Qualitative Data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95769245"/>
              </p:ext>
            </p:extLst>
          </p:nvPr>
        </p:nvGraphicFramePr>
        <p:xfrm>
          <a:off x="755576" y="1219201"/>
          <a:ext cx="7632847" cy="5018112"/>
        </p:xfrm>
        <a:graphic>
          <a:graphicData uri="http://schemas.openxmlformats.org/drawingml/2006/table">
            <a:tbl>
              <a:tblPr firstRow="1" bandRow="1">
                <a:tableStyleId>{5C22544A-7EE6-4342-B048-85BDC9FD1C3A}</a:tableStyleId>
              </a:tblPr>
              <a:tblGrid>
                <a:gridCol w="3165903">
                  <a:extLst>
                    <a:ext uri="{9D8B030D-6E8A-4147-A177-3AD203B41FA5}">
                      <a16:colId xmlns:a16="http://schemas.microsoft.com/office/drawing/2014/main" val="20000"/>
                    </a:ext>
                  </a:extLst>
                </a:gridCol>
                <a:gridCol w="4466944">
                  <a:extLst>
                    <a:ext uri="{9D8B030D-6E8A-4147-A177-3AD203B41FA5}">
                      <a16:colId xmlns:a16="http://schemas.microsoft.com/office/drawing/2014/main" val="20001"/>
                    </a:ext>
                  </a:extLst>
                </a:gridCol>
              </a:tblGrid>
              <a:tr h="631773">
                <a:tc>
                  <a:txBody>
                    <a:bodyPr/>
                    <a:lstStyle/>
                    <a:p>
                      <a:endParaRPr lang="en-IE" sz="1200" dirty="0"/>
                    </a:p>
                  </a:txBody>
                  <a:tcPr/>
                </a:tc>
                <a:tc>
                  <a:txBody>
                    <a:bodyPr/>
                    <a:lstStyle/>
                    <a:p>
                      <a:r>
                        <a:rPr lang="en-IE" sz="1200" dirty="0"/>
                        <a:t>Qualitative Data</a:t>
                      </a:r>
                    </a:p>
                  </a:txBody>
                  <a:tcPr/>
                </a:tc>
                <a:extLst>
                  <a:ext uri="{0D108BD9-81ED-4DB2-BD59-A6C34878D82A}">
                    <a16:rowId xmlns:a16="http://schemas.microsoft.com/office/drawing/2014/main" val="10000"/>
                  </a:ext>
                </a:extLst>
              </a:tr>
              <a:tr h="1275820">
                <a:tc>
                  <a:txBody>
                    <a:bodyPr/>
                    <a:lstStyle/>
                    <a:p>
                      <a:r>
                        <a:rPr lang="en-IE" sz="1200" dirty="0"/>
                        <a:t>1 Data Preparation</a:t>
                      </a:r>
                    </a:p>
                  </a:txBody>
                  <a:tcPr/>
                </a:tc>
                <a:tc>
                  <a:txBody>
                    <a:bodyPr/>
                    <a:lstStyle/>
                    <a:p>
                      <a:r>
                        <a:rPr lang="en-IE" sz="1200" kern="1200" baseline="0" dirty="0">
                          <a:solidFill>
                            <a:schemeClr val="dk1"/>
                          </a:solidFill>
                          <a:latin typeface="+mn-lt"/>
                          <a:ea typeface="+mn-ea"/>
                          <a:cs typeface="+mn-cs"/>
                        </a:rPr>
                        <a:t>Transcribing the text</a:t>
                      </a:r>
                    </a:p>
                    <a:p>
                      <a:r>
                        <a:rPr lang="en-IE" sz="1200" kern="1200" baseline="0" dirty="0">
                          <a:solidFill>
                            <a:schemeClr val="dk1"/>
                          </a:solidFill>
                          <a:latin typeface="+mn-lt"/>
                          <a:ea typeface="+mn-ea"/>
                          <a:cs typeface="+mn-cs"/>
                        </a:rPr>
                        <a:t>Cataloguing the text or visual data</a:t>
                      </a:r>
                    </a:p>
                    <a:p>
                      <a:r>
                        <a:rPr lang="en-IE" sz="1200" kern="1200" baseline="0" dirty="0">
                          <a:solidFill>
                            <a:schemeClr val="dk1"/>
                          </a:solidFill>
                          <a:latin typeface="+mn-lt"/>
                          <a:ea typeface="+mn-ea"/>
                          <a:cs typeface="+mn-cs"/>
                        </a:rPr>
                        <a:t>Preparation of data and</a:t>
                      </a:r>
                    </a:p>
                    <a:p>
                      <a:r>
                        <a:rPr lang="en-IE" sz="1200" kern="1200" baseline="0" dirty="0">
                          <a:solidFill>
                            <a:schemeClr val="dk1"/>
                          </a:solidFill>
                          <a:latin typeface="+mn-lt"/>
                          <a:ea typeface="+mn-ea"/>
                          <a:cs typeface="+mn-cs"/>
                        </a:rPr>
                        <a:t>loading to software (if applicable)</a:t>
                      </a:r>
                    </a:p>
                    <a:p>
                      <a:r>
                        <a:rPr lang="en-IE" sz="1200" kern="1200" baseline="0" dirty="0">
                          <a:solidFill>
                            <a:schemeClr val="dk1"/>
                          </a:solidFill>
                          <a:latin typeface="+mn-lt"/>
                          <a:ea typeface="+mn-ea"/>
                          <a:cs typeface="+mn-cs"/>
                        </a:rPr>
                        <a:t>Printing off Copies of Interviews and preparing coloured pens for coding</a:t>
                      </a:r>
                      <a:endParaRPr lang="en-IE" sz="1200" dirty="0"/>
                    </a:p>
                  </a:txBody>
                  <a:tcPr/>
                </a:tc>
                <a:extLst>
                  <a:ext uri="{0D108BD9-81ED-4DB2-BD59-A6C34878D82A}">
                    <a16:rowId xmlns:a16="http://schemas.microsoft.com/office/drawing/2014/main" val="10001"/>
                  </a:ext>
                </a:extLst>
              </a:tr>
              <a:tr h="728181">
                <a:tc>
                  <a:txBody>
                    <a:bodyPr/>
                    <a:lstStyle/>
                    <a:p>
                      <a:r>
                        <a:rPr lang="en-IE" sz="1200" dirty="0"/>
                        <a:t>2 Initial exploration of the data</a:t>
                      </a:r>
                    </a:p>
                  </a:txBody>
                  <a:tcPr/>
                </a:tc>
                <a:tc>
                  <a:txBody>
                    <a:bodyPr/>
                    <a:lstStyle/>
                    <a:p>
                      <a:r>
                        <a:rPr lang="en-IE" sz="1200" kern="1200" baseline="0" dirty="0">
                          <a:solidFill>
                            <a:schemeClr val="dk1"/>
                          </a:solidFill>
                          <a:latin typeface="+mn-lt"/>
                          <a:ea typeface="+mn-ea"/>
                          <a:cs typeface="+mn-cs"/>
                        </a:rPr>
                        <a:t>Look for obvious recurrent themes or issues</a:t>
                      </a:r>
                    </a:p>
                    <a:p>
                      <a:r>
                        <a:rPr lang="en-IE" sz="1200" kern="1200" baseline="0" dirty="0">
                          <a:solidFill>
                            <a:schemeClr val="dk1"/>
                          </a:solidFill>
                          <a:latin typeface="+mn-lt"/>
                          <a:ea typeface="+mn-ea"/>
                          <a:cs typeface="+mn-cs"/>
                        </a:rPr>
                        <a:t>Add notes to the data</a:t>
                      </a:r>
                    </a:p>
                    <a:p>
                      <a:r>
                        <a:rPr lang="en-IE" sz="1200" kern="1200" baseline="0" dirty="0">
                          <a:solidFill>
                            <a:schemeClr val="dk1"/>
                          </a:solidFill>
                          <a:latin typeface="+mn-lt"/>
                          <a:ea typeface="+mn-ea"/>
                          <a:cs typeface="+mn-cs"/>
                        </a:rPr>
                        <a:t>Write memos to capture ideas</a:t>
                      </a:r>
                      <a:endParaRPr lang="en-IE" sz="1200" dirty="0"/>
                    </a:p>
                  </a:txBody>
                  <a:tcPr/>
                </a:tc>
                <a:extLst>
                  <a:ext uri="{0D108BD9-81ED-4DB2-BD59-A6C34878D82A}">
                    <a16:rowId xmlns:a16="http://schemas.microsoft.com/office/drawing/2014/main" val="10002"/>
                  </a:ext>
                </a:extLst>
              </a:tr>
              <a:tr h="1079540">
                <a:tc>
                  <a:txBody>
                    <a:bodyPr/>
                    <a:lstStyle/>
                    <a:p>
                      <a:r>
                        <a:rPr lang="en-IE" sz="1200" dirty="0"/>
                        <a:t>3. Analysis of the data</a:t>
                      </a:r>
                    </a:p>
                  </a:txBody>
                  <a:tcPr/>
                </a:tc>
                <a:tc>
                  <a:txBody>
                    <a:bodyPr/>
                    <a:lstStyle/>
                    <a:p>
                      <a:r>
                        <a:rPr lang="en-IE" sz="1200" kern="1200" baseline="0" dirty="0">
                          <a:solidFill>
                            <a:schemeClr val="dk1"/>
                          </a:solidFill>
                          <a:latin typeface="+mn-lt"/>
                          <a:ea typeface="+mn-ea"/>
                          <a:cs typeface="+mn-cs"/>
                        </a:rPr>
                        <a:t>Code the data, Group the codes into categories or themes</a:t>
                      </a:r>
                    </a:p>
                    <a:p>
                      <a:r>
                        <a:rPr lang="en-IE" sz="1200" kern="1200" baseline="0" dirty="0">
                          <a:solidFill>
                            <a:schemeClr val="dk1"/>
                          </a:solidFill>
                          <a:latin typeface="+mn-lt"/>
                          <a:ea typeface="+mn-ea"/>
                          <a:cs typeface="+mn-cs"/>
                        </a:rPr>
                        <a:t>Comparison of categories and themes</a:t>
                      </a:r>
                    </a:p>
                    <a:p>
                      <a:r>
                        <a:rPr lang="en-IE" sz="1200" kern="1200" baseline="0" dirty="0">
                          <a:solidFill>
                            <a:schemeClr val="dk1"/>
                          </a:solidFill>
                          <a:latin typeface="+mn-lt"/>
                          <a:ea typeface="+mn-ea"/>
                          <a:cs typeface="+mn-cs"/>
                        </a:rPr>
                        <a:t>Quest for concepts (or fewer, more abstract</a:t>
                      </a:r>
                    </a:p>
                    <a:p>
                      <a:r>
                        <a:rPr lang="en-IE" sz="1200" kern="1200" baseline="0" dirty="0">
                          <a:solidFill>
                            <a:schemeClr val="dk1"/>
                          </a:solidFill>
                          <a:latin typeface="+mn-lt"/>
                          <a:ea typeface="+mn-ea"/>
                          <a:cs typeface="+mn-cs"/>
                        </a:rPr>
                        <a:t>categories) that encapsulate the categories</a:t>
                      </a:r>
                      <a:endParaRPr lang="en-IE" sz="1200" dirty="0"/>
                    </a:p>
                  </a:txBody>
                  <a:tcPr/>
                </a:tc>
                <a:extLst>
                  <a:ext uri="{0D108BD9-81ED-4DB2-BD59-A6C34878D82A}">
                    <a16:rowId xmlns:a16="http://schemas.microsoft.com/office/drawing/2014/main" val="10003"/>
                  </a:ext>
                </a:extLst>
              </a:tr>
              <a:tr h="686980">
                <a:tc>
                  <a:txBody>
                    <a:bodyPr/>
                    <a:lstStyle/>
                    <a:p>
                      <a:r>
                        <a:rPr lang="en-IE" sz="1200" dirty="0"/>
                        <a:t>4 Representation</a:t>
                      </a:r>
                      <a:r>
                        <a:rPr lang="en-IE" sz="1200" baseline="0" dirty="0"/>
                        <a:t> and display of the data</a:t>
                      </a:r>
                      <a:endParaRPr lang="en-IE" sz="1200" dirty="0"/>
                    </a:p>
                  </a:txBody>
                  <a:tcPr/>
                </a:tc>
                <a:tc>
                  <a:txBody>
                    <a:bodyPr/>
                    <a:lstStyle/>
                    <a:p>
                      <a:r>
                        <a:rPr lang="en-IE" sz="1200" kern="1200" baseline="0" dirty="0">
                          <a:solidFill>
                            <a:schemeClr val="dk1"/>
                          </a:solidFill>
                          <a:latin typeface="+mn-lt"/>
                          <a:ea typeface="+mn-ea"/>
                          <a:cs typeface="+mn-cs"/>
                        </a:rPr>
                        <a:t>Written interpretation of the findings</a:t>
                      </a:r>
                    </a:p>
                    <a:p>
                      <a:r>
                        <a:rPr lang="en-IE" sz="1200" kern="1200" baseline="0" dirty="0">
                          <a:solidFill>
                            <a:schemeClr val="dk1"/>
                          </a:solidFill>
                          <a:latin typeface="+mn-lt"/>
                          <a:ea typeface="+mn-ea"/>
                          <a:cs typeface="+mn-cs"/>
                        </a:rPr>
                        <a:t>Illustration of points by quotes and pictures,</a:t>
                      </a:r>
                    </a:p>
                    <a:p>
                      <a:r>
                        <a:rPr lang="en-IE" sz="1200" kern="1200" baseline="0" dirty="0">
                          <a:solidFill>
                            <a:schemeClr val="dk1"/>
                          </a:solidFill>
                          <a:latin typeface="+mn-lt"/>
                          <a:ea typeface="+mn-ea"/>
                          <a:cs typeface="+mn-cs"/>
                        </a:rPr>
                        <a:t>Use of visual models, figures and tables</a:t>
                      </a:r>
                      <a:endParaRPr lang="en-IE" sz="1200" dirty="0"/>
                    </a:p>
                  </a:txBody>
                  <a:tcPr/>
                </a:tc>
                <a:extLst>
                  <a:ext uri="{0D108BD9-81ED-4DB2-BD59-A6C34878D82A}">
                    <a16:rowId xmlns:a16="http://schemas.microsoft.com/office/drawing/2014/main" val="10004"/>
                  </a:ext>
                </a:extLst>
              </a:tr>
              <a:tr h="615818">
                <a:tc>
                  <a:txBody>
                    <a:bodyPr/>
                    <a:lstStyle/>
                    <a:p>
                      <a:r>
                        <a:rPr lang="en-IE" sz="1200" dirty="0"/>
                        <a:t>5 Validation of the data</a:t>
                      </a:r>
                    </a:p>
                  </a:txBody>
                  <a:tcPr/>
                </a:tc>
                <a:tc>
                  <a:txBody>
                    <a:bodyPr/>
                    <a:lstStyle/>
                    <a:p>
                      <a:r>
                        <a:rPr lang="en-IE" sz="1200" kern="1200" baseline="0" dirty="0">
                          <a:solidFill>
                            <a:schemeClr val="dk1"/>
                          </a:solidFill>
                          <a:latin typeface="+mn-lt"/>
                          <a:ea typeface="+mn-ea"/>
                          <a:cs typeface="+mn-cs"/>
                        </a:rPr>
                        <a:t>Data and method  triangulation,  Member validation, Comparison with alternative explanations</a:t>
                      </a:r>
                      <a:endParaRPr lang="en-IE" sz="1200"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40074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20000"/>
              <a:lumOff val="80000"/>
            </a:schemeClr>
          </a:solidFill>
        </p:spPr>
        <p:txBody>
          <a:bodyPr/>
          <a:lstStyle/>
          <a:p>
            <a:r>
              <a:rPr lang="en-GB" dirty="0">
                <a:solidFill>
                  <a:srgbClr val="00B050"/>
                </a:solidFill>
              </a:rPr>
              <a:t>Stages of thematic analysis</a:t>
            </a:r>
          </a:p>
        </p:txBody>
      </p:sp>
      <p:sp>
        <p:nvSpPr>
          <p:cNvPr id="3" name="Content Placeholder 2"/>
          <p:cNvSpPr>
            <a:spLocks noGrp="1"/>
          </p:cNvSpPr>
          <p:nvPr>
            <p:ph idx="1"/>
          </p:nvPr>
        </p:nvSpPr>
        <p:spPr/>
        <p:txBody>
          <a:bodyPr/>
          <a:lstStyle/>
          <a:p>
            <a:pPr marL="0" indent="0" algn="ctr">
              <a:buNone/>
            </a:pPr>
            <a:r>
              <a:rPr lang="en-GB" sz="2400" dirty="0">
                <a:solidFill>
                  <a:schemeClr val="tx1"/>
                </a:solidFill>
              </a:rPr>
              <a:t>Braun and Clarke (2006) outlined 6 stages in thematic analysis of qualitative data:</a:t>
            </a:r>
          </a:p>
          <a:p>
            <a:pPr marL="457200" indent="-457200">
              <a:buAutoNum type="arabicPeriod"/>
            </a:pPr>
            <a:r>
              <a:rPr lang="en-GB" sz="2400" dirty="0">
                <a:solidFill>
                  <a:schemeClr val="tx1"/>
                </a:solidFill>
              </a:rPr>
              <a:t>Familiarisation with the data</a:t>
            </a:r>
          </a:p>
          <a:p>
            <a:pPr marL="457200" indent="-457200">
              <a:buAutoNum type="arabicPeriod"/>
            </a:pPr>
            <a:r>
              <a:rPr lang="en-GB" sz="2400" dirty="0">
                <a:solidFill>
                  <a:schemeClr val="tx1"/>
                </a:solidFill>
              </a:rPr>
              <a:t>Generate initial codes</a:t>
            </a:r>
          </a:p>
          <a:p>
            <a:pPr marL="457200" indent="-457200">
              <a:buAutoNum type="arabicPeriod"/>
            </a:pPr>
            <a:r>
              <a:rPr lang="en-GB" sz="2400" dirty="0">
                <a:solidFill>
                  <a:schemeClr val="tx1"/>
                </a:solidFill>
              </a:rPr>
              <a:t>Search for themes</a:t>
            </a:r>
          </a:p>
          <a:p>
            <a:pPr marL="457200" indent="-457200">
              <a:buAutoNum type="arabicPeriod"/>
            </a:pPr>
            <a:r>
              <a:rPr lang="en-GB" sz="2400" dirty="0">
                <a:solidFill>
                  <a:schemeClr val="tx1"/>
                </a:solidFill>
              </a:rPr>
              <a:t>Review the themes</a:t>
            </a:r>
          </a:p>
          <a:p>
            <a:pPr marL="457200" indent="-457200">
              <a:buAutoNum type="arabicPeriod"/>
            </a:pPr>
            <a:r>
              <a:rPr lang="en-GB" sz="2400" dirty="0">
                <a:solidFill>
                  <a:schemeClr val="tx1"/>
                </a:solidFill>
              </a:rPr>
              <a:t>Define the themes</a:t>
            </a:r>
          </a:p>
          <a:p>
            <a:pPr marL="457200" indent="-457200">
              <a:buAutoNum type="arabicPeriod"/>
            </a:pPr>
            <a:endParaRPr lang="en-GB" dirty="0">
              <a:solidFill>
                <a:schemeClr val="tx1"/>
              </a:solidFill>
            </a:endParaRPr>
          </a:p>
          <a:p>
            <a:pPr marL="457200" indent="-457200">
              <a:buAutoNum type="arabicPeriod"/>
            </a:pPr>
            <a:endParaRPr lang="en-GB" dirty="0">
              <a:solidFill>
                <a:schemeClr val="tx1"/>
              </a:solidFill>
            </a:endParaRPr>
          </a:p>
        </p:txBody>
      </p:sp>
    </p:spTree>
    <p:extLst>
      <p:ext uri="{BB962C8B-B14F-4D97-AF65-F5344CB8AC3E}">
        <p14:creationId xmlns:p14="http://schemas.microsoft.com/office/powerpoint/2010/main" val="2241597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solidFill>
            <a:srgbClr val="92D050"/>
          </a:solidFill>
        </p:spPr>
        <p:txBody>
          <a:bodyPr>
            <a:normAutofit/>
          </a:bodyPr>
          <a:lstStyle/>
          <a:p>
            <a:r>
              <a:rPr lang="en-GB" dirty="0">
                <a:effectLst/>
              </a:rPr>
              <a:t>Analysis: a 4-step approach </a:t>
            </a:r>
            <a:r>
              <a:rPr lang="en-GB" sz="2700" dirty="0">
                <a:effectLst/>
              </a:rPr>
              <a:t>(Harding 2013)</a:t>
            </a:r>
          </a:p>
        </p:txBody>
      </p:sp>
      <p:sp>
        <p:nvSpPr>
          <p:cNvPr id="8" name="Content Placeholder 7"/>
          <p:cNvSpPr>
            <a:spLocks noGrp="1"/>
          </p:cNvSpPr>
          <p:nvPr>
            <p:ph idx="1"/>
          </p:nvPr>
        </p:nvSpPr>
        <p:spPr/>
        <p:txBody>
          <a:bodyPr>
            <a:noAutofit/>
          </a:bodyPr>
          <a:lstStyle/>
          <a:p>
            <a:r>
              <a:rPr lang="en-GB" sz="2400" dirty="0">
                <a:solidFill>
                  <a:schemeClr val="tx1"/>
                </a:solidFill>
              </a:rPr>
              <a:t>When following an inductive approach:</a:t>
            </a:r>
          </a:p>
          <a:p>
            <a:pPr marL="0" indent="0">
              <a:buNone/>
            </a:pPr>
            <a:r>
              <a:rPr lang="en-GB" sz="2400" dirty="0">
                <a:solidFill>
                  <a:schemeClr val="tx1"/>
                </a:solidFill>
              </a:rPr>
              <a:t>1. </a:t>
            </a:r>
            <a:r>
              <a:rPr lang="en-GB" sz="2400" i="1" dirty="0">
                <a:solidFill>
                  <a:schemeClr val="tx1"/>
                </a:solidFill>
              </a:rPr>
              <a:t>Identify</a:t>
            </a:r>
            <a:r>
              <a:rPr lang="en-GB" sz="2400" dirty="0">
                <a:solidFill>
                  <a:schemeClr val="tx1"/>
                </a:solidFill>
              </a:rPr>
              <a:t>  initial categories</a:t>
            </a:r>
          </a:p>
          <a:p>
            <a:pPr marL="0" indent="0">
              <a:buNone/>
            </a:pPr>
            <a:r>
              <a:rPr lang="en-GB" sz="2400" dirty="0">
                <a:solidFill>
                  <a:schemeClr val="tx1"/>
                </a:solidFill>
              </a:rPr>
              <a:t>2. </a:t>
            </a:r>
            <a:r>
              <a:rPr lang="en-GB" sz="2400" i="1" dirty="0">
                <a:solidFill>
                  <a:schemeClr val="tx1"/>
                </a:solidFill>
              </a:rPr>
              <a:t>Coding</a:t>
            </a:r>
            <a:r>
              <a:rPr lang="en-GB" sz="2400" dirty="0">
                <a:solidFill>
                  <a:schemeClr val="tx1"/>
                </a:solidFill>
              </a:rPr>
              <a:t>: write codes alongside the transcript(s). This involves a process of summarising, selecting and interpreting data.</a:t>
            </a:r>
          </a:p>
          <a:p>
            <a:pPr marL="0" indent="0">
              <a:buNone/>
            </a:pPr>
            <a:r>
              <a:rPr lang="en-GB" sz="2400" dirty="0">
                <a:solidFill>
                  <a:schemeClr val="tx1"/>
                </a:solidFill>
              </a:rPr>
              <a:t>3. </a:t>
            </a:r>
            <a:r>
              <a:rPr lang="en-GB" sz="2400" i="1" dirty="0">
                <a:solidFill>
                  <a:schemeClr val="tx1"/>
                </a:solidFill>
              </a:rPr>
              <a:t>Review </a:t>
            </a:r>
            <a:r>
              <a:rPr lang="en-GB" sz="2400" dirty="0">
                <a:solidFill>
                  <a:schemeClr val="tx1"/>
                </a:solidFill>
              </a:rPr>
              <a:t>codes</a:t>
            </a:r>
            <a:r>
              <a:rPr lang="en-GB" sz="2400" i="1" dirty="0">
                <a:solidFill>
                  <a:schemeClr val="tx1"/>
                </a:solidFill>
              </a:rPr>
              <a:t> </a:t>
            </a:r>
            <a:r>
              <a:rPr lang="en-GB" sz="2400" dirty="0">
                <a:solidFill>
                  <a:schemeClr val="tx1"/>
                </a:solidFill>
              </a:rPr>
              <a:t>and emerging themes</a:t>
            </a:r>
          </a:p>
          <a:p>
            <a:pPr marL="0" indent="0">
              <a:buNone/>
            </a:pPr>
            <a:r>
              <a:rPr lang="en-GB" sz="2400" dirty="0">
                <a:solidFill>
                  <a:schemeClr val="tx1"/>
                </a:solidFill>
              </a:rPr>
              <a:t>4. </a:t>
            </a:r>
            <a:r>
              <a:rPr lang="en-GB" sz="2400" i="1" dirty="0">
                <a:solidFill>
                  <a:schemeClr val="tx1"/>
                </a:solidFill>
              </a:rPr>
              <a:t>Identify findings</a:t>
            </a:r>
            <a:r>
              <a:rPr lang="en-GB" sz="2400" dirty="0">
                <a:solidFill>
                  <a:schemeClr val="tx1"/>
                </a:solidFill>
              </a:rPr>
              <a:t>. This involves seeing the relationship between themes.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The Process</a:t>
            </a:r>
          </a:p>
        </p:txBody>
      </p:sp>
      <p:pic>
        <p:nvPicPr>
          <p:cNvPr id="4" name="Content Placeholder 3" descr="http://lh6.ggpht.com/tarunchandel/SMEsiJAM8RI/AAAAAAAABcU/WEsfveKzLPI/s400/The_Business_Analysis_Blog_Mindmap_Brainstorm_Tarun_chandel.JPG"/>
          <p:cNvPicPr>
            <a:picLocks noGrp="1" noChangeAspect="1" noChangeArrowheads="1"/>
          </p:cNvPicPr>
          <p:nvPr>
            <p:ph idx="1"/>
          </p:nvPr>
        </p:nvPicPr>
        <p:blipFill>
          <a:blip r:embed="rId3"/>
          <a:srcRect/>
          <a:stretch>
            <a:fillRect/>
          </a:stretch>
        </p:blipFill>
        <p:spPr bwMode="auto">
          <a:xfrm>
            <a:off x="381000" y="2362200"/>
            <a:ext cx="3810000" cy="2352675"/>
          </a:xfrm>
          <a:prstGeom prst="rect">
            <a:avLst/>
          </a:prstGeom>
          <a:noFill/>
        </p:spPr>
      </p:pic>
      <p:pic>
        <p:nvPicPr>
          <p:cNvPr id="5" name="Picture 2" descr="http://www.palgrave-journals.com/kmrp/journal/v5/n4/images/8500144f2.gif"/>
          <p:cNvPicPr>
            <a:picLocks noChangeAspect="1" noChangeArrowheads="1"/>
          </p:cNvPicPr>
          <p:nvPr/>
        </p:nvPicPr>
        <p:blipFill>
          <a:blip r:embed="rId4"/>
          <a:stretch>
            <a:fillRect/>
          </a:stretch>
        </p:blipFill>
        <p:spPr bwMode="auto">
          <a:xfrm>
            <a:off x="4462482" y="3886200"/>
            <a:ext cx="4681518" cy="2323589"/>
          </a:xfrm>
          <a:prstGeom prst="rect">
            <a:avLst/>
          </a:prstGeom>
          <a:noFill/>
        </p:spPr>
      </p:pic>
    </p:spTree>
    <p:extLst>
      <p:ext uri="{BB962C8B-B14F-4D97-AF65-F5344CB8AC3E}">
        <p14:creationId xmlns:p14="http://schemas.microsoft.com/office/powerpoint/2010/main" val="255007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solidFill>
                  <a:schemeClr val="tx1"/>
                </a:solidFill>
              </a:rPr>
              <a:t>‘coding’ your data</a:t>
            </a:r>
          </a:p>
        </p:txBody>
      </p:sp>
      <p:sp>
        <p:nvSpPr>
          <p:cNvPr id="3" name="Content Placeholder 2"/>
          <p:cNvSpPr>
            <a:spLocks noGrp="1"/>
          </p:cNvSpPr>
          <p:nvPr>
            <p:ph idx="1"/>
          </p:nvPr>
        </p:nvSpPr>
        <p:spPr/>
        <p:txBody>
          <a:bodyPr>
            <a:noAutofit/>
          </a:bodyPr>
          <a:lstStyle/>
          <a:p>
            <a:pPr marL="0" indent="0">
              <a:lnSpc>
                <a:spcPct val="101000"/>
              </a:lnSpc>
              <a:buNone/>
            </a:pPr>
            <a:r>
              <a:rPr lang="en-GB" sz="2400" dirty="0">
                <a:solidFill>
                  <a:schemeClr val="tx1"/>
                </a:solidFill>
              </a:rPr>
              <a:t>The basic method in qualitative research is called </a:t>
            </a:r>
            <a:r>
              <a:rPr lang="en-GB" sz="2400" i="1" dirty="0">
                <a:solidFill>
                  <a:schemeClr val="tx1"/>
                </a:solidFill>
              </a:rPr>
              <a:t>constant comparison</a:t>
            </a:r>
            <a:r>
              <a:rPr lang="en-GB" sz="2400" dirty="0">
                <a:solidFill>
                  <a:schemeClr val="tx1"/>
                </a:solidFill>
              </a:rPr>
              <a:t> (see Thomas p198). It involves</a:t>
            </a:r>
          </a:p>
          <a:p>
            <a:pPr lvl="1">
              <a:lnSpc>
                <a:spcPct val="101000"/>
              </a:lnSpc>
              <a:buFont typeface="Courier New" panose="02070309020205020404" pitchFamily="49" charset="0"/>
              <a:buChar char="o"/>
            </a:pPr>
            <a:r>
              <a:rPr lang="en-GB" sz="2400" dirty="0">
                <a:solidFill>
                  <a:schemeClr val="tx1"/>
                </a:solidFill>
              </a:rPr>
              <a:t>Going through/over your data many times</a:t>
            </a:r>
          </a:p>
          <a:p>
            <a:pPr lvl="1">
              <a:lnSpc>
                <a:spcPct val="101000"/>
              </a:lnSpc>
              <a:buFont typeface="Courier New" panose="02070309020205020404" pitchFamily="49" charset="0"/>
              <a:buChar char="o"/>
            </a:pPr>
            <a:r>
              <a:rPr lang="en-GB" sz="2400" dirty="0">
                <a:solidFill>
                  <a:schemeClr val="tx1"/>
                </a:solidFill>
              </a:rPr>
              <a:t>Underline or highlight important bits</a:t>
            </a:r>
          </a:p>
          <a:p>
            <a:pPr lvl="1">
              <a:lnSpc>
                <a:spcPct val="101000"/>
              </a:lnSpc>
              <a:buFont typeface="Courier New" panose="02070309020205020404" pitchFamily="49" charset="0"/>
              <a:buChar char="o"/>
            </a:pPr>
            <a:r>
              <a:rPr lang="en-GB" sz="2400" dirty="0">
                <a:solidFill>
                  <a:schemeClr val="tx1"/>
                </a:solidFill>
              </a:rPr>
              <a:t>See what themes </a:t>
            </a:r>
            <a:r>
              <a:rPr lang="en-GB" sz="2400" i="1" dirty="0">
                <a:solidFill>
                  <a:schemeClr val="tx1"/>
                </a:solidFill>
              </a:rPr>
              <a:t>emerge</a:t>
            </a:r>
            <a:r>
              <a:rPr lang="en-GB" sz="2400" dirty="0">
                <a:solidFill>
                  <a:schemeClr val="tx1"/>
                </a:solidFill>
              </a:rPr>
              <a:t> from the data</a:t>
            </a:r>
          </a:p>
          <a:p>
            <a:pPr lvl="1">
              <a:lnSpc>
                <a:spcPct val="101000"/>
              </a:lnSpc>
              <a:buFont typeface="Courier New" panose="02070309020205020404" pitchFamily="49" charset="0"/>
              <a:buChar char="o"/>
            </a:pPr>
            <a:r>
              <a:rPr lang="en-GB" sz="2400" dirty="0">
                <a:solidFill>
                  <a:schemeClr val="tx1"/>
                </a:solidFill>
              </a:rPr>
              <a:t>Can you see how themes/ideas are interrelated?</a:t>
            </a:r>
          </a:p>
          <a:p>
            <a:pPr lvl="1">
              <a:lnSpc>
                <a:spcPct val="101000"/>
              </a:lnSpc>
              <a:buFont typeface="Courier New" panose="02070309020205020404" pitchFamily="49" charset="0"/>
              <a:buChar char="o"/>
            </a:pPr>
            <a:r>
              <a:rPr lang="en-GB" sz="2400" dirty="0">
                <a:solidFill>
                  <a:schemeClr val="tx1"/>
                </a:solidFill>
              </a:rPr>
              <a:t>Any contradictions? Mismatches?</a:t>
            </a:r>
          </a:p>
          <a:p>
            <a:pPr lvl="1">
              <a:lnSpc>
                <a:spcPct val="101000"/>
              </a:lnSpc>
              <a:buFont typeface="Courier New" panose="02070309020205020404" pitchFamily="49" charset="0"/>
              <a:buChar char="o"/>
            </a:pPr>
            <a:r>
              <a:rPr lang="en-GB" sz="2400" dirty="0">
                <a:solidFill>
                  <a:schemeClr val="tx1"/>
                </a:solidFill>
              </a:rPr>
              <a:t>Select good elements/quotations to illustrate the themes</a:t>
            </a:r>
          </a:p>
        </p:txBody>
      </p:sp>
    </p:spTree>
    <p:extLst>
      <p:ext uri="{BB962C8B-B14F-4D97-AF65-F5344CB8AC3E}">
        <p14:creationId xmlns:p14="http://schemas.microsoft.com/office/powerpoint/2010/main" val="2620771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rgbClr val="92D050"/>
          </a:solidFill>
        </p:spPr>
        <p:txBody>
          <a:bodyPr>
            <a:normAutofit fontScale="90000"/>
          </a:bodyPr>
          <a:lstStyle/>
          <a:p>
            <a:r>
              <a:rPr lang="en-GB" dirty="0">
                <a:effectLst/>
              </a:rPr>
              <a:t>How do you want to “read” your data? </a:t>
            </a:r>
            <a:r>
              <a:rPr lang="en-GB" sz="3100" dirty="0">
                <a:effectLst/>
              </a:rPr>
              <a:t>(Mason 2002)</a:t>
            </a:r>
          </a:p>
        </p:txBody>
      </p:sp>
      <p:sp>
        <p:nvSpPr>
          <p:cNvPr id="2" name="Content Placeholder 1"/>
          <p:cNvSpPr>
            <a:spLocks noGrp="1"/>
          </p:cNvSpPr>
          <p:nvPr>
            <p:ph idx="1"/>
          </p:nvPr>
        </p:nvSpPr>
        <p:spPr>
          <a:xfrm>
            <a:off x="938758" y="1874518"/>
            <a:ext cx="7633742" cy="4005076"/>
          </a:xfrm>
        </p:spPr>
        <p:txBody>
          <a:bodyPr>
            <a:noAutofit/>
          </a:bodyPr>
          <a:lstStyle/>
          <a:p>
            <a:r>
              <a:rPr lang="en-GB" sz="2400" dirty="0">
                <a:solidFill>
                  <a:srgbClr val="7030A0"/>
                </a:solidFill>
              </a:rPr>
              <a:t>Literal readings</a:t>
            </a:r>
            <a:r>
              <a:rPr lang="en-GB" sz="2400" dirty="0"/>
              <a:t>:</a:t>
            </a:r>
          </a:p>
          <a:p>
            <a:pPr lvl="1"/>
            <a:r>
              <a:rPr lang="en-GB" sz="2400" dirty="0">
                <a:solidFill>
                  <a:schemeClr val="tx1"/>
                </a:solidFill>
              </a:rPr>
              <a:t>Literally “what is there”; words used, sequence of interaction, structure of dialogue.</a:t>
            </a:r>
          </a:p>
          <a:p>
            <a:r>
              <a:rPr lang="en-GB" sz="2400" dirty="0">
                <a:solidFill>
                  <a:srgbClr val="7030A0"/>
                </a:solidFill>
              </a:rPr>
              <a:t>Interpretive readings</a:t>
            </a:r>
            <a:r>
              <a:rPr lang="en-GB" sz="2400" dirty="0"/>
              <a:t>:</a:t>
            </a:r>
          </a:p>
          <a:p>
            <a:pPr lvl="1"/>
            <a:r>
              <a:rPr lang="en-GB" sz="2400" dirty="0">
                <a:solidFill>
                  <a:schemeClr val="tx1"/>
                </a:solidFill>
              </a:rPr>
              <a:t>Constructing a version of what you think the data mean or represent; reading ‘through’ or ‘beyond’ the data</a:t>
            </a:r>
          </a:p>
          <a:p>
            <a:r>
              <a:rPr lang="en-GB" sz="2400" dirty="0">
                <a:solidFill>
                  <a:srgbClr val="7030A0"/>
                </a:solidFill>
              </a:rPr>
              <a:t>Reflexive readings:</a:t>
            </a:r>
          </a:p>
          <a:p>
            <a:pPr lvl="1"/>
            <a:r>
              <a:rPr lang="en-GB" sz="2400" dirty="0">
                <a:solidFill>
                  <a:schemeClr val="tx1"/>
                </a:solidFill>
              </a:rPr>
              <a:t>Locates you ‘as part of the data’, exploring your role and perspective’; researcher ‘inextricably implicated in data generation</a:t>
            </a:r>
          </a:p>
        </p:txBody>
      </p:sp>
    </p:spTree>
    <p:extLst>
      <p:ext uri="{BB962C8B-B14F-4D97-AF65-F5344CB8AC3E}">
        <p14:creationId xmlns:p14="http://schemas.microsoft.com/office/powerpoint/2010/main" val="1251683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rgbClr val="92D050"/>
          </a:solidFill>
        </p:spPr>
        <p:txBody>
          <a:bodyPr/>
          <a:lstStyle/>
          <a:p>
            <a:r>
              <a:rPr lang="en-GB" b="0" dirty="0">
                <a:effectLst/>
              </a:rPr>
              <a:t>Important considerations</a:t>
            </a:r>
          </a:p>
        </p:txBody>
      </p:sp>
      <p:sp>
        <p:nvSpPr>
          <p:cNvPr id="2" name="Content Placeholder 1"/>
          <p:cNvSpPr>
            <a:spLocks noGrp="1"/>
          </p:cNvSpPr>
          <p:nvPr>
            <p:ph idx="1"/>
          </p:nvPr>
        </p:nvSpPr>
        <p:spPr>
          <a:xfrm>
            <a:off x="938758" y="1874518"/>
            <a:ext cx="7633742" cy="4005076"/>
          </a:xfrm>
        </p:spPr>
        <p:txBody>
          <a:bodyPr>
            <a:normAutofit fontScale="92500" lnSpcReduction="20000"/>
          </a:bodyPr>
          <a:lstStyle/>
          <a:p>
            <a:r>
              <a:rPr lang="en-GB" sz="2400" dirty="0">
                <a:solidFill>
                  <a:schemeClr val="tx1"/>
                </a:solidFill>
              </a:rPr>
              <a:t>The data must be condensed</a:t>
            </a:r>
          </a:p>
          <a:p>
            <a:r>
              <a:rPr lang="en-GB" sz="2400" dirty="0">
                <a:solidFill>
                  <a:schemeClr val="tx1"/>
                </a:solidFill>
              </a:rPr>
              <a:t>Some data may be ignored</a:t>
            </a:r>
          </a:p>
          <a:p>
            <a:r>
              <a:rPr lang="en-GB" sz="2400" dirty="0">
                <a:solidFill>
                  <a:schemeClr val="tx1"/>
                </a:solidFill>
              </a:rPr>
              <a:t>There are two general ways to start:</a:t>
            </a:r>
          </a:p>
          <a:p>
            <a:pPr lvl="1"/>
            <a:r>
              <a:rPr lang="en-GB" sz="2400" dirty="0">
                <a:solidFill>
                  <a:schemeClr val="tx1"/>
                </a:solidFill>
              </a:rPr>
              <a:t>with a large number of themes that you then reduce at a later stage, or </a:t>
            </a:r>
          </a:p>
          <a:p>
            <a:pPr lvl="1"/>
            <a:r>
              <a:rPr lang="en-GB" sz="2400" dirty="0">
                <a:solidFill>
                  <a:schemeClr val="tx1"/>
                </a:solidFill>
              </a:rPr>
              <a:t>start with a small number of themes, that you may further code after the initial stage of analysis</a:t>
            </a:r>
          </a:p>
          <a:p>
            <a:r>
              <a:rPr lang="en-GB" sz="2400" dirty="0">
                <a:solidFill>
                  <a:schemeClr val="tx1"/>
                </a:solidFill>
              </a:rPr>
              <a:t>Familiarity with the data is very important – you should have read through all the data at first, before starting to code, whether or not you are  intending to have a defined set of themes drawn up before you start coding</a:t>
            </a:r>
          </a:p>
          <a:p>
            <a:pPr>
              <a:buNone/>
            </a:pPr>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effectLst/>
              </a:rPr>
              <a:t>A note on Codes and Themes</a:t>
            </a:r>
          </a:p>
        </p:txBody>
      </p:sp>
      <p:sp>
        <p:nvSpPr>
          <p:cNvPr id="3" name="Content Placeholder 2"/>
          <p:cNvSpPr>
            <a:spLocks noGrp="1"/>
          </p:cNvSpPr>
          <p:nvPr>
            <p:ph idx="1"/>
          </p:nvPr>
        </p:nvSpPr>
        <p:spPr/>
        <p:txBody>
          <a:bodyPr>
            <a:normAutofit/>
          </a:bodyPr>
          <a:lstStyle/>
          <a:p>
            <a:r>
              <a:rPr lang="en-GB" sz="2400" dirty="0">
                <a:solidFill>
                  <a:schemeClr val="tx1"/>
                </a:solidFill>
              </a:rPr>
              <a:t>“coding is just </a:t>
            </a:r>
            <a:r>
              <a:rPr lang="en-GB" sz="2400" i="1" dirty="0">
                <a:solidFill>
                  <a:schemeClr val="tx1"/>
                </a:solidFill>
              </a:rPr>
              <a:t>one</a:t>
            </a:r>
            <a:r>
              <a:rPr lang="en-GB" sz="2400" dirty="0">
                <a:solidFill>
                  <a:schemeClr val="tx1"/>
                </a:solidFill>
              </a:rPr>
              <a:t> way of analyzing qualitative data, not </a:t>
            </a:r>
            <a:r>
              <a:rPr lang="en-GB" sz="2400" i="1" dirty="0">
                <a:solidFill>
                  <a:schemeClr val="tx1"/>
                </a:solidFill>
              </a:rPr>
              <a:t>the</a:t>
            </a:r>
            <a:r>
              <a:rPr lang="en-GB" sz="2400" dirty="0">
                <a:solidFill>
                  <a:schemeClr val="tx1"/>
                </a:solidFill>
              </a:rPr>
              <a:t> way” (Saldaña 2013: 2)</a:t>
            </a:r>
          </a:p>
          <a:p>
            <a:r>
              <a:rPr lang="en-GB" sz="2400" dirty="0">
                <a:solidFill>
                  <a:schemeClr val="tx1"/>
                </a:solidFill>
              </a:rPr>
              <a:t>“coding is not a precise science; it is primarily an interpretive act” (Ibid: 4)</a:t>
            </a:r>
          </a:p>
          <a:p>
            <a:endParaRPr lang="en-GB" sz="2400" dirty="0">
              <a:solidFill>
                <a:schemeClr val="tx1"/>
              </a:solidFill>
            </a:endParaRPr>
          </a:p>
          <a:p>
            <a:r>
              <a:rPr lang="en-GB" sz="2400" dirty="0">
                <a:solidFill>
                  <a:schemeClr val="tx1"/>
                </a:solidFill>
              </a:rPr>
              <a:t>Themes are what emerge from the ‘first-cycle’ coding of data</a:t>
            </a:r>
          </a:p>
          <a:p>
            <a:endParaRPr lang="en-GB" sz="2400" dirty="0">
              <a:solidFill>
                <a:schemeClr val="tx1"/>
              </a:solidFill>
            </a:endParaRPr>
          </a:p>
        </p:txBody>
      </p:sp>
    </p:spTree>
    <p:extLst>
      <p:ext uri="{BB962C8B-B14F-4D97-AF65-F5344CB8AC3E}">
        <p14:creationId xmlns:p14="http://schemas.microsoft.com/office/powerpoint/2010/main" val="39198577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effectLst/>
            </a:endParaRPr>
          </a:p>
        </p:txBody>
      </p:sp>
      <p:sp>
        <p:nvSpPr>
          <p:cNvPr id="3" name="Content Placeholder 2"/>
          <p:cNvSpPr>
            <a:spLocks noGrp="1"/>
          </p:cNvSpPr>
          <p:nvPr>
            <p:ph idx="1"/>
          </p:nvPr>
        </p:nvSpPr>
        <p:spPr/>
        <p:txBody>
          <a:bodyPr>
            <a:noAutofit/>
          </a:bodyPr>
          <a:lstStyle/>
          <a:p>
            <a:r>
              <a:rPr lang="en-GB" sz="2800" dirty="0">
                <a:solidFill>
                  <a:schemeClr val="tx1"/>
                </a:solidFill>
              </a:rPr>
              <a:t>Codes: descriptive, categories, analytic, - you can code behaviours, activities, events, meanings (see Robson pp479-481)</a:t>
            </a:r>
          </a:p>
          <a:p>
            <a:r>
              <a:rPr lang="en-GB" sz="2800" dirty="0">
                <a:solidFill>
                  <a:schemeClr val="tx1"/>
                </a:solidFill>
              </a:rPr>
              <a:t>From coding = identifying themes: the most obvious are the ones that occur and reoccur – but it is up to the researcher to decide whether they make up a significant theme or not.</a:t>
            </a:r>
          </a:p>
        </p:txBody>
      </p:sp>
    </p:spTree>
    <p:extLst>
      <p:ext uri="{BB962C8B-B14F-4D97-AF65-F5344CB8AC3E}">
        <p14:creationId xmlns:p14="http://schemas.microsoft.com/office/powerpoint/2010/main" val="3910238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934575" cy="12963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37369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00001.jpg" descr="MindMap Preview">
            <a:extLst>
              <a:ext uri="{FF2B5EF4-FFF2-40B4-BE49-F238E27FC236}">
                <a16:creationId xmlns:a16="http://schemas.microsoft.com/office/drawing/2014/main" id="{A474F935-2F3C-4EB3-A266-41D06FA5B26A}"/>
              </a:ext>
            </a:extLst>
          </p:cNvPr>
          <p:cNvPicPr/>
          <p:nvPr/>
        </p:nvPicPr>
        <p:blipFill>
          <a:blip r:embed="rId3" cstate="print"/>
          <a:srcRect/>
          <a:stretch>
            <a:fillRect/>
          </a:stretch>
        </p:blipFill>
        <p:spPr bwMode="auto">
          <a:xfrm>
            <a:off x="599059" y="836713"/>
            <a:ext cx="7945883" cy="5616624"/>
          </a:xfrm>
          <a:prstGeom prst="rect">
            <a:avLst/>
          </a:prstGeom>
          <a:noFill/>
        </p:spPr>
      </p:pic>
    </p:spTree>
    <p:extLst>
      <p:ext uri="{BB962C8B-B14F-4D97-AF65-F5344CB8AC3E}">
        <p14:creationId xmlns:p14="http://schemas.microsoft.com/office/powerpoint/2010/main" val="30158185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idx="1"/>
          </p:nvPr>
        </p:nvSpPr>
        <p:spPr/>
        <p:txBody>
          <a:bodyPr>
            <a:normAutofit fontScale="85000" lnSpcReduction="10000"/>
          </a:bodyPr>
          <a:lstStyle/>
          <a:p>
            <a:r>
              <a:rPr lang="en-GB" sz="2800" dirty="0">
                <a:solidFill>
                  <a:schemeClr val="tx1"/>
                </a:solidFill>
              </a:rPr>
              <a:t>Predetermined vs. Emergent Themes </a:t>
            </a:r>
          </a:p>
          <a:p>
            <a:r>
              <a:rPr lang="en-GB" sz="2800" dirty="0">
                <a:solidFill>
                  <a:schemeClr val="tx1"/>
                </a:solidFill>
              </a:rPr>
              <a:t>Hierarchy of Themes: You should try to prioritize themes that are most relevant to your research questions.</a:t>
            </a:r>
          </a:p>
          <a:p>
            <a:r>
              <a:rPr lang="en-GB" sz="2800" b="1" dirty="0">
                <a:solidFill>
                  <a:srgbClr val="00B050"/>
                </a:solidFill>
              </a:rPr>
              <a:t>Using software: </a:t>
            </a:r>
            <a:r>
              <a:rPr lang="en-GB" sz="2800" dirty="0" err="1">
                <a:solidFill>
                  <a:schemeClr val="tx1"/>
                </a:solidFill>
              </a:rPr>
              <a:t>Nvivo</a:t>
            </a:r>
            <a:r>
              <a:rPr lang="en-GB" sz="2800" dirty="0">
                <a:solidFill>
                  <a:schemeClr val="tx1"/>
                </a:solidFill>
              </a:rPr>
              <a:t> “</a:t>
            </a:r>
            <a:r>
              <a:rPr lang="en-GB" sz="2800" i="1" dirty="0">
                <a:solidFill>
                  <a:schemeClr val="tx1"/>
                </a:solidFill>
              </a:rPr>
              <a:t>supports qualitative and mixed methods research. It’s designed to help you </a:t>
            </a:r>
            <a:r>
              <a:rPr lang="en-GB" sz="2800" b="1" i="1" dirty="0">
                <a:solidFill>
                  <a:schemeClr val="tx1"/>
                </a:solidFill>
              </a:rPr>
              <a:t>organize, </a:t>
            </a:r>
            <a:r>
              <a:rPr lang="en-GB" sz="2800" b="1" i="1" dirty="0" err="1">
                <a:solidFill>
                  <a:schemeClr val="tx1"/>
                </a:solidFill>
              </a:rPr>
              <a:t>analyze</a:t>
            </a:r>
            <a:r>
              <a:rPr lang="en-GB" sz="2800" b="1" i="1" dirty="0">
                <a:solidFill>
                  <a:schemeClr val="tx1"/>
                </a:solidFill>
              </a:rPr>
              <a:t> and find insights in unstructured, or qualitative data</a:t>
            </a:r>
            <a:r>
              <a:rPr lang="en-GB" sz="2800" i="1" dirty="0">
                <a:solidFill>
                  <a:schemeClr val="tx1"/>
                </a:solidFill>
              </a:rPr>
              <a:t> like: interviews, open-ended survey responses, articles, social media and web content.”</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47" y="0"/>
            <a:ext cx="8924506" cy="6858000"/>
          </a:xfrm>
          <a:prstGeom prst="rect">
            <a:avLst/>
          </a:prstGeom>
        </p:spPr>
      </p:pic>
    </p:spTree>
    <p:extLst>
      <p:ext uri="{BB962C8B-B14F-4D97-AF65-F5344CB8AC3E}">
        <p14:creationId xmlns:p14="http://schemas.microsoft.com/office/powerpoint/2010/main" val="1844429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1072203"/>
            <a:ext cx="7543800" cy="1088068"/>
          </a:xfrm>
        </p:spPr>
        <p:txBody>
          <a:bodyPr>
            <a:normAutofit fontScale="90000"/>
          </a:bodyPr>
          <a:lstStyle/>
          <a:p>
            <a:r>
              <a:rPr lang="en-GB" dirty="0"/>
              <a:t>From collection to discussion</a:t>
            </a:r>
          </a:p>
        </p:txBody>
      </p:sp>
      <p:graphicFrame>
        <p:nvGraphicFramePr>
          <p:cNvPr id="5" name="Content Placeholder 2">
            <a:extLst>
              <a:ext uri="{FF2B5EF4-FFF2-40B4-BE49-F238E27FC236}">
                <a16:creationId xmlns:a16="http://schemas.microsoft.com/office/drawing/2014/main" id="{B60D9AA7-E23C-4995-AD7D-5526E9F671B8}"/>
              </a:ext>
            </a:extLst>
          </p:cNvPr>
          <p:cNvGraphicFramePr>
            <a:graphicFrameLocks noGrp="1"/>
          </p:cNvGraphicFramePr>
          <p:nvPr>
            <p:ph idx="1"/>
          </p:nvPr>
        </p:nvGraphicFramePr>
        <p:xfrm>
          <a:off x="704850" y="2286001"/>
          <a:ext cx="7781925" cy="32289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98360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0" dirty="0">
                <a:effectLst/>
              </a:rPr>
              <a:t>References</a:t>
            </a:r>
          </a:p>
        </p:txBody>
      </p:sp>
      <p:sp>
        <p:nvSpPr>
          <p:cNvPr id="2" name="Content Placeholder 1"/>
          <p:cNvSpPr>
            <a:spLocks noGrp="1"/>
          </p:cNvSpPr>
          <p:nvPr>
            <p:ph idx="1"/>
          </p:nvPr>
        </p:nvSpPr>
        <p:spPr/>
        <p:txBody>
          <a:bodyPr>
            <a:noAutofit/>
          </a:bodyPr>
          <a:lstStyle/>
          <a:p>
            <a:r>
              <a:rPr lang="en-GB" dirty="0">
                <a:solidFill>
                  <a:schemeClr val="tx1"/>
                </a:solidFill>
              </a:rPr>
              <a:t>Bryman, A. (2012) </a:t>
            </a:r>
            <a:r>
              <a:rPr lang="en-GB" i="1" dirty="0">
                <a:solidFill>
                  <a:schemeClr val="tx1"/>
                </a:solidFill>
              </a:rPr>
              <a:t>Social research methods</a:t>
            </a:r>
            <a:r>
              <a:rPr lang="en-GB" dirty="0">
                <a:solidFill>
                  <a:schemeClr val="tx1"/>
                </a:solidFill>
              </a:rPr>
              <a:t>, 4</a:t>
            </a:r>
            <a:r>
              <a:rPr lang="en-GB" baseline="30000" dirty="0">
                <a:solidFill>
                  <a:schemeClr val="tx1"/>
                </a:solidFill>
              </a:rPr>
              <a:t>th</a:t>
            </a:r>
            <a:r>
              <a:rPr lang="en-GB" dirty="0">
                <a:solidFill>
                  <a:schemeClr val="tx1"/>
                </a:solidFill>
              </a:rPr>
              <a:t> edn. Oxford University Press (</a:t>
            </a:r>
            <a:r>
              <a:rPr lang="en-GB" b="1" dirty="0">
                <a:solidFill>
                  <a:schemeClr val="tx1"/>
                </a:solidFill>
              </a:rPr>
              <a:t>H62.B787</a:t>
            </a:r>
            <a:r>
              <a:rPr lang="en-GB" dirty="0">
                <a:solidFill>
                  <a:schemeClr val="tx1"/>
                </a:solidFill>
              </a:rPr>
              <a:t>)</a:t>
            </a:r>
          </a:p>
          <a:p>
            <a:r>
              <a:rPr lang="en-GB" dirty="0">
                <a:solidFill>
                  <a:schemeClr val="tx1"/>
                </a:solidFill>
              </a:rPr>
              <a:t>Harding, J. (2013) </a:t>
            </a:r>
            <a:r>
              <a:rPr lang="en-GB" i="1" dirty="0">
                <a:solidFill>
                  <a:schemeClr val="tx1"/>
                </a:solidFill>
              </a:rPr>
              <a:t>Qualitative Data Analysis from start to finish</a:t>
            </a:r>
            <a:r>
              <a:rPr lang="en-GB" dirty="0">
                <a:solidFill>
                  <a:schemeClr val="tx1"/>
                </a:solidFill>
              </a:rPr>
              <a:t>, London: Sage</a:t>
            </a:r>
          </a:p>
          <a:p>
            <a:r>
              <a:rPr lang="en-GB" dirty="0">
                <a:solidFill>
                  <a:schemeClr val="tx1"/>
                </a:solidFill>
              </a:rPr>
              <a:t>Mason, J. (2002) </a:t>
            </a:r>
            <a:r>
              <a:rPr lang="en-GB" i="1" dirty="0">
                <a:solidFill>
                  <a:schemeClr val="tx1"/>
                </a:solidFill>
              </a:rPr>
              <a:t>Qualitative Researching</a:t>
            </a:r>
            <a:r>
              <a:rPr lang="en-GB" dirty="0">
                <a:solidFill>
                  <a:schemeClr val="tx1"/>
                </a:solidFill>
              </a:rPr>
              <a:t>, 2</a:t>
            </a:r>
            <a:r>
              <a:rPr lang="en-GB" baseline="30000" dirty="0">
                <a:solidFill>
                  <a:schemeClr val="tx1"/>
                </a:solidFill>
              </a:rPr>
              <a:t>nd</a:t>
            </a:r>
            <a:r>
              <a:rPr lang="en-GB" dirty="0">
                <a:solidFill>
                  <a:schemeClr val="tx1"/>
                </a:solidFill>
              </a:rPr>
              <a:t> edition, London: Sage Publications</a:t>
            </a:r>
          </a:p>
          <a:p>
            <a:r>
              <a:rPr lang="en-GB" dirty="0">
                <a:solidFill>
                  <a:schemeClr val="tx1"/>
                </a:solidFill>
              </a:rPr>
              <a:t>Miles, M.B. And </a:t>
            </a:r>
            <a:r>
              <a:rPr lang="en-GB" dirty="0" err="1">
                <a:solidFill>
                  <a:schemeClr val="tx1"/>
                </a:solidFill>
              </a:rPr>
              <a:t>Huberman</a:t>
            </a:r>
            <a:r>
              <a:rPr lang="en-GB" dirty="0">
                <a:solidFill>
                  <a:schemeClr val="tx1"/>
                </a:solidFill>
              </a:rPr>
              <a:t>, A.M. (1994) </a:t>
            </a:r>
            <a:r>
              <a:rPr lang="en-GB" i="1" dirty="0">
                <a:solidFill>
                  <a:schemeClr val="tx1"/>
                </a:solidFill>
              </a:rPr>
              <a:t>Qualitative Data Analysis: An expanded sourcebook</a:t>
            </a:r>
            <a:r>
              <a:rPr lang="en-GB" dirty="0">
                <a:solidFill>
                  <a:schemeClr val="tx1"/>
                </a:solidFill>
              </a:rPr>
              <a:t>, 2</a:t>
            </a:r>
            <a:r>
              <a:rPr lang="en-GB" baseline="30000" dirty="0">
                <a:solidFill>
                  <a:schemeClr val="tx1"/>
                </a:solidFill>
              </a:rPr>
              <a:t>nd</a:t>
            </a:r>
            <a:r>
              <a:rPr lang="en-GB" dirty="0">
                <a:solidFill>
                  <a:schemeClr val="tx1"/>
                </a:solidFill>
              </a:rPr>
              <a:t> edn. Thousand Oaks, CA: Sage </a:t>
            </a:r>
            <a:r>
              <a:rPr lang="en-GB" b="1" dirty="0">
                <a:solidFill>
                  <a:schemeClr val="tx1"/>
                </a:solidFill>
              </a:rPr>
              <a:t>(8 copies, H62.M437)</a:t>
            </a:r>
          </a:p>
          <a:p>
            <a:r>
              <a:rPr lang="en-GB" dirty="0">
                <a:solidFill>
                  <a:schemeClr val="tx1"/>
                </a:solidFill>
              </a:rPr>
              <a:t>Robson, C. (2011) </a:t>
            </a:r>
            <a:r>
              <a:rPr lang="en-GB" i="1" dirty="0">
                <a:solidFill>
                  <a:schemeClr val="tx1"/>
                </a:solidFill>
              </a:rPr>
              <a:t>Real World Research</a:t>
            </a:r>
            <a:r>
              <a:rPr lang="en-GB" dirty="0">
                <a:solidFill>
                  <a:schemeClr val="tx1"/>
                </a:solidFill>
              </a:rPr>
              <a:t>, 3</a:t>
            </a:r>
            <a:r>
              <a:rPr lang="en-GB" baseline="30000" dirty="0">
                <a:solidFill>
                  <a:schemeClr val="tx1"/>
                </a:solidFill>
              </a:rPr>
              <a:t>rd</a:t>
            </a:r>
            <a:r>
              <a:rPr lang="en-GB" dirty="0">
                <a:solidFill>
                  <a:schemeClr val="tx1"/>
                </a:solidFill>
              </a:rPr>
              <a:t> edn. Sussex: John Wiley </a:t>
            </a:r>
            <a:r>
              <a:rPr lang="en-GB" b="1" dirty="0">
                <a:solidFill>
                  <a:schemeClr val="tx1"/>
                </a:solidFill>
              </a:rPr>
              <a:t>(2 copies, H62.R627)</a:t>
            </a:r>
          </a:p>
        </p:txBody>
      </p:sp>
    </p:spTree>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1067</TotalTime>
  <Words>1666</Words>
  <Application>Microsoft Office PowerPoint</Application>
  <PresentationFormat>On-screen Show (4:3)</PresentationFormat>
  <Paragraphs>189</Paragraphs>
  <Slides>27</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Courier New</vt:lpstr>
      <vt:lpstr>Garamond</vt:lpstr>
      <vt:lpstr>Gill Sans MT</vt:lpstr>
      <vt:lpstr>Impact</vt:lpstr>
      <vt:lpstr>Wingdings</vt:lpstr>
      <vt:lpstr>Badge</vt:lpstr>
      <vt:lpstr>Research methods: Qualitative data analysis</vt:lpstr>
      <vt:lpstr>overview</vt:lpstr>
      <vt:lpstr>What do you know?</vt:lpstr>
      <vt:lpstr>Qualitative Research</vt:lpstr>
      <vt:lpstr>Thinking about: design framework</vt:lpstr>
      <vt:lpstr>Analytic strategies in qualitative research</vt:lpstr>
      <vt:lpstr>Qualitative data is…. </vt:lpstr>
      <vt:lpstr>Showing the results of your research</vt:lpstr>
      <vt:lpstr>Transcribing Interview Data</vt:lpstr>
      <vt:lpstr>Level of detail : transcribing verbal content alone</vt:lpstr>
      <vt:lpstr>With non-verbal communication taken into account</vt:lpstr>
      <vt:lpstr>Process </vt:lpstr>
      <vt:lpstr>2. The Principles of Qualitative Data Analysis</vt:lpstr>
      <vt:lpstr>Stages of thematic analysis</vt:lpstr>
      <vt:lpstr>Analysis: a 4-step approach (Harding 2013)</vt:lpstr>
      <vt:lpstr>The Process</vt:lpstr>
      <vt:lpstr>‘coding’ your data</vt:lpstr>
      <vt:lpstr>How do you want to “read” your data? (Mason 2002)</vt:lpstr>
      <vt:lpstr>Important considerations</vt:lpstr>
      <vt:lpstr>A note on Codes and Themes</vt:lpstr>
      <vt:lpstr>PowerPoint Presentation</vt:lpstr>
      <vt:lpstr>PowerPoint Presentation</vt:lpstr>
      <vt:lpstr>PowerPoint Presentation</vt:lpstr>
      <vt:lpstr>PowerPoint Presentation</vt:lpstr>
      <vt:lpstr>PowerPoint Presentation</vt:lpstr>
      <vt:lpstr>From collection to discussion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Qualitative data analysis</dc:title>
  <dc:creator>Jessica Clapham</dc:creator>
  <cp:lastModifiedBy>Jessica Clapham</cp:lastModifiedBy>
  <cp:revision>45</cp:revision>
  <cp:lastPrinted>2020-02-07T16:25:45Z</cp:lastPrinted>
  <dcterms:created xsi:type="dcterms:W3CDTF">2006-08-16T00:00:00Z</dcterms:created>
  <dcterms:modified xsi:type="dcterms:W3CDTF">2020-11-03T13:57:30Z</dcterms:modified>
</cp:coreProperties>
</file>