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1"/>
  </p:notesMasterIdLst>
  <p:handoutMasterIdLst>
    <p:handoutMasterId r:id="rId12"/>
  </p:handoutMasterIdLst>
  <p:sldIdLst>
    <p:sldId id="262" r:id="rId2"/>
    <p:sldId id="263" r:id="rId3"/>
    <p:sldId id="258" r:id="rId4"/>
    <p:sldId id="264" r:id="rId5"/>
    <p:sldId id="269" r:id="rId6"/>
    <p:sldId id="265" r:id="rId7"/>
    <p:sldId id="266" r:id="rId8"/>
    <p:sldId id="268"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86" d="100"/>
          <a:sy n="86" d="100"/>
        </p:scale>
        <p:origin x="562" y="53"/>
      </p:cViewPr>
      <p:guideLst>
        <p:guide orient="horz" pos="2160"/>
        <p:guide pos="3840"/>
      </p:guideLst>
    </p:cSldViewPr>
  </p:slideViewPr>
  <p:notesTextViewPr>
    <p:cViewPr>
      <p:scale>
        <a:sx n="1" d="1"/>
        <a:sy n="1" d="1"/>
      </p:scale>
      <p:origin x="0" y="0"/>
    </p:cViewPr>
  </p:notesTextViewPr>
  <p:notesViewPr>
    <p:cSldViewPr snapToGrid="0" showGuides="1">
      <p:cViewPr varScale="1">
        <p:scale>
          <a:sx n="76" d="100"/>
          <a:sy n="76" d="100"/>
        </p:scale>
        <p:origin x="171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6D91178-905E-4181-A080-73FBE2A7F10F}" type="datetimeFigureOut">
              <a:rPr lang="en-US" smtClean="0"/>
              <a:t>6/17/2020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EDC0C31-3BFD-43A2-B8EE-356E8F332F68}" type="slidenum">
              <a:rPr lang="en-US" smtClean="0"/>
              <a:t>‹#›</a:t>
            </a:fld>
            <a:endParaRPr lang="en-US"/>
          </a:p>
        </p:txBody>
      </p:sp>
    </p:spTree>
    <p:extLst>
      <p:ext uri="{BB962C8B-B14F-4D97-AF65-F5344CB8AC3E}">
        <p14:creationId xmlns:p14="http://schemas.microsoft.com/office/powerpoint/2010/main" val="18726552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649B93-516E-447E-9C4C-C287614C6398}" type="datetimeFigureOut">
              <a:rPr lang="en-US" smtClean="0"/>
              <a:t>6/17/2020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908AF-65BE-457F-9D87-289A548E61FF}" type="slidenum">
              <a:rPr lang="en-US" smtClean="0"/>
              <a:t>‹#›</a:t>
            </a:fld>
            <a:endParaRPr lang="en-US"/>
          </a:p>
        </p:txBody>
      </p:sp>
    </p:spTree>
    <p:extLst>
      <p:ext uri="{BB962C8B-B14F-4D97-AF65-F5344CB8AC3E}">
        <p14:creationId xmlns:p14="http://schemas.microsoft.com/office/powerpoint/2010/main" val="3372320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1041400"/>
            <a:ext cx="12192000" cy="4216400"/>
          </a:xfrm>
          <a:prstGeom prst="rect">
            <a:avLst/>
          </a:prstGeom>
          <a:solidFill>
            <a:schemeClr val="accent3">
              <a:lumMod val="20000"/>
              <a:lumOff val="80000"/>
              <a:alpha val="80000"/>
            </a:schemeClr>
          </a:solidFill>
        </p:spPr>
        <p:txBody>
          <a:bodyPr vert="horz" lIns="91440" tIns="45720" rIns="91440" bIns="45720" rtlCol="0" anchor="ctr">
            <a:normAutofit/>
          </a:bodyPr>
          <a:lstStyle/>
          <a:p>
            <a:pPr lvl="0">
              <a:spcBef>
                <a:spcPct val="0"/>
              </a:spcBef>
              <a:buNone/>
            </a:pPr>
            <a:endParaRPr lang="en-US" sz="4400" b="0" cap="none" spc="0">
              <a:ln w="0"/>
              <a:solidFill>
                <a:schemeClr val="tx2">
                  <a:lumMod val="50000"/>
                </a:schemeClr>
              </a:solidFill>
              <a:effectLst>
                <a:outerShdw blurRad="38100" dist="19050" dir="2700000" algn="tl" rotWithShape="0">
                  <a:schemeClr val="tx1">
                    <a:alpha val="40000"/>
                  </a:schemeClr>
                </a:outerShdw>
              </a:effectLst>
              <a:latin typeface="+mj-lt"/>
              <a:ea typeface="+mj-ea"/>
              <a:cs typeface="+mj-cs"/>
            </a:endParaRPr>
          </a:p>
        </p:txBody>
      </p:sp>
      <p:sp>
        <p:nvSpPr>
          <p:cNvPr id="2" name="Title 1"/>
          <p:cNvSpPr>
            <a:spLocks noGrp="1"/>
          </p:cNvSpPr>
          <p:nvPr>
            <p:ph type="ctrTitle"/>
          </p:nvPr>
        </p:nvSpPr>
        <p:spPr>
          <a:xfrm>
            <a:off x="1524000" y="1041400"/>
            <a:ext cx="9144000" cy="2387600"/>
          </a:xfrm>
          <a:noFill/>
        </p:spPr>
        <p:txBody>
          <a:bodyPr anchor="b"/>
          <a:lstStyle>
            <a:lvl1pPr algn="ctr">
              <a:defRPr sz="6000" b="0" cap="none" spc="0">
                <a:ln w="0"/>
                <a:solidFill>
                  <a:schemeClr val="tx2">
                    <a:lumMod val="50000"/>
                  </a:schemeClr>
                </a:solidFill>
                <a:effectLst>
                  <a:outerShdw blurRad="38100" dist="19050" dir="2700000" algn="tl" rotWithShape="0">
                    <a:schemeClr val="tx1">
                      <a:alpha val="40000"/>
                    </a:scheme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a:noFill/>
        </p:spPr>
        <p:txBody>
          <a:bodyPr/>
          <a:lstStyle>
            <a:lvl1pPr marL="0" indent="0" algn="ctr">
              <a:buNone/>
              <a:defRPr sz="2400" b="0" cap="none" spc="0">
                <a:ln w="0"/>
                <a:solidFill>
                  <a:schemeClr val="tx1"/>
                </a:solidFill>
                <a:effectLst>
                  <a:outerShdw blurRad="38100" dist="19050" dir="2700000" algn="tl" rotWithShape="0">
                    <a:schemeClr val="tx1">
                      <a:alpha val="40000"/>
                    </a:scheme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D747B1E0-F476-4322-AA53-0018286DBC2F}" type="datetime1">
              <a:rPr lang="en-US" smtClean="0"/>
              <a:t>6/17/2020</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446011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399E97-DADD-4C08-B07A-21ABC2EC9C0C}" type="datetime1">
              <a:rPr lang="en-US" smtClean="0"/>
              <a:t>6/17/2020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1308511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62262"/>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p>
            <a:fld id="{79426430-5DC0-47CA-BF30-F2CEF34F1CCC}" type="datetime1">
              <a:rPr lang="en-US" smtClean="0"/>
              <a:t>6/17/2020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2073429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6172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p:cNvSpPr>
            <a:spLocks noGrp="1"/>
          </p:cNvSpPr>
          <p:nvPr>
            <p:ph sz="half" idx="1"/>
          </p:nvPr>
        </p:nvSpPr>
        <p:spPr>
          <a:xfrm>
            <a:off x="838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762E9D0-9F88-4809-9326-E87DB6BC4685}" type="datetime1">
              <a:rPr lang="en-US" smtClean="0"/>
              <a:t>6/17/2020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964519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1850" y="274638"/>
            <a:ext cx="10515600" cy="1143000"/>
          </a:xfrm>
        </p:spPr>
        <p:txBody>
          <a:bodyPr/>
          <a:lstStyle/>
          <a:p>
            <a:r>
              <a:rPr lang="en-US"/>
              <a:t>Click to edit Master title style</a:t>
            </a:r>
          </a:p>
        </p:txBody>
      </p:sp>
      <p:sp>
        <p:nvSpPr>
          <p:cNvPr id="3" name="Text Placeholder 2"/>
          <p:cNvSpPr>
            <a:spLocks noGrp="1"/>
          </p:cNvSpPr>
          <p:nvPr>
            <p:ph type="body" idx="1"/>
          </p:nvPr>
        </p:nvSpPr>
        <p:spPr>
          <a:xfrm>
            <a:off x="831850"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1850" y="2193925"/>
            <a:ext cx="515620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9663"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9663" y="2193925"/>
            <a:ext cx="5157787"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DBD937-36D5-440B-91A0-6786F6EDBFCD}" type="datetime1">
              <a:rPr lang="en-US" smtClean="0"/>
              <a:t>6/17/2020</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1906851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1AD020A-2292-4331-AC54-713AADF8BC0C}" type="datetime1">
              <a:rPr lang="en-US" smtClean="0"/>
              <a:t>6/17/2020</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821067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19A559-F34C-48D0-A2A2-37B0B078BBAB}" type="datetime1">
              <a:rPr lang="en-US" smtClean="0"/>
              <a:t>6/17/2020</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2344368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9AB5B2-44EC-4F73-968D-750C1952CA62}" type="datetime1">
              <a:rPr lang="en-US" smtClean="0"/>
              <a:t>6/17/2020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2406032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3D9984-D554-4F72-BAB6-CB2CCA8D58F4}" type="datetime1">
              <a:rPr lang="en-US" smtClean="0"/>
              <a:t>6/17/2020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436561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8E9944-B6E8-44FA-B3BC-28C8F3B97A63}" type="datetime1">
              <a:rPr lang="en-US" smtClean="0"/>
              <a:t>6/17/2020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1430354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D6BA2A-22AB-40C3-A6FE-08AE8F5EAD50}" type="datetime1">
              <a:rPr lang="en-US" smtClean="0"/>
              <a:t>6/17/2020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224689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a:solidFill>
            <a:schemeClr val="accent3">
              <a:lumMod val="20000"/>
              <a:lumOff val="80000"/>
              <a:alpha val="80000"/>
            </a:schemeClr>
          </a:solidFill>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a:solidFill>
            <a:schemeClr val="accent3">
              <a:lumMod val="20000"/>
              <a:lumOff val="80000"/>
              <a:alpha val="80000"/>
            </a:schemeClr>
          </a:solidFill>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3276600" cy="365125"/>
          </a:xfrm>
          <a:prstGeom prst="rect">
            <a:avLst/>
          </a:prstGeom>
        </p:spPr>
        <p:txBody>
          <a:bodyPr vert="horz" lIns="91440" tIns="45720" rIns="91440" bIns="45720" rtlCol="0" anchor="ctr"/>
          <a:lstStyle>
            <a:lvl1pPr algn="l">
              <a:defRPr sz="1200">
                <a:solidFill>
                  <a:schemeClr val="tx1"/>
                </a:solidFill>
              </a:defRPr>
            </a:lvl1pPr>
          </a:lstStyle>
          <a:p>
            <a:fld id="{ABCC73E2-E386-4A38-B838-238D9BA645F8}" type="datetime1">
              <a:rPr lang="en-US" smtClean="0"/>
              <a:pPr/>
              <a:t>6/17/2020</a:t>
            </a:fld>
            <a:endParaRPr lang="en-US" dirty="0"/>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solidFill>
              </a:defRPr>
            </a:lvl1pPr>
          </a:lstStyle>
          <a:p>
            <a:r>
              <a:rPr lang="en-US"/>
              <a:t>Add a footer</a:t>
            </a:r>
            <a:endParaRPr lang="en-US" dirty="0"/>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solidFill>
              </a:defRPr>
            </a:lvl1pPr>
          </a:lstStyle>
          <a:p>
            <a:fld id="{FD068D91-5085-43EA-8734-9AB23AC0958B}" type="slidenum">
              <a:rPr lang="en-US" smtClean="0"/>
              <a:pPr/>
              <a:t>‹#›</a:t>
            </a:fld>
            <a:endParaRPr lang="en-US"/>
          </a:p>
        </p:txBody>
      </p:sp>
    </p:spTree>
    <p:extLst>
      <p:ext uri="{BB962C8B-B14F-4D97-AF65-F5344CB8AC3E}">
        <p14:creationId xmlns:p14="http://schemas.microsoft.com/office/powerpoint/2010/main" val="25774566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spcBef>
          <a:spcPct val="0"/>
        </a:spcBef>
        <a:buNone/>
        <a:defRPr sz="4400" b="0" kern="1200" cap="none" spc="0">
          <a:ln w="0"/>
          <a:solidFill>
            <a:schemeClr val="tx2">
              <a:lumMod val="50000"/>
            </a:schemeClr>
          </a:solidFill>
          <a:effectLst>
            <a:outerShdw blurRad="38100" dist="19050" dir="2700000" algn="tl" rotWithShape="0">
              <a:schemeClr val="tx1">
                <a:alpha val="40000"/>
              </a:schemeClr>
            </a:outerShdw>
          </a:effectLst>
          <a:latin typeface="+mj-lt"/>
          <a:ea typeface="+mj-ea"/>
          <a:cs typeface="+mj-cs"/>
        </a:defRPr>
      </a:lvl1pPr>
    </p:titleStyle>
    <p:bodyStyle>
      <a:lvl1pPr marL="2286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8pPr>
      <a:lvl9pPr marL="3657600" indent="0" algn="l" defTabSz="914400" rtl="0" eaLnBrk="1" latinLnBrk="0" hangingPunct="1">
        <a:lnSpc>
          <a:spcPct val="90000"/>
        </a:lnSpc>
        <a:spcBef>
          <a:spcPct val="30000"/>
        </a:spcBef>
        <a:buClr>
          <a:schemeClr val="tx2">
            <a:lumMod val="75000"/>
          </a:schemeClr>
        </a:buClr>
        <a:buFont typeface="Arial" panose="020B0604020202020204" pitchFamily="34" charset="0"/>
        <a:buNone/>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3BE34-1CE0-4996-A4CC-C6652BE195AA}"/>
              </a:ext>
            </a:extLst>
          </p:cNvPr>
          <p:cNvSpPr>
            <a:spLocks noGrp="1"/>
          </p:cNvSpPr>
          <p:nvPr>
            <p:ph type="ctrTitle"/>
          </p:nvPr>
        </p:nvSpPr>
        <p:spPr/>
        <p:txBody>
          <a:bodyPr/>
          <a:lstStyle/>
          <a:p>
            <a:r>
              <a:rPr lang="en-GB" dirty="0"/>
              <a:t>Complementary Therapies BMHP5001</a:t>
            </a:r>
          </a:p>
        </p:txBody>
      </p:sp>
      <p:sp>
        <p:nvSpPr>
          <p:cNvPr id="3" name="Subtitle 2">
            <a:extLst>
              <a:ext uri="{FF2B5EF4-FFF2-40B4-BE49-F238E27FC236}">
                <a16:creationId xmlns:a16="http://schemas.microsoft.com/office/drawing/2014/main" id="{5994AA09-A689-4D72-8D66-FD3C2977F681}"/>
              </a:ext>
            </a:extLst>
          </p:cNvPr>
          <p:cNvSpPr>
            <a:spLocks noGrp="1"/>
          </p:cNvSpPr>
          <p:nvPr>
            <p:ph type="subTitle" idx="1"/>
          </p:nvPr>
        </p:nvSpPr>
        <p:spPr/>
        <p:txBody>
          <a:bodyPr/>
          <a:lstStyle/>
          <a:p>
            <a:endParaRPr lang="en-GB" dirty="0"/>
          </a:p>
          <a:p>
            <a:endParaRPr lang="en-GB" dirty="0"/>
          </a:p>
          <a:p>
            <a:endParaRPr lang="en-GB" dirty="0"/>
          </a:p>
        </p:txBody>
      </p:sp>
    </p:spTree>
    <p:extLst>
      <p:ext uri="{BB962C8B-B14F-4D97-AF65-F5344CB8AC3E}">
        <p14:creationId xmlns:p14="http://schemas.microsoft.com/office/powerpoint/2010/main" val="2843462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10C69-49D9-4597-B111-D400778121D8}"/>
              </a:ext>
            </a:extLst>
          </p:cNvPr>
          <p:cNvSpPr>
            <a:spLocks noGrp="1"/>
          </p:cNvSpPr>
          <p:nvPr>
            <p:ph type="title"/>
          </p:nvPr>
        </p:nvSpPr>
        <p:spPr/>
        <p:txBody>
          <a:bodyPr/>
          <a:lstStyle/>
          <a:p>
            <a:pPr algn="ctr"/>
            <a:r>
              <a:rPr lang="en-GB" dirty="0"/>
              <a:t>Group-7 Music Therapy </a:t>
            </a:r>
          </a:p>
        </p:txBody>
      </p:sp>
      <p:sp>
        <p:nvSpPr>
          <p:cNvPr id="3" name="Content Placeholder 2">
            <a:extLst>
              <a:ext uri="{FF2B5EF4-FFF2-40B4-BE49-F238E27FC236}">
                <a16:creationId xmlns:a16="http://schemas.microsoft.com/office/drawing/2014/main" id="{0F8836ED-2667-42D4-A809-18CA62EDA3C2}"/>
              </a:ext>
            </a:extLst>
          </p:cNvPr>
          <p:cNvSpPr>
            <a:spLocks noGrp="1"/>
          </p:cNvSpPr>
          <p:nvPr>
            <p:ph idx="1"/>
          </p:nvPr>
        </p:nvSpPr>
        <p:spPr/>
        <p:txBody>
          <a:bodyPr/>
          <a:lstStyle/>
          <a:p>
            <a:pPr marL="0" lvl="0" indent="0">
              <a:buClrTx/>
              <a:buNone/>
            </a:pPr>
            <a:r>
              <a:rPr lang="en-GB" dirty="0">
                <a:solidFill>
                  <a:prstClr val="black"/>
                </a:solidFill>
                <a:latin typeface="Calibri" panose="020F0502020204030204"/>
              </a:rPr>
              <a:t>SOPHIA ANGUS WALCOTT- 1808224</a:t>
            </a:r>
          </a:p>
          <a:p>
            <a:pPr marL="0" lvl="0" indent="0">
              <a:buClrTx/>
              <a:buNone/>
            </a:pPr>
            <a:r>
              <a:rPr lang="en-GB" dirty="0">
                <a:solidFill>
                  <a:prstClr val="black"/>
                </a:solidFill>
                <a:latin typeface="Calibri" panose="020F0502020204030204"/>
              </a:rPr>
              <a:t>LUTHFA KHANAM- 1714391</a:t>
            </a:r>
          </a:p>
          <a:p>
            <a:pPr marL="0" lvl="0" indent="0">
              <a:buClrTx/>
              <a:buNone/>
            </a:pPr>
            <a:r>
              <a:rPr lang="en-GB" dirty="0">
                <a:solidFill>
                  <a:prstClr val="black"/>
                </a:solidFill>
                <a:latin typeface="Calibri" panose="020F0502020204030204"/>
              </a:rPr>
              <a:t>JOAN MCDONALD- 1714477</a:t>
            </a:r>
          </a:p>
          <a:p>
            <a:pPr marL="0" lvl="0" indent="0">
              <a:buClrTx/>
              <a:buNone/>
            </a:pPr>
            <a:r>
              <a:rPr lang="en-GB" dirty="0">
                <a:solidFill>
                  <a:prstClr val="black"/>
                </a:solidFill>
                <a:latin typeface="Calibri" panose="020F0502020204030204"/>
              </a:rPr>
              <a:t>KARON MCQUEEN- 1809080</a:t>
            </a:r>
          </a:p>
          <a:p>
            <a:endParaRPr lang="en-GB" dirty="0"/>
          </a:p>
        </p:txBody>
      </p:sp>
    </p:spTree>
    <p:extLst>
      <p:ext uri="{BB962C8B-B14F-4D97-AF65-F5344CB8AC3E}">
        <p14:creationId xmlns:p14="http://schemas.microsoft.com/office/powerpoint/2010/main" val="3307888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fontScale="90000"/>
          </a:bodyPr>
          <a:lstStyle/>
          <a:p>
            <a:pPr algn="ctr"/>
            <a:r>
              <a:rPr lang="en-US" dirty="0"/>
              <a:t>Introduction </a:t>
            </a:r>
            <a:br>
              <a:rPr lang="en-US" dirty="0"/>
            </a:br>
            <a:r>
              <a:rPr lang="en-US" dirty="0"/>
              <a:t>Teaching Session on Music Therapy</a:t>
            </a:r>
          </a:p>
        </p:txBody>
      </p:sp>
      <p:sp>
        <p:nvSpPr>
          <p:cNvPr id="14" name="Content Placeholder 13"/>
          <p:cNvSpPr>
            <a:spLocks noGrp="1"/>
          </p:cNvSpPr>
          <p:nvPr>
            <p:ph idx="1"/>
          </p:nvPr>
        </p:nvSpPr>
        <p:spPr/>
        <p:txBody>
          <a:bodyPr/>
          <a:lstStyle/>
          <a:p>
            <a:r>
              <a:rPr lang="en-US" dirty="0"/>
              <a:t>Historical Development of Music Therapy</a:t>
            </a:r>
          </a:p>
          <a:p>
            <a:r>
              <a:rPr lang="en-US" dirty="0"/>
              <a:t>How music therapy treatment helps individuals</a:t>
            </a:r>
          </a:p>
          <a:p>
            <a:r>
              <a:rPr lang="en-US" dirty="0"/>
              <a:t>How it benefits, children, adults and the elderly</a:t>
            </a:r>
          </a:p>
          <a:p>
            <a:r>
              <a:rPr lang="en-US" dirty="0"/>
              <a:t>How it is used now at present</a:t>
            </a:r>
          </a:p>
          <a:p>
            <a:pPr marL="0" indent="0">
              <a:buNone/>
            </a:pPr>
            <a:endParaRPr lang="en-US" dirty="0"/>
          </a:p>
          <a:p>
            <a:endParaRPr lang="en-US" dirty="0"/>
          </a:p>
          <a:p>
            <a:pPr marL="0" indent="0">
              <a:buNone/>
            </a:pPr>
            <a:r>
              <a:rPr lang="en-US" dirty="0"/>
              <a:t> </a:t>
            </a:r>
          </a:p>
        </p:txBody>
      </p:sp>
    </p:spTree>
    <p:extLst>
      <p:ext uri="{BB962C8B-B14F-4D97-AF65-F5344CB8AC3E}">
        <p14:creationId xmlns:p14="http://schemas.microsoft.com/office/powerpoint/2010/main" val="499496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43222-59E7-487A-82BD-158DABA19B51}"/>
              </a:ext>
            </a:extLst>
          </p:cNvPr>
          <p:cNvSpPr>
            <a:spLocks noGrp="1"/>
          </p:cNvSpPr>
          <p:nvPr>
            <p:ph type="title"/>
          </p:nvPr>
        </p:nvSpPr>
        <p:spPr/>
        <p:txBody>
          <a:bodyPr>
            <a:normAutofit fontScale="90000"/>
          </a:bodyPr>
          <a:lstStyle/>
          <a:p>
            <a:pPr algn="ctr"/>
            <a:r>
              <a:rPr lang="en-GB" dirty="0"/>
              <a:t> Overview on the History of Music Therapy</a:t>
            </a:r>
          </a:p>
        </p:txBody>
      </p:sp>
      <p:sp>
        <p:nvSpPr>
          <p:cNvPr id="3" name="Content Placeholder 2">
            <a:extLst>
              <a:ext uri="{FF2B5EF4-FFF2-40B4-BE49-F238E27FC236}">
                <a16:creationId xmlns:a16="http://schemas.microsoft.com/office/drawing/2014/main" id="{7811F1F0-D7ED-48E6-B533-D4595DA1E59C}"/>
              </a:ext>
            </a:extLst>
          </p:cNvPr>
          <p:cNvSpPr>
            <a:spLocks noGrp="1"/>
          </p:cNvSpPr>
          <p:nvPr>
            <p:ph idx="1"/>
          </p:nvPr>
        </p:nvSpPr>
        <p:spPr/>
        <p:txBody>
          <a:bodyPr>
            <a:normAutofit fontScale="92500" lnSpcReduction="10000"/>
          </a:bodyPr>
          <a:lstStyle/>
          <a:p>
            <a:r>
              <a:rPr lang="en-GB" sz="2400" dirty="0"/>
              <a:t>Healing, using music goes back to ancient Greek times when it was used to cure mental disorder, in some cultures it is also used to ward off evil spirits by chanting along with music.</a:t>
            </a:r>
          </a:p>
          <a:p>
            <a:r>
              <a:rPr lang="en-GB" sz="2400" dirty="0"/>
              <a:t>The Ancient Greeks in the 5</a:t>
            </a:r>
            <a:r>
              <a:rPr lang="en-GB" sz="2400" baseline="30000" dirty="0"/>
              <a:t>th</a:t>
            </a:r>
            <a:r>
              <a:rPr lang="en-GB" sz="2400" dirty="0"/>
              <a:t> Century </a:t>
            </a:r>
            <a:r>
              <a:rPr lang="en-GB" sz="1600" dirty="0"/>
              <a:t>BC </a:t>
            </a:r>
            <a:r>
              <a:rPr lang="en-GB" sz="2400" dirty="0"/>
              <a:t>believed that music could restore peace and harmony to the body and soul.</a:t>
            </a:r>
          </a:p>
          <a:p>
            <a:r>
              <a:rPr lang="en-GB" sz="2400" dirty="0"/>
              <a:t>Greeks philosophers Pythagoros and Plato wrote about the effects of music and supported music education and music therapy.</a:t>
            </a:r>
          </a:p>
          <a:p>
            <a:r>
              <a:rPr lang="en-GB" sz="2400" dirty="0"/>
              <a:t>The modern history of music therapy started in the 18</a:t>
            </a:r>
            <a:r>
              <a:rPr lang="en-GB" sz="2400" baseline="30000" dirty="0"/>
              <a:t>th</a:t>
            </a:r>
            <a:r>
              <a:rPr lang="en-GB" sz="2400" dirty="0"/>
              <a:t> century</a:t>
            </a:r>
          </a:p>
          <a:p>
            <a:r>
              <a:rPr lang="en-GB" sz="2400" dirty="0"/>
              <a:t>In 1877 doctors in the United States used music as a sedative for distraction in the operating room</a:t>
            </a:r>
          </a:p>
          <a:p>
            <a:endParaRPr lang="en-GB" sz="2400" dirty="0"/>
          </a:p>
          <a:p>
            <a:endParaRPr lang="en-GB" sz="2400" dirty="0"/>
          </a:p>
          <a:p>
            <a:pPr marL="0" indent="0">
              <a:buNone/>
            </a:pPr>
            <a:r>
              <a:rPr lang="en-GB" sz="1700" dirty="0"/>
              <a:t>                                                                                                  (Sullivan, 2007)    (Encyclopaedia Britannica, 2020)</a:t>
            </a:r>
          </a:p>
        </p:txBody>
      </p:sp>
    </p:spTree>
    <p:extLst>
      <p:ext uri="{BB962C8B-B14F-4D97-AF65-F5344CB8AC3E}">
        <p14:creationId xmlns:p14="http://schemas.microsoft.com/office/powerpoint/2010/main" val="1422984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43349-0F09-475F-82DD-9C7519BA1530}"/>
              </a:ext>
            </a:extLst>
          </p:cNvPr>
          <p:cNvSpPr>
            <a:spLocks noGrp="1"/>
          </p:cNvSpPr>
          <p:nvPr>
            <p:ph type="title"/>
          </p:nvPr>
        </p:nvSpPr>
        <p:spPr/>
        <p:txBody>
          <a:bodyPr>
            <a:normAutofit fontScale="90000"/>
          </a:bodyPr>
          <a:lstStyle/>
          <a:p>
            <a:pPr algn="ctr"/>
            <a:r>
              <a:rPr lang="en-GB" dirty="0"/>
              <a:t>Overview on the History of Music Therapy</a:t>
            </a:r>
          </a:p>
        </p:txBody>
      </p:sp>
      <p:sp>
        <p:nvSpPr>
          <p:cNvPr id="3" name="Content Placeholder 2">
            <a:extLst>
              <a:ext uri="{FF2B5EF4-FFF2-40B4-BE49-F238E27FC236}">
                <a16:creationId xmlns:a16="http://schemas.microsoft.com/office/drawing/2014/main" id="{9BD28800-92C8-427D-BF09-D1B11CE72766}"/>
              </a:ext>
            </a:extLst>
          </p:cNvPr>
          <p:cNvSpPr>
            <a:spLocks noGrp="1"/>
          </p:cNvSpPr>
          <p:nvPr>
            <p:ph idx="1"/>
          </p:nvPr>
        </p:nvSpPr>
        <p:spPr/>
        <p:txBody>
          <a:bodyPr/>
          <a:lstStyle/>
          <a:p>
            <a:r>
              <a:rPr lang="en-GB" dirty="0"/>
              <a:t>In the early 20</a:t>
            </a:r>
            <a:r>
              <a:rPr lang="en-GB" baseline="30000" dirty="0"/>
              <a:t>th</a:t>
            </a:r>
            <a:r>
              <a:rPr lang="en-GB" dirty="0"/>
              <a:t> Century musicians, psychiatrist and physicians have noticed that music had an effect in different settings .</a:t>
            </a:r>
          </a:p>
          <a:p>
            <a:r>
              <a:rPr lang="en-GB" dirty="0"/>
              <a:t>Music therapy was used in hospitals to treat patients of WWII</a:t>
            </a:r>
          </a:p>
          <a:p>
            <a:r>
              <a:rPr lang="en-GB" dirty="0"/>
              <a:t>Music therapy has been used through out history and is more recognised now and used by many therapist around the world</a:t>
            </a:r>
          </a:p>
          <a:p>
            <a:endParaRPr lang="en-GB" dirty="0"/>
          </a:p>
          <a:p>
            <a:endParaRPr lang="en-GB" dirty="0"/>
          </a:p>
          <a:p>
            <a:endParaRPr lang="en-GB" dirty="0"/>
          </a:p>
          <a:p>
            <a:pPr marL="0" indent="0">
              <a:buNone/>
            </a:pPr>
            <a:r>
              <a:rPr lang="en-GB" sz="1600" dirty="0"/>
              <a:t>                                                                                                                            (Encyclopaedia Britannica, 2020)</a:t>
            </a:r>
          </a:p>
          <a:p>
            <a:endParaRPr lang="en-GB" dirty="0"/>
          </a:p>
        </p:txBody>
      </p:sp>
    </p:spTree>
    <p:extLst>
      <p:ext uri="{BB962C8B-B14F-4D97-AF65-F5344CB8AC3E}">
        <p14:creationId xmlns:p14="http://schemas.microsoft.com/office/powerpoint/2010/main" val="1809436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F5A23-E5F3-4CA1-ACC7-DAB600AA030E}"/>
              </a:ext>
            </a:extLst>
          </p:cNvPr>
          <p:cNvSpPr>
            <a:spLocks noGrp="1"/>
          </p:cNvSpPr>
          <p:nvPr>
            <p:ph type="title"/>
          </p:nvPr>
        </p:nvSpPr>
        <p:spPr/>
        <p:txBody>
          <a:bodyPr/>
          <a:lstStyle/>
          <a:p>
            <a:pPr algn="ctr"/>
            <a:r>
              <a:rPr lang="en-GB" dirty="0"/>
              <a:t>The Efficacy of Music Therapy</a:t>
            </a:r>
          </a:p>
        </p:txBody>
      </p:sp>
      <p:sp>
        <p:nvSpPr>
          <p:cNvPr id="3" name="Content Placeholder 2">
            <a:extLst>
              <a:ext uri="{FF2B5EF4-FFF2-40B4-BE49-F238E27FC236}">
                <a16:creationId xmlns:a16="http://schemas.microsoft.com/office/drawing/2014/main" id="{91D31502-F81A-462E-8667-87361D1CC114}"/>
              </a:ext>
            </a:extLst>
          </p:cNvPr>
          <p:cNvSpPr>
            <a:spLocks noGrp="1"/>
          </p:cNvSpPr>
          <p:nvPr>
            <p:ph idx="1"/>
          </p:nvPr>
        </p:nvSpPr>
        <p:spPr/>
        <p:txBody>
          <a:bodyPr>
            <a:normAutofit fontScale="62500" lnSpcReduction="20000"/>
          </a:bodyPr>
          <a:lstStyle/>
          <a:p>
            <a:r>
              <a:rPr lang="en-GB" sz="3800" dirty="0"/>
              <a:t>Music therapy creates a positive state of mind and has the power to change individual emotional state</a:t>
            </a:r>
          </a:p>
          <a:p>
            <a:r>
              <a:rPr lang="en-GB" sz="3800" dirty="0"/>
              <a:t>Breathing and heart rate can also change when listening to the right music </a:t>
            </a:r>
          </a:p>
          <a:p>
            <a:r>
              <a:rPr lang="en-GB" sz="3800" dirty="0"/>
              <a:t>Can change behaviour of individuals with mental disorder, dementia and alzheimers </a:t>
            </a:r>
          </a:p>
          <a:p>
            <a:r>
              <a:rPr lang="en-GB" sz="3800" dirty="0"/>
              <a:t>Music therapy is nonpharmacological intervention that helps to decrease  anxiety level in patients </a:t>
            </a:r>
          </a:p>
          <a:p>
            <a:r>
              <a:rPr lang="en-GB" sz="3800" dirty="0"/>
              <a:t>In the 1980s music has demonstrate an increase intervene of music therapy in palliative care</a:t>
            </a:r>
          </a:p>
          <a:p>
            <a:r>
              <a:rPr lang="en-GB" sz="3800" dirty="0"/>
              <a:t>Music therapy is used in many ways, your therapist will advise the best method for you</a:t>
            </a:r>
          </a:p>
          <a:p>
            <a:endParaRPr lang="en-GB" sz="3800" dirty="0"/>
          </a:p>
          <a:p>
            <a:endParaRPr lang="en-GB" dirty="0"/>
          </a:p>
          <a:p>
            <a:pPr marL="0" indent="0">
              <a:buNone/>
            </a:pPr>
            <a:r>
              <a:rPr lang="en-GB" sz="2300" dirty="0"/>
              <a:t>                                                                                                                                    (Wakim et al., 2010)     (Cheever et al., 2018)</a:t>
            </a:r>
          </a:p>
        </p:txBody>
      </p:sp>
    </p:spTree>
    <p:extLst>
      <p:ext uri="{BB962C8B-B14F-4D97-AF65-F5344CB8AC3E}">
        <p14:creationId xmlns:p14="http://schemas.microsoft.com/office/powerpoint/2010/main" val="1304449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6A00C-85B5-4F8D-921F-DC97AB09DCE0}"/>
              </a:ext>
            </a:extLst>
          </p:cNvPr>
          <p:cNvSpPr>
            <a:spLocks noGrp="1"/>
          </p:cNvSpPr>
          <p:nvPr>
            <p:ph type="title"/>
          </p:nvPr>
        </p:nvSpPr>
        <p:spPr/>
        <p:txBody>
          <a:bodyPr/>
          <a:lstStyle/>
          <a:p>
            <a:pPr algn="ctr"/>
            <a:r>
              <a:rPr lang="en-GB" dirty="0"/>
              <a:t>Who uses </a:t>
            </a:r>
            <a:r>
              <a:rPr lang="en-GB" dirty="0">
                <a:effectLst/>
              </a:rPr>
              <a:t>Music Therapy?</a:t>
            </a:r>
            <a:endParaRPr lang="en-GB" dirty="0"/>
          </a:p>
        </p:txBody>
      </p:sp>
      <p:sp>
        <p:nvSpPr>
          <p:cNvPr id="3" name="Content Placeholder 2">
            <a:extLst>
              <a:ext uri="{FF2B5EF4-FFF2-40B4-BE49-F238E27FC236}">
                <a16:creationId xmlns:a16="http://schemas.microsoft.com/office/drawing/2014/main" id="{5A6871FA-F3D8-4ADA-9E0E-ADAE1E5D35C1}"/>
              </a:ext>
            </a:extLst>
          </p:cNvPr>
          <p:cNvSpPr>
            <a:spLocks noGrp="1"/>
          </p:cNvSpPr>
          <p:nvPr>
            <p:ph idx="1"/>
          </p:nvPr>
        </p:nvSpPr>
        <p:spPr/>
        <p:txBody>
          <a:bodyPr>
            <a:normAutofit fontScale="85000" lnSpcReduction="10000"/>
          </a:bodyPr>
          <a:lstStyle/>
          <a:p>
            <a:r>
              <a:rPr lang="en-GB" dirty="0"/>
              <a:t>Music therapy is beneficial for all individuals</a:t>
            </a:r>
          </a:p>
          <a:p>
            <a:r>
              <a:rPr lang="en-GB" dirty="0"/>
              <a:t>Non-pharmacological treatments are used to decrease pain by avoiding medicine.</a:t>
            </a:r>
          </a:p>
          <a:p>
            <a:r>
              <a:rPr lang="en-GB" dirty="0"/>
              <a:t>This method of therapy is used in, special needs school, hospice and palliative care</a:t>
            </a:r>
          </a:p>
          <a:p>
            <a:r>
              <a:rPr lang="en-GB" dirty="0"/>
              <a:t>Used for autism, stress, anxiety, relaxation, dementia and cancer patients</a:t>
            </a:r>
          </a:p>
          <a:p>
            <a:r>
              <a:rPr lang="en-GB" dirty="0"/>
              <a:t>There are almost 800 music therapist registered in the UK </a:t>
            </a:r>
          </a:p>
          <a:p>
            <a:r>
              <a:rPr lang="en-GB" dirty="0"/>
              <a:t>The professional body for music therapy in the UK is BAMT</a:t>
            </a:r>
          </a:p>
          <a:p>
            <a:endParaRPr lang="en-GB" dirty="0"/>
          </a:p>
          <a:p>
            <a:pPr marL="0" indent="0">
              <a:buNone/>
            </a:pPr>
            <a:endParaRPr lang="en-GB" dirty="0"/>
          </a:p>
          <a:p>
            <a:pPr marL="0" indent="0">
              <a:buNone/>
            </a:pPr>
            <a:r>
              <a:rPr lang="en-GB" dirty="0"/>
              <a:t>                                                                                                    </a:t>
            </a:r>
            <a:r>
              <a:rPr lang="en-GB" sz="1700" dirty="0"/>
              <a:t>(BAMT. ORG, 2020)</a:t>
            </a:r>
          </a:p>
        </p:txBody>
      </p:sp>
    </p:spTree>
    <p:extLst>
      <p:ext uri="{BB962C8B-B14F-4D97-AF65-F5344CB8AC3E}">
        <p14:creationId xmlns:p14="http://schemas.microsoft.com/office/powerpoint/2010/main" val="2638131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8F87F-A853-423B-9AD2-F548350B7687}"/>
              </a:ext>
            </a:extLst>
          </p:cNvPr>
          <p:cNvSpPr>
            <a:spLocks noGrp="1"/>
          </p:cNvSpPr>
          <p:nvPr>
            <p:ph type="title"/>
          </p:nvPr>
        </p:nvSpPr>
        <p:spPr/>
        <p:txBody>
          <a:bodyPr/>
          <a:lstStyle/>
          <a:p>
            <a:pPr algn="ctr"/>
            <a:r>
              <a:rPr lang="en-GB" dirty="0"/>
              <a:t> Evaluation of Research </a:t>
            </a:r>
          </a:p>
        </p:txBody>
      </p:sp>
      <p:sp>
        <p:nvSpPr>
          <p:cNvPr id="3" name="Content Placeholder 2">
            <a:extLst>
              <a:ext uri="{FF2B5EF4-FFF2-40B4-BE49-F238E27FC236}">
                <a16:creationId xmlns:a16="http://schemas.microsoft.com/office/drawing/2014/main" id="{C088F129-EE84-4B30-AE50-4223CD60DDFD}"/>
              </a:ext>
            </a:extLst>
          </p:cNvPr>
          <p:cNvSpPr>
            <a:spLocks noGrp="1"/>
          </p:cNvSpPr>
          <p:nvPr>
            <p:ph idx="1"/>
          </p:nvPr>
        </p:nvSpPr>
        <p:spPr/>
        <p:txBody>
          <a:bodyPr/>
          <a:lstStyle/>
          <a:p>
            <a:r>
              <a:rPr lang="en-GB" dirty="0"/>
              <a:t>Music therapy is a very effective treatment that has no side effect and should be recommended more often.</a:t>
            </a:r>
          </a:p>
          <a:p>
            <a:r>
              <a:rPr lang="en-GB" dirty="0"/>
              <a:t>It is beneficial for all individual, physically and mentally </a:t>
            </a:r>
          </a:p>
          <a:p>
            <a:r>
              <a:rPr lang="en-GB" dirty="0"/>
              <a:t>It can be used to individual convenient </a:t>
            </a:r>
          </a:p>
          <a:p>
            <a:r>
              <a:rPr lang="en-GB" dirty="0"/>
              <a:t>According to research music improves motivation and enjoyment </a:t>
            </a:r>
          </a:p>
          <a:p>
            <a:r>
              <a:rPr lang="en-GB" dirty="0"/>
              <a:t>Evidence suggests that music therapy improves heart rate, stimulation of brain, improves learning and reduces anxiety</a:t>
            </a:r>
          </a:p>
          <a:p>
            <a:r>
              <a:rPr lang="en-GB" dirty="0"/>
              <a:t>More research is needed in music therapy  </a:t>
            </a:r>
          </a:p>
        </p:txBody>
      </p:sp>
    </p:spTree>
    <p:extLst>
      <p:ext uri="{BB962C8B-B14F-4D97-AF65-F5344CB8AC3E}">
        <p14:creationId xmlns:p14="http://schemas.microsoft.com/office/powerpoint/2010/main" val="1410047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A2C59-404B-4E37-947F-3DBD7B52A745}"/>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DAB726B6-B1B8-4ECA-84C3-D066D92AE0C5}"/>
              </a:ext>
            </a:extLst>
          </p:cNvPr>
          <p:cNvSpPr>
            <a:spLocks noGrp="1"/>
          </p:cNvSpPr>
          <p:nvPr>
            <p:ph idx="1"/>
          </p:nvPr>
        </p:nvSpPr>
        <p:spPr/>
        <p:txBody>
          <a:bodyPr>
            <a:normAutofit/>
          </a:bodyPr>
          <a:lstStyle/>
          <a:p>
            <a:pPr marL="0" indent="0">
              <a:buNone/>
            </a:pPr>
            <a:r>
              <a:rPr lang="en-GB" sz="1600" dirty="0"/>
              <a:t>British Association for Music Therapy (2020) Music Therapist. Available at:</a:t>
            </a:r>
          </a:p>
          <a:p>
            <a:pPr marL="0" indent="0">
              <a:buNone/>
            </a:pPr>
            <a:r>
              <a:rPr lang="en-GB" sz="1600" dirty="0"/>
              <a:t>https://www.bamt.org (Accessed 16 June 2020)</a:t>
            </a:r>
          </a:p>
          <a:p>
            <a:pPr marL="0" indent="0">
              <a:buNone/>
            </a:pPr>
            <a:r>
              <a:rPr lang="en-GB" sz="1600" dirty="0"/>
              <a:t>Encyclopaedia Britannica (2020) Music Therapy: Historical development.  Available at:</a:t>
            </a:r>
          </a:p>
          <a:p>
            <a:pPr marL="0" indent="0">
              <a:buNone/>
            </a:pPr>
            <a:r>
              <a:rPr lang="en-GB" sz="1600" dirty="0"/>
              <a:t>https://www.britannica.com/topic/music-therapy (Accessed 13 June 2020).</a:t>
            </a:r>
          </a:p>
          <a:p>
            <a:pPr marL="0" indent="0">
              <a:buNone/>
            </a:pPr>
            <a:r>
              <a:rPr lang="en-GB" sz="1600" dirty="0"/>
              <a:t>Cheever, T. Taylor, A. Finkelstein, R and Edwards, E. (2018) NIH Kennedy Centre Workshop on Music and the Brain: </a:t>
            </a:r>
            <a:r>
              <a:rPr lang="en-GB" sz="1600" i="1" dirty="0"/>
              <a:t>Finding Harmony</a:t>
            </a:r>
            <a:r>
              <a:rPr lang="en-GB" sz="1600" dirty="0"/>
              <a:t> 97(6), pp.1214-1218.</a:t>
            </a:r>
          </a:p>
          <a:p>
            <a:pPr marL="0" indent="0">
              <a:buNone/>
            </a:pPr>
            <a:r>
              <a:rPr lang="en-GB" sz="1600" dirty="0"/>
              <a:t>National Institutes of Health (2020) Music and the Brain. Available at:</a:t>
            </a:r>
          </a:p>
          <a:p>
            <a:pPr marL="0" indent="0">
              <a:buNone/>
            </a:pPr>
            <a:r>
              <a:rPr lang="en-GB" sz="1600" dirty="0"/>
              <a:t>https://www.nccih.nih.gov/research/research-results/music-and-the-brain-report-on-an-nihkennedy-cent (Accessed 13 June 2020).</a:t>
            </a:r>
          </a:p>
          <a:p>
            <a:pPr marL="0" indent="0">
              <a:buNone/>
            </a:pPr>
            <a:r>
              <a:rPr lang="en-GB" sz="1600" dirty="0"/>
              <a:t>Sullivan, J. M. (2007) Music for the Injured Soldier: A Contribution of American Women’s Military Bands During World War II. </a:t>
            </a:r>
            <a:r>
              <a:rPr lang="en-GB" sz="1600" i="1" dirty="0"/>
              <a:t>Journal of Music Therapy.</a:t>
            </a:r>
            <a:r>
              <a:rPr lang="en-GB" sz="1600" dirty="0"/>
              <a:t> </a:t>
            </a:r>
            <a:r>
              <a:rPr lang="en-GB" sz="1600" i="1" dirty="0"/>
              <a:t>44</a:t>
            </a:r>
            <a:r>
              <a:rPr lang="en-GB" sz="1600" dirty="0"/>
              <a:t>(3), 282-305</a:t>
            </a:r>
          </a:p>
          <a:p>
            <a:pPr marL="0" indent="0">
              <a:buNone/>
            </a:pPr>
            <a:r>
              <a:rPr lang="en-GB" sz="1600" dirty="0"/>
              <a:t>Wakim, J. H. Smith, S and Guinn, C. (2010) Journal of Peri Anaesthesia Nursing, </a:t>
            </a:r>
            <a:r>
              <a:rPr lang="en-GB" sz="1600" i="1" dirty="0"/>
              <a:t>The Efficacy of Music Therapy, </a:t>
            </a:r>
            <a:r>
              <a:rPr lang="en-GB" sz="1600" dirty="0"/>
              <a:t>25 (4) pp. 226-232</a:t>
            </a:r>
          </a:p>
          <a:p>
            <a:pPr marL="0" indent="0">
              <a:buNone/>
            </a:pPr>
            <a:r>
              <a:rPr lang="en-GB" dirty="0"/>
              <a:t> </a:t>
            </a:r>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21177831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heet music design templat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dirty="0"/>
        </a:defPPr>
      </a:lstStyle>
      <a:style>
        <a:lnRef idx="2">
          <a:schemeClr val="accent1">
            <a:shade val="50000"/>
          </a:schemeClr>
        </a:lnRef>
        <a:fillRef idx="1">
          <a:schemeClr val="accent1"/>
        </a:fillRef>
        <a:effectRef idx="0">
          <a:schemeClr val="accent1"/>
        </a:effectRef>
        <a:fontRef idx="minor">
          <a:schemeClr val="lt1"/>
        </a:fontRef>
      </a:style>
    </a:spDef>
    <a:lnDef>
      <a:spPr>
        <a:ln w="19050">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accent1"/>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Sheet music design slides.potx" id="{09D230C4-ED1F-4782-ABA0-B528A81E30C6}" vid="{782C1FB5-44AD-41D7-B4F1-9A54F55FAEF7}"/>
    </a:ext>
  </a:extLst>
</a:theme>
</file>

<file path=ppt/theme/theme2.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Sheet music design slides</Template>
  <TotalTime>6129</TotalTime>
  <Words>715</Words>
  <Application>Microsoft Office PowerPoint</Application>
  <PresentationFormat>Widescreen</PresentationFormat>
  <Paragraphs>70</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Sheet music design template</vt:lpstr>
      <vt:lpstr>Complementary Therapies BMHP5001</vt:lpstr>
      <vt:lpstr>Group-7 Music Therapy </vt:lpstr>
      <vt:lpstr>Introduction  Teaching Session on Music Therapy</vt:lpstr>
      <vt:lpstr> Overview on the History of Music Therapy</vt:lpstr>
      <vt:lpstr>Overview on the History of Music Therapy</vt:lpstr>
      <vt:lpstr>The Efficacy of Music Therapy</vt:lpstr>
      <vt:lpstr>Who uses Music Therapy?</vt:lpstr>
      <vt:lpstr> Evaluation of Research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Therapies BMHP5001</dc:title>
  <dc:creator>luthfa khanam</dc:creator>
  <cp:lastModifiedBy>luthfa khanam</cp:lastModifiedBy>
  <cp:revision>61</cp:revision>
  <dcterms:created xsi:type="dcterms:W3CDTF">2020-06-04T13:29:31Z</dcterms:created>
  <dcterms:modified xsi:type="dcterms:W3CDTF">2020-06-17T14:16:06Z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74067200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