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31"/>
  </p:notesMasterIdLst>
  <p:sldIdLst>
    <p:sldId id="353" r:id="rId2"/>
    <p:sldId id="258" r:id="rId3"/>
    <p:sldId id="310" r:id="rId4"/>
    <p:sldId id="333" r:id="rId5"/>
    <p:sldId id="331" r:id="rId6"/>
    <p:sldId id="311" r:id="rId7"/>
    <p:sldId id="312" r:id="rId8"/>
    <p:sldId id="322" r:id="rId9"/>
    <p:sldId id="323" r:id="rId10"/>
    <p:sldId id="324" r:id="rId11"/>
    <p:sldId id="325" r:id="rId12"/>
    <p:sldId id="339" r:id="rId13"/>
    <p:sldId id="340" r:id="rId14"/>
    <p:sldId id="327" r:id="rId15"/>
    <p:sldId id="328" r:id="rId16"/>
    <p:sldId id="329" r:id="rId17"/>
    <p:sldId id="330" r:id="rId18"/>
    <p:sldId id="341" r:id="rId19"/>
    <p:sldId id="342" r:id="rId20"/>
    <p:sldId id="346" r:id="rId21"/>
    <p:sldId id="344" r:id="rId22"/>
    <p:sldId id="286" r:id="rId23"/>
    <p:sldId id="360" r:id="rId24"/>
    <p:sldId id="355" r:id="rId25"/>
    <p:sldId id="356" r:id="rId26"/>
    <p:sldId id="357" r:id="rId27"/>
    <p:sldId id="358" r:id="rId28"/>
    <p:sldId id="359" r:id="rId29"/>
    <p:sldId id="354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EAEAEA"/>
    <a:srgbClr val="FFFFCC"/>
    <a:srgbClr val="CCFF66"/>
    <a:srgbClr val="66FF99"/>
    <a:srgbClr val="0099FF"/>
    <a:srgbClr val="00CCFF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84" autoAdjust="0"/>
    <p:restoredTop sz="98227" autoAdjust="0"/>
  </p:normalViewPr>
  <p:slideViewPr>
    <p:cSldViewPr>
      <p:cViewPr varScale="1">
        <p:scale>
          <a:sx n="134" d="100"/>
          <a:sy n="134" d="100"/>
        </p:scale>
        <p:origin x="136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emf"/><Relationship Id="rId1" Type="http://schemas.openxmlformats.org/officeDocument/2006/relationships/image" Target="../media/image4.e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414BF7D-A7C6-483C-9EBC-9011D8B93D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070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707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0107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701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398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00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203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908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4666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5925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6922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341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5858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0194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101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76220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5739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4899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3526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9519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0091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3980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7625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9767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6306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93921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5152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878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CF58914-4455-4F5C-908D-48C7C11301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C5C-3498-43A9-9B4B-A825AB7CD6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7409D-A210-4087-93C2-5F2878377F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BFCCB-CC10-4E3A-A494-95F89E89E1D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2D63B25-4274-4FD6-81B2-9567F833EB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E6EEA67-EB4E-45F0-A45E-9DADB2783E9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70ADC-1D63-48CF-9E9D-4A8FBF710AB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1317-FA64-4EE6-95F5-4B6C26CEFD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D643A-ACEA-4BC1-9E13-31910B39A6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48F4-4820-4570-B6C7-4CD12005A0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68849-DC93-4FCB-9329-B2F2EBFB79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547226B-CEF1-4E47-B59D-5756740EDBD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5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Microsoft_Excel_97-2003_Worksheet2.xls"/><Relationship Id="rId5" Type="http://schemas.openxmlformats.org/officeDocument/2006/relationships/image" Target="../media/image4.emf"/><Relationship Id="rId4" Type="http://schemas.openxmlformats.org/officeDocument/2006/relationships/oleObject" Target="../embeddings/Microsoft_Excel_97-2003_Worksheet1.xls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.bin"/><Relationship Id="rId13" Type="http://schemas.openxmlformats.org/officeDocument/2006/relationships/image" Target="../media/image8.wmf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5.emf"/><Relationship Id="rId12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Microsoft_Excel_97-2003_Worksheet4.xls"/><Relationship Id="rId11" Type="http://schemas.openxmlformats.org/officeDocument/2006/relationships/image" Target="../media/image7.wmf"/><Relationship Id="rId5" Type="http://schemas.openxmlformats.org/officeDocument/2006/relationships/image" Target="../media/image4.emf"/><Relationship Id="rId15" Type="http://schemas.openxmlformats.org/officeDocument/2006/relationships/image" Target="../media/image9.wmf"/><Relationship Id="rId10" Type="http://schemas.openxmlformats.org/officeDocument/2006/relationships/oleObject" Target="../embeddings/oleObject2.bin"/><Relationship Id="rId4" Type="http://schemas.openxmlformats.org/officeDocument/2006/relationships/oleObject" Target="../embeddings/Microsoft_Excel_97-2003_Worksheet3.xls"/><Relationship Id="rId9" Type="http://schemas.openxmlformats.org/officeDocument/2006/relationships/image" Target="../media/image6.wmf"/><Relationship Id="rId14" Type="http://schemas.openxmlformats.org/officeDocument/2006/relationships/oleObject" Target="../embeddings/oleObject4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oleObject" Target="../embeddings/oleObject5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Big Data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7</a:t>
            </a:r>
            <a:endParaRPr lang="en-GB" dirty="0" smtClean="0"/>
          </a:p>
          <a:p>
            <a:r>
              <a:rPr lang="en-GB" dirty="0" smtClean="0"/>
              <a:t> Basic Techniques for Identifying Clusters</a:t>
            </a:r>
          </a:p>
          <a:p>
            <a:endParaRPr lang="en-GB" dirty="0" smtClean="0"/>
          </a:p>
          <a:p>
            <a:r>
              <a:rPr lang="en-GB" dirty="0" smtClean="0"/>
              <a:t>Dr Nik </a:t>
            </a:r>
            <a:r>
              <a:rPr lang="en-GB" dirty="0" smtClean="0"/>
              <a:t>Whitehead</a:t>
            </a:r>
          </a:p>
          <a:p>
            <a:r>
              <a:rPr lang="en-GB" dirty="0" smtClean="0"/>
              <a:t>Dr Ti</a:t>
            </a:r>
            <a:r>
              <a:rPr lang="en-GB" dirty="0" smtClean="0"/>
              <a:t>m Bashford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323528" y="312837"/>
            <a:ext cx="8246690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Introduction</a:t>
            </a:r>
            <a:endParaRPr lang="en-GB" sz="32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434156" y="1143000"/>
            <a:ext cx="8242300" cy="4425950"/>
          </a:xfrm>
          <a:noFill/>
        </p:spPr>
        <p:txBody>
          <a:bodyPr/>
          <a:lstStyle/>
          <a:p>
            <a:pPr marL="284163" indent="-284163"/>
            <a:r>
              <a:rPr lang="en-GB" sz="2800" dirty="0"/>
              <a:t>The</a:t>
            </a:r>
            <a:r>
              <a:rPr lang="en-GB" sz="2800" dirty="0">
                <a:ea typeface="SimSun" pitchFamily="2" charset="-122"/>
              </a:rPr>
              <a:t> problem of cluster detection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Measuring proximity between data objects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The K-means cluster detection method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The agglomeration cluster detection method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Performance issues of the basic methods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Cluster evaluation and interpretation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Undertaking a clustering task in </a:t>
            </a:r>
            <a:r>
              <a:rPr lang="en-GB" sz="2800" dirty="0" err="1">
                <a:ea typeface="SimSun" pitchFamily="2" charset="-122"/>
              </a:rPr>
              <a:t>Weka</a:t>
            </a:r>
            <a:r>
              <a:rPr lang="en-GB" sz="2800" dirty="0">
                <a:ea typeface="SimSun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6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9365" y="928688"/>
            <a:ext cx="8093075" cy="2819400"/>
          </a:xfrm>
        </p:spPr>
        <p:txBody>
          <a:bodyPr/>
          <a:lstStyle/>
          <a:p>
            <a:r>
              <a:rPr lang="en-GB" sz="2800" b="1" dirty="0"/>
              <a:t>What is cluster detection?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Cluster: </a:t>
            </a:r>
            <a:r>
              <a:rPr lang="en-GB" sz="2400" dirty="0"/>
              <a:t>a group of objects known as members</a:t>
            </a:r>
          </a:p>
          <a:p>
            <a:pPr marL="857250" lvl="1" indent="-319088"/>
            <a:r>
              <a:rPr lang="en-GB" sz="2400" dirty="0"/>
              <a:t>The centre of a cluster is known as the </a:t>
            </a:r>
            <a:r>
              <a:rPr lang="en-GB" sz="2400" dirty="0" err="1"/>
              <a:t>c</a:t>
            </a:r>
            <a:r>
              <a:rPr lang="en-GB" sz="2400" i="1" dirty="0" err="1"/>
              <a:t>entroid</a:t>
            </a:r>
            <a:endParaRPr lang="en-GB" sz="2400" dirty="0"/>
          </a:p>
          <a:p>
            <a:pPr marL="857250" lvl="1" indent="-319088"/>
            <a:r>
              <a:rPr lang="en-GB" sz="2400" dirty="0"/>
              <a:t>Members of a cluster are similar to each other </a:t>
            </a:r>
          </a:p>
          <a:p>
            <a:pPr marL="857250" lvl="1" indent="-319088"/>
            <a:r>
              <a:rPr lang="en-GB" sz="2400" dirty="0"/>
              <a:t>Members of different clusters are different</a:t>
            </a:r>
          </a:p>
          <a:p>
            <a:pPr marL="857250" lvl="1" indent="-319088"/>
            <a:r>
              <a:rPr lang="en-GB" sz="2400" dirty="0"/>
              <a:t>Clustering is a process of discovering clusters </a:t>
            </a:r>
          </a:p>
        </p:txBody>
      </p:sp>
      <p:pic>
        <p:nvPicPr>
          <p:cNvPr id="16387" name="Picture 5" descr="Untitle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3300" y="4081463"/>
            <a:ext cx="2076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AutoShape 18"/>
          <p:cNvSpPr>
            <a:spLocks noChangeArrowheads="1"/>
          </p:cNvSpPr>
          <p:nvPr/>
        </p:nvSpPr>
        <p:spPr bwMode="auto">
          <a:xfrm>
            <a:off x="3429000" y="5072063"/>
            <a:ext cx="865188" cy="144462"/>
          </a:xfrm>
          <a:prstGeom prst="rightArrow">
            <a:avLst>
              <a:gd name="adj1" fmla="val 50000"/>
              <a:gd name="adj2" fmla="val 74863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>
              <a:latin typeface="Tahoma" pitchFamily="34" charset="0"/>
            </a:endParaRPr>
          </a:p>
        </p:txBody>
      </p:sp>
      <p:pic>
        <p:nvPicPr>
          <p:cNvPr id="16389" name="Picture 10" descr="D:\untitled5.bmp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19650" y="4038600"/>
            <a:ext cx="2057400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0"/>
          <p:cNvSpPr/>
          <p:nvPr/>
        </p:nvSpPr>
        <p:spPr>
          <a:xfrm>
            <a:off x="4772025" y="4157663"/>
            <a:ext cx="503238" cy="685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029200" y="5148263"/>
            <a:ext cx="50958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467350" y="4757738"/>
            <a:ext cx="504825" cy="431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019800" y="4397375"/>
            <a:ext cx="457200" cy="15128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394" name="TextBox 14"/>
          <p:cNvSpPr txBox="1">
            <a:spLocks noChangeArrowheads="1"/>
          </p:cNvSpPr>
          <p:nvPr/>
        </p:nvSpPr>
        <p:spPr bwMode="auto">
          <a:xfrm>
            <a:off x="7391400" y="50133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: centroids</a:t>
            </a:r>
          </a:p>
        </p:txBody>
      </p:sp>
      <p:sp>
        <p:nvSpPr>
          <p:cNvPr id="16396" name="Oval 16"/>
          <p:cNvSpPr>
            <a:spLocks noChangeArrowheads="1"/>
          </p:cNvSpPr>
          <p:nvPr/>
        </p:nvSpPr>
        <p:spPr bwMode="auto">
          <a:xfrm>
            <a:off x="7315200" y="5148263"/>
            <a:ext cx="152400" cy="152400"/>
          </a:xfrm>
          <a:prstGeom prst="ellipse">
            <a:avLst/>
          </a:prstGeom>
          <a:solidFill>
            <a:srgbClr val="99FF3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9811" y="1000125"/>
            <a:ext cx="7948613" cy="1447800"/>
          </a:xfrm>
        </p:spPr>
        <p:txBody>
          <a:bodyPr/>
          <a:lstStyle/>
          <a:p>
            <a:r>
              <a:rPr lang="en-GB" sz="2800" b="1" dirty="0"/>
              <a:t>Outputs of cluster detection process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Assigned cluster tag for members of a cluster</a:t>
            </a:r>
            <a:endParaRPr lang="en-GB" sz="2400" dirty="0"/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 summary: size, </a:t>
            </a:r>
            <a:r>
              <a:rPr lang="en-GB" altLang="zh-CN" sz="2400" dirty="0" err="1">
                <a:ea typeface="SimSun" pitchFamily="2" charset="-122"/>
              </a:rPr>
              <a:t>centroid</a:t>
            </a:r>
            <a:r>
              <a:rPr lang="en-GB" altLang="zh-CN" sz="2400" dirty="0">
                <a:ea typeface="SimSun" pitchFamily="2" charset="-122"/>
              </a:rPr>
              <a:t>, variations, etc.</a:t>
            </a:r>
          </a:p>
        </p:txBody>
      </p:sp>
      <p:graphicFrame>
        <p:nvGraphicFramePr>
          <p:cNvPr id="1026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8388507"/>
              </p:ext>
            </p:extLst>
          </p:nvPr>
        </p:nvGraphicFramePr>
        <p:xfrm>
          <a:off x="787400" y="2971800"/>
          <a:ext cx="3352800" cy="2528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Worksheet" r:id="rId4" imgW="2682000" imgH="2025000" progId="Excel.Sheet.8">
                  <p:embed/>
                </p:oleObj>
              </mc:Choice>
              <mc:Fallback>
                <p:oleObj name="Worksheet" r:id="rId4" imgW="2682000" imgH="2025000" progId="Excel.Sheet.8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7400" y="2971800"/>
                        <a:ext cx="3352800" cy="25288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3449638" y="2922588"/>
            <a:ext cx="762000" cy="2667000"/>
          </a:xfrm>
          <a:prstGeom prst="rect">
            <a:avLst/>
          </a:prstGeom>
          <a:noFill/>
          <a:ln w="2857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027" name="Object 16"/>
          <p:cNvGraphicFramePr>
            <a:graphicFrameLocks noChangeAspect="1"/>
          </p:cNvGraphicFramePr>
          <p:nvPr/>
        </p:nvGraphicFramePr>
        <p:xfrm>
          <a:off x="4183063" y="2994025"/>
          <a:ext cx="4852987" cy="302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Chart" r:id="rId6" imgW="5571000" imgH="3474000" progId="Excel.Sheet.8">
                  <p:embed/>
                </p:oleObj>
              </mc:Choice>
              <mc:Fallback>
                <p:oleObj name="Chart" r:id="rId6" imgW="5571000" imgH="3474000" progId="Excel.Sheet.8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83063" y="2994025"/>
                        <a:ext cx="4852987" cy="302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5162550" y="3105150"/>
            <a:ext cx="3336925" cy="2200275"/>
            <a:chOff x="3244" y="2028"/>
            <a:chExt cx="2102" cy="1386"/>
          </a:xfrm>
        </p:grpSpPr>
        <p:sp>
          <p:nvSpPr>
            <p:cNvPr id="1048" name="Oval 20"/>
            <p:cNvSpPr>
              <a:spLocks noChangeArrowheads="1"/>
            </p:cNvSpPr>
            <p:nvPr/>
          </p:nvSpPr>
          <p:spPr bwMode="auto">
            <a:xfrm rot="-1893638">
              <a:off x="3244" y="2685"/>
              <a:ext cx="1221" cy="729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9" name="Oval 21"/>
            <p:cNvSpPr>
              <a:spLocks noChangeArrowheads="1"/>
            </p:cNvSpPr>
            <p:nvPr/>
          </p:nvSpPr>
          <p:spPr bwMode="auto">
            <a:xfrm>
              <a:off x="4770" y="2028"/>
              <a:ext cx="576" cy="576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45"/>
          <p:cNvGrpSpPr>
            <a:grpSpLocks/>
          </p:cNvGrpSpPr>
          <p:nvPr/>
        </p:nvGrpSpPr>
        <p:grpSpPr bwMode="auto">
          <a:xfrm>
            <a:off x="5562600" y="3276600"/>
            <a:ext cx="2717800" cy="2057400"/>
            <a:chOff x="3504" y="2064"/>
            <a:chExt cx="1712" cy="1296"/>
          </a:xfrm>
        </p:grpSpPr>
        <p:sp>
          <p:nvSpPr>
            <p:cNvPr id="1037" name="Line 32"/>
            <p:cNvSpPr>
              <a:spLocks noChangeShapeType="1"/>
            </p:cNvSpPr>
            <p:nvPr/>
          </p:nvSpPr>
          <p:spPr bwMode="auto">
            <a:xfrm>
              <a:off x="3656" y="2816"/>
              <a:ext cx="144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Line 33"/>
            <p:cNvSpPr>
              <a:spLocks noChangeShapeType="1"/>
            </p:cNvSpPr>
            <p:nvPr/>
          </p:nvSpPr>
          <p:spPr bwMode="auto">
            <a:xfrm flipV="1">
              <a:off x="3656" y="2996"/>
              <a:ext cx="144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Line 34"/>
            <p:cNvSpPr>
              <a:spLocks noChangeShapeType="1"/>
            </p:cNvSpPr>
            <p:nvPr/>
          </p:nvSpPr>
          <p:spPr bwMode="auto">
            <a:xfrm flipV="1">
              <a:off x="3504" y="3024"/>
              <a:ext cx="288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Line 35"/>
            <p:cNvSpPr>
              <a:spLocks noChangeShapeType="1"/>
            </p:cNvSpPr>
            <p:nvPr/>
          </p:nvSpPr>
          <p:spPr bwMode="auto">
            <a:xfrm flipH="1" flipV="1">
              <a:off x="3800" y="3016"/>
              <a:ext cx="144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Line 36"/>
            <p:cNvSpPr>
              <a:spLocks noChangeShapeType="1"/>
            </p:cNvSpPr>
            <p:nvPr/>
          </p:nvSpPr>
          <p:spPr bwMode="auto">
            <a:xfrm flipH="1">
              <a:off x="3792" y="2640"/>
              <a:ext cx="432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2" name="Line 37"/>
            <p:cNvSpPr>
              <a:spLocks noChangeShapeType="1"/>
            </p:cNvSpPr>
            <p:nvPr/>
          </p:nvSpPr>
          <p:spPr bwMode="auto">
            <a:xfrm flipV="1">
              <a:off x="4944" y="2208"/>
              <a:ext cx="144" cy="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Line 38"/>
            <p:cNvSpPr>
              <a:spLocks noChangeShapeType="1"/>
            </p:cNvSpPr>
            <p:nvPr/>
          </p:nvSpPr>
          <p:spPr bwMode="auto">
            <a:xfrm flipV="1">
              <a:off x="4856" y="2228"/>
              <a:ext cx="192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Line 39"/>
            <p:cNvSpPr>
              <a:spLocks noChangeShapeType="1"/>
            </p:cNvSpPr>
            <p:nvPr/>
          </p:nvSpPr>
          <p:spPr bwMode="auto">
            <a:xfrm>
              <a:off x="5028" y="2064"/>
              <a:ext cx="4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Line 40"/>
            <p:cNvSpPr>
              <a:spLocks noChangeShapeType="1"/>
            </p:cNvSpPr>
            <p:nvPr/>
          </p:nvSpPr>
          <p:spPr bwMode="auto">
            <a:xfrm flipH="1">
              <a:off x="5076" y="2176"/>
              <a:ext cx="96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Line 41"/>
            <p:cNvSpPr>
              <a:spLocks noChangeShapeType="1"/>
            </p:cNvSpPr>
            <p:nvPr/>
          </p:nvSpPr>
          <p:spPr bwMode="auto">
            <a:xfrm flipH="1">
              <a:off x="5080" y="222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42"/>
            <p:cNvSpPr>
              <a:spLocks noChangeShapeType="1"/>
            </p:cNvSpPr>
            <p:nvPr/>
          </p:nvSpPr>
          <p:spPr bwMode="auto">
            <a:xfrm flipH="1" flipV="1">
              <a:off x="5072" y="2220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3" name="Oval 19"/>
          <p:cNvSpPr>
            <a:spLocks noChangeArrowheads="1"/>
          </p:cNvSpPr>
          <p:nvPr/>
        </p:nvSpPr>
        <p:spPr bwMode="auto">
          <a:xfrm>
            <a:off x="7997825" y="34925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3531" name="AutoShape 43"/>
          <p:cNvSpPr>
            <a:spLocks noChangeArrowheads="1"/>
          </p:cNvSpPr>
          <p:nvPr/>
        </p:nvSpPr>
        <p:spPr bwMode="auto">
          <a:xfrm>
            <a:off x="4903788" y="2743200"/>
            <a:ext cx="1828800" cy="990600"/>
          </a:xfrm>
          <a:prstGeom prst="wedgeRectCallout">
            <a:avLst>
              <a:gd name="adj1" fmla="val 37329"/>
              <a:gd name="adj2" fmla="val 951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571500" indent="-571500"/>
            <a:r>
              <a:rPr lang="en-GB" sz="1200" b="1" u="sng" dirty="0">
                <a:solidFill>
                  <a:schemeClr val="bg1"/>
                </a:solidFill>
                <a:latin typeface="Arial Narrow" pitchFamily="34" charset="0"/>
              </a:rPr>
              <a:t>Cluster 2: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 Size: 5</a:t>
            </a:r>
          </a:p>
          <a:p>
            <a:pPr marL="571500" indent="-571500"/>
            <a:r>
              <a:rPr lang="en-GB" sz="1200" b="1" dirty="0" err="1">
                <a:solidFill>
                  <a:schemeClr val="bg1"/>
                </a:solidFill>
                <a:latin typeface="Arial Narrow" pitchFamily="34" charset="0"/>
              </a:rPr>
              <a:t>Centroid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:(130, 51)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Variation: 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bodyHeight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10,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	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bodyWeight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14.48</a:t>
            </a:r>
          </a:p>
        </p:txBody>
      </p:sp>
      <p:sp>
        <p:nvSpPr>
          <p:cNvPr id="63532" name="AutoShape 44"/>
          <p:cNvSpPr>
            <a:spLocks noChangeArrowheads="1"/>
          </p:cNvSpPr>
          <p:nvPr/>
        </p:nvSpPr>
        <p:spPr bwMode="auto">
          <a:xfrm>
            <a:off x="7162800" y="4419600"/>
            <a:ext cx="1752600" cy="990600"/>
          </a:xfrm>
          <a:prstGeom prst="wedgeRectCallout">
            <a:avLst>
              <a:gd name="adj1" fmla="val 1991"/>
              <a:gd name="adj2" fmla="val -1144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571500" indent="-571500"/>
            <a:r>
              <a:rPr lang="en-GB" sz="1200" b="1" u="sng" dirty="0">
                <a:solidFill>
                  <a:schemeClr val="bg1"/>
                </a:solidFill>
                <a:latin typeface="Arial Narrow" pitchFamily="34" charset="0"/>
              </a:rPr>
              <a:t>Cluster 1: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 Size: 6</a:t>
            </a:r>
          </a:p>
          <a:p>
            <a:pPr marL="571500" indent="-571500"/>
            <a:r>
              <a:rPr lang="en-GB" sz="1200" b="1" dirty="0" err="1">
                <a:solidFill>
                  <a:schemeClr val="bg1"/>
                </a:solidFill>
                <a:latin typeface="Arial Narrow" pitchFamily="34" charset="0"/>
              </a:rPr>
              <a:t>Centroid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:(154, 90)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Variation: 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bodyHeight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5.16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	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bodyWeight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5.32</a:t>
            </a:r>
          </a:p>
        </p:txBody>
      </p:sp>
      <p:sp>
        <p:nvSpPr>
          <p:cNvPr id="1036" name="Oval 18"/>
          <p:cNvSpPr>
            <a:spLocks noChangeArrowheads="1"/>
          </p:cNvSpPr>
          <p:nvPr/>
        </p:nvSpPr>
        <p:spPr bwMode="auto">
          <a:xfrm>
            <a:off x="5991225" y="4733925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 animBg="1"/>
      <p:bldP spid="63531" grpId="0" animBg="1" autoUpdateAnimBg="0"/>
      <p:bldP spid="63532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Problem of Cluster Detection</a:t>
            </a:r>
            <a:endParaRPr lang="en-GB" sz="3200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4294967295"/>
          </p:nvPr>
        </p:nvSpPr>
        <p:spPr>
          <a:xfrm>
            <a:off x="440432" y="1214438"/>
            <a:ext cx="4419600" cy="4708525"/>
          </a:xfrm>
        </p:spPr>
        <p:txBody>
          <a:bodyPr/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Basic elements of a clustering solution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 sensible measure for similarity, </a:t>
            </a:r>
            <a:r>
              <a:rPr lang="en-GB" altLang="zh-CN" sz="2400" dirty="0">
                <a:solidFill>
                  <a:schemeClr val="accent3">
                    <a:lumMod val="75000"/>
                  </a:schemeClr>
                </a:solidFill>
                <a:ea typeface="SimSun" pitchFamily="2" charset="-122"/>
              </a:rPr>
              <a:t>e.g. Euclidean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An effective and efficient clustering algorithm, </a:t>
            </a:r>
            <a:r>
              <a:rPr lang="en-GB" altLang="zh-CN" sz="2400" dirty="0">
                <a:solidFill>
                  <a:schemeClr val="accent3">
                    <a:lumMod val="75000"/>
                  </a:schemeClr>
                </a:solidFill>
                <a:ea typeface="SimSun" pitchFamily="2" charset="-122"/>
              </a:rPr>
              <a:t>e.g. K-means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 goodness-of-fit function for evaluating the quality of resulting clusters, </a:t>
            </a:r>
            <a:r>
              <a:rPr lang="en-GB" altLang="zh-CN" sz="2400" dirty="0">
                <a:solidFill>
                  <a:schemeClr val="accent3">
                    <a:lumMod val="75000"/>
                  </a:schemeClr>
                </a:solidFill>
                <a:ea typeface="SimSun" pitchFamily="2" charset="-122"/>
              </a:rPr>
              <a:t>e.g. SSE</a:t>
            </a:r>
          </a:p>
        </p:txBody>
      </p:sp>
      <p:grpSp>
        <p:nvGrpSpPr>
          <p:cNvPr id="17412" name="Group 19"/>
          <p:cNvGrpSpPr>
            <a:grpSpLocks/>
          </p:cNvGrpSpPr>
          <p:nvPr/>
        </p:nvGrpSpPr>
        <p:grpSpPr bwMode="auto">
          <a:xfrm>
            <a:off x="6248400" y="2038350"/>
            <a:ext cx="1676400" cy="628650"/>
            <a:chOff x="3792" y="1188"/>
            <a:chExt cx="1056" cy="396"/>
          </a:xfrm>
        </p:grpSpPr>
        <p:sp>
          <p:nvSpPr>
            <p:cNvPr id="17467" name="Oval 10"/>
            <p:cNvSpPr>
              <a:spLocks noChangeArrowheads="1"/>
            </p:cNvSpPr>
            <p:nvPr/>
          </p:nvSpPr>
          <p:spPr bwMode="auto">
            <a:xfrm>
              <a:off x="3990" y="133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68" name="Text Box 13"/>
            <p:cNvSpPr txBox="1">
              <a:spLocks noChangeArrowheads="1"/>
            </p:cNvSpPr>
            <p:nvPr/>
          </p:nvSpPr>
          <p:spPr bwMode="auto">
            <a:xfrm>
              <a:off x="3792" y="1296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/>
                <a:t>?</a:t>
              </a:r>
            </a:p>
          </p:txBody>
        </p:sp>
        <p:sp>
          <p:nvSpPr>
            <p:cNvPr id="17469" name="Text Box 14"/>
            <p:cNvSpPr txBox="1">
              <a:spLocks noChangeArrowheads="1"/>
            </p:cNvSpPr>
            <p:nvPr/>
          </p:nvSpPr>
          <p:spPr bwMode="auto">
            <a:xfrm>
              <a:off x="4320" y="1188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/>
                <a:t>?</a:t>
              </a:r>
            </a:p>
          </p:txBody>
        </p:sp>
        <p:sp>
          <p:nvSpPr>
            <p:cNvPr id="17470" name="Oval 15"/>
            <p:cNvSpPr>
              <a:spLocks noChangeArrowheads="1"/>
            </p:cNvSpPr>
            <p:nvPr/>
          </p:nvSpPr>
          <p:spPr bwMode="auto">
            <a:xfrm>
              <a:off x="3840" y="153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71" name="Oval 16"/>
            <p:cNvSpPr>
              <a:spLocks noChangeArrowheads="1"/>
            </p:cNvSpPr>
            <p:nvPr/>
          </p:nvSpPr>
          <p:spPr bwMode="auto">
            <a:xfrm>
              <a:off x="4800" y="139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7472" name="AutoShape 17"/>
            <p:cNvCxnSpPr>
              <a:cxnSpLocks noChangeShapeType="1"/>
              <a:stCxn id="17467" idx="3"/>
              <a:endCxn id="17470" idx="7"/>
            </p:cNvCxnSpPr>
            <p:nvPr/>
          </p:nvCxnSpPr>
          <p:spPr bwMode="auto">
            <a:xfrm flipH="1">
              <a:off x="3881" y="1373"/>
              <a:ext cx="116" cy="17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7473" name="AutoShape 18"/>
            <p:cNvCxnSpPr>
              <a:cxnSpLocks noChangeShapeType="1"/>
              <a:stCxn id="17467" idx="7"/>
              <a:endCxn id="17471" idx="2"/>
            </p:cNvCxnSpPr>
            <p:nvPr/>
          </p:nvCxnSpPr>
          <p:spPr bwMode="auto">
            <a:xfrm>
              <a:off x="4031" y="1339"/>
              <a:ext cx="769" cy="7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7413" name="Oval 20"/>
          <p:cNvSpPr>
            <a:spLocks noChangeArrowheads="1"/>
          </p:cNvSpPr>
          <p:nvPr/>
        </p:nvSpPr>
        <p:spPr bwMode="auto">
          <a:xfrm>
            <a:off x="5715000" y="3352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Oval 21"/>
          <p:cNvSpPr>
            <a:spLocks noChangeArrowheads="1"/>
          </p:cNvSpPr>
          <p:nvPr/>
        </p:nvSpPr>
        <p:spPr bwMode="auto">
          <a:xfrm>
            <a:off x="5486400" y="3276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Oval 22"/>
          <p:cNvSpPr>
            <a:spLocks noChangeArrowheads="1"/>
          </p:cNvSpPr>
          <p:nvPr/>
        </p:nvSpPr>
        <p:spPr bwMode="auto">
          <a:xfrm>
            <a:off x="5715000" y="3657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Oval 23"/>
          <p:cNvSpPr>
            <a:spLocks noChangeArrowheads="1"/>
          </p:cNvSpPr>
          <p:nvPr/>
        </p:nvSpPr>
        <p:spPr bwMode="auto">
          <a:xfrm>
            <a:off x="6172200" y="3657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Oval 24"/>
          <p:cNvSpPr>
            <a:spLocks noChangeArrowheads="1"/>
          </p:cNvSpPr>
          <p:nvPr/>
        </p:nvSpPr>
        <p:spPr bwMode="auto">
          <a:xfrm>
            <a:off x="624840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Oval 25"/>
          <p:cNvSpPr>
            <a:spLocks noChangeArrowheads="1"/>
          </p:cNvSpPr>
          <p:nvPr/>
        </p:nvSpPr>
        <p:spPr bwMode="auto">
          <a:xfrm>
            <a:off x="615315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9" name="Oval 26"/>
          <p:cNvSpPr>
            <a:spLocks noChangeArrowheads="1"/>
          </p:cNvSpPr>
          <p:nvPr/>
        </p:nvSpPr>
        <p:spPr bwMode="auto">
          <a:xfrm>
            <a:off x="60960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Oval 27"/>
          <p:cNvSpPr>
            <a:spLocks noChangeArrowheads="1"/>
          </p:cNvSpPr>
          <p:nvPr/>
        </p:nvSpPr>
        <p:spPr bwMode="auto">
          <a:xfrm>
            <a:off x="6172200" y="3886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Oval 28"/>
          <p:cNvSpPr>
            <a:spLocks noChangeArrowheads="1"/>
          </p:cNvSpPr>
          <p:nvPr/>
        </p:nvSpPr>
        <p:spPr bwMode="auto">
          <a:xfrm>
            <a:off x="5486400" y="3505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Oval 29"/>
          <p:cNvSpPr>
            <a:spLocks noChangeArrowheads="1"/>
          </p:cNvSpPr>
          <p:nvPr/>
        </p:nvSpPr>
        <p:spPr bwMode="auto">
          <a:xfrm>
            <a:off x="6324600" y="3962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Oval 30"/>
          <p:cNvSpPr>
            <a:spLocks noChangeArrowheads="1"/>
          </p:cNvSpPr>
          <p:nvPr/>
        </p:nvSpPr>
        <p:spPr bwMode="auto">
          <a:xfrm>
            <a:off x="5334000" y="3581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Oval 31"/>
          <p:cNvSpPr>
            <a:spLocks noChangeArrowheads="1"/>
          </p:cNvSpPr>
          <p:nvPr/>
        </p:nvSpPr>
        <p:spPr bwMode="auto">
          <a:xfrm>
            <a:off x="63246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Oval 32"/>
          <p:cNvSpPr>
            <a:spLocks noChangeArrowheads="1"/>
          </p:cNvSpPr>
          <p:nvPr/>
        </p:nvSpPr>
        <p:spPr bwMode="auto">
          <a:xfrm>
            <a:off x="6172200" y="3962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Oval 33"/>
          <p:cNvSpPr>
            <a:spLocks noChangeArrowheads="1"/>
          </p:cNvSpPr>
          <p:nvPr/>
        </p:nvSpPr>
        <p:spPr bwMode="auto">
          <a:xfrm>
            <a:off x="62484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7" name="Oval 34"/>
          <p:cNvSpPr>
            <a:spLocks noChangeArrowheads="1"/>
          </p:cNvSpPr>
          <p:nvPr/>
        </p:nvSpPr>
        <p:spPr bwMode="auto">
          <a:xfrm>
            <a:off x="548640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8" name="Oval 35"/>
          <p:cNvSpPr>
            <a:spLocks noChangeArrowheads="1"/>
          </p:cNvSpPr>
          <p:nvPr/>
        </p:nvSpPr>
        <p:spPr bwMode="auto">
          <a:xfrm>
            <a:off x="8077200" y="3352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Oval 36"/>
          <p:cNvSpPr>
            <a:spLocks noChangeArrowheads="1"/>
          </p:cNvSpPr>
          <p:nvPr/>
        </p:nvSpPr>
        <p:spPr bwMode="auto">
          <a:xfrm>
            <a:off x="7848600" y="3276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Oval 37"/>
          <p:cNvSpPr>
            <a:spLocks noChangeArrowheads="1"/>
          </p:cNvSpPr>
          <p:nvPr/>
        </p:nvSpPr>
        <p:spPr bwMode="auto">
          <a:xfrm>
            <a:off x="8077200" y="3657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Oval 38"/>
          <p:cNvSpPr>
            <a:spLocks noChangeArrowheads="1"/>
          </p:cNvSpPr>
          <p:nvPr/>
        </p:nvSpPr>
        <p:spPr bwMode="auto">
          <a:xfrm>
            <a:off x="8534400" y="36576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2" name="Oval 39"/>
          <p:cNvSpPr>
            <a:spLocks noChangeArrowheads="1"/>
          </p:cNvSpPr>
          <p:nvPr/>
        </p:nvSpPr>
        <p:spPr bwMode="auto">
          <a:xfrm>
            <a:off x="8610600" y="3733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3" name="Oval 40"/>
          <p:cNvSpPr>
            <a:spLocks noChangeArrowheads="1"/>
          </p:cNvSpPr>
          <p:nvPr/>
        </p:nvSpPr>
        <p:spPr bwMode="auto">
          <a:xfrm>
            <a:off x="8515350" y="3733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4" name="Oval 41"/>
          <p:cNvSpPr>
            <a:spLocks noChangeArrowheads="1"/>
          </p:cNvSpPr>
          <p:nvPr/>
        </p:nvSpPr>
        <p:spPr bwMode="auto">
          <a:xfrm>
            <a:off x="84582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5" name="Oval 42"/>
          <p:cNvSpPr>
            <a:spLocks noChangeArrowheads="1"/>
          </p:cNvSpPr>
          <p:nvPr/>
        </p:nvSpPr>
        <p:spPr bwMode="auto">
          <a:xfrm>
            <a:off x="8534400" y="38862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6" name="Oval 43"/>
          <p:cNvSpPr>
            <a:spLocks noChangeArrowheads="1"/>
          </p:cNvSpPr>
          <p:nvPr/>
        </p:nvSpPr>
        <p:spPr bwMode="auto">
          <a:xfrm>
            <a:off x="7848600" y="35052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7" name="Oval 44"/>
          <p:cNvSpPr>
            <a:spLocks noChangeArrowheads="1"/>
          </p:cNvSpPr>
          <p:nvPr/>
        </p:nvSpPr>
        <p:spPr bwMode="auto">
          <a:xfrm>
            <a:off x="8686800" y="3962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8" name="Oval 45"/>
          <p:cNvSpPr>
            <a:spLocks noChangeArrowheads="1"/>
          </p:cNvSpPr>
          <p:nvPr/>
        </p:nvSpPr>
        <p:spPr bwMode="auto">
          <a:xfrm>
            <a:off x="7696200" y="35814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9" name="Oval 46"/>
          <p:cNvSpPr>
            <a:spLocks noChangeArrowheads="1"/>
          </p:cNvSpPr>
          <p:nvPr/>
        </p:nvSpPr>
        <p:spPr bwMode="auto">
          <a:xfrm>
            <a:off x="86868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0" name="Oval 47"/>
          <p:cNvSpPr>
            <a:spLocks noChangeArrowheads="1"/>
          </p:cNvSpPr>
          <p:nvPr/>
        </p:nvSpPr>
        <p:spPr bwMode="auto">
          <a:xfrm>
            <a:off x="8534400" y="3962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1" name="Oval 48"/>
          <p:cNvSpPr>
            <a:spLocks noChangeArrowheads="1"/>
          </p:cNvSpPr>
          <p:nvPr/>
        </p:nvSpPr>
        <p:spPr bwMode="auto">
          <a:xfrm>
            <a:off x="86106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2" name="Oval 49"/>
          <p:cNvSpPr>
            <a:spLocks noChangeArrowheads="1"/>
          </p:cNvSpPr>
          <p:nvPr/>
        </p:nvSpPr>
        <p:spPr bwMode="auto">
          <a:xfrm>
            <a:off x="7848600" y="3733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3" name="AutoShape 50"/>
          <p:cNvSpPr>
            <a:spLocks noChangeArrowheads="1"/>
          </p:cNvSpPr>
          <p:nvPr/>
        </p:nvSpPr>
        <p:spPr bwMode="auto">
          <a:xfrm>
            <a:off x="6629400" y="3581400"/>
            <a:ext cx="762000" cy="152400"/>
          </a:xfrm>
          <a:prstGeom prst="rightArrow">
            <a:avLst>
              <a:gd name="adj1" fmla="val 50000"/>
              <a:gd name="adj2" fmla="val 12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4" name="Text Box 51"/>
          <p:cNvSpPr txBox="1">
            <a:spLocks noChangeArrowheads="1"/>
          </p:cNvSpPr>
          <p:nvPr/>
        </p:nvSpPr>
        <p:spPr bwMode="auto">
          <a:xfrm>
            <a:off x="6842125" y="3236913"/>
            <a:ext cx="323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/>
              <a:t>?</a:t>
            </a:r>
          </a:p>
        </p:txBody>
      </p:sp>
      <p:sp>
        <p:nvSpPr>
          <p:cNvPr id="17445" name="Oval 52"/>
          <p:cNvSpPr>
            <a:spLocks noChangeArrowheads="1"/>
          </p:cNvSpPr>
          <p:nvPr/>
        </p:nvSpPr>
        <p:spPr bwMode="auto">
          <a:xfrm>
            <a:off x="7010400" y="4876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6" name="Oval 53"/>
          <p:cNvSpPr>
            <a:spLocks noChangeArrowheads="1"/>
          </p:cNvSpPr>
          <p:nvPr/>
        </p:nvSpPr>
        <p:spPr bwMode="auto">
          <a:xfrm>
            <a:off x="6781800" y="4800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7" name="Oval 54"/>
          <p:cNvSpPr>
            <a:spLocks noChangeArrowheads="1"/>
          </p:cNvSpPr>
          <p:nvPr/>
        </p:nvSpPr>
        <p:spPr bwMode="auto">
          <a:xfrm>
            <a:off x="7010400" y="5181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8" name="Oval 55"/>
          <p:cNvSpPr>
            <a:spLocks noChangeArrowheads="1"/>
          </p:cNvSpPr>
          <p:nvPr/>
        </p:nvSpPr>
        <p:spPr bwMode="auto">
          <a:xfrm>
            <a:off x="7467600" y="51816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9" name="Oval 56"/>
          <p:cNvSpPr>
            <a:spLocks noChangeArrowheads="1"/>
          </p:cNvSpPr>
          <p:nvPr/>
        </p:nvSpPr>
        <p:spPr bwMode="auto">
          <a:xfrm>
            <a:off x="7543800" y="5257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0" name="Oval 57"/>
          <p:cNvSpPr>
            <a:spLocks noChangeArrowheads="1"/>
          </p:cNvSpPr>
          <p:nvPr/>
        </p:nvSpPr>
        <p:spPr bwMode="auto">
          <a:xfrm>
            <a:off x="7448550" y="5257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1" name="Oval 58"/>
          <p:cNvSpPr>
            <a:spLocks noChangeArrowheads="1"/>
          </p:cNvSpPr>
          <p:nvPr/>
        </p:nvSpPr>
        <p:spPr bwMode="auto">
          <a:xfrm>
            <a:off x="73914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2" name="Oval 59"/>
          <p:cNvSpPr>
            <a:spLocks noChangeArrowheads="1"/>
          </p:cNvSpPr>
          <p:nvPr/>
        </p:nvSpPr>
        <p:spPr bwMode="auto">
          <a:xfrm>
            <a:off x="7467600" y="54102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3" name="Oval 60"/>
          <p:cNvSpPr>
            <a:spLocks noChangeArrowheads="1"/>
          </p:cNvSpPr>
          <p:nvPr/>
        </p:nvSpPr>
        <p:spPr bwMode="auto">
          <a:xfrm>
            <a:off x="6781800" y="50292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4" name="Oval 61"/>
          <p:cNvSpPr>
            <a:spLocks noChangeArrowheads="1"/>
          </p:cNvSpPr>
          <p:nvPr/>
        </p:nvSpPr>
        <p:spPr bwMode="auto">
          <a:xfrm>
            <a:off x="7620000" y="5486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5" name="Oval 62"/>
          <p:cNvSpPr>
            <a:spLocks noChangeArrowheads="1"/>
          </p:cNvSpPr>
          <p:nvPr/>
        </p:nvSpPr>
        <p:spPr bwMode="auto">
          <a:xfrm>
            <a:off x="6629400" y="51054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6" name="Oval 63"/>
          <p:cNvSpPr>
            <a:spLocks noChangeArrowheads="1"/>
          </p:cNvSpPr>
          <p:nvPr/>
        </p:nvSpPr>
        <p:spPr bwMode="auto">
          <a:xfrm>
            <a:off x="76200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7" name="Oval 64"/>
          <p:cNvSpPr>
            <a:spLocks noChangeArrowheads="1"/>
          </p:cNvSpPr>
          <p:nvPr/>
        </p:nvSpPr>
        <p:spPr bwMode="auto">
          <a:xfrm>
            <a:off x="7467600" y="5486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8" name="Oval 65"/>
          <p:cNvSpPr>
            <a:spLocks noChangeArrowheads="1"/>
          </p:cNvSpPr>
          <p:nvPr/>
        </p:nvSpPr>
        <p:spPr bwMode="auto">
          <a:xfrm>
            <a:off x="75438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9" name="Oval 66"/>
          <p:cNvSpPr>
            <a:spLocks noChangeArrowheads="1"/>
          </p:cNvSpPr>
          <p:nvPr/>
        </p:nvSpPr>
        <p:spPr bwMode="auto">
          <a:xfrm>
            <a:off x="6781800" y="5257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60" name="Oval 67"/>
          <p:cNvSpPr>
            <a:spLocks noChangeArrowheads="1"/>
          </p:cNvSpPr>
          <p:nvPr/>
        </p:nvSpPr>
        <p:spPr bwMode="auto">
          <a:xfrm>
            <a:off x="6477000" y="4724400"/>
            <a:ext cx="762000" cy="7620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61" name="Oval 68"/>
          <p:cNvSpPr>
            <a:spLocks noChangeArrowheads="1"/>
          </p:cNvSpPr>
          <p:nvPr/>
        </p:nvSpPr>
        <p:spPr bwMode="auto">
          <a:xfrm>
            <a:off x="7315200" y="5105400"/>
            <a:ext cx="457200" cy="6096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527" name="Line 71"/>
          <p:cNvSpPr>
            <a:spLocks noChangeShapeType="1"/>
          </p:cNvSpPr>
          <p:nvPr/>
        </p:nvSpPr>
        <p:spPr bwMode="auto">
          <a:xfrm flipV="1">
            <a:off x="7048500" y="4953000"/>
            <a:ext cx="0" cy="228600"/>
          </a:xfrm>
          <a:prstGeom prst="line">
            <a:avLst/>
          </a:prstGeom>
          <a:noFill/>
          <a:ln w="6350">
            <a:solidFill>
              <a:srgbClr val="0033CC"/>
            </a:solidFill>
            <a:round/>
            <a:headEnd type="stealth" w="med" len="med"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529" name="AutoShape 73"/>
          <p:cNvSpPr>
            <a:spLocks noChangeArrowheads="1"/>
          </p:cNvSpPr>
          <p:nvPr/>
        </p:nvSpPr>
        <p:spPr bwMode="auto">
          <a:xfrm>
            <a:off x="5410200" y="4343400"/>
            <a:ext cx="914400" cy="533400"/>
          </a:xfrm>
          <a:prstGeom prst="wedgeRectCallout">
            <a:avLst>
              <a:gd name="adj1" fmla="val 119792"/>
              <a:gd name="adj2" fmla="val 84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Internal variation</a:t>
            </a:r>
          </a:p>
        </p:txBody>
      </p:sp>
      <p:sp>
        <p:nvSpPr>
          <p:cNvPr id="19530" name="AutoShape 74"/>
          <p:cNvSpPr>
            <a:spLocks noChangeArrowheads="1"/>
          </p:cNvSpPr>
          <p:nvPr/>
        </p:nvSpPr>
        <p:spPr bwMode="auto">
          <a:xfrm>
            <a:off x="7696200" y="4343400"/>
            <a:ext cx="1143000" cy="533400"/>
          </a:xfrm>
          <a:prstGeom prst="wedgeRectCallout">
            <a:avLst>
              <a:gd name="adj1" fmla="val -86111"/>
              <a:gd name="adj2" fmla="val 1220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Inter-cluster distance</a:t>
            </a:r>
          </a:p>
        </p:txBody>
      </p:sp>
      <p:sp>
        <p:nvSpPr>
          <p:cNvPr id="17465" name="Line 75"/>
          <p:cNvSpPr>
            <a:spLocks noChangeShapeType="1"/>
          </p:cNvSpPr>
          <p:nvPr/>
        </p:nvSpPr>
        <p:spPr bwMode="auto">
          <a:xfrm>
            <a:off x="7048500" y="5219700"/>
            <a:ext cx="381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stealth" w="med" len="lg"/>
            <a:tailEnd type="stealth" w="med" len="lg"/>
          </a:ln>
        </p:spPr>
        <p:txBody>
          <a:bodyPr/>
          <a:lstStyle/>
          <a:p>
            <a:endParaRPr lang="en-GB"/>
          </a:p>
        </p:txBody>
      </p:sp>
      <p:sp>
        <p:nvSpPr>
          <p:cNvPr id="17466" name="Text Box 76"/>
          <p:cNvSpPr txBox="1">
            <a:spLocks noChangeArrowheads="1"/>
          </p:cNvSpPr>
          <p:nvPr/>
        </p:nvSpPr>
        <p:spPr bwMode="auto">
          <a:xfrm>
            <a:off x="6394450" y="5729288"/>
            <a:ext cx="160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Good or Bad?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27" grpId="0" animBg="1"/>
      <p:bldP spid="19529" grpId="0" animBg="1" autoUpdateAnimBg="0"/>
      <p:bldP spid="19530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51990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Problem of Cluster Detection</a:t>
            </a:r>
            <a:endParaRPr lang="en-GB" sz="3200" dirty="0"/>
          </a:p>
        </p:txBody>
      </p:sp>
      <p:sp>
        <p:nvSpPr>
          <p:cNvPr id="14541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602307" y="1071563"/>
            <a:ext cx="7858125" cy="4873625"/>
          </a:xfrm>
        </p:spPr>
        <p:txBody>
          <a:bodyPr/>
          <a:lstStyle/>
          <a:p>
            <a:pPr marL="273050" indent="-273050"/>
            <a:r>
              <a:rPr lang="en-GB" sz="2800" b="1" dirty="0"/>
              <a:t>Requirements for clustering solutions</a:t>
            </a:r>
          </a:p>
          <a:p>
            <a:pPr marL="628650" lvl="1" indent="-355600"/>
            <a:r>
              <a:rPr lang="en-US" sz="2400" dirty="0"/>
              <a:t>Scalability</a:t>
            </a:r>
          </a:p>
          <a:p>
            <a:pPr marL="628650" lvl="1" indent="-355600"/>
            <a:r>
              <a:rPr lang="en-US" sz="2400" dirty="0"/>
              <a:t>Able to deal with different types of attributes</a:t>
            </a:r>
          </a:p>
          <a:p>
            <a:pPr marL="628650" lvl="1" indent="-355600"/>
            <a:r>
              <a:rPr lang="en-US" sz="2400" dirty="0"/>
              <a:t>Able to discover clusters of arbitrary shapes</a:t>
            </a:r>
          </a:p>
          <a:p>
            <a:pPr marL="628650" lvl="1" indent="-355600"/>
            <a:r>
              <a:rPr lang="en-US" sz="2400" dirty="0"/>
              <a:t>Minimal requirements for domain knowledge to determine input parameters</a:t>
            </a:r>
          </a:p>
          <a:p>
            <a:pPr marL="628650" lvl="1" indent="-355600"/>
            <a:r>
              <a:rPr lang="en-US" sz="2400" dirty="0"/>
              <a:t>Able to deal with noise and outliers</a:t>
            </a:r>
          </a:p>
          <a:p>
            <a:pPr marL="628650" lvl="1" indent="-355600"/>
            <a:r>
              <a:rPr lang="en-US" sz="2400" dirty="0"/>
              <a:t>Insensitive to order of input data records</a:t>
            </a:r>
          </a:p>
          <a:p>
            <a:pPr marL="628650" lvl="1" indent="-355600"/>
            <a:r>
              <a:rPr lang="en-US" sz="2400" dirty="0"/>
              <a:t>Able to deal with high dimensionality</a:t>
            </a:r>
          </a:p>
          <a:p>
            <a:pPr marL="628650" lvl="1" indent="-355600"/>
            <a:r>
              <a:rPr lang="en-US" sz="2400" dirty="0"/>
              <a:t>Incorporation of user-specified constraints</a:t>
            </a:r>
          </a:p>
          <a:p>
            <a:pPr marL="628650" lvl="1" indent="-355600"/>
            <a:r>
              <a:rPr lang="en-US" sz="2400" dirty="0"/>
              <a:t>Interpretability and usability</a:t>
            </a:r>
          </a:p>
          <a:p>
            <a:pPr marL="628650" lvl="1" indent="-355600"/>
            <a:endParaRPr lang="en-GB" altLang="zh-CN" dirty="0"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Measures of Proximity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000125"/>
            <a:ext cx="8148637" cy="4873625"/>
          </a:xfrm>
        </p:spPr>
        <p:txBody>
          <a:bodyPr/>
          <a:lstStyle/>
          <a:p>
            <a:pPr marL="273050" indent="-273050"/>
            <a:r>
              <a:rPr lang="en-GB" sz="2800" b="1" dirty="0"/>
              <a:t>Basics</a:t>
            </a:r>
          </a:p>
          <a:p>
            <a:pPr lvl="1" indent="-268288"/>
            <a:r>
              <a:rPr lang="en-US" sz="2400" dirty="0"/>
              <a:t>Proximity between two data objects is represented by either similarity or dissimilarity</a:t>
            </a:r>
          </a:p>
          <a:p>
            <a:pPr lvl="1" indent="-268288"/>
            <a:r>
              <a:rPr lang="en-US" sz="2400" dirty="0"/>
              <a:t>Similarity: a numeric measure of the degree of alikeness, dissimilarity: numeric measure of the degree of difference between two objects</a:t>
            </a:r>
          </a:p>
          <a:p>
            <a:pPr lvl="1" indent="-268288"/>
            <a:r>
              <a:rPr lang="en-US" sz="2400" dirty="0"/>
              <a:t>Similarity measure and dissimilarity measure are often convertible; normally dissimilarity is preferred</a:t>
            </a:r>
          </a:p>
          <a:p>
            <a:pPr lvl="1" indent="-268288"/>
            <a:r>
              <a:rPr lang="en-US" sz="2400" dirty="0"/>
              <a:t>Measure of dissimilarity: </a:t>
            </a:r>
          </a:p>
          <a:p>
            <a:pPr lvl="2" indent="-268288"/>
            <a:r>
              <a:rPr lang="en-US" sz="2000" dirty="0"/>
              <a:t>Measuring the difference between values of the corresponding attributes </a:t>
            </a:r>
          </a:p>
          <a:p>
            <a:pPr lvl="2" indent="-268288"/>
            <a:r>
              <a:rPr lang="en-US" sz="2000" b="1" i="1" dirty="0"/>
              <a:t>Combining</a:t>
            </a:r>
            <a:r>
              <a:rPr lang="en-US" sz="2000" b="1" dirty="0">
                <a:solidFill>
                  <a:srgbClr val="0070C0"/>
                </a:solidFill>
              </a:rPr>
              <a:t> </a:t>
            </a:r>
            <a:r>
              <a:rPr lang="en-US" sz="2000" dirty="0"/>
              <a:t>the</a:t>
            </a:r>
            <a:r>
              <a:rPr lang="en-US" sz="2000" dirty="0">
                <a:solidFill>
                  <a:schemeClr val="folHlink"/>
                </a:solidFill>
              </a:rPr>
              <a:t> </a:t>
            </a:r>
            <a:r>
              <a:rPr lang="en-US" sz="2000" dirty="0"/>
              <a:t>measures of the differences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000125"/>
            <a:ext cx="8305800" cy="5105400"/>
          </a:xfrm>
        </p:spPr>
        <p:txBody>
          <a:bodyPr/>
          <a:lstStyle/>
          <a:p>
            <a:pPr marL="285750" indent="-285750"/>
            <a:r>
              <a:rPr lang="en-GB" sz="2800" b="1" dirty="0"/>
              <a:t>Outline of main steps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Define the number of clusters (</a:t>
            </a:r>
            <a:r>
              <a:rPr lang="en-GB" sz="2400" i="1" dirty="0"/>
              <a:t>k</a:t>
            </a:r>
            <a:r>
              <a:rPr lang="en-GB" sz="2400" dirty="0"/>
              <a:t>)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Choose k data objects randomly to serve as the initial </a:t>
            </a:r>
            <a:r>
              <a:rPr lang="en-GB" sz="2400" dirty="0" err="1"/>
              <a:t>centroids</a:t>
            </a:r>
            <a:r>
              <a:rPr lang="en-GB" sz="2400" dirty="0"/>
              <a:t> for the </a:t>
            </a:r>
            <a:r>
              <a:rPr lang="en-GB" sz="2400" i="1" dirty="0"/>
              <a:t>k</a:t>
            </a:r>
            <a:r>
              <a:rPr lang="en-GB" sz="2400" dirty="0"/>
              <a:t> clusters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Assign each data object to the cluster represented by its nearest </a:t>
            </a:r>
            <a:r>
              <a:rPr lang="en-GB" sz="2400" dirty="0" err="1"/>
              <a:t>centroid</a:t>
            </a:r>
            <a:endParaRPr lang="en-GB" sz="2400" dirty="0"/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Find a new </a:t>
            </a:r>
            <a:r>
              <a:rPr lang="en-GB" sz="2400" dirty="0" err="1"/>
              <a:t>centroid</a:t>
            </a:r>
            <a:r>
              <a:rPr lang="en-GB" sz="2400" dirty="0"/>
              <a:t> for each cluster by calculating the mean vector of its members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Undo the memberships of all data objects. Go back to Step 3 and repeat the process until cluster membership no longer changes or a maximum number of iterations is reached.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45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98648" y="857250"/>
            <a:ext cx="8305800" cy="457200"/>
          </a:xfrm>
        </p:spPr>
        <p:txBody>
          <a:bodyPr>
            <a:normAutofit lnSpcReduction="10000"/>
          </a:bodyPr>
          <a:lstStyle/>
          <a:p>
            <a:pPr marL="190500" indent="-190500">
              <a:lnSpc>
                <a:spcPct val="90000"/>
              </a:lnSpc>
            </a:pPr>
            <a:r>
              <a:rPr lang="en-GB" sz="2800" b="1" dirty="0"/>
              <a:t>Illustration of the method:</a:t>
            </a:r>
          </a:p>
        </p:txBody>
      </p:sp>
      <p:grpSp>
        <p:nvGrpSpPr>
          <p:cNvPr id="24768" name="Group 1216"/>
          <p:cNvGrpSpPr>
            <a:grpSpLocks/>
          </p:cNvGrpSpPr>
          <p:nvPr/>
        </p:nvGrpSpPr>
        <p:grpSpPr bwMode="auto">
          <a:xfrm>
            <a:off x="357158" y="3962400"/>
            <a:ext cx="2286000" cy="1981200"/>
            <a:chOff x="240" y="2496"/>
            <a:chExt cx="1440" cy="1248"/>
          </a:xfrm>
        </p:grpSpPr>
        <p:sp>
          <p:nvSpPr>
            <p:cNvPr id="24578" name="Line 214"/>
            <p:cNvSpPr>
              <a:spLocks noChangeShapeType="1"/>
            </p:cNvSpPr>
            <p:nvPr/>
          </p:nvSpPr>
          <p:spPr bwMode="auto">
            <a:xfrm flipV="1">
              <a:off x="1263" y="3201"/>
              <a:ext cx="48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579" name="Line 213"/>
            <p:cNvSpPr>
              <a:spLocks noChangeShapeType="1"/>
            </p:cNvSpPr>
            <p:nvPr/>
          </p:nvSpPr>
          <p:spPr bwMode="auto">
            <a:xfrm flipH="1">
              <a:off x="990" y="2645"/>
              <a:ext cx="141" cy="8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61" name="Oval 12"/>
            <p:cNvSpPr>
              <a:spLocks noChangeArrowheads="1"/>
            </p:cNvSpPr>
            <p:nvPr/>
          </p:nvSpPr>
          <p:spPr bwMode="auto">
            <a:xfrm>
              <a:off x="1246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2" name="Oval 13"/>
            <p:cNvSpPr>
              <a:spLocks noChangeArrowheads="1"/>
            </p:cNvSpPr>
            <p:nvPr/>
          </p:nvSpPr>
          <p:spPr bwMode="auto">
            <a:xfrm>
              <a:off x="384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3" name="Oval 14"/>
            <p:cNvSpPr>
              <a:spLocks noChangeArrowheads="1"/>
            </p:cNvSpPr>
            <p:nvPr/>
          </p:nvSpPr>
          <p:spPr bwMode="auto">
            <a:xfrm>
              <a:off x="704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4" name="Oval 15"/>
            <p:cNvSpPr>
              <a:spLocks noChangeArrowheads="1"/>
            </p:cNvSpPr>
            <p:nvPr/>
          </p:nvSpPr>
          <p:spPr bwMode="auto">
            <a:xfrm>
              <a:off x="992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5" name="Oval 16"/>
            <p:cNvSpPr>
              <a:spLocks noChangeArrowheads="1"/>
            </p:cNvSpPr>
            <p:nvPr/>
          </p:nvSpPr>
          <p:spPr bwMode="auto">
            <a:xfrm>
              <a:off x="1097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6" name="Oval 17"/>
            <p:cNvSpPr>
              <a:spLocks noChangeArrowheads="1"/>
            </p:cNvSpPr>
            <p:nvPr/>
          </p:nvSpPr>
          <p:spPr bwMode="auto">
            <a:xfrm>
              <a:off x="928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7" name="Oval 18"/>
            <p:cNvSpPr>
              <a:spLocks noChangeArrowheads="1"/>
            </p:cNvSpPr>
            <p:nvPr/>
          </p:nvSpPr>
          <p:spPr bwMode="auto">
            <a:xfrm>
              <a:off x="526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8" name="Oval 19"/>
            <p:cNvSpPr>
              <a:spLocks noChangeArrowheads="1"/>
            </p:cNvSpPr>
            <p:nvPr/>
          </p:nvSpPr>
          <p:spPr bwMode="auto">
            <a:xfrm>
              <a:off x="1330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9" name="Oval 20"/>
            <p:cNvSpPr>
              <a:spLocks noChangeArrowheads="1"/>
            </p:cNvSpPr>
            <p:nvPr/>
          </p:nvSpPr>
          <p:spPr bwMode="auto">
            <a:xfrm>
              <a:off x="526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0" name="Oval 21"/>
            <p:cNvSpPr>
              <a:spLocks noChangeArrowheads="1"/>
            </p:cNvSpPr>
            <p:nvPr/>
          </p:nvSpPr>
          <p:spPr bwMode="auto">
            <a:xfrm>
              <a:off x="1436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1" name="Oval 22"/>
            <p:cNvSpPr>
              <a:spLocks noChangeArrowheads="1"/>
            </p:cNvSpPr>
            <p:nvPr/>
          </p:nvSpPr>
          <p:spPr bwMode="auto">
            <a:xfrm>
              <a:off x="1330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2" name="Oval 23"/>
            <p:cNvSpPr>
              <a:spLocks noChangeArrowheads="1"/>
            </p:cNvSpPr>
            <p:nvPr/>
          </p:nvSpPr>
          <p:spPr bwMode="auto">
            <a:xfrm>
              <a:off x="463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3" name="Oval 24"/>
            <p:cNvSpPr>
              <a:spLocks noChangeArrowheads="1"/>
            </p:cNvSpPr>
            <p:nvPr/>
          </p:nvSpPr>
          <p:spPr bwMode="auto">
            <a:xfrm>
              <a:off x="672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4" name="Oval 25"/>
            <p:cNvSpPr>
              <a:spLocks noChangeArrowheads="1"/>
            </p:cNvSpPr>
            <p:nvPr/>
          </p:nvSpPr>
          <p:spPr bwMode="auto">
            <a:xfrm>
              <a:off x="849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5" name="Oval 26"/>
            <p:cNvSpPr>
              <a:spLocks noChangeArrowheads="1"/>
            </p:cNvSpPr>
            <p:nvPr/>
          </p:nvSpPr>
          <p:spPr bwMode="auto">
            <a:xfrm>
              <a:off x="1224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6" name="Oval 27"/>
            <p:cNvSpPr>
              <a:spLocks noChangeArrowheads="1"/>
            </p:cNvSpPr>
            <p:nvPr/>
          </p:nvSpPr>
          <p:spPr bwMode="auto">
            <a:xfrm>
              <a:off x="1013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7" name="Oval 28"/>
            <p:cNvSpPr>
              <a:spLocks noChangeArrowheads="1"/>
            </p:cNvSpPr>
            <p:nvPr/>
          </p:nvSpPr>
          <p:spPr bwMode="auto">
            <a:xfrm>
              <a:off x="611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8" name="Oval 29"/>
            <p:cNvSpPr>
              <a:spLocks noChangeArrowheads="1"/>
            </p:cNvSpPr>
            <p:nvPr/>
          </p:nvSpPr>
          <p:spPr bwMode="auto">
            <a:xfrm>
              <a:off x="1415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9" name="Oval 30"/>
            <p:cNvSpPr>
              <a:spLocks noChangeArrowheads="1"/>
            </p:cNvSpPr>
            <p:nvPr/>
          </p:nvSpPr>
          <p:spPr bwMode="auto">
            <a:xfrm>
              <a:off x="336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0" name="Oval 31"/>
            <p:cNvSpPr>
              <a:spLocks noChangeArrowheads="1"/>
            </p:cNvSpPr>
            <p:nvPr/>
          </p:nvSpPr>
          <p:spPr bwMode="auto">
            <a:xfrm>
              <a:off x="1521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01" name="AutoShape 33"/>
            <p:cNvSpPr>
              <a:spLocks noChangeArrowheads="1"/>
            </p:cNvSpPr>
            <p:nvPr/>
          </p:nvSpPr>
          <p:spPr bwMode="auto">
            <a:xfrm>
              <a:off x="886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2" name="Oval 30"/>
            <p:cNvSpPr>
              <a:spLocks noChangeArrowheads="1"/>
            </p:cNvSpPr>
            <p:nvPr/>
          </p:nvSpPr>
          <p:spPr bwMode="auto">
            <a:xfrm>
              <a:off x="513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3" name="Oval 30"/>
            <p:cNvSpPr>
              <a:spLocks noChangeArrowheads="1"/>
            </p:cNvSpPr>
            <p:nvPr/>
          </p:nvSpPr>
          <p:spPr bwMode="auto">
            <a:xfrm>
              <a:off x="882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4" name="Oval 30"/>
            <p:cNvSpPr>
              <a:spLocks noChangeArrowheads="1"/>
            </p:cNvSpPr>
            <p:nvPr/>
          </p:nvSpPr>
          <p:spPr bwMode="auto">
            <a:xfrm>
              <a:off x="1179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5" name="Rectangle 205"/>
            <p:cNvSpPr>
              <a:spLocks noChangeArrowheads="1"/>
            </p:cNvSpPr>
            <p:nvPr/>
          </p:nvSpPr>
          <p:spPr bwMode="auto">
            <a:xfrm>
              <a:off x="240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6" name="Line 206"/>
            <p:cNvSpPr>
              <a:spLocks noChangeShapeType="1"/>
            </p:cNvSpPr>
            <p:nvPr/>
          </p:nvSpPr>
          <p:spPr bwMode="auto">
            <a:xfrm>
              <a:off x="384" y="2496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7" name="Line 207"/>
            <p:cNvSpPr>
              <a:spLocks noChangeShapeType="1"/>
            </p:cNvSpPr>
            <p:nvPr/>
          </p:nvSpPr>
          <p:spPr bwMode="auto">
            <a:xfrm flipH="1">
              <a:off x="672" y="2928"/>
              <a:ext cx="336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8" name="Line 208"/>
            <p:cNvSpPr>
              <a:spLocks noChangeShapeType="1"/>
            </p:cNvSpPr>
            <p:nvPr/>
          </p:nvSpPr>
          <p:spPr bwMode="auto">
            <a:xfrm flipV="1">
              <a:off x="1008" y="2784"/>
              <a:ext cx="67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9" name="AutoShape 209"/>
            <p:cNvSpPr>
              <a:spLocks noChangeArrowheads="1"/>
            </p:cNvSpPr>
            <p:nvPr/>
          </p:nvSpPr>
          <p:spPr bwMode="auto">
            <a:xfrm>
              <a:off x="960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0" name="AutoShape 210"/>
            <p:cNvSpPr>
              <a:spLocks noChangeArrowheads="1"/>
            </p:cNvSpPr>
            <p:nvPr/>
          </p:nvSpPr>
          <p:spPr bwMode="auto">
            <a:xfrm>
              <a:off x="576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1" name="AutoShape 211"/>
            <p:cNvSpPr>
              <a:spLocks noChangeArrowheads="1"/>
            </p:cNvSpPr>
            <p:nvPr/>
          </p:nvSpPr>
          <p:spPr bwMode="auto">
            <a:xfrm>
              <a:off x="1296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2" name="Line 212"/>
            <p:cNvSpPr>
              <a:spLocks noChangeShapeType="1"/>
            </p:cNvSpPr>
            <p:nvPr/>
          </p:nvSpPr>
          <p:spPr bwMode="auto">
            <a:xfrm>
              <a:off x="556" y="3067"/>
              <a:ext cx="48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767" name="Group 1215"/>
          <p:cNvGrpSpPr>
            <a:grpSpLocks/>
          </p:cNvGrpSpPr>
          <p:nvPr/>
        </p:nvGrpSpPr>
        <p:grpSpPr bwMode="auto">
          <a:xfrm>
            <a:off x="3219421" y="3962400"/>
            <a:ext cx="2286000" cy="1981200"/>
            <a:chOff x="2016" y="2496"/>
            <a:chExt cx="1440" cy="1248"/>
          </a:xfrm>
        </p:grpSpPr>
        <p:sp>
          <p:nvSpPr>
            <p:cNvPr id="24693" name="Oval 12"/>
            <p:cNvSpPr>
              <a:spLocks noChangeArrowheads="1"/>
            </p:cNvSpPr>
            <p:nvPr/>
          </p:nvSpPr>
          <p:spPr bwMode="auto">
            <a:xfrm>
              <a:off x="3022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4" name="Oval 13"/>
            <p:cNvSpPr>
              <a:spLocks noChangeArrowheads="1"/>
            </p:cNvSpPr>
            <p:nvPr/>
          </p:nvSpPr>
          <p:spPr bwMode="auto">
            <a:xfrm>
              <a:off x="2160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5" name="Oval 14"/>
            <p:cNvSpPr>
              <a:spLocks noChangeArrowheads="1"/>
            </p:cNvSpPr>
            <p:nvPr/>
          </p:nvSpPr>
          <p:spPr bwMode="auto">
            <a:xfrm>
              <a:off x="2480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6" name="Oval 15"/>
            <p:cNvSpPr>
              <a:spLocks noChangeArrowheads="1"/>
            </p:cNvSpPr>
            <p:nvPr/>
          </p:nvSpPr>
          <p:spPr bwMode="auto">
            <a:xfrm>
              <a:off x="2768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7" name="Oval 16"/>
            <p:cNvSpPr>
              <a:spLocks noChangeArrowheads="1"/>
            </p:cNvSpPr>
            <p:nvPr/>
          </p:nvSpPr>
          <p:spPr bwMode="auto">
            <a:xfrm>
              <a:off x="2873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8" name="Oval 17"/>
            <p:cNvSpPr>
              <a:spLocks noChangeArrowheads="1"/>
            </p:cNvSpPr>
            <p:nvPr/>
          </p:nvSpPr>
          <p:spPr bwMode="auto">
            <a:xfrm>
              <a:off x="2704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9" name="Oval 18"/>
            <p:cNvSpPr>
              <a:spLocks noChangeArrowheads="1"/>
            </p:cNvSpPr>
            <p:nvPr/>
          </p:nvSpPr>
          <p:spPr bwMode="auto">
            <a:xfrm>
              <a:off x="2302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0" name="Oval 19"/>
            <p:cNvSpPr>
              <a:spLocks noChangeArrowheads="1"/>
            </p:cNvSpPr>
            <p:nvPr/>
          </p:nvSpPr>
          <p:spPr bwMode="auto">
            <a:xfrm>
              <a:off x="3106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1" name="Oval 20"/>
            <p:cNvSpPr>
              <a:spLocks noChangeArrowheads="1"/>
            </p:cNvSpPr>
            <p:nvPr/>
          </p:nvSpPr>
          <p:spPr bwMode="auto">
            <a:xfrm>
              <a:off x="2302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2" name="Oval 21"/>
            <p:cNvSpPr>
              <a:spLocks noChangeArrowheads="1"/>
            </p:cNvSpPr>
            <p:nvPr/>
          </p:nvSpPr>
          <p:spPr bwMode="auto">
            <a:xfrm>
              <a:off x="3212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3" name="Oval 22"/>
            <p:cNvSpPr>
              <a:spLocks noChangeArrowheads="1"/>
            </p:cNvSpPr>
            <p:nvPr/>
          </p:nvSpPr>
          <p:spPr bwMode="auto">
            <a:xfrm>
              <a:off x="3106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4" name="Oval 23"/>
            <p:cNvSpPr>
              <a:spLocks noChangeArrowheads="1"/>
            </p:cNvSpPr>
            <p:nvPr/>
          </p:nvSpPr>
          <p:spPr bwMode="auto">
            <a:xfrm>
              <a:off x="2239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5" name="Oval 24"/>
            <p:cNvSpPr>
              <a:spLocks noChangeArrowheads="1"/>
            </p:cNvSpPr>
            <p:nvPr/>
          </p:nvSpPr>
          <p:spPr bwMode="auto">
            <a:xfrm>
              <a:off x="2448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6" name="Oval 25"/>
            <p:cNvSpPr>
              <a:spLocks noChangeArrowheads="1"/>
            </p:cNvSpPr>
            <p:nvPr/>
          </p:nvSpPr>
          <p:spPr bwMode="auto">
            <a:xfrm>
              <a:off x="2625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7" name="Oval 26"/>
            <p:cNvSpPr>
              <a:spLocks noChangeArrowheads="1"/>
            </p:cNvSpPr>
            <p:nvPr/>
          </p:nvSpPr>
          <p:spPr bwMode="auto">
            <a:xfrm>
              <a:off x="3000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8" name="Oval 27"/>
            <p:cNvSpPr>
              <a:spLocks noChangeArrowheads="1"/>
            </p:cNvSpPr>
            <p:nvPr/>
          </p:nvSpPr>
          <p:spPr bwMode="auto">
            <a:xfrm>
              <a:off x="2789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9" name="Oval 28"/>
            <p:cNvSpPr>
              <a:spLocks noChangeArrowheads="1"/>
            </p:cNvSpPr>
            <p:nvPr/>
          </p:nvSpPr>
          <p:spPr bwMode="auto">
            <a:xfrm>
              <a:off x="2387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0" name="Oval 29"/>
            <p:cNvSpPr>
              <a:spLocks noChangeArrowheads="1"/>
            </p:cNvSpPr>
            <p:nvPr/>
          </p:nvSpPr>
          <p:spPr bwMode="auto">
            <a:xfrm>
              <a:off x="3191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1" name="Oval 30"/>
            <p:cNvSpPr>
              <a:spLocks noChangeArrowheads="1"/>
            </p:cNvSpPr>
            <p:nvPr/>
          </p:nvSpPr>
          <p:spPr bwMode="auto">
            <a:xfrm>
              <a:off x="2112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2" name="Oval 31"/>
            <p:cNvSpPr>
              <a:spLocks noChangeArrowheads="1"/>
            </p:cNvSpPr>
            <p:nvPr/>
          </p:nvSpPr>
          <p:spPr bwMode="auto">
            <a:xfrm>
              <a:off x="3297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72" name="AutoShape 33"/>
            <p:cNvSpPr>
              <a:spLocks noChangeArrowheads="1"/>
            </p:cNvSpPr>
            <p:nvPr/>
          </p:nvSpPr>
          <p:spPr bwMode="auto">
            <a:xfrm>
              <a:off x="2662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4" name="Oval 30"/>
            <p:cNvSpPr>
              <a:spLocks noChangeArrowheads="1"/>
            </p:cNvSpPr>
            <p:nvPr/>
          </p:nvSpPr>
          <p:spPr bwMode="auto">
            <a:xfrm>
              <a:off x="2289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5" name="Oval 30"/>
            <p:cNvSpPr>
              <a:spLocks noChangeArrowheads="1"/>
            </p:cNvSpPr>
            <p:nvPr/>
          </p:nvSpPr>
          <p:spPr bwMode="auto">
            <a:xfrm>
              <a:off x="2658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6" name="Oval 30"/>
            <p:cNvSpPr>
              <a:spLocks noChangeArrowheads="1"/>
            </p:cNvSpPr>
            <p:nvPr/>
          </p:nvSpPr>
          <p:spPr bwMode="auto">
            <a:xfrm>
              <a:off x="2955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7" name="Rectangle 276"/>
            <p:cNvSpPr>
              <a:spLocks noChangeArrowheads="1"/>
            </p:cNvSpPr>
            <p:nvPr/>
          </p:nvSpPr>
          <p:spPr bwMode="auto">
            <a:xfrm>
              <a:off x="2016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8" name="Line 277"/>
            <p:cNvSpPr>
              <a:spLocks noChangeShapeType="1"/>
            </p:cNvSpPr>
            <p:nvPr/>
          </p:nvSpPr>
          <p:spPr bwMode="auto">
            <a:xfrm>
              <a:off x="2016" y="2688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19" name="Line 278"/>
            <p:cNvSpPr>
              <a:spLocks noChangeShapeType="1"/>
            </p:cNvSpPr>
            <p:nvPr/>
          </p:nvSpPr>
          <p:spPr bwMode="auto">
            <a:xfrm>
              <a:off x="2640" y="3120"/>
              <a:ext cx="144" cy="6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0" name="Line 279"/>
            <p:cNvSpPr>
              <a:spLocks noChangeShapeType="1"/>
            </p:cNvSpPr>
            <p:nvPr/>
          </p:nvSpPr>
          <p:spPr bwMode="auto">
            <a:xfrm flipV="1">
              <a:off x="2640" y="2592"/>
              <a:ext cx="816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1" name="AutoShape 280"/>
            <p:cNvSpPr>
              <a:spLocks noChangeArrowheads="1"/>
            </p:cNvSpPr>
            <p:nvPr/>
          </p:nvSpPr>
          <p:spPr bwMode="auto">
            <a:xfrm>
              <a:off x="2736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2" name="AutoShape 281"/>
            <p:cNvSpPr>
              <a:spLocks noChangeArrowheads="1"/>
            </p:cNvSpPr>
            <p:nvPr/>
          </p:nvSpPr>
          <p:spPr bwMode="auto">
            <a:xfrm>
              <a:off x="2352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3" name="AutoShape 282"/>
            <p:cNvSpPr>
              <a:spLocks noChangeArrowheads="1"/>
            </p:cNvSpPr>
            <p:nvPr/>
          </p:nvSpPr>
          <p:spPr bwMode="auto">
            <a:xfrm>
              <a:off x="3072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765" name="Group 1213"/>
          <p:cNvGrpSpPr>
            <a:grpSpLocks/>
          </p:cNvGrpSpPr>
          <p:nvPr/>
        </p:nvGrpSpPr>
        <p:grpSpPr bwMode="auto">
          <a:xfrm>
            <a:off x="6478558" y="3962400"/>
            <a:ext cx="2286000" cy="1981200"/>
            <a:chOff x="4224" y="2496"/>
            <a:chExt cx="1440" cy="1248"/>
          </a:xfrm>
        </p:grpSpPr>
        <p:sp>
          <p:nvSpPr>
            <p:cNvPr id="24724" name="Oval 12"/>
            <p:cNvSpPr>
              <a:spLocks noChangeArrowheads="1"/>
            </p:cNvSpPr>
            <p:nvPr/>
          </p:nvSpPr>
          <p:spPr bwMode="auto">
            <a:xfrm>
              <a:off x="5230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5" name="Oval 13"/>
            <p:cNvSpPr>
              <a:spLocks noChangeArrowheads="1"/>
            </p:cNvSpPr>
            <p:nvPr/>
          </p:nvSpPr>
          <p:spPr bwMode="auto">
            <a:xfrm>
              <a:off x="4368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6" name="Oval 14"/>
            <p:cNvSpPr>
              <a:spLocks noChangeArrowheads="1"/>
            </p:cNvSpPr>
            <p:nvPr/>
          </p:nvSpPr>
          <p:spPr bwMode="auto">
            <a:xfrm>
              <a:off x="4688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7" name="Oval 15"/>
            <p:cNvSpPr>
              <a:spLocks noChangeArrowheads="1"/>
            </p:cNvSpPr>
            <p:nvPr/>
          </p:nvSpPr>
          <p:spPr bwMode="auto">
            <a:xfrm>
              <a:off x="4976" y="301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8" name="Oval 16"/>
            <p:cNvSpPr>
              <a:spLocks noChangeArrowheads="1"/>
            </p:cNvSpPr>
            <p:nvPr/>
          </p:nvSpPr>
          <p:spPr bwMode="auto">
            <a:xfrm>
              <a:off x="5081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9" name="Oval 17"/>
            <p:cNvSpPr>
              <a:spLocks noChangeArrowheads="1"/>
            </p:cNvSpPr>
            <p:nvPr/>
          </p:nvSpPr>
          <p:spPr bwMode="auto">
            <a:xfrm>
              <a:off x="4912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0" name="Oval 18"/>
            <p:cNvSpPr>
              <a:spLocks noChangeArrowheads="1"/>
            </p:cNvSpPr>
            <p:nvPr/>
          </p:nvSpPr>
          <p:spPr bwMode="auto">
            <a:xfrm>
              <a:off x="4510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1" name="Oval 19"/>
            <p:cNvSpPr>
              <a:spLocks noChangeArrowheads="1"/>
            </p:cNvSpPr>
            <p:nvPr/>
          </p:nvSpPr>
          <p:spPr bwMode="auto">
            <a:xfrm>
              <a:off x="5314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2" name="Oval 20"/>
            <p:cNvSpPr>
              <a:spLocks noChangeArrowheads="1"/>
            </p:cNvSpPr>
            <p:nvPr/>
          </p:nvSpPr>
          <p:spPr bwMode="auto">
            <a:xfrm>
              <a:off x="4510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3" name="Oval 21"/>
            <p:cNvSpPr>
              <a:spLocks noChangeArrowheads="1"/>
            </p:cNvSpPr>
            <p:nvPr/>
          </p:nvSpPr>
          <p:spPr bwMode="auto">
            <a:xfrm>
              <a:off x="5420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4" name="Oval 22"/>
            <p:cNvSpPr>
              <a:spLocks noChangeArrowheads="1"/>
            </p:cNvSpPr>
            <p:nvPr/>
          </p:nvSpPr>
          <p:spPr bwMode="auto">
            <a:xfrm>
              <a:off x="5314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5" name="Oval 23"/>
            <p:cNvSpPr>
              <a:spLocks noChangeArrowheads="1"/>
            </p:cNvSpPr>
            <p:nvPr/>
          </p:nvSpPr>
          <p:spPr bwMode="auto">
            <a:xfrm>
              <a:off x="4447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6" name="Oval 24"/>
            <p:cNvSpPr>
              <a:spLocks noChangeArrowheads="1"/>
            </p:cNvSpPr>
            <p:nvPr/>
          </p:nvSpPr>
          <p:spPr bwMode="auto">
            <a:xfrm>
              <a:off x="4656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7" name="Oval 25"/>
            <p:cNvSpPr>
              <a:spLocks noChangeArrowheads="1"/>
            </p:cNvSpPr>
            <p:nvPr/>
          </p:nvSpPr>
          <p:spPr bwMode="auto">
            <a:xfrm>
              <a:off x="4833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8" name="Oval 26"/>
            <p:cNvSpPr>
              <a:spLocks noChangeArrowheads="1"/>
            </p:cNvSpPr>
            <p:nvPr/>
          </p:nvSpPr>
          <p:spPr bwMode="auto">
            <a:xfrm>
              <a:off x="5208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9" name="Oval 27"/>
            <p:cNvSpPr>
              <a:spLocks noChangeArrowheads="1"/>
            </p:cNvSpPr>
            <p:nvPr/>
          </p:nvSpPr>
          <p:spPr bwMode="auto">
            <a:xfrm>
              <a:off x="4997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0" name="Oval 28"/>
            <p:cNvSpPr>
              <a:spLocks noChangeArrowheads="1"/>
            </p:cNvSpPr>
            <p:nvPr/>
          </p:nvSpPr>
          <p:spPr bwMode="auto">
            <a:xfrm>
              <a:off x="4595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1" name="Oval 29"/>
            <p:cNvSpPr>
              <a:spLocks noChangeArrowheads="1"/>
            </p:cNvSpPr>
            <p:nvPr/>
          </p:nvSpPr>
          <p:spPr bwMode="auto">
            <a:xfrm>
              <a:off x="5399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2" name="Oval 30"/>
            <p:cNvSpPr>
              <a:spLocks noChangeArrowheads="1"/>
            </p:cNvSpPr>
            <p:nvPr/>
          </p:nvSpPr>
          <p:spPr bwMode="auto">
            <a:xfrm>
              <a:off x="4320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3" name="Oval 31"/>
            <p:cNvSpPr>
              <a:spLocks noChangeArrowheads="1"/>
            </p:cNvSpPr>
            <p:nvPr/>
          </p:nvSpPr>
          <p:spPr bwMode="auto">
            <a:xfrm>
              <a:off x="5505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906" name="AutoShape 33"/>
            <p:cNvSpPr>
              <a:spLocks noChangeArrowheads="1"/>
            </p:cNvSpPr>
            <p:nvPr/>
          </p:nvSpPr>
          <p:spPr bwMode="auto">
            <a:xfrm>
              <a:off x="4870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5" name="Oval 30"/>
            <p:cNvSpPr>
              <a:spLocks noChangeArrowheads="1"/>
            </p:cNvSpPr>
            <p:nvPr/>
          </p:nvSpPr>
          <p:spPr bwMode="auto">
            <a:xfrm>
              <a:off x="4497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6" name="Oval 30"/>
            <p:cNvSpPr>
              <a:spLocks noChangeArrowheads="1"/>
            </p:cNvSpPr>
            <p:nvPr/>
          </p:nvSpPr>
          <p:spPr bwMode="auto">
            <a:xfrm>
              <a:off x="4866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7" name="Oval 30"/>
            <p:cNvSpPr>
              <a:spLocks noChangeArrowheads="1"/>
            </p:cNvSpPr>
            <p:nvPr/>
          </p:nvSpPr>
          <p:spPr bwMode="auto">
            <a:xfrm>
              <a:off x="5163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8" name="Rectangle 310"/>
            <p:cNvSpPr>
              <a:spLocks noChangeArrowheads="1"/>
            </p:cNvSpPr>
            <p:nvPr/>
          </p:nvSpPr>
          <p:spPr bwMode="auto">
            <a:xfrm>
              <a:off x="4224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9" name="Line 311"/>
            <p:cNvSpPr>
              <a:spLocks noChangeShapeType="1"/>
            </p:cNvSpPr>
            <p:nvPr/>
          </p:nvSpPr>
          <p:spPr bwMode="auto">
            <a:xfrm>
              <a:off x="4224" y="2688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0" name="Line 312"/>
            <p:cNvSpPr>
              <a:spLocks noChangeShapeType="1"/>
            </p:cNvSpPr>
            <p:nvPr/>
          </p:nvSpPr>
          <p:spPr bwMode="auto">
            <a:xfrm>
              <a:off x="4944" y="3168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1" name="Line 313"/>
            <p:cNvSpPr>
              <a:spLocks noChangeShapeType="1"/>
            </p:cNvSpPr>
            <p:nvPr/>
          </p:nvSpPr>
          <p:spPr bwMode="auto">
            <a:xfrm flipV="1">
              <a:off x="4944" y="2592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2" name="AutoShape 314"/>
            <p:cNvSpPr>
              <a:spLocks noChangeArrowheads="1"/>
            </p:cNvSpPr>
            <p:nvPr/>
          </p:nvSpPr>
          <p:spPr bwMode="auto">
            <a:xfrm>
              <a:off x="4949" y="280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3" name="AutoShape 315"/>
            <p:cNvSpPr>
              <a:spLocks noChangeArrowheads="1"/>
            </p:cNvSpPr>
            <p:nvPr/>
          </p:nvSpPr>
          <p:spPr bwMode="auto">
            <a:xfrm>
              <a:off x="4460" y="327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4" name="AutoShape 316"/>
            <p:cNvSpPr>
              <a:spLocks noChangeArrowheads="1"/>
            </p:cNvSpPr>
            <p:nvPr/>
          </p:nvSpPr>
          <p:spPr bwMode="auto">
            <a:xfrm>
              <a:off x="5310" y="3173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764" name="Group 1212"/>
          <p:cNvGrpSpPr>
            <a:grpSpLocks/>
          </p:cNvGrpSpPr>
          <p:nvPr/>
        </p:nvGrpSpPr>
        <p:grpSpPr bwMode="auto">
          <a:xfrm>
            <a:off x="357158" y="1500174"/>
            <a:ext cx="8382000" cy="1981200"/>
            <a:chOff x="240" y="1152"/>
            <a:chExt cx="5280" cy="1248"/>
          </a:xfrm>
        </p:grpSpPr>
        <p:sp>
          <p:nvSpPr>
            <p:cNvPr id="24580" name="Rectangle 174"/>
            <p:cNvSpPr>
              <a:spLocks noChangeArrowheads="1"/>
            </p:cNvSpPr>
            <p:nvPr/>
          </p:nvSpPr>
          <p:spPr bwMode="auto">
            <a:xfrm>
              <a:off x="240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Oval 12"/>
            <p:cNvSpPr>
              <a:spLocks noChangeArrowheads="1"/>
            </p:cNvSpPr>
            <p:nvPr/>
          </p:nvSpPr>
          <p:spPr bwMode="auto">
            <a:xfrm>
              <a:off x="1246" y="190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Oval 13"/>
            <p:cNvSpPr>
              <a:spLocks noChangeArrowheads="1"/>
            </p:cNvSpPr>
            <p:nvPr/>
          </p:nvSpPr>
          <p:spPr bwMode="auto">
            <a:xfrm>
              <a:off x="378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Oval 14"/>
            <p:cNvSpPr>
              <a:spLocks noChangeArrowheads="1"/>
            </p:cNvSpPr>
            <p:nvPr/>
          </p:nvSpPr>
          <p:spPr bwMode="auto">
            <a:xfrm>
              <a:off x="704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Oval 15"/>
            <p:cNvSpPr>
              <a:spLocks noChangeArrowheads="1"/>
            </p:cNvSpPr>
            <p:nvPr/>
          </p:nvSpPr>
          <p:spPr bwMode="auto">
            <a:xfrm>
              <a:off x="992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Oval 16"/>
            <p:cNvSpPr>
              <a:spLocks noChangeArrowheads="1"/>
            </p:cNvSpPr>
            <p:nvPr/>
          </p:nvSpPr>
          <p:spPr bwMode="auto">
            <a:xfrm>
              <a:off x="1097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8" name="Oval 17"/>
            <p:cNvSpPr>
              <a:spLocks noChangeArrowheads="1"/>
            </p:cNvSpPr>
            <p:nvPr/>
          </p:nvSpPr>
          <p:spPr bwMode="auto">
            <a:xfrm>
              <a:off x="928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9" name="Oval 18"/>
            <p:cNvSpPr>
              <a:spLocks noChangeArrowheads="1"/>
            </p:cNvSpPr>
            <p:nvPr/>
          </p:nvSpPr>
          <p:spPr bwMode="auto">
            <a:xfrm>
              <a:off x="526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Oval 19"/>
            <p:cNvSpPr>
              <a:spLocks noChangeArrowheads="1"/>
            </p:cNvSpPr>
            <p:nvPr/>
          </p:nvSpPr>
          <p:spPr bwMode="auto">
            <a:xfrm>
              <a:off x="1330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Oval 20"/>
            <p:cNvSpPr>
              <a:spLocks noChangeArrowheads="1"/>
            </p:cNvSpPr>
            <p:nvPr/>
          </p:nvSpPr>
          <p:spPr bwMode="auto">
            <a:xfrm>
              <a:off x="526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21"/>
            <p:cNvSpPr>
              <a:spLocks noChangeArrowheads="1"/>
            </p:cNvSpPr>
            <p:nvPr/>
          </p:nvSpPr>
          <p:spPr bwMode="auto">
            <a:xfrm>
              <a:off x="1436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3" name="Oval 22"/>
            <p:cNvSpPr>
              <a:spLocks noChangeArrowheads="1"/>
            </p:cNvSpPr>
            <p:nvPr/>
          </p:nvSpPr>
          <p:spPr bwMode="auto">
            <a:xfrm>
              <a:off x="1330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4" name="Oval 23"/>
            <p:cNvSpPr>
              <a:spLocks noChangeArrowheads="1"/>
            </p:cNvSpPr>
            <p:nvPr/>
          </p:nvSpPr>
          <p:spPr bwMode="auto">
            <a:xfrm>
              <a:off x="463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Oval 24"/>
            <p:cNvSpPr>
              <a:spLocks noChangeArrowheads="1"/>
            </p:cNvSpPr>
            <p:nvPr/>
          </p:nvSpPr>
          <p:spPr bwMode="auto">
            <a:xfrm>
              <a:off x="672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Oval 25"/>
            <p:cNvSpPr>
              <a:spLocks noChangeArrowheads="1"/>
            </p:cNvSpPr>
            <p:nvPr/>
          </p:nvSpPr>
          <p:spPr bwMode="auto">
            <a:xfrm>
              <a:off x="849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Oval 26"/>
            <p:cNvSpPr>
              <a:spLocks noChangeArrowheads="1"/>
            </p:cNvSpPr>
            <p:nvPr/>
          </p:nvSpPr>
          <p:spPr bwMode="auto">
            <a:xfrm>
              <a:off x="1224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8" name="Oval 27"/>
            <p:cNvSpPr>
              <a:spLocks noChangeArrowheads="1"/>
            </p:cNvSpPr>
            <p:nvPr/>
          </p:nvSpPr>
          <p:spPr bwMode="auto">
            <a:xfrm>
              <a:off x="1013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9" name="Oval 28"/>
            <p:cNvSpPr>
              <a:spLocks noChangeArrowheads="1"/>
            </p:cNvSpPr>
            <p:nvPr/>
          </p:nvSpPr>
          <p:spPr bwMode="auto">
            <a:xfrm>
              <a:off x="611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Oval 29"/>
            <p:cNvSpPr>
              <a:spLocks noChangeArrowheads="1"/>
            </p:cNvSpPr>
            <p:nvPr/>
          </p:nvSpPr>
          <p:spPr bwMode="auto">
            <a:xfrm>
              <a:off x="1415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Oval 30"/>
            <p:cNvSpPr>
              <a:spLocks noChangeArrowheads="1"/>
            </p:cNvSpPr>
            <p:nvPr/>
          </p:nvSpPr>
          <p:spPr bwMode="auto">
            <a:xfrm>
              <a:off x="336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2" name="Oval 31"/>
            <p:cNvSpPr>
              <a:spLocks noChangeArrowheads="1"/>
            </p:cNvSpPr>
            <p:nvPr/>
          </p:nvSpPr>
          <p:spPr bwMode="auto">
            <a:xfrm>
              <a:off x="1521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00" name="AutoShape 33"/>
            <p:cNvSpPr>
              <a:spLocks noChangeArrowheads="1"/>
            </p:cNvSpPr>
            <p:nvPr/>
          </p:nvSpPr>
          <p:spPr bwMode="auto">
            <a:xfrm>
              <a:off x="886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42" name="AutoShape 62"/>
            <p:cNvSpPr>
              <a:spLocks noChangeArrowheads="1"/>
            </p:cNvSpPr>
            <p:nvPr/>
          </p:nvSpPr>
          <p:spPr bwMode="auto">
            <a:xfrm>
              <a:off x="1728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Oval 30"/>
            <p:cNvSpPr>
              <a:spLocks noChangeArrowheads="1"/>
            </p:cNvSpPr>
            <p:nvPr/>
          </p:nvSpPr>
          <p:spPr bwMode="auto">
            <a:xfrm>
              <a:off x="513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Oval 30"/>
            <p:cNvSpPr>
              <a:spLocks noChangeArrowheads="1"/>
            </p:cNvSpPr>
            <p:nvPr/>
          </p:nvSpPr>
          <p:spPr bwMode="auto">
            <a:xfrm>
              <a:off x="882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7" name="Oval 30"/>
            <p:cNvSpPr>
              <a:spLocks noChangeArrowheads="1"/>
            </p:cNvSpPr>
            <p:nvPr/>
          </p:nvSpPr>
          <p:spPr bwMode="auto">
            <a:xfrm>
              <a:off x="1179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8" name="Oval 12"/>
            <p:cNvSpPr>
              <a:spLocks noChangeArrowheads="1"/>
            </p:cNvSpPr>
            <p:nvPr/>
          </p:nvSpPr>
          <p:spPr bwMode="auto">
            <a:xfrm>
              <a:off x="3022" y="19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9" name="Oval 13"/>
            <p:cNvSpPr>
              <a:spLocks noChangeArrowheads="1"/>
            </p:cNvSpPr>
            <p:nvPr/>
          </p:nvSpPr>
          <p:spPr bwMode="auto">
            <a:xfrm>
              <a:off x="2154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0" name="Oval 14"/>
            <p:cNvSpPr>
              <a:spLocks noChangeArrowheads="1"/>
            </p:cNvSpPr>
            <p:nvPr/>
          </p:nvSpPr>
          <p:spPr bwMode="auto">
            <a:xfrm>
              <a:off x="2480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1" name="Oval 15"/>
            <p:cNvSpPr>
              <a:spLocks noChangeArrowheads="1"/>
            </p:cNvSpPr>
            <p:nvPr/>
          </p:nvSpPr>
          <p:spPr bwMode="auto">
            <a:xfrm>
              <a:off x="2768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Oval 16"/>
            <p:cNvSpPr>
              <a:spLocks noChangeArrowheads="1"/>
            </p:cNvSpPr>
            <p:nvPr/>
          </p:nvSpPr>
          <p:spPr bwMode="auto">
            <a:xfrm>
              <a:off x="2873" y="12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Oval 17"/>
            <p:cNvSpPr>
              <a:spLocks noChangeArrowheads="1"/>
            </p:cNvSpPr>
            <p:nvPr/>
          </p:nvSpPr>
          <p:spPr bwMode="auto">
            <a:xfrm>
              <a:off x="2704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Oval 18"/>
            <p:cNvSpPr>
              <a:spLocks noChangeArrowheads="1"/>
            </p:cNvSpPr>
            <p:nvPr/>
          </p:nvSpPr>
          <p:spPr bwMode="auto">
            <a:xfrm>
              <a:off x="2302" y="1666"/>
              <a:ext cx="64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5" name="Oval 19"/>
            <p:cNvSpPr>
              <a:spLocks noChangeArrowheads="1"/>
            </p:cNvSpPr>
            <p:nvPr/>
          </p:nvSpPr>
          <p:spPr bwMode="auto">
            <a:xfrm>
              <a:off x="3106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6" name="Oval 20"/>
            <p:cNvSpPr>
              <a:spLocks noChangeArrowheads="1"/>
            </p:cNvSpPr>
            <p:nvPr/>
          </p:nvSpPr>
          <p:spPr bwMode="auto">
            <a:xfrm>
              <a:off x="2302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7" name="Oval 21"/>
            <p:cNvSpPr>
              <a:spLocks noChangeArrowheads="1"/>
            </p:cNvSpPr>
            <p:nvPr/>
          </p:nvSpPr>
          <p:spPr bwMode="auto">
            <a:xfrm>
              <a:off x="3212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8" name="Oval 22"/>
            <p:cNvSpPr>
              <a:spLocks noChangeArrowheads="1"/>
            </p:cNvSpPr>
            <p:nvPr/>
          </p:nvSpPr>
          <p:spPr bwMode="auto">
            <a:xfrm>
              <a:off x="3106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9" name="Oval 23"/>
            <p:cNvSpPr>
              <a:spLocks noChangeArrowheads="1"/>
            </p:cNvSpPr>
            <p:nvPr/>
          </p:nvSpPr>
          <p:spPr bwMode="auto">
            <a:xfrm>
              <a:off x="2239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0" name="Oval 24"/>
            <p:cNvSpPr>
              <a:spLocks noChangeArrowheads="1"/>
            </p:cNvSpPr>
            <p:nvPr/>
          </p:nvSpPr>
          <p:spPr bwMode="auto">
            <a:xfrm>
              <a:off x="2448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1" name="Oval 25"/>
            <p:cNvSpPr>
              <a:spLocks noChangeArrowheads="1"/>
            </p:cNvSpPr>
            <p:nvPr/>
          </p:nvSpPr>
          <p:spPr bwMode="auto">
            <a:xfrm>
              <a:off x="2625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2" name="Oval 26"/>
            <p:cNvSpPr>
              <a:spLocks noChangeArrowheads="1"/>
            </p:cNvSpPr>
            <p:nvPr/>
          </p:nvSpPr>
          <p:spPr bwMode="auto">
            <a:xfrm>
              <a:off x="3000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3" name="Oval 27"/>
            <p:cNvSpPr>
              <a:spLocks noChangeArrowheads="1"/>
            </p:cNvSpPr>
            <p:nvPr/>
          </p:nvSpPr>
          <p:spPr bwMode="auto">
            <a:xfrm>
              <a:off x="2789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4" name="Oval 28"/>
            <p:cNvSpPr>
              <a:spLocks noChangeArrowheads="1"/>
            </p:cNvSpPr>
            <p:nvPr/>
          </p:nvSpPr>
          <p:spPr bwMode="auto">
            <a:xfrm>
              <a:off x="2387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5" name="Oval 29"/>
            <p:cNvSpPr>
              <a:spLocks noChangeArrowheads="1"/>
            </p:cNvSpPr>
            <p:nvPr/>
          </p:nvSpPr>
          <p:spPr bwMode="auto">
            <a:xfrm>
              <a:off x="3191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6" name="Oval 30"/>
            <p:cNvSpPr>
              <a:spLocks noChangeArrowheads="1"/>
            </p:cNvSpPr>
            <p:nvPr/>
          </p:nvSpPr>
          <p:spPr bwMode="auto">
            <a:xfrm>
              <a:off x="2112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7" name="Oval 31"/>
            <p:cNvSpPr>
              <a:spLocks noChangeArrowheads="1"/>
            </p:cNvSpPr>
            <p:nvPr/>
          </p:nvSpPr>
          <p:spPr bwMode="auto">
            <a:xfrm>
              <a:off x="3297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46" name="AutoShape 33"/>
            <p:cNvSpPr>
              <a:spLocks noChangeArrowheads="1"/>
            </p:cNvSpPr>
            <p:nvPr/>
          </p:nvSpPr>
          <p:spPr bwMode="auto">
            <a:xfrm>
              <a:off x="2662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9" name="Oval 30"/>
            <p:cNvSpPr>
              <a:spLocks noChangeArrowheads="1"/>
            </p:cNvSpPr>
            <p:nvPr/>
          </p:nvSpPr>
          <p:spPr bwMode="auto">
            <a:xfrm>
              <a:off x="2289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0" name="Oval 30"/>
            <p:cNvSpPr>
              <a:spLocks noChangeArrowheads="1"/>
            </p:cNvSpPr>
            <p:nvPr/>
          </p:nvSpPr>
          <p:spPr bwMode="auto">
            <a:xfrm>
              <a:off x="2658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1" name="Oval 30"/>
            <p:cNvSpPr>
              <a:spLocks noChangeArrowheads="1"/>
            </p:cNvSpPr>
            <p:nvPr/>
          </p:nvSpPr>
          <p:spPr bwMode="auto">
            <a:xfrm>
              <a:off x="2955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56" name="Rectangle 175"/>
            <p:cNvSpPr>
              <a:spLocks noChangeArrowheads="1"/>
            </p:cNvSpPr>
            <p:nvPr/>
          </p:nvSpPr>
          <p:spPr bwMode="auto">
            <a:xfrm>
              <a:off x="2016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4763" name="Group 1211"/>
            <p:cNvGrpSpPr>
              <a:grpSpLocks/>
            </p:cNvGrpSpPr>
            <p:nvPr/>
          </p:nvGrpSpPr>
          <p:grpSpPr bwMode="auto">
            <a:xfrm>
              <a:off x="3792" y="1152"/>
              <a:ext cx="1440" cy="1248"/>
              <a:chOff x="3792" y="1152"/>
              <a:chExt cx="1440" cy="1248"/>
            </a:xfrm>
          </p:grpSpPr>
          <p:sp>
            <p:nvSpPr>
              <p:cNvPr id="24632" name="Oval 12"/>
              <p:cNvSpPr>
                <a:spLocks noChangeArrowheads="1"/>
              </p:cNvSpPr>
              <p:nvPr/>
            </p:nvSpPr>
            <p:spPr bwMode="auto">
              <a:xfrm>
                <a:off x="4798" y="1908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3" name="Oval 13"/>
              <p:cNvSpPr>
                <a:spLocks noChangeArrowheads="1"/>
              </p:cNvSpPr>
              <p:nvPr/>
            </p:nvSpPr>
            <p:spPr bwMode="auto">
              <a:xfrm>
                <a:off x="3936" y="1632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Oval 14"/>
              <p:cNvSpPr>
                <a:spLocks noChangeArrowheads="1"/>
              </p:cNvSpPr>
              <p:nvPr/>
            </p:nvSpPr>
            <p:spPr bwMode="auto">
              <a:xfrm>
                <a:off x="4256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Oval 15"/>
              <p:cNvSpPr>
                <a:spLocks noChangeArrowheads="1"/>
              </p:cNvSpPr>
              <p:nvPr/>
            </p:nvSpPr>
            <p:spPr bwMode="auto">
              <a:xfrm>
                <a:off x="4544" y="166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Oval 16"/>
              <p:cNvSpPr>
                <a:spLocks noChangeArrowheads="1"/>
              </p:cNvSpPr>
              <p:nvPr/>
            </p:nvSpPr>
            <p:spPr bwMode="auto">
              <a:xfrm>
                <a:off x="4649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7" name="Oval 17"/>
              <p:cNvSpPr>
                <a:spLocks noChangeArrowheads="1"/>
              </p:cNvSpPr>
              <p:nvPr/>
            </p:nvSpPr>
            <p:spPr bwMode="auto">
              <a:xfrm>
                <a:off x="4480" y="1248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8" name="Oval 18"/>
              <p:cNvSpPr>
                <a:spLocks noChangeArrowheads="1"/>
              </p:cNvSpPr>
              <p:nvPr/>
            </p:nvSpPr>
            <p:spPr bwMode="auto">
              <a:xfrm>
                <a:off x="4078" y="166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9" name="Oval 19"/>
              <p:cNvSpPr>
                <a:spLocks noChangeArrowheads="1"/>
              </p:cNvSpPr>
              <p:nvPr/>
            </p:nvSpPr>
            <p:spPr bwMode="auto">
              <a:xfrm>
                <a:off x="4882" y="138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0" name="Oval 20"/>
              <p:cNvSpPr>
                <a:spLocks noChangeArrowheads="1"/>
              </p:cNvSpPr>
              <p:nvPr/>
            </p:nvSpPr>
            <p:spPr bwMode="auto">
              <a:xfrm>
                <a:off x="4078" y="199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Oval 21"/>
              <p:cNvSpPr>
                <a:spLocks noChangeArrowheads="1"/>
              </p:cNvSpPr>
              <p:nvPr/>
            </p:nvSpPr>
            <p:spPr bwMode="auto">
              <a:xfrm>
                <a:off x="4988" y="166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Oval 22"/>
              <p:cNvSpPr>
                <a:spLocks noChangeArrowheads="1"/>
              </p:cNvSpPr>
              <p:nvPr/>
            </p:nvSpPr>
            <p:spPr bwMode="auto">
              <a:xfrm>
                <a:off x="4882" y="2084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Oval 23"/>
              <p:cNvSpPr>
                <a:spLocks noChangeArrowheads="1"/>
              </p:cNvSpPr>
              <p:nvPr/>
            </p:nvSpPr>
            <p:spPr bwMode="auto">
              <a:xfrm>
                <a:off x="4015" y="1820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4" name="Oval 24"/>
              <p:cNvSpPr>
                <a:spLocks noChangeArrowheads="1"/>
              </p:cNvSpPr>
              <p:nvPr/>
            </p:nvSpPr>
            <p:spPr bwMode="auto">
              <a:xfrm>
                <a:off x="4224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5" name="Oval 25"/>
              <p:cNvSpPr>
                <a:spLocks noChangeArrowheads="1"/>
              </p:cNvSpPr>
              <p:nvPr/>
            </p:nvSpPr>
            <p:spPr bwMode="auto">
              <a:xfrm>
                <a:off x="4401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6" name="Oval 26"/>
              <p:cNvSpPr>
                <a:spLocks noChangeArrowheads="1"/>
              </p:cNvSpPr>
              <p:nvPr/>
            </p:nvSpPr>
            <p:spPr bwMode="auto">
              <a:xfrm>
                <a:off x="4776" y="177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7" name="Oval 27"/>
              <p:cNvSpPr>
                <a:spLocks noChangeArrowheads="1"/>
              </p:cNvSpPr>
              <p:nvPr/>
            </p:nvSpPr>
            <p:spPr bwMode="auto">
              <a:xfrm>
                <a:off x="4565" y="1424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8" name="Oval 28"/>
              <p:cNvSpPr>
                <a:spLocks noChangeArrowheads="1"/>
              </p:cNvSpPr>
              <p:nvPr/>
            </p:nvSpPr>
            <p:spPr bwMode="auto">
              <a:xfrm>
                <a:off x="4163" y="201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9" name="Oval 29"/>
              <p:cNvSpPr>
                <a:spLocks noChangeArrowheads="1"/>
              </p:cNvSpPr>
              <p:nvPr/>
            </p:nvSpPr>
            <p:spPr bwMode="auto">
              <a:xfrm>
                <a:off x="4967" y="155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0" name="Oval 30"/>
              <p:cNvSpPr>
                <a:spLocks noChangeArrowheads="1"/>
              </p:cNvSpPr>
              <p:nvPr/>
            </p:nvSpPr>
            <p:spPr bwMode="auto">
              <a:xfrm>
                <a:off x="3888" y="223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1" name="Oval 31"/>
              <p:cNvSpPr>
                <a:spLocks noChangeArrowheads="1"/>
              </p:cNvSpPr>
              <p:nvPr/>
            </p:nvSpPr>
            <p:spPr bwMode="auto">
              <a:xfrm>
                <a:off x="5073" y="1842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770" name="AutoShape 33"/>
              <p:cNvSpPr>
                <a:spLocks noChangeArrowheads="1"/>
              </p:cNvSpPr>
              <p:nvPr/>
            </p:nvSpPr>
            <p:spPr bwMode="auto">
              <a:xfrm>
                <a:off x="4438" y="1380"/>
                <a:ext cx="63" cy="66"/>
              </a:xfrm>
              <a:prstGeom prst="plus">
                <a:avLst>
                  <a:gd name="adj" fmla="val 25000"/>
                </a:avLst>
              </a:prstGeom>
              <a:solidFill>
                <a:srgbClr val="4D4D4D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3" name="Oval 30"/>
              <p:cNvSpPr>
                <a:spLocks noChangeArrowheads="1"/>
              </p:cNvSpPr>
              <p:nvPr/>
            </p:nvSpPr>
            <p:spPr bwMode="auto">
              <a:xfrm>
                <a:off x="4065" y="2172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4" name="Oval 30"/>
              <p:cNvSpPr>
                <a:spLocks noChangeArrowheads="1"/>
              </p:cNvSpPr>
              <p:nvPr/>
            </p:nvSpPr>
            <p:spPr bwMode="auto">
              <a:xfrm>
                <a:off x="4434" y="1380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5" name="Oval 30"/>
              <p:cNvSpPr>
                <a:spLocks noChangeArrowheads="1"/>
              </p:cNvSpPr>
              <p:nvPr/>
            </p:nvSpPr>
            <p:spPr bwMode="auto">
              <a:xfrm>
                <a:off x="4731" y="1680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7" name="Rectangle 176"/>
              <p:cNvSpPr>
                <a:spLocks noChangeArrowheads="1"/>
              </p:cNvSpPr>
              <p:nvPr/>
            </p:nvSpPr>
            <p:spPr bwMode="auto">
              <a:xfrm>
                <a:off x="3792" y="1152"/>
                <a:ext cx="1440" cy="124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8" name="Line 177"/>
              <p:cNvSpPr>
                <a:spLocks noChangeShapeType="1"/>
              </p:cNvSpPr>
              <p:nvPr/>
            </p:nvSpPr>
            <p:spPr bwMode="auto">
              <a:xfrm>
                <a:off x="3936" y="1152"/>
                <a:ext cx="624" cy="4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59" name="Line 178"/>
              <p:cNvSpPr>
                <a:spLocks noChangeShapeType="1"/>
              </p:cNvSpPr>
              <p:nvPr/>
            </p:nvSpPr>
            <p:spPr bwMode="auto">
              <a:xfrm flipH="1">
                <a:off x="4224" y="1584"/>
                <a:ext cx="336" cy="8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60" name="Line 179"/>
              <p:cNvSpPr>
                <a:spLocks noChangeShapeType="1"/>
              </p:cNvSpPr>
              <p:nvPr/>
            </p:nvSpPr>
            <p:spPr bwMode="auto">
              <a:xfrm flipV="1">
                <a:off x="4560" y="1440"/>
                <a:ext cx="672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" name="AutoShape 62"/>
            <p:cNvSpPr>
              <a:spLocks noChangeArrowheads="1"/>
            </p:cNvSpPr>
            <p:nvPr/>
          </p:nvSpPr>
          <p:spPr bwMode="auto">
            <a:xfrm>
              <a:off x="3504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" name="AutoShape 62"/>
            <p:cNvSpPr>
              <a:spLocks noChangeArrowheads="1"/>
            </p:cNvSpPr>
            <p:nvPr/>
          </p:nvSpPr>
          <p:spPr bwMode="auto">
            <a:xfrm>
              <a:off x="5280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" name="AutoShape 62"/>
          <p:cNvSpPr>
            <a:spLocks noChangeArrowheads="1"/>
          </p:cNvSpPr>
          <p:nvPr/>
        </p:nvSpPr>
        <p:spPr bwMode="auto">
          <a:xfrm>
            <a:off x="2766983" y="4953000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766" name="Group 1214"/>
          <p:cNvGrpSpPr>
            <a:grpSpLocks/>
          </p:cNvGrpSpPr>
          <p:nvPr/>
        </p:nvGrpSpPr>
        <p:grpSpPr bwMode="auto">
          <a:xfrm>
            <a:off x="5548283" y="4508500"/>
            <a:ext cx="911225" cy="1009650"/>
            <a:chOff x="3547" y="2840"/>
            <a:chExt cx="574" cy="636"/>
          </a:xfrm>
        </p:grpSpPr>
        <p:sp>
          <p:nvSpPr>
            <p:cNvPr id="5" name="AutoShape 62"/>
            <p:cNvSpPr>
              <a:spLocks noChangeArrowheads="1"/>
            </p:cNvSpPr>
            <p:nvPr/>
          </p:nvSpPr>
          <p:spPr bwMode="auto">
            <a:xfrm>
              <a:off x="3547" y="3120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9" name="AutoShape 322"/>
            <p:cNvSpPr>
              <a:spLocks noChangeArrowheads="1"/>
            </p:cNvSpPr>
            <p:nvPr/>
          </p:nvSpPr>
          <p:spPr bwMode="auto">
            <a:xfrm>
              <a:off x="3833" y="3113"/>
              <a:ext cx="288" cy="96"/>
            </a:xfrm>
            <a:custGeom>
              <a:avLst/>
              <a:gdLst>
                <a:gd name="T0" fmla="*/ 153628669 w 21600"/>
                <a:gd name="T1" fmla="*/ 0 h 21600"/>
                <a:gd name="T2" fmla="*/ 0 w 21600"/>
                <a:gd name="T3" fmla="*/ 3793300 h 21600"/>
                <a:gd name="T4" fmla="*/ 153628669 w 21600"/>
                <a:gd name="T5" fmla="*/ 7586607 h 21600"/>
                <a:gd name="T6" fmla="*/ 204838141 w 21600"/>
                <a:gd name="T7" fmla="*/ 37933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1" name="AutoShape 1209"/>
            <p:cNvSpPr>
              <a:spLocks noChangeArrowheads="1"/>
            </p:cNvSpPr>
            <p:nvPr/>
          </p:nvSpPr>
          <p:spPr bwMode="auto">
            <a:xfrm>
              <a:off x="3696" y="2840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2" name="AutoShape 1210"/>
            <p:cNvSpPr>
              <a:spLocks noChangeArrowheads="1"/>
            </p:cNvSpPr>
            <p:nvPr/>
          </p:nvSpPr>
          <p:spPr bwMode="auto">
            <a:xfrm rot="10800000">
              <a:off x="3696" y="3249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86432" y="1000125"/>
            <a:ext cx="7874000" cy="48736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Strengths &amp; weaknesses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Strengths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Simple and easy to implement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Quite efficient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Weaknesses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Need to specify the value of k, but we may not know what the value should be beforehand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the choice of initial k </a:t>
            </a:r>
            <a:r>
              <a:rPr lang="en-US" dirty="0" err="1"/>
              <a:t>centroids</a:t>
            </a:r>
            <a:r>
              <a:rPr lang="en-US" dirty="0"/>
              <a:t>: the result can be non-deterministic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Applicable only when </a:t>
            </a:r>
            <a:r>
              <a:rPr lang="en-US" i="1" dirty="0"/>
              <a:t>mean</a:t>
            </a:r>
            <a:r>
              <a:rPr lang="en-US" dirty="0"/>
              <a:t> is meaningful to the given data set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1440" y="1000125"/>
            <a:ext cx="8001000" cy="49530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Overcoming the weaknesses: 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cluster quality to determine the value of k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Improving how the initial k </a:t>
            </a:r>
            <a:r>
              <a:rPr lang="en-US" sz="2400" dirty="0" err="1"/>
              <a:t>centroids</a:t>
            </a:r>
            <a:r>
              <a:rPr lang="en-US" sz="2400" dirty="0"/>
              <a:t> are chosen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Running the clustering a number of times and select the result with highest quality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Using hierarchical clustering to locate the </a:t>
            </a:r>
            <a:r>
              <a:rPr lang="en-US" sz="2000" dirty="0" err="1"/>
              <a:t>centres</a:t>
            </a:r>
            <a:endParaRPr lang="en-US" sz="2000" dirty="0"/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Finding </a:t>
            </a:r>
            <a:r>
              <a:rPr lang="en-US" sz="2000" dirty="0" err="1"/>
              <a:t>centres</a:t>
            </a:r>
            <a:r>
              <a:rPr lang="en-US" sz="2000" dirty="0"/>
              <a:t> that are farther apart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Dealing with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Removing outliers before clustering?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</a:t>
            </a:r>
            <a:r>
              <a:rPr lang="en-US" sz="2000" dirty="0" err="1"/>
              <a:t>medoid</a:t>
            </a:r>
            <a:r>
              <a:rPr lang="en-US" sz="2000" dirty="0"/>
              <a:t> method, using the nearest data object to the virtual centre as the </a:t>
            </a:r>
            <a:r>
              <a:rPr lang="en-US" sz="2000" dirty="0" err="1"/>
              <a:t>centroid</a:t>
            </a:r>
            <a:r>
              <a:rPr lang="en-US" sz="2000" dirty="0"/>
              <a:t>.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When mean cannot be defined, 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K-mode method, calculating mode instead of mean for the centre of the cluster.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4156" y="1000125"/>
            <a:ext cx="8242300" cy="2354263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US" sz="2800" b="1" dirty="0"/>
              <a:t>Choosing initial k </a:t>
            </a:r>
            <a:r>
              <a:rPr lang="en-US" sz="2800" b="1" dirty="0" err="1"/>
              <a:t>centroids</a:t>
            </a:r>
            <a:endParaRPr lang="en-US" sz="2800" b="1" dirty="0"/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Running the clustering many times (only trial and error)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hierarchical clustering to locate the </a:t>
            </a:r>
            <a:r>
              <a:rPr lang="en-US" sz="2400" dirty="0" err="1"/>
              <a:t>centres</a:t>
            </a:r>
            <a:r>
              <a:rPr lang="en-US" sz="2400" dirty="0"/>
              <a:t> (why partition based?)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Finding </a:t>
            </a:r>
            <a:r>
              <a:rPr lang="en-US" sz="2400" dirty="0" err="1"/>
              <a:t>centres</a:t>
            </a:r>
            <a:r>
              <a:rPr lang="en-US" sz="2400" dirty="0"/>
              <a:t> that are farther apart</a:t>
            </a:r>
          </a:p>
        </p:txBody>
      </p:sp>
      <p:grpSp>
        <p:nvGrpSpPr>
          <p:cNvPr id="28763" name="Group 91"/>
          <p:cNvGrpSpPr>
            <a:grpSpLocks/>
          </p:cNvGrpSpPr>
          <p:nvPr/>
        </p:nvGrpSpPr>
        <p:grpSpPr bwMode="auto">
          <a:xfrm>
            <a:off x="285720" y="3571876"/>
            <a:ext cx="8610600" cy="2438400"/>
            <a:chOff x="144" y="2160"/>
            <a:chExt cx="5424" cy="1536"/>
          </a:xfrm>
        </p:grpSpPr>
        <p:sp>
          <p:nvSpPr>
            <p:cNvPr id="28676" name="Oval 12"/>
            <p:cNvSpPr>
              <a:spLocks noChangeArrowheads="1"/>
            </p:cNvSpPr>
            <p:nvPr/>
          </p:nvSpPr>
          <p:spPr bwMode="auto">
            <a:xfrm>
              <a:off x="1246" y="3108"/>
              <a:ext cx="63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7" name="Oval 13"/>
            <p:cNvSpPr>
              <a:spLocks noChangeArrowheads="1"/>
            </p:cNvSpPr>
            <p:nvPr/>
          </p:nvSpPr>
          <p:spPr bwMode="auto">
            <a:xfrm>
              <a:off x="378" y="28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8" name="Oval 14"/>
            <p:cNvSpPr>
              <a:spLocks noChangeArrowheads="1"/>
            </p:cNvSpPr>
            <p:nvPr/>
          </p:nvSpPr>
          <p:spPr bwMode="auto">
            <a:xfrm>
              <a:off x="704" y="24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9" name="Oval 15"/>
            <p:cNvSpPr>
              <a:spLocks noChangeArrowheads="1"/>
            </p:cNvSpPr>
            <p:nvPr/>
          </p:nvSpPr>
          <p:spPr bwMode="auto">
            <a:xfrm>
              <a:off x="992" y="28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0" name="Oval 16"/>
            <p:cNvSpPr>
              <a:spLocks noChangeArrowheads="1"/>
            </p:cNvSpPr>
            <p:nvPr/>
          </p:nvSpPr>
          <p:spPr bwMode="auto">
            <a:xfrm>
              <a:off x="1097" y="2470"/>
              <a:ext cx="64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1" name="Oval 17"/>
            <p:cNvSpPr>
              <a:spLocks noChangeArrowheads="1"/>
            </p:cNvSpPr>
            <p:nvPr/>
          </p:nvSpPr>
          <p:spPr bwMode="auto">
            <a:xfrm>
              <a:off x="928" y="2448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Oval 18"/>
            <p:cNvSpPr>
              <a:spLocks noChangeArrowheads="1"/>
            </p:cNvSpPr>
            <p:nvPr/>
          </p:nvSpPr>
          <p:spPr bwMode="auto">
            <a:xfrm>
              <a:off x="526" y="2866"/>
              <a:ext cx="64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3" name="Oval 19"/>
            <p:cNvSpPr>
              <a:spLocks noChangeArrowheads="1"/>
            </p:cNvSpPr>
            <p:nvPr/>
          </p:nvSpPr>
          <p:spPr bwMode="auto">
            <a:xfrm>
              <a:off x="1330" y="25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4" name="Oval 20"/>
            <p:cNvSpPr>
              <a:spLocks noChangeArrowheads="1"/>
            </p:cNvSpPr>
            <p:nvPr/>
          </p:nvSpPr>
          <p:spPr bwMode="auto">
            <a:xfrm>
              <a:off x="526" y="31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5" name="Oval 21"/>
            <p:cNvSpPr>
              <a:spLocks noChangeArrowheads="1"/>
            </p:cNvSpPr>
            <p:nvPr/>
          </p:nvSpPr>
          <p:spPr bwMode="auto">
            <a:xfrm>
              <a:off x="1436" y="28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6" name="Oval 22"/>
            <p:cNvSpPr>
              <a:spLocks noChangeArrowheads="1"/>
            </p:cNvSpPr>
            <p:nvPr/>
          </p:nvSpPr>
          <p:spPr bwMode="auto">
            <a:xfrm>
              <a:off x="1330" y="3284"/>
              <a:ext cx="64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7" name="Oval 23"/>
            <p:cNvSpPr>
              <a:spLocks noChangeArrowheads="1"/>
            </p:cNvSpPr>
            <p:nvPr/>
          </p:nvSpPr>
          <p:spPr bwMode="auto">
            <a:xfrm>
              <a:off x="463" y="30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8" name="Oval 24"/>
            <p:cNvSpPr>
              <a:spLocks noChangeArrowheads="1"/>
            </p:cNvSpPr>
            <p:nvPr/>
          </p:nvSpPr>
          <p:spPr bwMode="auto">
            <a:xfrm>
              <a:off x="672" y="27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9" name="Oval 25"/>
            <p:cNvSpPr>
              <a:spLocks noChangeArrowheads="1"/>
            </p:cNvSpPr>
            <p:nvPr/>
          </p:nvSpPr>
          <p:spPr bwMode="auto">
            <a:xfrm>
              <a:off x="849" y="27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0" name="Oval 26"/>
            <p:cNvSpPr>
              <a:spLocks noChangeArrowheads="1"/>
            </p:cNvSpPr>
            <p:nvPr/>
          </p:nvSpPr>
          <p:spPr bwMode="auto">
            <a:xfrm>
              <a:off x="1224" y="29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1" name="Oval 27"/>
            <p:cNvSpPr>
              <a:spLocks noChangeArrowheads="1"/>
            </p:cNvSpPr>
            <p:nvPr/>
          </p:nvSpPr>
          <p:spPr bwMode="auto">
            <a:xfrm>
              <a:off x="1013" y="26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2" name="Oval 28"/>
            <p:cNvSpPr>
              <a:spLocks noChangeArrowheads="1"/>
            </p:cNvSpPr>
            <p:nvPr/>
          </p:nvSpPr>
          <p:spPr bwMode="auto">
            <a:xfrm>
              <a:off x="611" y="32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3" name="Oval 29"/>
            <p:cNvSpPr>
              <a:spLocks noChangeArrowheads="1"/>
            </p:cNvSpPr>
            <p:nvPr/>
          </p:nvSpPr>
          <p:spPr bwMode="auto">
            <a:xfrm>
              <a:off x="1415" y="27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4" name="Oval 30"/>
            <p:cNvSpPr>
              <a:spLocks noChangeArrowheads="1"/>
            </p:cNvSpPr>
            <p:nvPr/>
          </p:nvSpPr>
          <p:spPr bwMode="auto">
            <a:xfrm>
              <a:off x="336" y="3438"/>
              <a:ext cx="63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5" name="Oval 31"/>
            <p:cNvSpPr>
              <a:spLocks noChangeArrowheads="1"/>
            </p:cNvSpPr>
            <p:nvPr/>
          </p:nvSpPr>
          <p:spPr bwMode="auto">
            <a:xfrm>
              <a:off x="1521" y="30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6" name="Oval 30"/>
            <p:cNvSpPr>
              <a:spLocks noChangeArrowheads="1"/>
            </p:cNvSpPr>
            <p:nvPr/>
          </p:nvSpPr>
          <p:spPr bwMode="auto">
            <a:xfrm>
              <a:off x="513" y="33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7" name="Oval 30"/>
            <p:cNvSpPr>
              <a:spLocks noChangeArrowheads="1"/>
            </p:cNvSpPr>
            <p:nvPr/>
          </p:nvSpPr>
          <p:spPr bwMode="auto">
            <a:xfrm>
              <a:off x="849" y="25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8" name="Oval 30"/>
            <p:cNvSpPr>
              <a:spLocks noChangeArrowheads="1"/>
            </p:cNvSpPr>
            <p:nvPr/>
          </p:nvSpPr>
          <p:spPr bwMode="auto">
            <a:xfrm>
              <a:off x="1179" y="28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9" name="Rectangle 57"/>
            <p:cNvSpPr>
              <a:spLocks noChangeArrowheads="1"/>
            </p:cNvSpPr>
            <p:nvPr/>
          </p:nvSpPr>
          <p:spPr bwMode="auto">
            <a:xfrm>
              <a:off x="240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0" name="Oval 12"/>
            <p:cNvSpPr>
              <a:spLocks noChangeArrowheads="1"/>
            </p:cNvSpPr>
            <p:nvPr/>
          </p:nvSpPr>
          <p:spPr bwMode="auto">
            <a:xfrm>
              <a:off x="3214" y="31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1" name="Oval 13"/>
            <p:cNvSpPr>
              <a:spLocks noChangeArrowheads="1"/>
            </p:cNvSpPr>
            <p:nvPr/>
          </p:nvSpPr>
          <p:spPr bwMode="auto">
            <a:xfrm>
              <a:off x="2346" y="2844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2" name="Oval 14"/>
            <p:cNvSpPr>
              <a:spLocks noChangeArrowheads="1"/>
            </p:cNvSpPr>
            <p:nvPr/>
          </p:nvSpPr>
          <p:spPr bwMode="auto">
            <a:xfrm>
              <a:off x="2672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3" name="Oval 15"/>
            <p:cNvSpPr>
              <a:spLocks noChangeArrowheads="1"/>
            </p:cNvSpPr>
            <p:nvPr/>
          </p:nvSpPr>
          <p:spPr bwMode="auto">
            <a:xfrm>
              <a:off x="2960" y="2866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4" name="Oval 16"/>
            <p:cNvSpPr>
              <a:spLocks noChangeArrowheads="1"/>
            </p:cNvSpPr>
            <p:nvPr/>
          </p:nvSpPr>
          <p:spPr bwMode="auto">
            <a:xfrm>
              <a:off x="3065" y="24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5" name="Oval 17"/>
            <p:cNvSpPr>
              <a:spLocks noChangeArrowheads="1"/>
            </p:cNvSpPr>
            <p:nvPr/>
          </p:nvSpPr>
          <p:spPr bwMode="auto">
            <a:xfrm>
              <a:off x="2896" y="2448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6" name="Oval 18"/>
            <p:cNvSpPr>
              <a:spLocks noChangeArrowheads="1"/>
            </p:cNvSpPr>
            <p:nvPr/>
          </p:nvSpPr>
          <p:spPr bwMode="auto">
            <a:xfrm>
              <a:off x="2494" y="2866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7" name="Oval 19"/>
            <p:cNvSpPr>
              <a:spLocks noChangeArrowheads="1"/>
            </p:cNvSpPr>
            <p:nvPr/>
          </p:nvSpPr>
          <p:spPr bwMode="auto">
            <a:xfrm>
              <a:off x="3298" y="258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8" name="Oval 20"/>
            <p:cNvSpPr>
              <a:spLocks noChangeArrowheads="1"/>
            </p:cNvSpPr>
            <p:nvPr/>
          </p:nvSpPr>
          <p:spPr bwMode="auto">
            <a:xfrm>
              <a:off x="2494" y="319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9" name="Oval 21"/>
            <p:cNvSpPr>
              <a:spLocks noChangeArrowheads="1"/>
            </p:cNvSpPr>
            <p:nvPr/>
          </p:nvSpPr>
          <p:spPr bwMode="auto">
            <a:xfrm>
              <a:off x="3408" y="288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0" name="Oval 22"/>
            <p:cNvSpPr>
              <a:spLocks noChangeArrowheads="1"/>
            </p:cNvSpPr>
            <p:nvPr/>
          </p:nvSpPr>
          <p:spPr bwMode="auto">
            <a:xfrm>
              <a:off x="3298" y="3284"/>
              <a:ext cx="64" cy="66"/>
            </a:xfrm>
            <a:prstGeom prst="ellipse">
              <a:avLst/>
            </a:prstGeom>
            <a:solidFill>
              <a:srgbClr val="0033CC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1" name="Oval 23"/>
            <p:cNvSpPr>
              <a:spLocks noChangeArrowheads="1"/>
            </p:cNvSpPr>
            <p:nvPr/>
          </p:nvSpPr>
          <p:spPr bwMode="auto">
            <a:xfrm>
              <a:off x="2431" y="302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2" name="Oval 24"/>
            <p:cNvSpPr>
              <a:spLocks noChangeArrowheads="1"/>
            </p:cNvSpPr>
            <p:nvPr/>
          </p:nvSpPr>
          <p:spPr bwMode="auto">
            <a:xfrm>
              <a:off x="2640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3" name="Oval 25"/>
            <p:cNvSpPr>
              <a:spLocks noChangeArrowheads="1"/>
            </p:cNvSpPr>
            <p:nvPr/>
          </p:nvSpPr>
          <p:spPr bwMode="auto">
            <a:xfrm>
              <a:off x="2817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4" name="Oval 26"/>
            <p:cNvSpPr>
              <a:spLocks noChangeArrowheads="1"/>
            </p:cNvSpPr>
            <p:nvPr/>
          </p:nvSpPr>
          <p:spPr bwMode="auto">
            <a:xfrm>
              <a:off x="3192" y="299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5" name="Oval 27"/>
            <p:cNvSpPr>
              <a:spLocks noChangeArrowheads="1"/>
            </p:cNvSpPr>
            <p:nvPr/>
          </p:nvSpPr>
          <p:spPr bwMode="auto">
            <a:xfrm>
              <a:off x="2981" y="26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6" name="Oval 28"/>
            <p:cNvSpPr>
              <a:spLocks noChangeArrowheads="1"/>
            </p:cNvSpPr>
            <p:nvPr/>
          </p:nvSpPr>
          <p:spPr bwMode="auto">
            <a:xfrm>
              <a:off x="2579" y="321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7" name="Oval 29"/>
            <p:cNvSpPr>
              <a:spLocks noChangeArrowheads="1"/>
            </p:cNvSpPr>
            <p:nvPr/>
          </p:nvSpPr>
          <p:spPr bwMode="auto">
            <a:xfrm>
              <a:off x="3383" y="277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8" name="Oval 30"/>
            <p:cNvSpPr>
              <a:spLocks noChangeArrowheads="1"/>
            </p:cNvSpPr>
            <p:nvPr/>
          </p:nvSpPr>
          <p:spPr bwMode="auto">
            <a:xfrm>
              <a:off x="2304" y="3438"/>
              <a:ext cx="63" cy="66"/>
            </a:xfrm>
            <a:prstGeom prst="ellipse">
              <a:avLst/>
            </a:prstGeom>
            <a:solidFill>
              <a:srgbClr val="CC3300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9" name="Oval 31"/>
            <p:cNvSpPr>
              <a:spLocks noChangeArrowheads="1"/>
            </p:cNvSpPr>
            <p:nvPr/>
          </p:nvSpPr>
          <p:spPr bwMode="auto">
            <a:xfrm>
              <a:off x="3489" y="304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0" name="Oval 30"/>
            <p:cNvSpPr>
              <a:spLocks noChangeArrowheads="1"/>
            </p:cNvSpPr>
            <p:nvPr/>
          </p:nvSpPr>
          <p:spPr bwMode="auto">
            <a:xfrm>
              <a:off x="2481" y="337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1" name="Oval 30"/>
            <p:cNvSpPr>
              <a:spLocks noChangeArrowheads="1"/>
            </p:cNvSpPr>
            <p:nvPr/>
          </p:nvSpPr>
          <p:spPr bwMode="auto">
            <a:xfrm>
              <a:off x="2817" y="258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2" name="Oval 30"/>
            <p:cNvSpPr>
              <a:spLocks noChangeArrowheads="1"/>
            </p:cNvSpPr>
            <p:nvPr/>
          </p:nvSpPr>
          <p:spPr bwMode="auto">
            <a:xfrm>
              <a:off x="3147" y="288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3" name="Rectangle 87"/>
            <p:cNvSpPr>
              <a:spLocks noChangeArrowheads="1"/>
            </p:cNvSpPr>
            <p:nvPr/>
          </p:nvSpPr>
          <p:spPr bwMode="auto">
            <a:xfrm>
              <a:off x="2208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4" name="Line 88"/>
            <p:cNvSpPr>
              <a:spLocks noChangeShapeType="1"/>
            </p:cNvSpPr>
            <p:nvPr/>
          </p:nvSpPr>
          <p:spPr bwMode="auto">
            <a:xfrm flipV="1">
              <a:off x="144" y="3072"/>
              <a:ext cx="480" cy="48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5" name="Line 89"/>
            <p:cNvSpPr>
              <a:spLocks noChangeShapeType="1"/>
            </p:cNvSpPr>
            <p:nvPr/>
          </p:nvSpPr>
          <p:spPr bwMode="auto">
            <a:xfrm>
              <a:off x="912" y="2160"/>
              <a:ext cx="0" cy="768"/>
            </a:xfrm>
            <a:prstGeom prst="line">
              <a:avLst/>
            </a:prstGeom>
            <a:noFill/>
            <a:ln w="76200">
              <a:solidFill>
                <a:srgbClr val="00B05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6" name="Line 90"/>
            <p:cNvSpPr>
              <a:spLocks noChangeShapeType="1"/>
            </p:cNvSpPr>
            <p:nvPr/>
          </p:nvSpPr>
          <p:spPr bwMode="auto">
            <a:xfrm flipH="1" flipV="1">
              <a:off x="1152" y="3120"/>
              <a:ext cx="288" cy="576"/>
            </a:xfrm>
            <a:prstGeom prst="line">
              <a:avLst/>
            </a:prstGeom>
            <a:noFill/>
            <a:ln w="76200">
              <a:solidFill>
                <a:srgbClr val="0033CC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7" name="AutoShape 115"/>
            <p:cNvSpPr>
              <a:spLocks noChangeArrowheads="1"/>
            </p:cNvSpPr>
            <p:nvPr/>
          </p:nvSpPr>
          <p:spPr bwMode="auto">
            <a:xfrm>
              <a:off x="2428" y="3206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8" name="AutoShape 116"/>
            <p:cNvSpPr>
              <a:spLocks noChangeArrowheads="1"/>
            </p:cNvSpPr>
            <p:nvPr/>
          </p:nvSpPr>
          <p:spPr bwMode="auto">
            <a:xfrm>
              <a:off x="3327" y="305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9" name="AutoShape 117"/>
            <p:cNvSpPr>
              <a:spLocks noChangeArrowheads="1"/>
            </p:cNvSpPr>
            <p:nvPr/>
          </p:nvSpPr>
          <p:spPr bwMode="auto">
            <a:xfrm>
              <a:off x="2900" y="2701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0" name="Oval 12"/>
            <p:cNvSpPr>
              <a:spLocks noChangeArrowheads="1"/>
            </p:cNvSpPr>
            <p:nvPr/>
          </p:nvSpPr>
          <p:spPr bwMode="auto">
            <a:xfrm>
              <a:off x="5134" y="3108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1" name="Oval 13"/>
            <p:cNvSpPr>
              <a:spLocks noChangeArrowheads="1"/>
            </p:cNvSpPr>
            <p:nvPr/>
          </p:nvSpPr>
          <p:spPr bwMode="auto">
            <a:xfrm>
              <a:off x="4272" y="2832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2" name="Oval 14"/>
            <p:cNvSpPr>
              <a:spLocks noChangeArrowheads="1"/>
            </p:cNvSpPr>
            <p:nvPr/>
          </p:nvSpPr>
          <p:spPr bwMode="auto">
            <a:xfrm>
              <a:off x="4592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3" name="Oval 15"/>
            <p:cNvSpPr>
              <a:spLocks noChangeArrowheads="1"/>
            </p:cNvSpPr>
            <p:nvPr/>
          </p:nvSpPr>
          <p:spPr bwMode="auto">
            <a:xfrm>
              <a:off x="4880" y="2866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4" name="Oval 16"/>
            <p:cNvSpPr>
              <a:spLocks noChangeArrowheads="1"/>
            </p:cNvSpPr>
            <p:nvPr/>
          </p:nvSpPr>
          <p:spPr bwMode="auto">
            <a:xfrm>
              <a:off x="4985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5" name="Oval 17"/>
            <p:cNvSpPr>
              <a:spLocks noChangeArrowheads="1"/>
            </p:cNvSpPr>
            <p:nvPr/>
          </p:nvSpPr>
          <p:spPr bwMode="auto">
            <a:xfrm>
              <a:off x="4816" y="2448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6" name="Oval 18"/>
            <p:cNvSpPr>
              <a:spLocks noChangeArrowheads="1"/>
            </p:cNvSpPr>
            <p:nvPr/>
          </p:nvSpPr>
          <p:spPr bwMode="auto">
            <a:xfrm>
              <a:off x="4414" y="286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7" name="Oval 19"/>
            <p:cNvSpPr>
              <a:spLocks noChangeArrowheads="1"/>
            </p:cNvSpPr>
            <p:nvPr/>
          </p:nvSpPr>
          <p:spPr bwMode="auto">
            <a:xfrm>
              <a:off x="5218" y="258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8" name="Oval 20"/>
            <p:cNvSpPr>
              <a:spLocks noChangeArrowheads="1"/>
            </p:cNvSpPr>
            <p:nvPr/>
          </p:nvSpPr>
          <p:spPr bwMode="auto">
            <a:xfrm>
              <a:off x="4414" y="319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9" name="Oval 21"/>
            <p:cNvSpPr>
              <a:spLocks noChangeArrowheads="1"/>
            </p:cNvSpPr>
            <p:nvPr/>
          </p:nvSpPr>
          <p:spPr bwMode="auto">
            <a:xfrm>
              <a:off x="5324" y="286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0" name="Oval 22"/>
            <p:cNvSpPr>
              <a:spLocks noChangeArrowheads="1"/>
            </p:cNvSpPr>
            <p:nvPr/>
          </p:nvSpPr>
          <p:spPr bwMode="auto">
            <a:xfrm>
              <a:off x="5218" y="3284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1" name="Oval 23"/>
            <p:cNvSpPr>
              <a:spLocks noChangeArrowheads="1"/>
            </p:cNvSpPr>
            <p:nvPr/>
          </p:nvSpPr>
          <p:spPr bwMode="auto">
            <a:xfrm>
              <a:off x="4351" y="302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2" name="Oval 24"/>
            <p:cNvSpPr>
              <a:spLocks noChangeArrowheads="1"/>
            </p:cNvSpPr>
            <p:nvPr/>
          </p:nvSpPr>
          <p:spPr bwMode="auto">
            <a:xfrm>
              <a:off x="4560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3" name="Oval 25"/>
            <p:cNvSpPr>
              <a:spLocks noChangeArrowheads="1"/>
            </p:cNvSpPr>
            <p:nvPr/>
          </p:nvSpPr>
          <p:spPr bwMode="auto">
            <a:xfrm>
              <a:off x="4737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4" name="Oval 26"/>
            <p:cNvSpPr>
              <a:spLocks noChangeArrowheads="1"/>
            </p:cNvSpPr>
            <p:nvPr/>
          </p:nvSpPr>
          <p:spPr bwMode="auto">
            <a:xfrm>
              <a:off x="5112" y="2976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5" name="Oval 27"/>
            <p:cNvSpPr>
              <a:spLocks noChangeArrowheads="1"/>
            </p:cNvSpPr>
            <p:nvPr/>
          </p:nvSpPr>
          <p:spPr bwMode="auto">
            <a:xfrm>
              <a:off x="4901" y="26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6" name="Oval 28"/>
            <p:cNvSpPr>
              <a:spLocks noChangeArrowheads="1"/>
            </p:cNvSpPr>
            <p:nvPr/>
          </p:nvSpPr>
          <p:spPr bwMode="auto">
            <a:xfrm>
              <a:off x="4499" y="321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7" name="Oval 29"/>
            <p:cNvSpPr>
              <a:spLocks noChangeArrowheads="1"/>
            </p:cNvSpPr>
            <p:nvPr/>
          </p:nvSpPr>
          <p:spPr bwMode="auto">
            <a:xfrm>
              <a:off x="5303" y="275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8" name="Oval 30"/>
            <p:cNvSpPr>
              <a:spLocks noChangeArrowheads="1"/>
            </p:cNvSpPr>
            <p:nvPr/>
          </p:nvSpPr>
          <p:spPr bwMode="auto">
            <a:xfrm>
              <a:off x="4224" y="343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9" name="Oval 31"/>
            <p:cNvSpPr>
              <a:spLocks noChangeArrowheads="1"/>
            </p:cNvSpPr>
            <p:nvPr/>
          </p:nvSpPr>
          <p:spPr bwMode="auto">
            <a:xfrm>
              <a:off x="5409" y="304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0" name="Oval 30"/>
            <p:cNvSpPr>
              <a:spLocks noChangeArrowheads="1"/>
            </p:cNvSpPr>
            <p:nvPr/>
          </p:nvSpPr>
          <p:spPr bwMode="auto">
            <a:xfrm>
              <a:off x="4401" y="337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1" name="Oval 30"/>
            <p:cNvSpPr>
              <a:spLocks noChangeArrowheads="1"/>
            </p:cNvSpPr>
            <p:nvPr/>
          </p:nvSpPr>
          <p:spPr bwMode="auto">
            <a:xfrm>
              <a:off x="4752" y="257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2" name="Oval 30"/>
            <p:cNvSpPr>
              <a:spLocks noChangeArrowheads="1"/>
            </p:cNvSpPr>
            <p:nvPr/>
          </p:nvSpPr>
          <p:spPr bwMode="auto">
            <a:xfrm>
              <a:off x="5067" y="288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3" name="Rectangle 173"/>
            <p:cNvSpPr>
              <a:spLocks noChangeArrowheads="1"/>
            </p:cNvSpPr>
            <p:nvPr/>
          </p:nvSpPr>
          <p:spPr bwMode="auto">
            <a:xfrm>
              <a:off x="4128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4" name="Line 174"/>
            <p:cNvSpPr>
              <a:spLocks noChangeShapeType="1"/>
            </p:cNvSpPr>
            <p:nvPr/>
          </p:nvSpPr>
          <p:spPr bwMode="auto">
            <a:xfrm>
              <a:off x="4128" y="2544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5" name="Line 175"/>
            <p:cNvSpPr>
              <a:spLocks noChangeShapeType="1"/>
            </p:cNvSpPr>
            <p:nvPr/>
          </p:nvSpPr>
          <p:spPr bwMode="auto">
            <a:xfrm>
              <a:off x="4848" y="3024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6" name="Line 176"/>
            <p:cNvSpPr>
              <a:spLocks noChangeShapeType="1"/>
            </p:cNvSpPr>
            <p:nvPr/>
          </p:nvSpPr>
          <p:spPr bwMode="auto">
            <a:xfrm flipV="1">
              <a:off x="4848" y="2448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7" name="AutoShape 177"/>
            <p:cNvSpPr>
              <a:spLocks noChangeArrowheads="1"/>
            </p:cNvSpPr>
            <p:nvPr/>
          </p:nvSpPr>
          <p:spPr bwMode="auto">
            <a:xfrm>
              <a:off x="4853" y="2658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8" name="AutoShape 178"/>
            <p:cNvSpPr>
              <a:spLocks noChangeArrowheads="1"/>
            </p:cNvSpPr>
            <p:nvPr/>
          </p:nvSpPr>
          <p:spPr bwMode="auto">
            <a:xfrm>
              <a:off x="4364" y="3130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9" name="AutoShape 179"/>
            <p:cNvSpPr>
              <a:spLocks noChangeArrowheads="1"/>
            </p:cNvSpPr>
            <p:nvPr/>
          </p:nvSpPr>
          <p:spPr bwMode="auto">
            <a:xfrm>
              <a:off x="5214" y="3029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60" name="AutoShape 180"/>
            <p:cNvSpPr>
              <a:spLocks noChangeArrowheads="1"/>
            </p:cNvSpPr>
            <p:nvPr/>
          </p:nvSpPr>
          <p:spPr bwMode="auto">
            <a:xfrm>
              <a:off x="1776" y="2976"/>
              <a:ext cx="336" cy="144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61" name="AutoShape 181"/>
            <p:cNvSpPr>
              <a:spLocks noChangeArrowheads="1"/>
            </p:cNvSpPr>
            <p:nvPr/>
          </p:nvSpPr>
          <p:spPr bwMode="auto">
            <a:xfrm>
              <a:off x="3744" y="2976"/>
              <a:ext cx="336" cy="144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13458" y="1087438"/>
            <a:ext cx="8001000" cy="533400"/>
          </a:xfrm>
        </p:spPr>
        <p:txBody>
          <a:bodyPr/>
          <a:lstStyle/>
          <a:p>
            <a:pPr marL="285750" indent="-285750"/>
            <a:r>
              <a:rPr lang="en-US" sz="2800" b="1" dirty="0"/>
              <a:t>K-</a:t>
            </a:r>
            <a:r>
              <a:rPr lang="en-US" sz="2800" b="1" dirty="0" err="1"/>
              <a:t>medoid</a:t>
            </a:r>
            <a:r>
              <a:rPr lang="en-US" sz="2800" b="1" dirty="0"/>
              <a:t>:</a:t>
            </a:r>
          </a:p>
        </p:txBody>
      </p:sp>
      <p:sp>
        <p:nvSpPr>
          <p:cNvPr id="29700" name="Oval 12"/>
          <p:cNvSpPr>
            <a:spLocks noChangeArrowheads="1"/>
          </p:cNvSpPr>
          <p:nvPr/>
        </p:nvSpPr>
        <p:spPr bwMode="auto">
          <a:xfrm>
            <a:off x="2052607" y="2820988"/>
            <a:ext cx="100013" cy="104775"/>
          </a:xfrm>
          <a:prstGeom prst="ellipse">
            <a:avLst/>
          </a:prstGeom>
          <a:solidFill>
            <a:srgbClr val="0033CC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Oval 13"/>
          <p:cNvSpPr>
            <a:spLocks noChangeArrowheads="1"/>
          </p:cNvSpPr>
          <p:nvPr/>
        </p:nvSpPr>
        <p:spPr bwMode="auto">
          <a:xfrm>
            <a:off x="6841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Oval 14"/>
          <p:cNvSpPr>
            <a:spLocks noChangeArrowheads="1"/>
          </p:cNvSpPr>
          <p:nvPr/>
        </p:nvSpPr>
        <p:spPr bwMode="auto">
          <a:xfrm>
            <a:off x="11921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Oval 15"/>
          <p:cNvSpPr>
            <a:spLocks noChangeArrowheads="1"/>
          </p:cNvSpPr>
          <p:nvPr/>
        </p:nvSpPr>
        <p:spPr bwMode="auto">
          <a:xfrm>
            <a:off x="16493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Oval 16"/>
          <p:cNvSpPr>
            <a:spLocks noChangeArrowheads="1"/>
          </p:cNvSpPr>
          <p:nvPr/>
        </p:nvSpPr>
        <p:spPr bwMode="auto">
          <a:xfrm>
            <a:off x="1816070" y="1808163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17"/>
          <p:cNvSpPr>
            <a:spLocks noChangeArrowheads="1"/>
          </p:cNvSpPr>
          <p:nvPr/>
        </p:nvSpPr>
        <p:spPr bwMode="auto">
          <a:xfrm>
            <a:off x="15477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18"/>
          <p:cNvSpPr>
            <a:spLocks noChangeArrowheads="1"/>
          </p:cNvSpPr>
          <p:nvPr/>
        </p:nvSpPr>
        <p:spPr bwMode="auto">
          <a:xfrm>
            <a:off x="909607" y="2436813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9"/>
          <p:cNvSpPr>
            <a:spLocks noChangeArrowheads="1"/>
          </p:cNvSpPr>
          <p:nvPr/>
        </p:nvSpPr>
        <p:spPr bwMode="auto">
          <a:xfrm>
            <a:off x="21859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20"/>
          <p:cNvSpPr>
            <a:spLocks noChangeArrowheads="1"/>
          </p:cNvSpPr>
          <p:nvPr/>
        </p:nvSpPr>
        <p:spPr bwMode="auto">
          <a:xfrm>
            <a:off x="909607" y="296068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Oval 21"/>
          <p:cNvSpPr>
            <a:spLocks noChangeArrowheads="1"/>
          </p:cNvSpPr>
          <p:nvPr/>
        </p:nvSpPr>
        <p:spPr bwMode="auto">
          <a:xfrm>
            <a:off x="23542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22"/>
          <p:cNvSpPr>
            <a:spLocks noChangeArrowheads="1"/>
          </p:cNvSpPr>
          <p:nvPr/>
        </p:nvSpPr>
        <p:spPr bwMode="auto">
          <a:xfrm>
            <a:off x="21859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1" name="Oval 23"/>
          <p:cNvSpPr>
            <a:spLocks noChangeArrowheads="1"/>
          </p:cNvSpPr>
          <p:nvPr/>
        </p:nvSpPr>
        <p:spPr bwMode="auto">
          <a:xfrm>
            <a:off x="8095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2" name="Oval 24"/>
          <p:cNvSpPr>
            <a:spLocks noChangeArrowheads="1"/>
          </p:cNvSpPr>
          <p:nvPr/>
        </p:nvSpPr>
        <p:spPr bwMode="auto">
          <a:xfrm>
            <a:off x="1141382" y="22780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3" name="Oval 25"/>
          <p:cNvSpPr>
            <a:spLocks noChangeArrowheads="1"/>
          </p:cNvSpPr>
          <p:nvPr/>
        </p:nvSpPr>
        <p:spPr bwMode="auto">
          <a:xfrm>
            <a:off x="1422370" y="227806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4" name="Oval 26"/>
          <p:cNvSpPr>
            <a:spLocks noChangeArrowheads="1"/>
          </p:cNvSpPr>
          <p:nvPr/>
        </p:nvSpPr>
        <p:spPr bwMode="auto">
          <a:xfrm>
            <a:off x="2017682" y="261143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5" name="Oval 27"/>
          <p:cNvSpPr>
            <a:spLocks noChangeArrowheads="1"/>
          </p:cNvSpPr>
          <p:nvPr/>
        </p:nvSpPr>
        <p:spPr bwMode="auto">
          <a:xfrm>
            <a:off x="16827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Oval 28"/>
          <p:cNvSpPr>
            <a:spLocks noChangeArrowheads="1"/>
          </p:cNvSpPr>
          <p:nvPr/>
        </p:nvSpPr>
        <p:spPr bwMode="auto">
          <a:xfrm>
            <a:off x="10445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Oval 29"/>
          <p:cNvSpPr>
            <a:spLocks noChangeArrowheads="1"/>
          </p:cNvSpPr>
          <p:nvPr/>
        </p:nvSpPr>
        <p:spPr bwMode="auto">
          <a:xfrm>
            <a:off x="23208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30"/>
          <p:cNvSpPr>
            <a:spLocks noChangeArrowheads="1"/>
          </p:cNvSpPr>
          <p:nvPr/>
        </p:nvSpPr>
        <p:spPr bwMode="auto">
          <a:xfrm>
            <a:off x="6079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Oval 31"/>
          <p:cNvSpPr>
            <a:spLocks noChangeArrowheads="1"/>
          </p:cNvSpPr>
          <p:nvPr/>
        </p:nvSpPr>
        <p:spPr bwMode="auto">
          <a:xfrm>
            <a:off x="24891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3809" name="AutoShape 33"/>
          <p:cNvSpPr>
            <a:spLocks noChangeArrowheads="1"/>
          </p:cNvSpPr>
          <p:nvPr/>
        </p:nvSpPr>
        <p:spPr bwMode="auto">
          <a:xfrm>
            <a:off x="1481107" y="1982788"/>
            <a:ext cx="100013" cy="104775"/>
          </a:xfrm>
          <a:prstGeom prst="plus">
            <a:avLst>
              <a:gd name="adj" fmla="val 25000"/>
            </a:avLst>
          </a:prstGeom>
          <a:solidFill>
            <a:srgbClr val="4D4D4D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Oval 30"/>
          <p:cNvSpPr>
            <a:spLocks noChangeArrowheads="1"/>
          </p:cNvSpPr>
          <p:nvPr/>
        </p:nvSpPr>
        <p:spPr bwMode="auto">
          <a:xfrm>
            <a:off x="8889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2" name="Oval 30"/>
          <p:cNvSpPr>
            <a:spLocks noChangeArrowheads="1"/>
          </p:cNvSpPr>
          <p:nvPr/>
        </p:nvSpPr>
        <p:spPr bwMode="auto">
          <a:xfrm>
            <a:off x="1474757" y="1982788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3" name="Oval 30"/>
          <p:cNvSpPr>
            <a:spLocks noChangeArrowheads="1"/>
          </p:cNvSpPr>
          <p:nvPr/>
        </p:nvSpPr>
        <p:spPr bwMode="auto">
          <a:xfrm>
            <a:off x="19462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4" name="Rectangle 86"/>
          <p:cNvSpPr>
            <a:spLocks noChangeArrowheads="1"/>
          </p:cNvSpPr>
          <p:nvPr/>
        </p:nvSpPr>
        <p:spPr bwMode="auto">
          <a:xfrm>
            <a:off x="4555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5" name="Line 87"/>
          <p:cNvSpPr>
            <a:spLocks noChangeShapeType="1"/>
          </p:cNvSpPr>
          <p:nvPr/>
        </p:nvSpPr>
        <p:spPr bwMode="auto">
          <a:xfrm>
            <a:off x="684182" y="1620838"/>
            <a:ext cx="9906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6" name="Line 88"/>
          <p:cNvSpPr>
            <a:spLocks noChangeShapeType="1"/>
          </p:cNvSpPr>
          <p:nvPr/>
        </p:nvSpPr>
        <p:spPr bwMode="auto">
          <a:xfrm flipH="1">
            <a:off x="1141382" y="2306638"/>
            <a:ext cx="533400" cy="1295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7" name="Line 89"/>
          <p:cNvSpPr>
            <a:spLocks noChangeShapeType="1"/>
          </p:cNvSpPr>
          <p:nvPr/>
        </p:nvSpPr>
        <p:spPr bwMode="auto">
          <a:xfrm flipV="1">
            <a:off x="1674782" y="2078038"/>
            <a:ext cx="1066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8" name="Oval 12"/>
          <p:cNvSpPr>
            <a:spLocks noChangeArrowheads="1"/>
          </p:cNvSpPr>
          <p:nvPr/>
        </p:nvSpPr>
        <p:spPr bwMode="auto">
          <a:xfrm>
            <a:off x="4872007" y="2820988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9" name="Oval 13"/>
          <p:cNvSpPr>
            <a:spLocks noChangeArrowheads="1"/>
          </p:cNvSpPr>
          <p:nvPr/>
        </p:nvSpPr>
        <p:spPr bwMode="auto">
          <a:xfrm>
            <a:off x="35035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0" name="Oval 14"/>
          <p:cNvSpPr>
            <a:spLocks noChangeArrowheads="1"/>
          </p:cNvSpPr>
          <p:nvPr/>
        </p:nvSpPr>
        <p:spPr bwMode="auto">
          <a:xfrm>
            <a:off x="40115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1" name="Oval 15"/>
          <p:cNvSpPr>
            <a:spLocks noChangeArrowheads="1"/>
          </p:cNvSpPr>
          <p:nvPr/>
        </p:nvSpPr>
        <p:spPr bwMode="auto">
          <a:xfrm>
            <a:off x="44687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2" name="Oval 16"/>
          <p:cNvSpPr>
            <a:spLocks noChangeArrowheads="1"/>
          </p:cNvSpPr>
          <p:nvPr/>
        </p:nvSpPr>
        <p:spPr bwMode="auto">
          <a:xfrm>
            <a:off x="4635470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3" name="Oval 17"/>
          <p:cNvSpPr>
            <a:spLocks noChangeArrowheads="1"/>
          </p:cNvSpPr>
          <p:nvPr/>
        </p:nvSpPr>
        <p:spPr bwMode="auto">
          <a:xfrm>
            <a:off x="43671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4" name="Oval 18"/>
          <p:cNvSpPr>
            <a:spLocks noChangeArrowheads="1"/>
          </p:cNvSpPr>
          <p:nvPr/>
        </p:nvSpPr>
        <p:spPr bwMode="auto">
          <a:xfrm>
            <a:off x="3729007" y="2436813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5" name="Oval 19"/>
          <p:cNvSpPr>
            <a:spLocks noChangeArrowheads="1"/>
          </p:cNvSpPr>
          <p:nvPr/>
        </p:nvSpPr>
        <p:spPr bwMode="auto">
          <a:xfrm>
            <a:off x="50053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6" name="Oval 20"/>
          <p:cNvSpPr>
            <a:spLocks noChangeArrowheads="1"/>
          </p:cNvSpPr>
          <p:nvPr/>
        </p:nvSpPr>
        <p:spPr bwMode="auto">
          <a:xfrm>
            <a:off x="3729007" y="2960688"/>
            <a:ext cx="101600" cy="104775"/>
          </a:xfrm>
          <a:prstGeom prst="ellipse">
            <a:avLst/>
          </a:prstGeom>
          <a:solidFill>
            <a:srgbClr val="CC33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Oval 21"/>
          <p:cNvSpPr>
            <a:spLocks noChangeArrowheads="1"/>
          </p:cNvSpPr>
          <p:nvPr/>
        </p:nvSpPr>
        <p:spPr bwMode="auto">
          <a:xfrm>
            <a:off x="51736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Oval 22"/>
          <p:cNvSpPr>
            <a:spLocks noChangeArrowheads="1"/>
          </p:cNvSpPr>
          <p:nvPr/>
        </p:nvSpPr>
        <p:spPr bwMode="auto">
          <a:xfrm>
            <a:off x="50053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9" name="Oval 23"/>
          <p:cNvSpPr>
            <a:spLocks noChangeArrowheads="1"/>
          </p:cNvSpPr>
          <p:nvPr/>
        </p:nvSpPr>
        <p:spPr bwMode="auto">
          <a:xfrm>
            <a:off x="36289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0" name="Oval 24"/>
          <p:cNvSpPr>
            <a:spLocks noChangeArrowheads="1"/>
          </p:cNvSpPr>
          <p:nvPr/>
        </p:nvSpPr>
        <p:spPr bwMode="auto">
          <a:xfrm>
            <a:off x="3960782" y="22780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1" name="Oval 25"/>
          <p:cNvSpPr>
            <a:spLocks noChangeArrowheads="1"/>
          </p:cNvSpPr>
          <p:nvPr/>
        </p:nvSpPr>
        <p:spPr bwMode="auto">
          <a:xfrm>
            <a:off x="4241770" y="227806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2" name="Oval 26"/>
          <p:cNvSpPr>
            <a:spLocks noChangeArrowheads="1"/>
          </p:cNvSpPr>
          <p:nvPr/>
        </p:nvSpPr>
        <p:spPr bwMode="auto">
          <a:xfrm>
            <a:off x="4846607" y="2611438"/>
            <a:ext cx="101600" cy="104775"/>
          </a:xfrm>
          <a:prstGeom prst="ellipse">
            <a:avLst/>
          </a:prstGeom>
          <a:solidFill>
            <a:srgbClr val="0033CC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3" name="Oval 27"/>
          <p:cNvSpPr>
            <a:spLocks noChangeArrowheads="1"/>
          </p:cNvSpPr>
          <p:nvPr/>
        </p:nvSpPr>
        <p:spPr bwMode="auto">
          <a:xfrm>
            <a:off x="45021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4" name="Oval 28"/>
          <p:cNvSpPr>
            <a:spLocks noChangeArrowheads="1"/>
          </p:cNvSpPr>
          <p:nvPr/>
        </p:nvSpPr>
        <p:spPr bwMode="auto">
          <a:xfrm>
            <a:off x="38639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5" name="Oval 29"/>
          <p:cNvSpPr>
            <a:spLocks noChangeArrowheads="1"/>
          </p:cNvSpPr>
          <p:nvPr/>
        </p:nvSpPr>
        <p:spPr bwMode="auto">
          <a:xfrm>
            <a:off x="51402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6" name="Oval 30"/>
          <p:cNvSpPr>
            <a:spLocks noChangeArrowheads="1"/>
          </p:cNvSpPr>
          <p:nvPr/>
        </p:nvSpPr>
        <p:spPr bwMode="auto">
          <a:xfrm>
            <a:off x="34273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7" name="Oval 31"/>
          <p:cNvSpPr>
            <a:spLocks noChangeArrowheads="1"/>
          </p:cNvSpPr>
          <p:nvPr/>
        </p:nvSpPr>
        <p:spPr bwMode="auto">
          <a:xfrm>
            <a:off x="53085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8" name="Oval 30"/>
          <p:cNvSpPr>
            <a:spLocks noChangeArrowheads="1"/>
          </p:cNvSpPr>
          <p:nvPr/>
        </p:nvSpPr>
        <p:spPr bwMode="auto">
          <a:xfrm>
            <a:off x="37083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9" name="Oval 30"/>
          <p:cNvSpPr>
            <a:spLocks noChangeArrowheads="1"/>
          </p:cNvSpPr>
          <p:nvPr/>
        </p:nvSpPr>
        <p:spPr bwMode="auto">
          <a:xfrm>
            <a:off x="4286220" y="1982788"/>
            <a:ext cx="100012" cy="104775"/>
          </a:xfrm>
          <a:prstGeom prst="ellipse">
            <a:avLst/>
          </a:prstGeom>
          <a:solidFill>
            <a:srgbClr val="0080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0" name="Oval 30"/>
          <p:cNvSpPr>
            <a:spLocks noChangeArrowheads="1"/>
          </p:cNvSpPr>
          <p:nvPr/>
        </p:nvSpPr>
        <p:spPr bwMode="auto">
          <a:xfrm>
            <a:off x="47656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1" name="Rectangle 114"/>
          <p:cNvSpPr>
            <a:spLocks noChangeArrowheads="1"/>
          </p:cNvSpPr>
          <p:nvPr/>
        </p:nvSpPr>
        <p:spPr bwMode="auto">
          <a:xfrm>
            <a:off x="32749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2" name="Line 115"/>
          <p:cNvSpPr>
            <a:spLocks noChangeShapeType="1"/>
          </p:cNvSpPr>
          <p:nvPr/>
        </p:nvSpPr>
        <p:spPr bwMode="auto">
          <a:xfrm>
            <a:off x="3503582" y="1620838"/>
            <a:ext cx="9906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3" name="Line 116"/>
          <p:cNvSpPr>
            <a:spLocks noChangeShapeType="1"/>
          </p:cNvSpPr>
          <p:nvPr/>
        </p:nvSpPr>
        <p:spPr bwMode="auto">
          <a:xfrm flipH="1">
            <a:off x="3960782" y="2306638"/>
            <a:ext cx="533400" cy="1295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4" name="Line 117"/>
          <p:cNvSpPr>
            <a:spLocks noChangeShapeType="1"/>
          </p:cNvSpPr>
          <p:nvPr/>
        </p:nvSpPr>
        <p:spPr bwMode="auto">
          <a:xfrm flipV="1">
            <a:off x="4494182" y="2078038"/>
            <a:ext cx="1066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5" name="AutoShape 118"/>
          <p:cNvSpPr>
            <a:spLocks noChangeArrowheads="1"/>
          </p:cNvSpPr>
          <p:nvPr/>
        </p:nvSpPr>
        <p:spPr bwMode="auto">
          <a:xfrm>
            <a:off x="4417982" y="1957388"/>
            <a:ext cx="76200" cy="76200"/>
          </a:xfrm>
          <a:prstGeom prst="triangle">
            <a:avLst>
              <a:gd name="adj" fmla="val 50000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6" name="AutoShape 119"/>
          <p:cNvSpPr>
            <a:spLocks noChangeArrowheads="1"/>
          </p:cNvSpPr>
          <p:nvPr/>
        </p:nvSpPr>
        <p:spPr bwMode="auto">
          <a:xfrm>
            <a:off x="3808382" y="2840038"/>
            <a:ext cx="76200" cy="76200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7" name="AutoShape 120"/>
          <p:cNvSpPr>
            <a:spLocks noChangeArrowheads="1"/>
          </p:cNvSpPr>
          <p:nvPr/>
        </p:nvSpPr>
        <p:spPr bwMode="auto">
          <a:xfrm>
            <a:off x="4951382" y="2687638"/>
            <a:ext cx="76200" cy="762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2" name="AutoShape 62"/>
          <p:cNvSpPr>
            <a:spLocks noChangeArrowheads="1"/>
          </p:cNvSpPr>
          <p:nvPr/>
        </p:nvSpPr>
        <p:spPr bwMode="auto">
          <a:xfrm>
            <a:off x="2817782" y="261143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AutoShape 62"/>
          <p:cNvSpPr>
            <a:spLocks noChangeArrowheads="1"/>
          </p:cNvSpPr>
          <p:nvPr/>
        </p:nvSpPr>
        <p:spPr bwMode="auto">
          <a:xfrm>
            <a:off x="5637182" y="261143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0" name="Oval 12"/>
          <p:cNvSpPr>
            <a:spLocks noChangeArrowheads="1"/>
          </p:cNvSpPr>
          <p:nvPr/>
        </p:nvSpPr>
        <p:spPr bwMode="auto">
          <a:xfrm>
            <a:off x="7767607" y="2820988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1" name="Oval 13"/>
          <p:cNvSpPr>
            <a:spLocks noChangeArrowheads="1"/>
          </p:cNvSpPr>
          <p:nvPr/>
        </p:nvSpPr>
        <p:spPr bwMode="auto">
          <a:xfrm>
            <a:off x="63991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2" name="Oval 14"/>
          <p:cNvSpPr>
            <a:spLocks noChangeArrowheads="1"/>
          </p:cNvSpPr>
          <p:nvPr/>
        </p:nvSpPr>
        <p:spPr bwMode="auto">
          <a:xfrm>
            <a:off x="69071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3" name="Oval 15"/>
          <p:cNvSpPr>
            <a:spLocks noChangeArrowheads="1"/>
          </p:cNvSpPr>
          <p:nvPr/>
        </p:nvSpPr>
        <p:spPr bwMode="auto">
          <a:xfrm>
            <a:off x="73643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4" name="Oval 16"/>
          <p:cNvSpPr>
            <a:spLocks noChangeArrowheads="1"/>
          </p:cNvSpPr>
          <p:nvPr/>
        </p:nvSpPr>
        <p:spPr bwMode="auto">
          <a:xfrm>
            <a:off x="7531070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5" name="Oval 17"/>
          <p:cNvSpPr>
            <a:spLocks noChangeArrowheads="1"/>
          </p:cNvSpPr>
          <p:nvPr/>
        </p:nvSpPr>
        <p:spPr bwMode="auto">
          <a:xfrm>
            <a:off x="72627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6" name="Oval 18"/>
          <p:cNvSpPr>
            <a:spLocks noChangeArrowheads="1"/>
          </p:cNvSpPr>
          <p:nvPr/>
        </p:nvSpPr>
        <p:spPr bwMode="auto">
          <a:xfrm>
            <a:off x="6624607" y="2436813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7" name="Oval 19"/>
          <p:cNvSpPr>
            <a:spLocks noChangeArrowheads="1"/>
          </p:cNvSpPr>
          <p:nvPr/>
        </p:nvSpPr>
        <p:spPr bwMode="auto">
          <a:xfrm>
            <a:off x="79009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8" name="Oval 20"/>
          <p:cNvSpPr>
            <a:spLocks noChangeArrowheads="1"/>
          </p:cNvSpPr>
          <p:nvPr/>
        </p:nvSpPr>
        <p:spPr bwMode="auto">
          <a:xfrm>
            <a:off x="6624607" y="2960688"/>
            <a:ext cx="101600" cy="104775"/>
          </a:xfrm>
          <a:prstGeom prst="ellipse">
            <a:avLst/>
          </a:prstGeom>
          <a:solidFill>
            <a:srgbClr val="CC33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9" name="Oval 21"/>
          <p:cNvSpPr>
            <a:spLocks noChangeArrowheads="1"/>
          </p:cNvSpPr>
          <p:nvPr/>
        </p:nvSpPr>
        <p:spPr bwMode="auto">
          <a:xfrm>
            <a:off x="80692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0" name="Oval 22"/>
          <p:cNvSpPr>
            <a:spLocks noChangeArrowheads="1"/>
          </p:cNvSpPr>
          <p:nvPr/>
        </p:nvSpPr>
        <p:spPr bwMode="auto">
          <a:xfrm>
            <a:off x="79009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1" name="Oval 23"/>
          <p:cNvSpPr>
            <a:spLocks noChangeArrowheads="1"/>
          </p:cNvSpPr>
          <p:nvPr/>
        </p:nvSpPr>
        <p:spPr bwMode="auto">
          <a:xfrm>
            <a:off x="65245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2" name="Oval 24"/>
          <p:cNvSpPr>
            <a:spLocks noChangeArrowheads="1"/>
          </p:cNvSpPr>
          <p:nvPr/>
        </p:nvSpPr>
        <p:spPr bwMode="auto">
          <a:xfrm>
            <a:off x="6856382" y="2278063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3" name="Oval 25"/>
          <p:cNvSpPr>
            <a:spLocks noChangeArrowheads="1"/>
          </p:cNvSpPr>
          <p:nvPr/>
        </p:nvSpPr>
        <p:spPr bwMode="auto">
          <a:xfrm>
            <a:off x="7137370" y="2278063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4" name="Oval 26"/>
          <p:cNvSpPr>
            <a:spLocks noChangeArrowheads="1"/>
          </p:cNvSpPr>
          <p:nvPr/>
        </p:nvSpPr>
        <p:spPr bwMode="auto">
          <a:xfrm>
            <a:off x="7742207" y="2611438"/>
            <a:ext cx="101600" cy="104775"/>
          </a:xfrm>
          <a:prstGeom prst="ellipse">
            <a:avLst/>
          </a:prstGeom>
          <a:solidFill>
            <a:srgbClr val="0033CC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5" name="Oval 27"/>
          <p:cNvSpPr>
            <a:spLocks noChangeArrowheads="1"/>
          </p:cNvSpPr>
          <p:nvPr/>
        </p:nvSpPr>
        <p:spPr bwMode="auto">
          <a:xfrm>
            <a:off x="73977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6" name="Oval 28"/>
          <p:cNvSpPr>
            <a:spLocks noChangeArrowheads="1"/>
          </p:cNvSpPr>
          <p:nvPr/>
        </p:nvSpPr>
        <p:spPr bwMode="auto">
          <a:xfrm>
            <a:off x="67595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7" name="Oval 29"/>
          <p:cNvSpPr>
            <a:spLocks noChangeArrowheads="1"/>
          </p:cNvSpPr>
          <p:nvPr/>
        </p:nvSpPr>
        <p:spPr bwMode="auto">
          <a:xfrm>
            <a:off x="80358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8" name="Oval 30"/>
          <p:cNvSpPr>
            <a:spLocks noChangeArrowheads="1"/>
          </p:cNvSpPr>
          <p:nvPr/>
        </p:nvSpPr>
        <p:spPr bwMode="auto">
          <a:xfrm>
            <a:off x="63229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9" name="Oval 31"/>
          <p:cNvSpPr>
            <a:spLocks noChangeArrowheads="1"/>
          </p:cNvSpPr>
          <p:nvPr/>
        </p:nvSpPr>
        <p:spPr bwMode="auto">
          <a:xfrm>
            <a:off x="82041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0" name="Oval 30"/>
          <p:cNvSpPr>
            <a:spLocks noChangeArrowheads="1"/>
          </p:cNvSpPr>
          <p:nvPr/>
        </p:nvSpPr>
        <p:spPr bwMode="auto">
          <a:xfrm>
            <a:off x="66039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1" name="Oval 30"/>
          <p:cNvSpPr>
            <a:spLocks noChangeArrowheads="1"/>
          </p:cNvSpPr>
          <p:nvPr/>
        </p:nvSpPr>
        <p:spPr bwMode="auto">
          <a:xfrm>
            <a:off x="7181820" y="1982788"/>
            <a:ext cx="100012" cy="104775"/>
          </a:xfrm>
          <a:prstGeom prst="ellipse">
            <a:avLst/>
          </a:prstGeom>
          <a:solidFill>
            <a:srgbClr val="0080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2" name="Oval 30"/>
          <p:cNvSpPr>
            <a:spLocks noChangeArrowheads="1"/>
          </p:cNvSpPr>
          <p:nvPr/>
        </p:nvSpPr>
        <p:spPr bwMode="auto">
          <a:xfrm>
            <a:off x="76612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3" name="Rectangle 212"/>
          <p:cNvSpPr>
            <a:spLocks noChangeArrowheads="1"/>
          </p:cNvSpPr>
          <p:nvPr/>
        </p:nvSpPr>
        <p:spPr bwMode="auto">
          <a:xfrm>
            <a:off x="61705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4" name="Line 213"/>
          <p:cNvSpPr>
            <a:spLocks noChangeShapeType="1"/>
          </p:cNvSpPr>
          <p:nvPr/>
        </p:nvSpPr>
        <p:spPr bwMode="auto">
          <a:xfrm>
            <a:off x="6170582" y="1925638"/>
            <a:ext cx="8382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5" name="Line 214"/>
          <p:cNvSpPr>
            <a:spLocks noChangeShapeType="1"/>
          </p:cNvSpPr>
          <p:nvPr/>
        </p:nvSpPr>
        <p:spPr bwMode="auto">
          <a:xfrm>
            <a:off x="7008782" y="2611438"/>
            <a:ext cx="304800" cy="990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6" name="Line 215"/>
          <p:cNvSpPr>
            <a:spLocks noChangeShapeType="1"/>
          </p:cNvSpPr>
          <p:nvPr/>
        </p:nvSpPr>
        <p:spPr bwMode="auto">
          <a:xfrm flipV="1">
            <a:off x="7008782" y="1849438"/>
            <a:ext cx="1447800" cy="7620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7" name="Rectangle 3"/>
          <p:cNvSpPr>
            <a:spLocks noChangeArrowheads="1"/>
          </p:cNvSpPr>
          <p:nvPr/>
        </p:nvSpPr>
        <p:spPr bwMode="auto">
          <a:xfrm>
            <a:off x="243408" y="3588183"/>
            <a:ext cx="8001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5750" indent="-285750" eaLnBrk="0" hangingPunct="0">
              <a:spcBef>
                <a:spcPct val="20000"/>
              </a:spcBef>
              <a:buFontTx/>
              <a:buChar char="•"/>
            </a:pPr>
            <a:r>
              <a:rPr lang="en-US" sz="2800" b="1" dirty="0"/>
              <a:t>Bisecting K-means</a:t>
            </a:r>
          </a:p>
        </p:txBody>
      </p:sp>
      <p:sp>
        <p:nvSpPr>
          <p:cNvPr id="29788" name="Oval 12"/>
          <p:cNvSpPr>
            <a:spLocks noChangeArrowheads="1"/>
          </p:cNvSpPr>
          <p:nvPr/>
        </p:nvSpPr>
        <p:spPr bwMode="auto">
          <a:xfrm>
            <a:off x="2044670" y="5254625"/>
            <a:ext cx="100012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9" name="Oval 13"/>
          <p:cNvSpPr>
            <a:spLocks noChangeArrowheads="1"/>
          </p:cNvSpPr>
          <p:nvPr/>
        </p:nvSpPr>
        <p:spPr bwMode="auto">
          <a:xfrm>
            <a:off x="676245" y="4816475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0" name="Oval 14"/>
          <p:cNvSpPr>
            <a:spLocks noChangeArrowheads="1"/>
          </p:cNvSpPr>
          <p:nvPr/>
        </p:nvSpPr>
        <p:spPr bwMode="auto">
          <a:xfrm>
            <a:off x="1184245" y="4241800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1" name="Oval 15"/>
          <p:cNvSpPr>
            <a:spLocks noChangeArrowheads="1"/>
          </p:cNvSpPr>
          <p:nvPr/>
        </p:nvSpPr>
        <p:spPr bwMode="auto">
          <a:xfrm>
            <a:off x="1641445" y="4870450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2" name="Oval 16"/>
          <p:cNvSpPr>
            <a:spLocks noChangeArrowheads="1"/>
          </p:cNvSpPr>
          <p:nvPr/>
        </p:nvSpPr>
        <p:spPr bwMode="auto">
          <a:xfrm>
            <a:off x="1808132" y="4241800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3" name="Oval 17"/>
          <p:cNvSpPr>
            <a:spLocks noChangeArrowheads="1"/>
          </p:cNvSpPr>
          <p:nvPr/>
        </p:nvSpPr>
        <p:spPr bwMode="auto">
          <a:xfrm>
            <a:off x="1539845" y="420687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4" name="Oval 18"/>
          <p:cNvSpPr>
            <a:spLocks noChangeArrowheads="1"/>
          </p:cNvSpPr>
          <p:nvPr/>
        </p:nvSpPr>
        <p:spPr bwMode="auto">
          <a:xfrm>
            <a:off x="901670" y="4870450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5" name="Oval 19"/>
          <p:cNvSpPr>
            <a:spLocks noChangeArrowheads="1"/>
          </p:cNvSpPr>
          <p:nvPr/>
        </p:nvSpPr>
        <p:spPr bwMode="auto">
          <a:xfrm>
            <a:off x="2178020" y="441642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6" name="Oval 20"/>
          <p:cNvSpPr>
            <a:spLocks noChangeArrowheads="1"/>
          </p:cNvSpPr>
          <p:nvPr/>
        </p:nvSpPr>
        <p:spPr bwMode="auto">
          <a:xfrm>
            <a:off x="901670" y="5394325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7" name="Oval 21"/>
          <p:cNvSpPr>
            <a:spLocks noChangeArrowheads="1"/>
          </p:cNvSpPr>
          <p:nvPr/>
        </p:nvSpPr>
        <p:spPr bwMode="auto">
          <a:xfrm>
            <a:off x="2346295" y="4870450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8" name="Oval 22"/>
          <p:cNvSpPr>
            <a:spLocks noChangeArrowheads="1"/>
          </p:cNvSpPr>
          <p:nvPr/>
        </p:nvSpPr>
        <p:spPr bwMode="auto">
          <a:xfrm>
            <a:off x="2178020" y="553402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9" name="Oval 23"/>
          <p:cNvSpPr>
            <a:spLocks noChangeArrowheads="1"/>
          </p:cNvSpPr>
          <p:nvPr/>
        </p:nvSpPr>
        <p:spPr bwMode="auto">
          <a:xfrm>
            <a:off x="801657" y="5114925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0" name="Oval 24"/>
          <p:cNvSpPr>
            <a:spLocks noChangeArrowheads="1"/>
          </p:cNvSpPr>
          <p:nvPr/>
        </p:nvSpPr>
        <p:spPr bwMode="auto">
          <a:xfrm>
            <a:off x="1133445" y="4711700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1" name="Oval 25"/>
          <p:cNvSpPr>
            <a:spLocks noChangeArrowheads="1"/>
          </p:cNvSpPr>
          <p:nvPr/>
        </p:nvSpPr>
        <p:spPr bwMode="auto">
          <a:xfrm>
            <a:off x="1414432" y="4711700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2" name="Oval 26"/>
          <p:cNvSpPr>
            <a:spLocks noChangeArrowheads="1"/>
          </p:cNvSpPr>
          <p:nvPr/>
        </p:nvSpPr>
        <p:spPr bwMode="auto">
          <a:xfrm>
            <a:off x="2009745" y="504507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3" name="Oval 27"/>
          <p:cNvSpPr>
            <a:spLocks noChangeArrowheads="1"/>
          </p:cNvSpPr>
          <p:nvPr/>
        </p:nvSpPr>
        <p:spPr bwMode="auto">
          <a:xfrm>
            <a:off x="1674782" y="448627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4" name="Oval 28"/>
          <p:cNvSpPr>
            <a:spLocks noChangeArrowheads="1"/>
          </p:cNvSpPr>
          <p:nvPr/>
        </p:nvSpPr>
        <p:spPr bwMode="auto">
          <a:xfrm>
            <a:off x="1036607" y="5429250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5" name="Oval 29"/>
          <p:cNvSpPr>
            <a:spLocks noChangeArrowheads="1"/>
          </p:cNvSpPr>
          <p:nvPr/>
        </p:nvSpPr>
        <p:spPr bwMode="auto">
          <a:xfrm>
            <a:off x="2312957" y="469582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6" name="Oval 30"/>
          <p:cNvSpPr>
            <a:spLocks noChangeArrowheads="1"/>
          </p:cNvSpPr>
          <p:nvPr/>
        </p:nvSpPr>
        <p:spPr bwMode="auto">
          <a:xfrm>
            <a:off x="600045" y="5778500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7" name="Oval 31"/>
          <p:cNvSpPr>
            <a:spLocks noChangeArrowheads="1"/>
          </p:cNvSpPr>
          <p:nvPr/>
        </p:nvSpPr>
        <p:spPr bwMode="auto">
          <a:xfrm>
            <a:off x="2481232" y="5149850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8" name="Oval 30"/>
          <p:cNvSpPr>
            <a:spLocks noChangeArrowheads="1"/>
          </p:cNvSpPr>
          <p:nvPr/>
        </p:nvSpPr>
        <p:spPr bwMode="auto">
          <a:xfrm>
            <a:off x="881032" y="5673725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9" name="Oval 30"/>
          <p:cNvSpPr>
            <a:spLocks noChangeArrowheads="1"/>
          </p:cNvSpPr>
          <p:nvPr/>
        </p:nvSpPr>
        <p:spPr bwMode="auto">
          <a:xfrm>
            <a:off x="1466820" y="4416425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0" name="Oval 30"/>
          <p:cNvSpPr>
            <a:spLocks noChangeArrowheads="1"/>
          </p:cNvSpPr>
          <p:nvPr/>
        </p:nvSpPr>
        <p:spPr bwMode="auto">
          <a:xfrm>
            <a:off x="1938307" y="489267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1" name="Rectangle 244"/>
          <p:cNvSpPr>
            <a:spLocks noChangeArrowheads="1"/>
          </p:cNvSpPr>
          <p:nvPr/>
        </p:nvSpPr>
        <p:spPr bwMode="auto">
          <a:xfrm>
            <a:off x="447645" y="4054475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2" name="Line 245"/>
          <p:cNvSpPr>
            <a:spLocks noChangeShapeType="1"/>
          </p:cNvSpPr>
          <p:nvPr/>
        </p:nvSpPr>
        <p:spPr bwMode="auto">
          <a:xfrm>
            <a:off x="447645" y="4267200"/>
            <a:ext cx="2049462" cy="1752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62"/>
          <p:cNvSpPr>
            <a:spLocks noChangeArrowheads="1"/>
          </p:cNvSpPr>
          <p:nvPr/>
        </p:nvSpPr>
        <p:spPr bwMode="auto">
          <a:xfrm>
            <a:off x="2809845" y="5045075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4" name="Oval 12"/>
          <p:cNvSpPr>
            <a:spLocks noChangeArrowheads="1"/>
          </p:cNvSpPr>
          <p:nvPr/>
        </p:nvSpPr>
        <p:spPr bwMode="auto">
          <a:xfrm>
            <a:off x="4856132" y="5246688"/>
            <a:ext cx="100013" cy="104775"/>
          </a:xfrm>
          <a:prstGeom prst="ellipse">
            <a:avLst/>
          </a:prstGeom>
          <a:solidFill>
            <a:srgbClr val="0033CC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5" name="Oval 13"/>
          <p:cNvSpPr>
            <a:spLocks noChangeArrowheads="1"/>
          </p:cNvSpPr>
          <p:nvPr/>
        </p:nvSpPr>
        <p:spPr bwMode="auto">
          <a:xfrm>
            <a:off x="3487707" y="48085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6" name="Oval 14"/>
          <p:cNvSpPr>
            <a:spLocks noChangeArrowheads="1"/>
          </p:cNvSpPr>
          <p:nvPr/>
        </p:nvSpPr>
        <p:spPr bwMode="auto">
          <a:xfrm>
            <a:off x="3995707" y="42338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7" name="Oval 15"/>
          <p:cNvSpPr>
            <a:spLocks noChangeArrowheads="1"/>
          </p:cNvSpPr>
          <p:nvPr/>
        </p:nvSpPr>
        <p:spPr bwMode="auto">
          <a:xfrm>
            <a:off x="4452907" y="48625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8" name="Oval 16"/>
          <p:cNvSpPr>
            <a:spLocks noChangeArrowheads="1"/>
          </p:cNvSpPr>
          <p:nvPr/>
        </p:nvSpPr>
        <p:spPr bwMode="auto">
          <a:xfrm>
            <a:off x="4619595" y="4233863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9" name="Oval 17"/>
          <p:cNvSpPr>
            <a:spLocks noChangeArrowheads="1"/>
          </p:cNvSpPr>
          <p:nvPr/>
        </p:nvSpPr>
        <p:spPr bwMode="auto">
          <a:xfrm>
            <a:off x="4351307" y="41989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0" name="Oval 18"/>
          <p:cNvSpPr>
            <a:spLocks noChangeArrowheads="1"/>
          </p:cNvSpPr>
          <p:nvPr/>
        </p:nvSpPr>
        <p:spPr bwMode="auto">
          <a:xfrm>
            <a:off x="3713132" y="4862513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1" name="Oval 19"/>
          <p:cNvSpPr>
            <a:spLocks noChangeArrowheads="1"/>
          </p:cNvSpPr>
          <p:nvPr/>
        </p:nvSpPr>
        <p:spPr bwMode="auto">
          <a:xfrm>
            <a:off x="4989482" y="44084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2" name="Oval 20"/>
          <p:cNvSpPr>
            <a:spLocks noChangeArrowheads="1"/>
          </p:cNvSpPr>
          <p:nvPr/>
        </p:nvSpPr>
        <p:spPr bwMode="auto">
          <a:xfrm>
            <a:off x="3713132" y="538638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3" name="Oval 21"/>
          <p:cNvSpPr>
            <a:spLocks noChangeArrowheads="1"/>
          </p:cNvSpPr>
          <p:nvPr/>
        </p:nvSpPr>
        <p:spPr bwMode="auto">
          <a:xfrm>
            <a:off x="5157757" y="48625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4" name="Oval 22"/>
          <p:cNvSpPr>
            <a:spLocks noChangeArrowheads="1"/>
          </p:cNvSpPr>
          <p:nvPr/>
        </p:nvSpPr>
        <p:spPr bwMode="auto">
          <a:xfrm>
            <a:off x="4989482" y="55260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5" name="Oval 23"/>
          <p:cNvSpPr>
            <a:spLocks noChangeArrowheads="1"/>
          </p:cNvSpPr>
          <p:nvPr/>
        </p:nvSpPr>
        <p:spPr bwMode="auto">
          <a:xfrm>
            <a:off x="3613120" y="51069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6" name="Oval 24"/>
          <p:cNvSpPr>
            <a:spLocks noChangeArrowheads="1"/>
          </p:cNvSpPr>
          <p:nvPr/>
        </p:nvSpPr>
        <p:spPr bwMode="auto">
          <a:xfrm>
            <a:off x="3944907" y="4703763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7" name="Oval 25"/>
          <p:cNvSpPr>
            <a:spLocks noChangeArrowheads="1"/>
          </p:cNvSpPr>
          <p:nvPr/>
        </p:nvSpPr>
        <p:spPr bwMode="auto">
          <a:xfrm>
            <a:off x="4225895" y="4703763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8" name="Oval 26"/>
          <p:cNvSpPr>
            <a:spLocks noChangeArrowheads="1"/>
          </p:cNvSpPr>
          <p:nvPr/>
        </p:nvSpPr>
        <p:spPr bwMode="auto">
          <a:xfrm>
            <a:off x="4821207" y="503713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9" name="Oval 27"/>
          <p:cNvSpPr>
            <a:spLocks noChangeArrowheads="1"/>
          </p:cNvSpPr>
          <p:nvPr/>
        </p:nvSpPr>
        <p:spPr bwMode="auto">
          <a:xfrm>
            <a:off x="4486245" y="44783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0" name="Oval 28"/>
          <p:cNvSpPr>
            <a:spLocks noChangeArrowheads="1"/>
          </p:cNvSpPr>
          <p:nvPr/>
        </p:nvSpPr>
        <p:spPr bwMode="auto">
          <a:xfrm>
            <a:off x="3848070" y="54213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1" name="Oval 29"/>
          <p:cNvSpPr>
            <a:spLocks noChangeArrowheads="1"/>
          </p:cNvSpPr>
          <p:nvPr/>
        </p:nvSpPr>
        <p:spPr bwMode="auto">
          <a:xfrm>
            <a:off x="5124420" y="46878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2" name="Oval 30"/>
          <p:cNvSpPr>
            <a:spLocks noChangeArrowheads="1"/>
          </p:cNvSpPr>
          <p:nvPr/>
        </p:nvSpPr>
        <p:spPr bwMode="auto">
          <a:xfrm>
            <a:off x="3411507" y="57705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3" name="Oval 31"/>
          <p:cNvSpPr>
            <a:spLocks noChangeArrowheads="1"/>
          </p:cNvSpPr>
          <p:nvPr/>
        </p:nvSpPr>
        <p:spPr bwMode="auto">
          <a:xfrm>
            <a:off x="5292695" y="51419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4" name="Oval 30"/>
          <p:cNvSpPr>
            <a:spLocks noChangeArrowheads="1"/>
          </p:cNvSpPr>
          <p:nvPr/>
        </p:nvSpPr>
        <p:spPr bwMode="auto">
          <a:xfrm>
            <a:off x="3692495" y="56657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5" name="Oval 30"/>
          <p:cNvSpPr>
            <a:spLocks noChangeArrowheads="1"/>
          </p:cNvSpPr>
          <p:nvPr/>
        </p:nvSpPr>
        <p:spPr bwMode="auto">
          <a:xfrm>
            <a:off x="4278282" y="4408488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6" name="Oval 30"/>
          <p:cNvSpPr>
            <a:spLocks noChangeArrowheads="1"/>
          </p:cNvSpPr>
          <p:nvPr/>
        </p:nvSpPr>
        <p:spPr bwMode="auto">
          <a:xfrm>
            <a:off x="4749770" y="48847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7" name="Rectangle 330"/>
          <p:cNvSpPr>
            <a:spLocks noChangeArrowheads="1"/>
          </p:cNvSpPr>
          <p:nvPr/>
        </p:nvSpPr>
        <p:spPr bwMode="auto">
          <a:xfrm>
            <a:off x="3259107" y="40465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8" name="Line 331"/>
          <p:cNvSpPr>
            <a:spLocks noChangeShapeType="1"/>
          </p:cNvSpPr>
          <p:nvPr/>
        </p:nvSpPr>
        <p:spPr bwMode="auto">
          <a:xfrm>
            <a:off x="3259107" y="4259263"/>
            <a:ext cx="2049463" cy="1752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839" name="Line 332"/>
          <p:cNvSpPr>
            <a:spLocks noChangeShapeType="1"/>
          </p:cNvSpPr>
          <p:nvPr/>
        </p:nvSpPr>
        <p:spPr bwMode="auto">
          <a:xfrm flipH="1">
            <a:off x="4173507" y="42672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7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09" grpId="0" animBg="1" autoUpdateAnimBg="0"/>
      <p:bldP spid="174142" grpId="0" animBg="1" autoUpdateAnimBg="0"/>
      <p:bldP spid="2" grpId="0" animBg="1" autoUpdateAnimBg="0"/>
      <p:bldP spid="3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1968" y="332656"/>
            <a:ext cx="7772400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928688"/>
            <a:ext cx="8305800" cy="5357812"/>
          </a:xfrm>
        </p:spPr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Outline of main steps</a:t>
            </a:r>
            <a:endParaRPr lang="en-GB" sz="2800" dirty="0"/>
          </a:p>
          <a:p>
            <a:pPr marL="857250" lvl="1" indent="-3810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z="2200" dirty="0"/>
              <a:t>Take all n data objects as individual clusters and build a n x n dissimilarity matrix. The matrix stores the distance between any pair of data objects.</a:t>
            </a:r>
          </a:p>
          <a:p>
            <a:pPr marL="857250" lvl="1" indent="-3810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z="2200" dirty="0"/>
              <a:t>While the number of clusters &gt; 1 do: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Find a pair of data objects/clusters with the minimum distance 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Merge the two data objects/clusters into a bigger cluster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Replace the entries in the matrix for the original clusters or objects by the cluster tag of the newly formed cluster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Re-calculate relevant distances and update the matrix</a:t>
            </a:r>
            <a:endParaRPr lang="en-US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Oval 596"/>
          <p:cNvSpPr>
            <a:spLocks noChangeArrowheads="1"/>
          </p:cNvSpPr>
          <p:nvPr/>
        </p:nvSpPr>
        <p:spPr bwMode="auto">
          <a:xfrm>
            <a:off x="6477000" y="4038600"/>
            <a:ext cx="2514600" cy="1905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Rectangle 574"/>
          <p:cNvSpPr>
            <a:spLocks noChangeArrowheads="1"/>
          </p:cNvSpPr>
          <p:nvPr/>
        </p:nvSpPr>
        <p:spPr bwMode="auto">
          <a:xfrm>
            <a:off x="6629400" y="41148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81800" y="6324600"/>
            <a:ext cx="1905000" cy="457200"/>
          </a:xfrm>
          <a:noFill/>
        </p:spPr>
        <p:txBody>
          <a:bodyPr/>
          <a:lstStyle/>
          <a:p>
            <a:fld id="{77DBC20A-7EEC-4D0E-B05B-0CBAE09FB009}" type="slidenum">
              <a:rPr lang="en-GB"/>
              <a:pPr/>
              <a:t>15</a:t>
            </a:fld>
            <a:endParaRPr lang="en-GB"/>
          </a:p>
        </p:txBody>
      </p:sp>
      <p:sp>
        <p:nvSpPr>
          <p:cNvPr id="3175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32656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175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70656" y="908720"/>
            <a:ext cx="8305800" cy="533400"/>
          </a:xfrm>
        </p:spPr>
        <p:txBody>
          <a:bodyPr/>
          <a:lstStyle/>
          <a:p>
            <a:pPr marL="285750" indent="-285750"/>
            <a:r>
              <a:rPr lang="en-GB" sz="2800" b="1" dirty="0"/>
              <a:t>Illustration of the method</a:t>
            </a:r>
          </a:p>
        </p:txBody>
      </p:sp>
      <p:sp>
        <p:nvSpPr>
          <p:cNvPr id="31756" name="AutoShape 420"/>
          <p:cNvSpPr>
            <a:spLocks noChangeArrowheads="1"/>
          </p:cNvSpPr>
          <p:nvPr/>
        </p:nvSpPr>
        <p:spPr bwMode="auto">
          <a:xfrm>
            <a:off x="6202363" y="28956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361"/>
          <p:cNvSpPr>
            <a:spLocks noChangeArrowheads="1"/>
          </p:cNvSpPr>
          <p:nvPr/>
        </p:nvSpPr>
        <p:spPr bwMode="auto">
          <a:xfrm>
            <a:off x="684213" y="19050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AutoShape 418"/>
          <p:cNvSpPr>
            <a:spLocks noChangeArrowheads="1"/>
          </p:cNvSpPr>
          <p:nvPr/>
        </p:nvSpPr>
        <p:spPr bwMode="auto">
          <a:xfrm>
            <a:off x="3203575" y="28956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Oval 421"/>
          <p:cNvSpPr>
            <a:spLocks noChangeArrowheads="1"/>
          </p:cNvSpPr>
          <p:nvPr/>
        </p:nvSpPr>
        <p:spPr bwMode="auto">
          <a:xfrm rot="-1724077">
            <a:off x="5024438" y="2898775"/>
            <a:ext cx="4572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Oval 488"/>
          <p:cNvSpPr>
            <a:spLocks noChangeArrowheads="1"/>
          </p:cNvSpPr>
          <p:nvPr/>
        </p:nvSpPr>
        <p:spPr bwMode="auto">
          <a:xfrm>
            <a:off x="1370013" y="2286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Oval 489"/>
          <p:cNvSpPr>
            <a:spLocks noChangeArrowheads="1"/>
          </p:cNvSpPr>
          <p:nvPr/>
        </p:nvSpPr>
        <p:spPr bwMode="auto">
          <a:xfrm>
            <a:off x="1065213" y="2057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Oval 490"/>
          <p:cNvSpPr>
            <a:spLocks noChangeArrowheads="1"/>
          </p:cNvSpPr>
          <p:nvPr/>
        </p:nvSpPr>
        <p:spPr bwMode="auto">
          <a:xfrm>
            <a:off x="912813" y="2362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1" name="Oval 491"/>
          <p:cNvSpPr>
            <a:spLocks noChangeArrowheads="1"/>
          </p:cNvSpPr>
          <p:nvPr/>
        </p:nvSpPr>
        <p:spPr bwMode="auto">
          <a:xfrm>
            <a:off x="1293813" y="24669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2" name="Oval 492"/>
          <p:cNvSpPr>
            <a:spLocks noChangeArrowheads="1"/>
          </p:cNvSpPr>
          <p:nvPr/>
        </p:nvSpPr>
        <p:spPr bwMode="auto">
          <a:xfrm>
            <a:off x="2208213" y="2667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3" name="Oval 493"/>
          <p:cNvSpPr>
            <a:spLocks noChangeArrowheads="1"/>
          </p:cNvSpPr>
          <p:nvPr/>
        </p:nvSpPr>
        <p:spPr bwMode="auto">
          <a:xfrm>
            <a:off x="20558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Oval 494"/>
          <p:cNvSpPr>
            <a:spLocks noChangeArrowheads="1"/>
          </p:cNvSpPr>
          <p:nvPr/>
        </p:nvSpPr>
        <p:spPr bwMode="auto">
          <a:xfrm>
            <a:off x="2132013" y="2438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Oval 495"/>
          <p:cNvSpPr>
            <a:spLocks noChangeArrowheads="1"/>
          </p:cNvSpPr>
          <p:nvPr/>
        </p:nvSpPr>
        <p:spPr bwMode="auto">
          <a:xfrm>
            <a:off x="2589213" y="2514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Oval 496"/>
          <p:cNvSpPr>
            <a:spLocks noChangeArrowheads="1"/>
          </p:cNvSpPr>
          <p:nvPr/>
        </p:nvSpPr>
        <p:spPr bwMode="auto">
          <a:xfrm>
            <a:off x="11414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497"/>
          <p:cNvSpPr>
            <a:spLocks noChangeArrowheads="1"/>
          </p:cNvSpPr>
          <p:nvPr/>
        </p:nvSpPr>
        <p:spPr bwMode="auto">
          <a:xfrm>
            <a:off x="1065213" y="3276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Oval 498"/>
          <p:cNvSpPr>
            <a:spLocks noChangeArrowheads="1"/>
          </p:cNvSpPr>
          <p:nvPr/>
        </p:nvSpPr>
        <p:spPr bwMode="auto">
          <a:xfrm>
            <a:off x="22082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Oval 499"/>
          <p:cNvSpPr>
            <a:spLocks noChangeArrowheads="1"/>
          </p:cNvSpPr>
          <p:nvPr/>
        </p:nvSpPr>
        <p:spPr bwMode="auto">
          <a:xfrm>
            <a:off x="26654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Oval 500"/>
          <p:cNvSpPr>
            <a:spLocks noChangeArrowheads="1"/>
          </p:cNvSpPr>
          <p:nvPr/>
        </p:nvSpPr>
        <p:spPr bwMode="auto">
          <a:xfrm>
            <a:off x="2436813" y="3200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1" name="Oval 501"/>
          <p:cNvSpPr>
            <a:spLocks noChangeArrowheads="1"/>
          </p:cNvSpPr>
          <p:nvPr/>
        </p:nvSpPr>
        <p:spPr bwMode="auto">
          <a:xfrm>
            <a:off x="836613" y="2743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2" name="Rectangle 502"/>
          <p:cNvSpPr>
            <a:spLocks noChangeArrowheads="1"/>
          </p:cNvSpPr>
          <p:nvPr/>
        </p:nvSpPr>
        <p:spPr bwMode="auto">
          <a:xfrm>
            <a:off x="3708400" y="19050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Oval 503"/>
          <p:cNvSpPr>
            <a:spLocks noChangeArrowheads="1"/>
          </p:cNvSpPr>
          <p:nvPr/>
        </p:nvSpPr>
        <p:spPr bwMode="auto">
          <a:xfrm>
            <a:off x="4418013" y="2286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Oval 504"/>
          <p:cNvSpPr>
            <a:spLocks noChangeArrowheads="1"/>
          </p:cNvSpPr>
          <p:nvPr/>
        </p:nvSpPr>
        <p:spPr bwMode="auto">
          <a:xfrm>
            <a:off x="4113213" y="2057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5" name="Oval 505"/>
          <p:cNvSpPr>
            <a:spLocks noChangeArrowheads="1"/>
          </p:cNvSpPr>
          <p:nvPr/>
        </p:nvSpPr>
        <p:spPr bwMode="auto">
          <a:xfrm>
            <a:off x="3960813" y="2362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6" name="Oval 506"/>
          <p:cNvSpPr>
            <a:spLocks noChangeArrowheads="1"/>
          </p:cNvSpPr>
          <p:nvPr/>
        </p:nvSpPr>
        <p:spPr bwMode="auto">
          <a:xfrm>
            <a:off x="4341813" y="24669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7" name="Oval 507"/>
          <p:cNvSpPr>
            <a:spLocks noChangeArrowheads="1"/>
          </p:cNvSpPr>
          <p:nvPr/>
        </p:nvSpPr>
        <p:spPr bwMode="auto">
          <a:xfrm>
            <a:off x="5256213" y="2667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8" name="Oval 508"/>
          <p:cNvSpPr>
            <a:spLocks noChangeArrowheads="1"/>
          </p:cNvSpPr>
          <p:nvPr/>
        </p:nvSpPr>
        <p:spPr bwMode="auto">
          <a:xfrm>
            <a:off x="51038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9" name="Oval 509"/>
          <p:cNvSpPr>
            <a:spLocks noChangeArrowheads="1"/>
          </p:cNvSpPr>
          <p:nvPr/>
        </p:nvSpPr>
        <p:spPr bwMode="auto">
          <a:xfrm>
            <a:off x="5180013" y="2438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0" name="Oval 510"/>
          <p:cNvSpPr>
            <a:spLocks noChangeArrowheads="1"/>
          </p:cNvSpPr>
          <p:nvPr/>
        </p:nvSpPr>
        <p:spPr bwMode="auto">
          <a:xfrm>
            <a:off x="5637213" y="2514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1" name="Oval 511"/>
          <p:cNvSpPr>
            <a:spLocks noChangeArrowheads="1"/>
          </p:cNvSpPr>
          <p:nvPr/>
        </p:nvSpPr>
        <p:spPr bwMode="auto">
          <a:xfrm>
            <a:off x="41894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2" name="Oval 512"/>
          <p:cNvSpPr>
            <a:spLocks noChangeArrowheads="1"/>
          </p:cNvSpPr>
          <p:nvPr/>
        </p:nvSpPr>
        <p:spPr bwMode="auto">
          <a:xfrm>
            <a:off x="4113213" y="3276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3" name="Oval 513"/>
          <p:cNvSpPr>
            <a:spLocks noChangeArrowheads="1"/>
          </p:cNvSpPr>
          <p:nvPr/>
        </p:nvSpPr>
        <p:spPr bwMode="auto">
          <a:xfrm>
            <a:off x="52562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4" name="Oval 514"/>
          <p:cNvSpPr>
            <a:spLocks noChangeArrowheads="1"/>
          </p:cNvSpPr>
          <p:nvPr/>
        </p:nvSpPr>
        <p:spPr bwMode="auto">
          <a:xfrm>
            <a:off x="57134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5" name="Oval 515"/>
          <p:cNvSpPr>
            <a:spLocks noChangeArrowheads="1"/>
          </p:cNvSpPr>
          <p:nvPr/>
        </p:nvSpPr>
        <p:spPr bwMode="auto">
          <a:xfrm>
            <a:off x="5484813" y="3200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Oval 516"/>
          <p:cNvSpPr>
            <a:spLocks noChangeArrowheads="1"/>
          </p:cNvSpPr>
          <p:nvPr/>
        </p:nvSpPr>
        <p:spPr bwMode="auto">
          <a:xfrm>
            <a:off x="3884613" y="2743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2" name="Group 118"/>
          <p:cNvGrpSpPr>
            <a:grpSpLocks/>
          </p:cNvGrpSpPr>
          <p:nvPr/>
        </p:nvGrpSpPr>
        <p:grpSpPr bwMode="auto">
          <a:xfrm>
            <a:off x="6670675" y="1905000"/>
            <a:ext cx="2438400" cy="1905000"/>
            <a:chOff x="4032" y="1200"/>
            <a:chExt cx="1536" cy="1200"/>
          </a:xfrm>
        </p:grpSpPr>
        <p:sp>
          <p:nvSpPr>
            <p:cNvPr id="31750" name="Oval 533"/>
            <p:cNvSpPr>
              <a:spLocks noChangeArrowheads="1"/>
            </p:cNvSpPr>
            <p:nvPr/>
          </p:nvSpPr>
          <p:spPr bwMode="auto">
            <a:xfrm rot="-3936271">
              <a:off x="4344" y="1474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31787" name="Rectangle 518"/>
            <p:cNvSpPr>
              <a:spLocks noChangeArrowheads="1"/>
            </p:cNvSpPr>
            <p:nvPr/>
          </p:nvSpPr>
          <p:spPr bwMode="auto">
            <a:xfrm>
              <a:off x="4032" y="1200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88" name="Oval 519"/>
            <p:cNvSpPr>
              <a:spLocks noChangeArrowheads="1"/>
            </p:cNvSpPr>
            <p:nvPr/>
          </p:nvSpPr>
          <p:spPr bwMode="auto">
            <a:xfrm>
              <a:off x="4464" y="144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89" name="Oval 520"/>
            <p:cNvSpPr>
              <a:spLocks noChangeArrowheads="1"/>
            </p:cNvSpPr>
            <p:nvPr/>
          </p:nvSpPr>
          <p:spPr bwMode="auto">
            <a:xfrm>
              <a:off x="4272" y="129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0" name="Oval 521"/>
            <p:cNvSpPr>
              <a:spLocks noChangeArrowheads="1"/>
            </p:cNvSpPr>
            <p:nvPr/>
          </p:nvSpPr>
          <p:spPr bwMode="auto">
            <a:xfrm>
              <a:off x="4176" y="14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1" name="Oval 522"/>
            <p:cNvSpPr>
              <a:spLocks noChangeArrowheads="1"/>
            </p:cNvSpPr>
            <p:nvPr/>
          </p:nvSpPr>
          <p:spPr bwMode="auto">
            <a:xfrm>
              <a:off x="4416" y="155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2" name="Oval 523"/>
            <p:cNvSpPr>
              <a:spLocks noChangeArrowheads="1"/>
            </p:cNvSpPr>
            <p:nvPr/>
          </p:nvSpPr>
          <p:spPr bwMode="auto">
            <a:xfrm>
              <a:off x="4992" y="16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3" name="Oval 524"/>
            <p:cNvSpPr>
              <a:spLocks noChangeArrowheads="1"/>
            </p:cNvSpPr>
            <p:nvPr/>
          </p:nvSpPr>
          <p:spPr bwMode="auto">
            <a:xfrm>
              <a:off x="4896" y="18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4" name="Oval 525"/>
            <p:cNvSpPr>
              <a:spLocks noChangeArrowheads="1"/>
            </p:cNvSpPr>
            <p:nvPr/>
          </p:nvSpPr>
          <p:spPr bwMode="auto">
            <a:xfrm>
              <a:off x="4944" y="153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5" name="Oval 526"/>
            <p:cNvSpPr>
              <a:spLocks noChangeArrowheads="1"/>
            </p:cNvSpPr>
            <p:nvPr/>
          </p:nvSpPr>
          <p:spPr bwMode="auto">
            <a:xfrm>
              <a:off x="5232" y="158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6" name="Oval 527"/>
            <p:cNvSpPr>
              <a:spLocks noChangeArrowheads="1"/>
            </p:cNvSpPr>
            <p:nvPr/>
          </p:nvSpPr>
          <p:spPr bwMode="auto">
            <a:xfrm>
              <a:off x="4320" y="182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7" name="Oval 528"/>
            <p:cNvSpPr>
              <a:spLocks noChangeArrowheads="1"/>
            </p:cNvSpPr>
            <p:nvPr/>
          </p:nvSpPr>
          <p:spPr bwMode="auto">
            <a:xfrm>
              <a:off x="4272" y="20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8" name="Oval 529"/>
            <p:cNvSpPr>
              <a:spLocks noChangeArrowheads="1"/>
            </p:cNvSpPr>
            <p:nvPr/>
          </p:nvSpPr>
          <p:spPr bwMode="auto">
            <a:xfrm>
              <a:off x="4992" y="182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9" name="Oval 530"/>
            <p:cNvSpPr>
              <a:spLocks noChangeArrowheads="1"/>
            </p:cNvSpPr>
            <p:nvPr/>
          </p:nvSpPr>
          <p:spPr bwMode="auto">
            <a:xfrm>
              <a:off x="5280" y="18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0" name="Oval 531"/>
            <p:cNvSpPr>
              <a:spLocks noChangeArrowheads="1"/>
            </p:cNvSpPr>
            <p:nvPr/>
          </p:nvSpPr>
          <p:spPr bwMode="auto">
            <a:xfrm>
              <a:off x="5136" y="20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1" name="Oval 532"/>
            <p:cNvSpPr>
              <a:spLocks noChangeArrowheads="1"/>
            </p:cNvSpPr>
            <p:nvPr/>
          </p:nvSpPr>
          <p:spPr bwMode="auto">
            <a:xfrm>
              <a:off x="4128" y="17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2" name="Oval 517"/>
            <p:cNvSpPr>
              <a:spLocks noChangeArrowheads="1"/>
            </p:cNvSpPr>
            <p:nvPr/>
          </p:nvSpPr>
          <p:spPr bwMode="auto">
            <a:xfrm rot="-1724077">
              <a:off x="4846" y="1826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19" name="AutoShape 551"/>
          <p:cNvSpPr>
            <a:spLocks noChangeArrowheads="1"/>
          </p:cNvSpPr>
          <p:nvPr/>
        </p:nvSpPr>
        <p:spPr bwMode="auto">
          <a:xfrm>
            <a:off x="76200" y="4941888"/>
            <a:ext cx="457200" cy="239712"/>
          </a:xfrm>
          <a:prstGeom prst="rightArrow">
            <a:avLst>
              <a:gd name="adj1" fmla="val 50000"/>
              <a:gd name="adj2" fmla="val 47682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4" name="Group 120"/>
          <p:cNvGrpSpPr>
            <a:grpSpLocks/>
          </p:cNvGrpSpPr>
          <p:nvPr/>
        </p:nvGrpSpPr>
        <p:grpSpPr bwMode="auto">
          <a:xfrm>
            <a:off x="684213" y="4114800"/>
            <a:ext cx="2438400" cy="1905000"/>
            <a:chOff x="361" y="2592"/>
            <a:chExt cx="1536" cy="1200"/>
          </a:xfrm>
        </p:grpSpPr>
        <p:sp>
          <p:nvSpPr>
            <p:cNvPr id="31749" name="Oval 552"/>
            <p:cNvSpPr>
              <a:spLocks noChangeArrowheads="1"/>
            </p:cNvSpPr>
            <p:nvPr/>
          </p:nvSpPr>
          <p:spPr bwMode="auto">
            <a:xfrm>
              <a:off x="1139" y="3052"/>
              <a:ext cx="384" cy="384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3" name="Rectangle 535"/>
            <p:cNvSpPr>
              <a:spLocks noChangeArrowheads="1"/>
            </p:cNvSpPr>
            <p:nvPr/>
          </p:nvSpPr>
          <p:spPr bwMode="auto">
            <a:xfrm>
              <a:off x="361" y="2592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4" name="Oval 536"/>
            <p:cNvSpPr>
              <a:spLocks noChangeArrowheads="1"/>
            </p:cNvSpPr>
            <p:nvPr/>
          </p:nvSpPr>
          <p:spPr bwMode="auto">
            <a:xfrm>
              <a:off x="793" y="283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5" name="Oval 537"/>
            <p:cNvSpPr>
              <a:spLocks noChangeArrowheads="1"/>
            </p:cNvSpPr>
            <p:nvPr/>
          </p:nvSpPr>
          <p:spPr bwMode="auto">
            <a:xfrm>
              <a:off x="601" y="26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6" name="Oval 538"/>
            <p:cNvSpPr>
              <a:spLocks noChangeArrowheads="1"/>
            </p:cNvSpPr>
            <p:nvPr/>
          </p:nvSpPr>
          <p:spPr bwMode="auto">
            <a:xfrm>
              <a:off x="505" y="28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7" name="Oval 539"/>
            <p:cNvSpPr>
              <a:spLocks noChangeArrowheads="1"/>
            </p:cNvSpPr>
            <p:nvPr/>
          </p:nvSpPr>
          <p:spPr bwMode="auto">
            <a:xfrm>
              <a:off x="745" y="294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8" name="Oval 540"/>
            <p:cNvSpPr>
              <a:spLocks noChangeArrowheads="1"/>
            </p:cNvSpPr>
            <p:nvPr/>
          </p:nvSpPr>
          <p:spPr bwMode="auto">
            <a:xfrm>
              <a:off x="1321" y="30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9" name="Oval 541"/>
            <p:cNvSpPr>
              <a:spLocks noChangeArrowheads="1"/>
            </p:cNvSpPr>
            <p:nvPr/>
          </p:nvSpPr>
          <p:spPr bwMode="auto">
            <a:xfrm>
              <a:off x="1225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0" name="Oval 542"/>
            <p:cNvSpPr>
              <a:spLocks noChangeArrowheads="1"/>
            </p:cNvSpPr>
            <p:nvPr/>
          </p:nvSpPr>
          <p:spPr bwMode="auto">
            <a:xfrm>
              <a:off x="1273" y="29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1" name="Oval 543"/>
            <p:cNvSpPr>
              <a:spLocks noChangeArrowheads="1"/>
            </p:cNvSpPr>
            <p:nvPr/>
          </p:nvSpPr>
          <p:spPr bwMode="auto">
            <a:xfrm>
              <a:off x="1561" y="297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2" name="Oval 544"/>
            <p:cNvSpPr>
              <a:spLocks noChangeArrowheads="1"/>
            </p:cNvSpPr>
            <p:nvPr/>
          </p:nvSpPr>
          <p:spPr bwMode="auto">
            <a:xfrm>
              <a:off x="649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3" name="Oval 545"/>
            <p:cNvSpPr>
              <a:spLocks noChangeArrowheads="1"/>
            </p:cNvSpPr>
            <p:nvPr/>
          </p:nvSpPr>
          <p:spPr bwMode="auto">
            <a:xfrm>
              <a:off x="601" y="345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4" name="Oval 546"/>
            <p:cNvSpPr>
              <a:spLocks noChangeArrowheads="1"/>
            </p:cNvSpPr>
            <p:nvPr/>
          </p:nvSpPr>
          <p:spPr bwMode="auto">
            <a:xfrm>
              <a:off x="1321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5" name="Oval 547"/>
            <p:cNvSpPr>
              <a:spLocks noChangeArrowheads="1"/>
            </p:cNvSpPr>
            <p:nvPr/>
          </p:nvSpPr>
          <p:spPr bwMode="auto">
            <a:xfrm>
              <a:off x="1609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6" name="Oval 548"/>
            <p:cNvSpPr>
              <a:spLocks noChangeArrowheads="1"/>
            </p:cNvSpPr>
            <p:nvPr/>
          </p:nvSpPr>
          <p:spPr bwMode="auto">
            <a:xfrm>
              <a:off x="1465" y="340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7" name="Oval 549"/>
            <p:cNvSpPr>
              <a:spLocks noChangeArrowheads="1"/>
            </p:cNvSpPr>
            <p:nvPr/>
          </p:nvSpPr>
          <p:spPr bwMode="auto">
            <a:xfrm>
              <a:off x="457" y="312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8" name="Oval 550"/>
            <p:cNvSpPr>
              <a:spLocks noChangeArrowheads="1"/>
            </p:cNvSpPr>
            <p:nvPr/>
          </p:nvSpPr>
          <p:spPr bwMode="auto">
            <a:xfrm rot="-1724077">
              <a:off x="1175" y="3218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0" name="Oval 534"/>
            <p:cNvSpPr>
              <a:spLocks noChangeArrowheads="1"/>
            </p:cNvSpPr>
            <p:nvPr/>
          </p:nvSpPr>
          <p:spPr bwMode="auto">
            <a:xfrm rot="-3936271">
              <a:off x="673" y="2866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</p:grpSp>
      <p:sp>
        <p:nvSpPr>
          <p:cNvPr id="31837" name="AutoShape 570"/>
          <p:cNvSpPr>
            <a:spLocks noChangeArrowheads="1"/>
          </p:cNvSpPr>
          <p:nvPr/>
        </p:nvSpPr>
        <p:spPr bwMode="auto">
          <a:xfrm>
            <a:off x="3178175" y="5013325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5" name="Group 121"/>
          <p:cNvGrpSpPr>
            <a:grpSpLocks/>
          </p:cNvGrpSpPr>
          <p:nvPr/>
        </p:nvGrpSpPr>
        <p:grpSpPr bwMode="auto">
          <a:xfrm>
            <a:off x="3646488" y="4114800"/>
            <a:ext cx="2438400" cy="1905000"/>
            <a:chOff x="2244" y="2592"/>
            <a:chExt cx="1536" cy="1200"/>
          </a:xfrm>
        </p:grpSpPr>
        <p:sp>
          <p:nvSpPr>
            <p:cNvPr id="31748" name="Oval 572"/>
            <p:cNvSpPr>
              <a:spLocks noChangeArrowheads="1"/>
            </p:cNvSpPr>
            <p:nvPr/>
          </p:nvSpPr>
          <p:spPr bwMode="auto">
            <a:xfrm>
              <a:off x="3002" y="2880"/>
              <a:ext cx="432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1" name="Rectangle 554"/>
            <p:cNvSpPr>
              <a:spLocks noChangeArrowheads="1"/>
            </p:cNvSpPr>
            <p:nvPr/>
          </p:nvSpPr>
          <p:spPr bwMode="auto">
            <a:xfrm>
              <a:off x="2244" y="2592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2" name="Oval 555"/>
            <p:cNvSpPr>
              <a:spLocks noChangeArrowheads="1"/>
            </p:cNvSpPr>
            <p:nvPr/>
          </p:nvSpPr>
          <p:spPr bwMode="auto">
            <a:xfrm>
              <a:off x="2676" y="283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3" name="Oval 556"/>
            <p:cNvSpPr>
              <a:spLocks noChangeArrowheads="1"/>
            </p:cNvSpPr>
            <p:nvPr/>
          </p:nvSpPr>
          <p:spPr bwMode="auto">
            <a:xfrm>
              <a:off x="2484" y="26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4" name="Oval 557"/>
            <p:cNvSpPr>
              <a:spLocks noChangeArrowheads="1"/>
            </p:cNvSpPr>
            <p:nvPr/>
          </p:nvSpPr>
          <p:spPr bwMode="auto">
            <a:xfrm>
              <a:off x="2388" y="28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5" name="Oval 558"/>
            <p:cNvSpPr>
              <a:spLocks noChangeArrowheads="1"/>
            </p:cNvSpPr>
            <p:nvPr/>
          </p:nvSpPr>
          <p:spPr bwMode="auto">
            <a:xfrm>
              <a:off x="2628" y="294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6" name="Oval 559"/>
            <p:cNvSpPr>
              <a:spLocks noChangeArrowheads="1"/>
            </p:cNvSpPr>
            <p:nvPr/>
          </p:nvSpPr>
          <p:spPr bwMode="auto">
            <a:xfrm>
              <a:off x="3204" y="30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7" name="Oval 560"/>
            <p:cNvSpPr>
              <a:spLocks noChangeArrowheads="1"/>
            </p:cNvSpPr>
            <p:nvPr/>
          </p:nvSpPr>
          <p:spPr bwMode="auto">
            <a:xfrm>
              <a:off x="3108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8" name="Oval 561"/>
            <p:cNvSpPr>
              <a:spLocks noChangeArrowheads="1"/>
            </p:cNvSpPr>
            <p:nvPr/>
          </p:nvSpPr>
          <p:spPr bwMode="auto">
            <a:xfrm>
              <a:off x="3156" y="29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9" name="Oval 562"/>
            <p:cNvSpPr>
              <a:spLocks noChangeArrowheads="1"/>
            </p:cNvSpPr>
            <p:nvPr/>
          </p:nvSpPr>
          <p:spPr bwMode="auto">
            <a:xfrm>
              <a:off x="3444" y="297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0" name="Oval 563"/>
            <p:cNvSpPr>
              <a:spLocks noChangeArrowheads="1"/>
            </p:cNvSpPr>
            <p:nvPr/>
          </p:nvSpPr>
          <p:spPr bwMode="auto">
            <a:xfrm>
              <a:off x="2532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1" name="Oval 564"/>
            <p:cNvSpPr>
              <a:spLocks noChangeArrowheads="1"/>
            </p:cNvSpPr>
            <p:nvPr/>
          </p:nvSpPr>
          <p:spPr bwMode="auto">
            <a:xfrm>
              <a:off x="2484" y="345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2" name="Oval 565"/>
            <p:cNvSpPr>
              <a:spLocks noChangeArrowheads="1"/>
            </p:cNvSpPr>
            <p:nvPr/>
          </p:nvSpPr>
          <p:spPr bwMode="auto">
            <a:xfrm>
              <a:off x="3204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3" name="Oval 566"/>
            <p:cNvSpPr>
              <a:spLocks noChangeArrowheads="1"/>
            </p:cNvSpPr>
            <p:nvPr/>
          </p:nvSpPr>
          <p:spPr bwMode="auto">
            <a:xfrm>
              <a:off x="3492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4" name="Oval 567"/>
            <p:cNvSpPr>
              <a:spLocks noChangeArrowheads="1"/>
            </p:cNvSpPr>
            <p:nvPr/>
          </p:nvSpPr>
          <p:spPr bwMode="auto">
            <a:xfrm>
              <a:off x="3348" y="340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5" name="Oval 568"/>
            <p:cNvSpPr>
              <a:spLocks noChangeArrowheads="1"/>
            </p:cNvSpPr>
            <p:nvPr/>
          </p:nvSpPr>
          <p:spPr bwMode="auto">
            <a:xfrm>
              <a:off x="2340" y="312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6" name="Oval 569"/>
            <p:cNvSpPr>
              <a:spLocks noChangeArrowheads="1"/>
            </p:cNvSpPr>
            <p:nvPr/>
          </p:nvSpPr>
          <p:spPr bwMode="auto">
            <a:xfrm rot="-1724077">
              <a:off x="3058" y="3218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8" name="Oval 571"/>
            <p:cNvSpPr>
              <a:spLocks noChangeArrowheads="1"/>
            </p:cNvSpPr>
            <p:nvPr/>
          </p:nvSpPr>
          <p:spPr bwMode="auto">
            <a:xfrm rot="-3936271">
              <a:off x="2556" y="2866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31839" name="Oval 553"/>
            <p:cNvSpPr>
              <a:spLocks noChangeArrowheads="1"/>
            </p:cNvSpPr>
            <p:nvPr/>
          </p:nvSpPr>
          <p:spPr bwMode="auto">
            <a:xfrm>
              <a:off x="3022" y="3052"/>
              <a:ext cx="384" cy="384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40" name="Oval 573"/>
          <p:cNvSpPr>
            <a:spLocks noChangeArrowheads="1"/>
          </p:cNvSpPr>
          <p:nvPr/>
        </p:nvSpPr>
        <p:spPr bwMode="auto">
          <a:xfrm>
            <a:off x="7832725" y="4572000"/>
            <a:ext cx="6858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1" name="Oval 575"/>
          <p:cNvSpPr>
            <a:spLocks noChangeArrowheads="1"/>
          </p:cNvSpPr>
          <p:nvPr/>
        </p:nvSpPr>
        <p:spPr bwMode="auto">
          <a:xfrm>
            <a:off x="7315200" y="4495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2" name="Oval 576"/>
          <p:cNvSpPr>
            <a:spLocks noChangeArrowheads="1"/>
          </p:cNvSpPr>
          <p:nvPr/>
        </p:nvSpPr>
        <p:spPr bwMode="auto">
          <a:xfrm>
            <a:off x="7010400" y="4267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3" name="Oval 577"/>
          <p:cNvSpPr>
            <a:spLocks noChangeArrowheads="1"/>
          </p:cNvSpPr>
          <p:nvPr/>
        </p:nvSpPr>
        <p:spPr bwMode="auto">
          <a:xfrm>
            <a:off x="6858000" y="4572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4" name="Oval 578"/>
          <p:cNvSpPr>
            <a:spLocks noChangeArrowheads="1"/>
          </p:cNvSpPr>
          <p:nvPr/>
        </p:nvSpPr>
        <p:spPr bwMode="auto">
          <a:xfrm>
            <a:off x="7239000" y="46767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5" name="Oval 579"/>
          <p:cNvSpPr>
            <a:spLocks noChangeArrowheads="1"/>
          </p:cNvSpPr>
          <p:nvPr/>
        </p:nvSpPr>
        <p:spPr bwMode="auto">
          <a:xfrm>
            <a:off x="8153400" y="4876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6" name="Oval 580"/>
          <p:cNvSpPr>
            <a:spLocks noChangeArrowheads="1"/>
          </p:cNvSpPr>
          <p:nvPr/>
        </p:nvSpPr>
        <p:spPr bwMode="auto">
          <a:xfrm>
            <a:off x="8001000" y="5181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7" name="Oval 581"/>
          <p:cNvSpPr>
            <a:spLocks noChangeArrowheads="1"/>
          </p:cNvSpPr>
          <p:nvPr/>
        </p:nvSpPr>
        <p:spPr bwMode="auto">
          <a:xfrm>
            <a:off x="8077200" y="4648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8" name="Oval 582"/>
          <p:cNvSpPr>
            <a:spLocks noChangeArrowheads="1"/>
          </p:cNvSpPr>
          <p:nvPr/>
        </p:nvSpPr>
        <p:spPr bwMode="auto">
          <a:xfrm>
            <a:off x="8534400" y="4724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9" name="Oval 583"/>
          <p:cNvSpPr>
            <a:spLocks noChangeArrowheads="1"/>
          </p:cNvSpPr>
          <p:nvPr/>
        </p:nvSpPr>
        <p:spPr bwMode="auto">
          <a:xfrm>
            <a:off x="7086600" y="5105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0" name="Oval 584"/>
          <p:cNvSpPr>
            <a:spLocks noChangeArrowheads="1"/>
          </p:cNvSpPr>
          <p:nvPr/>
        </p:nvSpPr>
        <p:spPr bwMode="auto">
          <a:xfrm>
            <a:off x="7010400" y="5486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1" name="Oval 585"/>
          <p:cNvSpPr>
            <a:spLocks noChangeArrowheads="1"/>
          </p:cNvSpPr>
          <p:nvPr/>
        </p:nvSpPr>
        <p:spPr bwMode="auto">
          <a:xfrm>
            <a:off x="8153400" y="5105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2" name="Oval 586"/>
          <p:cNvSpPr>
            <a:spLocks noChangeArrowheads="1"/>
          </p:cNvSpPr>
          <p:nvPr/>
        </p:nvSpPr>
        <p:spPr bwMode="auto">
          <a:xfrm>
            <a:off x="8610600" y="5181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3" name="Oval 587"/>
          <p:cNvSpPr>
            <a:spLocks noChangeArrowheads="1"/>
          </p:cNvSpPr>
          <p:nvPr/>
        </p:nvSpPr>
        <p:spPr bwMode="auto">
          <a:xfrm>
            <a:off x="8382000" y="5410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4" name="Oval 588"/>
          <p:cNvSpPr>
            <a:spLocks noChangeArrowheads="1"/>
          </p:cNvSpPr>
          <p:nvPr/>
        </p:nvSpPr>
        <p:spPr bwMode="auto">
          <a:xfrm>
            <a:off x="6781800" y="4953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5" name="Oval 589"/>
          <p:cNvSpPr>
            <a:spLocks noChangeArrowheads="1"/>
          </p:cNvSpPr>
          <p:nvPr/>
        </p:nvSpPr>
        <p:spPr bwMode="auto">
          <a:xfrm rot="-1724077">
            <a:off x="7921625" y="5108575"/>
            <a:ext cx="4572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6" name="Oval 591"/>
          <p:cNvSpPr>
            <a:spLocks noChangeArrowheads="1"/>
          </p:cNvSpPr>
          <p:nvPr/>
        </p:nvSpPr>
        <p:spPr bwMode="auto">
          <a:xfrm rot="-3936271">
            <a:off x="7124700" y="4549775"/>
            <a:ext cx="457200" cy="228600"/>
          </a:xfrm>
          <a:prstGeom prst="ellipse">
            <a:avLst/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7" name="Oval 592"/>
          <p:cNvSpPr>
            <a:spLocks noChangeArrowheads="1"/>
          </p:cNvSpPr>
          <p:nvPr/>
        </p:nvSpPr>
        <p:spPr bwMode="auto">
          <a:xfrm>
            <a:off x="7864475" y="4845050"/>
            <a:ext cx="609600" cy="609600"/>
          </a:xfrm>
          <a:prstGeom prst="ellipse">
            <a:avLst/>
          </a:prstGeom>
          <a:solidFill>
            <a:srgbClr val="0099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8" name="AutoShape 593"/>
          <p:cNvSpPr>
            <a:spLocks noChangeArrowheads="1"/>
          </p:cNvSpPr>
          <p:nvPr/>
        </p:nvSpPr>
        <p:spPr bwMode="auto">
          <a:xfrm>
            <a:off x="6096000" y="4953000"/>
            <a:ext cx="457200" cy="152400"/>
          </a:xfrm>
          <a:custGeom>
            <a:avLst/>
            <a:gdLst>
              <a:gd name="T0" fmla="*/ 153628669 w 21600"/>
              <a:gd name="T1" fmla="*/ 0 h 21600"/>
              <a:gd name="T2" fmla="*/ 0 w 21600"/>
              <a:gd name="T3" fmla="*/ 3793300 h 21600"/>
              <a:gd name="T4" fmla="*/ 153628669 w 21600"/>
              <a:gd name="T5" fmla="*/ 7586607 h 21600"/>
              <a:gd name="T6" fmla="*/ 204838141 w 21600"/>
              <a:gd name="T7" fmla="*/ 37933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9" name="Oval 594"/>
          <p:cNvSpPr>
            <a:spLocks noChangeArrowheads="1"/>
          </p:cNvSpPr>
          <p:nvPr/>
        </p:nvSpPr>
        <p:spPr bwMode="auto">
          <a:xfrm>
            <a:off x="6705600" y="4191000"/>
            <a:ext cx="914400" cy="1600200"/>
          </a:xfrm>
          <a:prstGeom prst="ellipse">
            <a:avLst/>
          </a:prstGeom>
          <a:solidFill>
            <a:srgbClr val="66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60" name="Oval 595"/>
          <p:cNvSpPr>
            <a:spLocks noChangeArrowheads="1"/>
          </p:cNvSpPr>
          <p:nvPr/>
        </p:nvSpPr>
        <p:spPr bwMode="auto">
          <a:xfrm>
            <a:off x="7772400" y="4419600"/>
            <a:ext cx="1066800" cy="1295400"/>
          </a:xfrm>
          <a:prstGeom prst="ellipse">
            <a:avLst/>
          </a:prstGeom>
          <a:solidFill>
            <a:srgbClr val="CC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32656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42664" y="1143000"/>
            <a:ext cx="8305800" cy="533400"/>
          </a:xfrm>
        </p:spPr>
        <p:txBody>
          <a:bodyPr/>
          <a:lstStyle/>
          <a:p>
            <a:pPr marL="285750" indent="-285750"/>
            <a:r>
              <a:rPr lang="en-GB" sz="2800" b="1" dirty="0"/>
              <a:t>Illustration of the method (</a:t>
            </a:r>
            <a:r>
              <a:rPr lang="en-GB" sz="2800" b="1" dirty="0" err="1"/>
              <a:t>dendrogram</a:t>
            </a:r>
            <a:r>
              <a:rPr lang="en-GB" sz="2800" b="1" dirty="0"/>
              <a:t>)</a:t>
            </a:r>
          </a:p>
        </p:txBody>
      </p:sp>
      <p:sp>
        <p:nvSpPr>
          <p:cNvPr id="32772" name="Line 392"/>
          <p:cNvSpPr>
            <a:spLocks noChangeShapeType="1"/>
          </p:cNvSpPr>
          <p:nvPr/>
        </p:nvSpPr>
        <p:spPr bwMode="auto">
          <a:xfrm>
            <a:off x="4948214" y="2747978"/>
            <a:ext cx="0" cy="609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Line 394"/>
          <p:cNvSpPr>
            <a:spLocks noChangeShapeType="1"/>
          </p:cNvSpPr>
          <p:nvPr/>
        </p:nvSpPr>
        <p:spPr bwMode="auto">
          <a:xfrm flipV="1">
            <a:off x="2052614" y="3052778"/>
            <a:ext cx="0" cy="1828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Line 397"/>
          <p:cNvSpPr>
            <a:spLocks noChangeShapeType="1"/>
          </p:cNvSpPr>
          <p:nvPr/>
        </p:nvSpPr>
        <p:spPr bwMode="auto">
          <a:xfrm flipV="1">
            <a:off x="2586014" y="2747978"/>
            <a:ext cx="0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Oval 57"/>
          <p:cNvSpPr>
            <a:spLocks noChangeArrowheads="1"/>
          </p:cNvSpPr>
          <p:nvPr/>
        </p:nvSpPr>
        <p:spPr bwMode="auto">
          <a:xfrm>
            <a:off x="12144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Oval 58"/>
          <p:cNvSpPr>
            <a:spLocks noChangeArrowheads="1"/>
          </p:cNvSpPr>
          <p:nvPr/>
        </p:nvSpPr>
        <p:spPr bwMode="auto">
          <a:xfrm>
            <a:off x="17478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Oval 59"/>
          <p:cNvSpPr>
            <a:spLocks noChangeArrowheads="1"/>
          </p:cNvSpPr>
          <p:nvPr/>
        </p:nvSpPr>
        <p:spPr bwMode="auto">
          <a:xfrm>
            <a:off x="23574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Oval 60"/>
          <p:cNvSpPr>
            <a:spLocks noChangeArrowheads="1"/>
          </p:cNvSpPr>
          <p:nvPr/>
        </p:nvSpPr>
        <p:spPr bwMode="auto">
          <a:xfrm>
            <a:off x="29670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Oval 61"/>
          <p:cNvSpPr>
            <a:spLocks noChangeArrowheads="1"/>
          </p:cNvSpPr>
          <p:nvPr/>
        </p:nvSpPr>
        <p:spPr bwMode="auto">
          <a:xfrm>
            <a:off x="35766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Oval 62"/>
          <p:cNvSpPr>
            <a:spLocks noChangeArrowheads="1"/>
          </p:cNvSpPr>
          <p:nvPr/>
        </p:nvSpPr>
        <p:spPr bwMode="auto">
          <a:xfrm>
            <a:off x="4186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Oval 63"/>
          <p:cNvSpPr>
            <a:spLocks noChangeArrowheads="1"/>
          </p:cNvSpPr>
          <p:nvPr/>
        </p:nvSpPr>
        <p:spPr bwMode="auto">
          <a:xfrm>
            <a:off x="47196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Oval 64"/>
          <p:cNvSpPr>
            <a:spLocks noChangeArrowheads="1"/>
          </p:cNvSpPr>
          <p:nvPr/>
        </p:nvSpPr>
        <p:spPr bwMode="auto">
          <a:xfrm>
            <a:off x="5329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3" name="Oval 65"/>
          <p:cNvSpPr>
            <a:spLocks noChangeArrowheads="1"/>
          </p:cNvSpPr>
          <p:nvPr/>
        </p:nvSpPr>
        <p:spPr bwMode="auto">
          <a:xfrm>
            <a:off x="59388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4" name="Oval 66"/>
          <p:cNvSpPr>
            <a:spLocks noChangeArrowheads="1"/>
          </p:cNvSpPr>
          <p:nvPr/>
        </p:nvSpPr>
        <p:spPr bwMode="auto">
          <a:xfrm>
            <a:off x="6472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cxnSp>
        <p:nvCxnSpPr>
          <p:cNvPr id="32785" name="AutoShape 68"/>
          <p:cNvCxnSpPr>
            <a:cxnSpLocks noChangeShapeType="1"/>
            <a:stCxn id="32775" idx="0"/>
            <a:endCxn id="32776" idx="0"/>
          </p:cNvCxnSpPr>
          <p:nvPr/>
        </p:nvCxnSpPr>
        <p:spPr bwMode="auto">
          <a:xfrm rot="5400000" flipV="1">
            <a:off x="1556520" y="5149072"/>
            <a:ext cx="1588" cy="533400"/>
          </a:xfrm>
          <a:prstGeom prst="bentConnector3">
            <a:avLst>
              <a:gd name="adj1" fmla="val -14400005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86" name="AutoShape 69"/>
          <p:cNvCxnSpPr>
            <a:cxnSpLocks noChangeShapeType="1"/>
            <a:endCxn id="32777" idx="0"/>
          </p:cNvCxnSpPr>
          <p:nvPr/>
        </p:nvCxnSpPr>
        <p:spPr bwMode="auto">
          <a:xfrm>
            <a:off x="1519214" y="4881578"/>
            <a:ext cx="914400" cy="5334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32787" name="Line 70"/>
          <p:cNvSpPr>
            <a:spLocks noChangeShapeType="1"/>
          </p:cNvSpPr>
          <p:nvPr/>
        </p:nvSpPr>
        <p:spPr bwMode="auto">
          <a:xfrm>
            <a:off x="1519214" y="4881578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cxnSp>
        <p:nvCxnSpPr>
          <p:cNvPr id="32788" name="AutoShape 71"/>
          <p:cNvCxnSpPr>
            <a:cxnSpLocks noChangeShapeType="1"/>
            <a:stCxn id="32780" idx="0"/>
            <a:endCxn id="32781" idx="0"/>
          </p:cNvCxnSpPr>
          <p:nvPr/>
        </p:nvCxnSpPr>
        <p:spPr bwMode="auto">
          <a:xfrm rot="5400000" flipV="1">
            <a:off x="4528320" y="5149072"/>
            <a:ext cx="1588" cy="533400"/>
          </a:xfrm>
          <a:prstGeom prst="bentConnector3">
            <a:avLst>
              <a:gd name="adj1" fmla="val -5350001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89" name="AutoShape 72"/>
          <p:cNvCxnSpPr>
            <a:cxnSpLocks noChangeShapeType="1"/>
          </p:cNvCxnSpPr>
          <p:nvPr/>
        </p:nvCxnSpPr>
        <p:spPr bwMode="auto">
          <a:xfrm rot="5400000" flipV="1">
            <a:off x="6280920" y="5149072"/>
            <a:ext cx="1588" cy="533400"/>
          </a:xfrm>
          <a:prstGeom prst="bentConnector3">
            <a:avLst>
              <a:gd name="adj1" fmla="val -70400032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90" name="AutoShape 73"/>
          <p:cNvCxnSpPr>
            <a:cxnSpLocks noChangeShapeType="1"/>
            <a:stCxn id="32782" idx="0"/>
          </p:cNvCxnSpPr>
          <p:nvPr/>
        </p:nvCxnSpPr>
        <p:spPr bwMode="auto">
          <a:xfrm rot="-5400000">
            <a:off x="5291114" y="4386278"/>
            <a:ext cx="1143000" cy="914400"/>
          </a:xfrm>
          <a:prstGeom prst="bentConnector3">
            <a:avLst>
              <a:gd name="adj1" fmla="val 123333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91" name="AutoShape 75"/>
          <p:cNvCxnSpPr>
            <a:cxnSpLocks noChangeShapeType="1"/>
          </p:cNvCxnSpPr>
          <p:nvPr/>
        </p:nvCxnSpPr>
        <p:spPr bwMode="auto">
          <a:xfrm rot="-5400000">
            <a:off x="3652814" y="4500578"/>
            <a:ext cx="914400" cy="914400"/>
          </a:xfrm>
          <a:prstGeom prst="bentConnector3">
            <a:avLst>
              <a:gd name="adj1" fmla="val 18697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32792" name="Line 76"/>
          <p:cNvSpPr>
            <a:spLocks noChangeShapeType="1"/>
          </p:cNvSpPr>
          <p:nvPr/>
        </p:nvSpPr>
        <p:spPr bwMode="auto">
          <a:xfrm>
            <a:off x="4567214" y="442437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3" name="Line 78"/>
          <p:cNvSpPr>
            <a:spLocks noChangeShapeType="1"/>
          </p:cNvSpPr>
          <p:nvPr/>
        </p:nvSpPr>
        <p:spPr bwMode="auto">
          <a:xfrm flipV="1">
            <a:off x="4110014" y="3357578"/>
            <a:ext cx="0" cy="357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4" name="Line 79"/>
          <p:cNvSpPr>
            <a:spLocks noChangeShapeType="1"/>
          </p:cNvSpPr>
          <p:nvPr/>
        </p:nvSpPr>
        <p:spPr bwMode="auto">
          <a:xfrm>
            <a:off x="4110014" y="3357578"/>
            <a:ext cx="1676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5" name="Line 80"/>
          <p:cNvSpPr>
            <a:spLocks noChangeShapeType="1"/>
          </p:cNvSpPr>
          <p:nvPr/>
        </p:nvSpPr>
        <p:spPr bwMode="auto">
          <a:xfrm>
            <a:off x="5786414" y="3357578"/>
            <a:ext cx="0" cy="6461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6" name="Line 81"/>
          <p:cNvSpPr>
            <a:spLocks noChangeShapeType="1"/>
          </p:cNvSpPr>
          <p:nvPr/>
        </p:nvSpPr>
        <p:spPr bwMode="auto">
          <a:xfrm flipV="1">
            <a:off x="3043214" y="3052778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7" name="Line 82"/>
          <p:cNvSpPr>
            <a:spLocks noChangeShapeType="1"/>
          </p:cNvSpPr>
          <p:nvPr/>
        </p:nvSpPr>
        <p:spPr bwMode="auto">
          <a:xfrm>
            <a:off x="2052614" y="3052778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8" name="Line 83"/>
          <p:cNvSpPr>
            <a:spLocks noChangeShapeType="1"/>
          </p:cNvSpPr>
          <p:nvPr/>
        </p:nvSpPr>
        <p:spPr bwMode="auto">
          <a:xfrm>
            <a:off x="2586014" y="2747978"/>
            <a:ext cx="2362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9" name="Line 84"/>
          <p:cNvSpPr>
            <a:spLocks noChangeShapeType="1"/>
          </p:cNvSpPr>
          <p:nvPr/>
        </p:nvSpPr>
        <p:spPr bwMode="auto">
          <a:xfrm>
            <a:off x="3729014" y="2366978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0" name="Line 85"/>
          <p:cNvSpPr>
            <a:spLocks noChangeShapeType="1"/>
          </p:cNvSpPr>
          <p:nvPr/>
        </p:nvSpPr>
        <p:spPr bwMode="auto">
          <a:xfrm flipV="1">
            <a:off x="7462814" y="2443178"/>
            <a:ext cx="0" cy="3048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2801" name="Line 86"/>
          <p:cNvSpPr>
            <a:spLocks noChangeShapeType="1"/>
          </p:cNvSpPr>
          <p:nvPr/>
        </p:nvSpPr>
        <p:spPr bwMode="auto">
          <a:xfrm>
            <a:off x="7386614" y="54911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2" name="Text Box 87"/>
          <p:cNvSpPr txBox="1">
            <a:spLocks noChangeArrowheads="1"/>
          </p:cNvSpPr>
          <p:nvPr/>
        </p:nvSpPr>
        <p:spPr bwMode="auto">
          <a:xfrm>
            <a:off x="7561239" y="53387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10</a:t>
            </a:r>
          </a:p>
        </p:txBody>
      </p:sp>
      <p:sp>
        <p:nvSpPr>
          <p:cNvPr id="32803" name="Line 88"/>
          <p:cNvSpPr>
            <a:spLocks noChangeShapeType="1"/>
          </p:cNvSpPr>
          <p:nvPr/>
        </p:nvSpPr>
        <p:spPr bwMode="auto">
          <a:xfrm>
            <a:off x="7386614" y="51863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4" name="Line 90"/>
          <p:cNvSpPr>
            <a:spLocks noChangeShapeType="1"/>
          </p:cNvSpPr>
          <p:nvPr/>
        </p:nvSpPr>
        <p:spPr bwMode="auto">
          <a:xfrm>
            <a:off x="7386614" y="48815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5" name="Line 91"/>
          <p:cNvSpPr>
            <a:spLocks noChangeShapeType="1"/>
          </p:cNvSpPr>
          <p:nvPr/>
        </p:nvSpPr>
        <p:spPr bwMode="auto">
          <a:xfrm>
            <a:off x="7386614" y="45767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6" name="Line 92"/>
          <p:cNvSpPr>
            <a:spLocks noChangeShapeType="1"/>
          </p:cNvSpPr>
          <p:nvPr/>
        </p:nvSpPr>
        <p:spPr bwMode="auto">
          <a:xfrm>
            <a:off x="7386614" y="42719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7" name="Line 93"/>
          <p:cNvSpPr>
            <a:spLocks noChangeShapeType="1"/>
          </p:cNvSpPr>
          <p:nvPr/>
        </p:nvSpPr>
        <p:spPr bwMode="auto">
          <a:xfrm>
            <a:off x="7386614" y="39671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8" name="Line 94"/>
          <p:cNvSpPr>
            <a:spLocks noChangeShapeType="1"/>
          </p:cNvSpPr>
          <p:nvPr/>
        </p:nvSpPr>
        <p:spPr bwMode="auto">
          <a:xfrm>
            <a:off x="7386614" y="36623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9" name="Line 95"/>
          <p:cNvSpPr>
            <a:spLocks noChangeShapeType="1"/>
          </p:cNvSpPr>
          <p:nvPr/>
        </p:nvSpPr>
        <p:spPr bwMode="auto">
          <a:xfrm>
            <a:off x="7386614" y="33575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0" name="Line 96"/>
          <p:cNvSpPr>
            <a:spLocks noChangeShapeType="1"/>
          </p:cNvSpPr>
          <p:nvPr/>
        </p:nvSpPr>
        <p:spPr bwMode="auto">
          <a:xfrm>
            <a:off x="7386614" y="30527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1" name="Line 97"/>
          <p:cNvSpPr>
            <a:spLocks noChangeShapeType="1"/>
          </p:cNvSpPr>
          <p:nvPr/>
        </p:nvSpPr>
        <p:spPr bwMode="auto">
          <a:xfrm>
            <a:off x="7386614" y="27479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2" name="Text Box 98"/>
          <p:cNvSpPr txBox="1">
            <a:spLocks noChangeArrowheads="1"/>
          </p:cNvSpPr>
          <p:nvPr/>
        </p:nvSpPr>
        <p:spPr bwMode="auto">
          <a:xfrm>
            <a:off x="6757964" y="2138378"/>
            <a:ext cx="1416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# of clusters</a:t>
            </a:r>
          </a:p>
        </p:txBody>
      </p:sp>
      <p:sp>
        <p:nvSpPr>
          <p:cNvPr id="32813" name="Text Box 99"/>
          <p:cNvSpPr txBox="1">
            <a:spLocks noChangeArrowheads="1"/>
          </p:cNvSpPr>
          <p:nvPr/>
        </p:nvSpPr>
        <p:spPr bwMode="auto">
          <a:xfrm>
            <a:off x="7561239" y="50339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9</a:t>
            </a:r>
          </a:p>
        </p:txBody>
      </p:sp>
      <p:sp>
        <p:nvSpPr>
          <p:cNvPr id="32814" name="Text Box 100"/>
          <p:cNvSpPr txBox="1">
            <a:spLocks noChangeArrowheads="1"/>
          </p:cNvSpPr>
          <p:nvPr/>
        </p:nvSpPr>
        <p:spPr bwMode="auto">
          <a:xfrm>
            <a:off x="7561239" y="47291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8</a:t>
            </a:r>
          </a:p>
        </p:txBody>
      </p:sp>
      <p:sp>
        <p:nvSpPr>
          <p:cNvPr id="32815" name="Text Box 101"/>
          <p:cNvSpPr txBox="1">
            <a:spLocks noChangeArrowheads="1"/>
          </p:cNvSpPr>
          <p:nvPr/>
        </p:nvSpPr>
        <p:spPr bwMode="auto">
          <a:xfrm>
            <a:off x="7561239" y="44243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7</a:t>
            </a:r>
          </a:p>
        </p:txBody>
      </p:sp>
      <p:sp>
        <p:nvSpPr>
          <p:cNvPr id="32816" name="Text Box 102"/>
          <p:cNvSpPr txBox="1">
            <a:spLocks noChangeArrowheads="1"/>
          </p:cNvSpPr>
          <p:nvPr/>
        </p:nvSpPr>
        <p:spPr bwMode="auto">
          <a:xfrm>
            <a:off x="7561239" y="41195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6</a:t>
            </a:r>
          </a:p>
        </p:txBody>
      </p:sp>
      <p:sp>
        <p:nvSpPr>
          <p:cNvPr id="32817" name="Text Box 103"/>
          <p:cNvSpPr txBox="1">
            <a:spLocks noChangeArrowheads="1"/>
          </p:cNvSpPr>
          <p:nvPr/>
        </p:nvSpPr>
        <p:spPr bwMode="auto">
          <a:xfrm>
            <a:off x="7561239" y="38147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5</a:t>
            </a:r>
          </a:p>
        </p:txBody>
      </p:sp>
      <p:sp>
        <p:nvSpPr>
          <p:cNvPr id="32818" name="Text Box 104"/>
          <p:cNvSpPr txBox="1">
            <a:spLocks noChangeArrowheads="1"/>
          </p:cNvSpPr>
          <p:nvPr/>
        </p:nvSpPr>
        <p:spPr bwMode="auto">
          <a:xfrm>
            <a:off x="7561239" y="35099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4</a:t>
            </a:r>
          </a:p>
        </p:txBody>
      </p:sp>
      <p:sp>
        <p:nvSpPr>
          <p:cNvPr id="32819" name="Text Box 105"/>
          <p:cNvSpPr txBox="1">
            <a:spLocks noChangeArrowheads="1"/>
          </p:cNvSpPr>
          <p:nvPr/>
        </p:nvSpPr>
        <p:spPr bwMode="auto">
          <a:xfrm>
            <a:off x="7561239" y="32051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3</a:t>
            </a:r>
          </a:p>
        </p:txBody>
      </p:sp>
      <p:sp>
        <p:nvSpPr>
          <p:cNvPr id="32820" name="Text Box 106"/>
          <p:cNvSpPr txBox="1">
            <a:spLocks noChangeArrowheads="1"/>
          </p:cNvSpPr>
          <p:nvPr/>
        </p:nvSpPr>
        <p:spPr bwMode="auto">
          <a:xfrm>
            <a:off x="7561239" y="29003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2</a:t>
            </a:r>
          </a:p>
        </p:txBody>
      </p:sp>
      <p:sp>
        <p:nvSpPr>
          <p:cNvPr id="32821" name="Text Box 107"/>
          <p:cNvSpPr txBox="1">
            <a:spLocks noChangeArrowheads="1"/>
          </p:cNvSpPr>
          <p:nvPr/>
        </p:nvSpPr>
        <p:spPr bwMode="auto">
          <a:xfrm>
            <a:off x="7561239" y="25955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32656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78904" y="1143000"/>
            <a:ext cx="5029200" cy="4800600"/>
          </a:xfrm>
        </p:spPr>
        <p:txBody>
          <a:bodyPr/>
          <a:lstStyle/>
          <a:p>
            <a:pPr marL="285750" indent="-285750">
              <a:tabLst>
                <a:tab pos="285750" algn="l"/>
              </a:tabLst>
            </a:pPr>
            <a:r>
              <a:rPr lang="en-GB" sz="2800" b="1" dirty="0"/>
              <a:t>Agglomeration schemes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Single link: the distance between two closest points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Complete link: the distance between two farthest points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Group average: the average of all pair-wise distances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 err="1"/>
              <a:t>Centroids</a:t>
            </a:r>
            <a:r>
              <a:rPr lang="en-GB" sz="2400" dirty="0"/>
              <a:t>: the distance between the </a:t>
            </a:r>
            <a:r>
              <a:rPr lang="en-GB" sz="2400" dirty="0" err="1"/>
              <a:t>centroids</a:t>
            </a:r>
            <a:endParaRPr lang="en-GB" sz="2400" dirty="0"/>
          </a:p>
        </p:txBody>
      </p:sp>
      <p:grpSp>
        <p:nvGrpSpPr>
          <p:cNvPr id="33850" name="Group 58"/>
          <p:cNvGrpSpPr>
            <a:grpSpLocks/>
          </p:cNvGrpSpPr>
          <p:nvPr/>
        </p:nvGrpSpPr>
        <p:grpSpPr bwMode="auto">
          <a:xfrm>
            <a:off x="6477000" y="1628775"/>
            <a:ext cx="1905000" cy="3733800"/>
            <a:chOff x="4080" y="1104"/>
            <a:chExt cx="1200" cy="2352"/>
          </a:xfrm>
        </p:grpSpPr>
        <p:grpSp>
          <p:nvGrpSpPr>
            <p:cNvPr id="33796" name="Group 76"/>
            <p:cNvGrpSpPr>
              <a:grpSpLocks/>
            </p:cNvGrpSpPr>
            <p:nvPr/>
          </p:nvGrpSpPr>
          <p:grpSpPr bwMode="auto">
            <a:xfrm>
              <a:off x="4080" y="1104"/>
              <a:ext cx="1185" cy="480"/>
              <a:chOff x="4080" y="1104"/>
              <a:chExt cx="1185" cy="480"/>
            </a:xfrm>
          </p:grpSpPr>
          <p:sp>
            <p:nvSpPr>
              <p:cNvPr id="33838" name="Oval 10"/>
              <p:cNvSpPr>
                <a:spLocks noChangeArrowheads="1"/>
              </p:cNvSpPr>
              <p:nvPr/>
            </p:nvSpPr>
            <p:spPr bwMode="auto">
              <a:xfrm>
                <a:off x="4080" y="1152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39" name="Oval 11"/>
              <p:cNvSpPr>
                <a:spLocks noChangeArrowheads="1"/>
              </p:cNvSpPr>
              <p:nvPr/>
            </p:nvSpPr>
            <p:spPr bwMode="auto">
              <a:xfrm>
                <a:off x="4176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0" name="Oval 12"/>
              <p:cNvSpPr>
                <a:spLocks noChangeArrowheads="1"/>
              </p:cNvSpPr>
              <p:nvPr/>
            </p:nvSpPr>
            <p:spPr bwMode="auto">
              <a:xfrm>
                <a:off x="4320" y="120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1" name="Oval 13"/>
              <p:cNvSpPr>
                <a:spLocks noChangeArrowheads="1"/>
              </p:cNvSpPr>
              <p:nvPr/>
            </p:nvSpPr>
            <p:spPr bwMode="auto">
              <a:xfrm>
                <a:off x="4368" y="13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2" name="Oval 14"/>
              <p:cNvSpPr>
                <a:spLocks noChangeArrowheads="1"/>
              </p:cNvSpPr>
              <p:nvPr/>
            </p:nvSpPr>
            <p:spPr bwMode="auto">
              <a:xfrm>
                <a:off x="4608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3" name="Oval 15"/>
              <p:cNvSpPr>
                <a:spLocks noChangeArrowheads="1"/>
              </p:cNvSpPr>
              <p:nvPr/>
            </p:nvSpPr>
            <p:spPr bwMode="auto">
              <a:xfrm>
                <a:off x="4881" y="1104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4" name="Oval 16"/>
              <p:cNvSpPr>
                <a:spLocks noChangeArrowheads="1"/>
              </p:cNvSpPr>
              <p:nvPr/>
            </p:nvSpPr>
            <p:spPr bwMode="auto">
              <a:xfrm>
                <a:off x="4896" y="13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5" name="Oval 17"/>
              <p:cNvSpPr>
                <a:spLocks noChangeArrowheads="1"/>
              </p:cNvSpPr>
              <p:nvPr/>
            </p:nvSpPr>
            <p:spPr bwMode="auto">
              <a:xfrm>
                <a:off x="5088" y="148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6" name="Oval 18"/>
              <p:cNvSpPr>
                <a:spLocks noChangeArrowheads="1"/>
              </p:cNvSpPr>
              <p:nvPr/>
            </p:nvSpPr>
            <p:spPr bwMode="auto">
              <a:xfrm>
                <a:off x="5184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7" name="Oval 19"/>
              <p:cNvSpPr>
                <a:spLocks noChangeArrowheads="1"/>
              </p:cNvSpPr>
              <p:nvPr/>
            </p:nvSpPr>
            <p:spPr bwMode="auto">
              <a:xfrm>
                <a:off x="4992" y="115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48" name="AutoShape 20"/>
              <p:cNvCxnSpPr>
                <a:cxnSpLocks noChangeShapeType="1"/>
                <a:stCxn id="33842" idx="6"/>
                <a:endCxn id="33844" idx="2"/>
              </p:cNvCxnSpPr>
              <p:nvPr/>
            </p:nvCxnSpPr>
            <p:spPr bwMode="auto">
              <a:xfrm>
                <a:off x="4656" y="1320"/>
                <a:ext cx="240" cy="48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stealth" w="sm" len="med"/>
                <a:tailEnd type="stealth" w="sm" len="med"/>
              </a:ln>
            </p:spPr>
          </p:cxnSp>
        </p:grpSp>
        <p:grpSp>
          <p:nvGrpSpPr>
            <p:cNvPr id="33797" name="Group 78"/>
            <p:cNvGrpSpPr>
              <a:grpSpLocks/>
            </p:cNvGrpSpPr>
            <p:nvPr/>
          </p:nvGrpSpPr>
          <p:grpSpPr bwMode="auto">
            <a:xfrm>
              <a:off x="4080" y="2352"/>
              <a:ext cx="1185" cy="480"/>
              <a:chOff x="4080" y="2352"/>
              <a:chExt cx="1185" cy="480"/>
            </a:xfrm>
          </p:grpSpPr>
          <p:sp>
            <p:nvSpPr>
              <p:cNvPr id="33822" name="Oval 34"/>
              <p:cNvSpPr>
                <a:spLocks noChangeArrowheads="1"/>
              </p:cNvSpPr>
              <p:nvPr/>
            </p:nvSpPr>
            <p:spPr bwMode="auto">
              <a:xfrm>
                <a:off x="4080" y="2400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3" name="Oval 36"/>
              <p:cNvSpPr>
                <a:spLocks noChangeArrowheads="1"/>
              </p:cNvSpPr>
              <p:nvPr/>
            </p:nvSpPr>
            <p:spPr bwMode="auto">
              <a:xfrm>
                <a:off x="4320" y="244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4" name="Oval 38"/>
              <p:cNvSpPr>
                <a:spLocks noChangeArrowheads="1"/>
              </p:cNvSpPr>
              <p:nvPr/>
            </p:nvSpPr>
            <p:spPr bwMode="auto">
              <a:xfrm>
                <a:off x="4512" y="259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5" name="Oval 39"/>
              <p:cNvSpPr>
                <a:spLocks noChangeArrowheads="1"/>
              </p:cNvSpPr>
              <p:nvPr/>
            </p:nvSpPr>
            <p:spPr bwMode="auto">
              <a:xfrm>
                <a:off x="4881" y="2352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6" name="Oval 40"/>
              <p:cNvSpPr>
                <a:spLocks noChangeArrowheads="1"/>
              </p:cNvSpPr>
              <p:nvPr/>
            </p:nvSpPr>
            <p:spPr bwMode="auto">
              <a:xfrm>
                <a:off x="4896" y="259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7" name="Oval 41"/>
              <p:cNvSpPr>
                <a:spLocks noChangeArrowheads="1"/>
              </p:cNvSpPr>
              <p:nvPr/>
            </p:nvSpPr>
            <p:spPr bwMode="auto">
              <a:xfrm>
                <a:off x="5088" y="273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8" name="Oval 42"/>
              <p:cNvSpPr>
                <a:spLocks noChangeArrowheads="1"/>
              </p:cNvSpPr>
              <p:nvPr/>
            </p:nvSpPr>
            <p:spPr bwMode="auto">
              <a:xfrm>
                <a:off x="5184" y="25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9" name="Oval 43"/>
              <p:cNvSpPr>
                <a:spLocks noChangeArrowheads="1"/>
              </p:cNvSpPr>
              <p:nvPr/>
            </p:nvSpPr>
            <p:spPr bwMode="auto">
              <a:xfrm>
                <a:off x="4992" y="240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30" name="AutoShape 47"/>
              <p:cNvCxnSpPr>
                <a:cxnSpLocks noChangeShapeType="1"/>
                <a:stCxn id="33823" idx="6"/>
                <a:endCxn id="33829" idx="7"/>
              </p:cNvCxnSpPr>
              <p:nvPr/>
            </p:nvCxnSpPr>
            <p:spPr bwMode="auto">
              <a:xfrm flipV="1">
                <a:off x="4368" y="2407"/>
                <a:ext cx="665" cy="6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1" name="AutoShape 48"/>
              <p:cNvCxnSpPr>
                <a:cxnSpLocks noChangeShapeType="1"/>
                <a:stCxn id="33823" idx="5"/>
                <a:endCxn id="33828" idx="2"/>
              </p:cNvCxnSpPr>
              <p:nvPr/>
            </p:nvCxnSpPr>
            <p:spPr bwMode="auto">
              <a:xfrm>
                <a:off x="4361" y="2489"/>
                <a:ext cx="823" cy="79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2" name="AutoShape 49"/>
              <p:cNvCxnSpPr>
                <a:cxnSpLocks noChangeShapeType="1"/>
              </p:cNvCxnSpPr>
              <p:nvPr/>
            </p:nvCxnSpPr>
            <p:spPr bwMode="auto">
              <a:xfrm>
                <a:off x="4368" y="2496"/>
                <a:ext cx="734" cy="25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3" name="AutoShape 50"/>
              <p:cNvCxnSpPr>
                <a:cxnSpLocks noChangeShapeType="1"/>
                <a:stCxn id="33823" idx="6"/>
                <a:endCxn id="33826" idx="2"/>
              </p:cNvCxnSpPr>
              <p:nvPr/>
            </p:nvCxnSpPr>
            <p:spPr bwMode="auto">
              <a:xfrm>
                <a:off x="4368" y="2472"/>
                <a:ext cx="528" cy="14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4" name="AutoShape 51"/>
              <p:cNvCxnSpPr>
                <a:cxnSpLocks noChangeShapeType="1"/>
                <a:stCxn id="33824" idx="6"/>
                <a:endCxn id="33829" idx="2"/>
              </p:cNvCxnSpPr>
              <p:nvPr/>
            </p:nvCxnSpPr>
            <p:spPr bwMode="auto">
              <a:xfrm flipV="1">
                <a:off x="4560" y="2424"/>
                <a:ext cx="432" cy="192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5" name="AutoShape 52"/>
              <p:cNvCxnSpPr>
                <a:cxnSpLocks noChangeShapeType="1"/>
                <a:stCxn id="33824" idx="4"/>
                <a:endCxn id="33828" idx="3"/>
              </p:cNvCxnSpPr>
              <p:nvPr/>
            </p:nvCxnSpPr>
            <p:spPr bwMode="auto">
              <a:xfrm flipV="1">
                <a:off x="4536" y="2585"/>
                <a:ext cx="655" cy="5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6" name="AutoShape 53"/>
              <p:cNvCxnSpPr>
                <a:cxnSpLocks noChangeShapeType="1"/>
                <a:stCxn id="33824" idx="6"/>
                <a:endCxn id="33826" idx="2"/>
              </p:cNvCxnSpPr>
              <p:nvPr/>
            </p:nvCxnSpPr>
            <p:spPr bwMode="auto">
              <a:xfrm>
                <a:off x="4560" y="2616"/>
                <a:ext cx="336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7" name="AutoShape 54"/>
              <p:cNvCxnSpPr>
                <a:cxnSpLocks noChangeShapeType="1"/>
                <a:stCxn id="33824" idx="6"/>
                <a:endCxn id="33827" idx="1"/>
              </p:cNvCxnSpPr>
              <p:nvPr/>
            </p:nvCxnSpPr>
            <p:spPr bwMode="auto">
              <a:xfrm>
                <a:off x="4560" y="2616"/>
                <a:ext cx="535" cy="12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</p:grpSp>
        <p:grpSp>
          <p:nvGrpSpPr>
            <p:cNvPr id="33798" name="Group 80"/>
            <p:cNvGrpSpPr>
              <a:grpSpLocks/>
            </p:cNvGrpSpPr>
            <p:nvPr/>
          </p:nvGrpSpPr>
          <p:grpSpPr bwMode="auto">
            <a:xfrm>
              <a:off x="4080" y="2976"/>
              <a:ext cx="1185" cy="480"/>
              <a:chOff x="4080" y="2976"/>
              <a:chExt cx="1185" cy="480"/>
            </a:xfrm>
          </p:grpSpPr>
          <p:sp>
            <p:nvSpPr>
              <p:cNvPr id="33811" name="Oval 57"/>
              <p:cNvSpPr>
                <a:spLocks noChangeArrowheads="1"/>
              </p:cNvSpPr>
              <p:nvPr/>
            </p:nvSpPr>
            <p:spPr bwMode="auto">
              <a:xfrm>
                <a:off x="4080" y="3024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2" name="Oval 58"/>
              <p:cNvSpPr>
                <a:spLocks noChangeArrowheads="1"/>
              </p:cNvSpPr>
              <p:nvPr/>
            </p:nvSpPr>
            <p:spPr bwMode="auto">
              <a:xfrm>
                <a:off x="4320" y="307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3" name="Oval 59"/>
              <p:cNvSpPr>
                <a:spLocks noChangeArrowheads="1"/>
              </p:cNvSpPr>
              <p:nvPr/>
            </p:nvSpPr>
            <p:spPr bwMode="auto">
              <a:xfrm>
                <a:off x="4512" y="321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4" name="Oval 60"/>
              <p:cNvSpPr>
                <a:spLocks noChangeArrowheads="1"/>
              </p:cNvSpPr>
              <p:nvPr/>
            </p:nvSpPr>
            <p:spPr bwMode="auto">
              <a:xfrm>
                <a:off x="4881" y="2976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5" name="Oval 61"/>
              <p:cNvSpPr>
                <a:spLocks noChangeArrowheads="1"/>
              </p:cNvSpPr>
              <p:nvPr/>
            </p:nvSpPr>
            <p:spPr bwMode="auto">
              <a:xfrm>
                <a:off x="4896" y="321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6" name="Oval 62"/>
              <p:cNvSpPr>
                <a:spLocks noChangeArrowheads="1"/>
              </p:cNvSpPr>
              <p:nvPr/>
            </p:nvSpPr>
            <p:spPr bwMode="auto">
              <a:xfrm>
                <a:off x="5088" y="336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7" name="Oval 63"/>
              <p:cNvSpPr>
                <a:spLocks noChangeArrowheads="1"/>
              </p:cNvSpPr>
              <p:nvPr/>
            </p:nvSpPr>
            <p:spPr bwMode="auto">
              <a:xfrm>
                <a:off x="5184" y="31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8" name="Oval 64"/>
              <p:cNvSpPr>
                <a:spLocks noChangeArrowheads="1"/>
              </p:cNvSpPr>
              <p:nvPr/>
            </p:nvSpPr>
            <p:spPr bwMode="auto">
              <a:xfrm>
                <a:off x="4992" y="302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9" name="AutoShape 73"/>
              <p:cNvSpPr>
                <a:spLocks noChangeArrowheads="1"/>
              </p:cNvSpPr>
              <p:nvPr/>
            </p:nvSpPr>
            <p:spPr bwMode="auto">
              <a:xfrm>
                <a:off x="4374" y="3132"/>
                <a:ext cx="96" cy="96"/>
              </a:xfrm>
              <a:prstGeom prst="plus">
                <a:avLst>
                  <a:gd name="adj" fmla="val 375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0" name="AutoShape 74"/>
              <p:cNvSpPr>
                <a:spLocks noChangeArrowheads="1"/>
              </p:cNvSpPr>
              <p:nvPr/>
            </p:nvSpPr>
            <p:spPr bwMode="auto">
              <a:xfrm>
                <a:off x="5028" y="3174"/>
                <a:ext cx="96" cy="96"/>
              </a:xfrm>
              <a:prstGeom prst="plus">
                <a:avLst>
                  <a:gd name="adj" fmla="val 375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21" name="AutoShape 75"/>
              <p:cNvCxnSpPr>
                <a:cxnSpLocks noChangeShapeType="1"/>
                <a:stCxn id="33819" idx="3"/>
                <a:endCxn id="33820" idx="1"/>
              </p:cNvCxnSpPr>
              <p:nvPr/>
            </p:nvCxnSpPr>
            <p:spPr bwMode="auto">
              <a:xfrm>
                <a:off x="4470" y="3180"/>
                <a:ext cx="558" cy="42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</p:grpSp>
        <p:grpSp>
          <p:nvGrpSpPr>
            <p:cNvPr id="33799" name="Group 77"/>
            <p:cNvGrpSpPr>
              <a:grpSpLocks/>
            </p:cNvGrpSpPr>
            <p:nvPr/>
          </p:nvGrpSpPr>
          <p:grpSpPr bwMode="auto">
            <a:xfrm>
              <a:off x="4100" y="1728"/>
              <a:ext cx="1180" cy="480"/>
              <a:chOff x="4100" y="1728"/>
              <a:chExt cx="1180" cy="480"/>
            </a:xfrm>
          </p:grpSpPr>
          <p:sp>
            <p:nvSpPr>
              <p:cNvPr id="33800" name="Oval 10"/>
              <p:cNvSpPr>
                <a:spLocks noChangeArrowheads="1"/>
              </p:cNvSpPr>
              <p:nvPr/>
            </p:nvSpPr>
            <p:spPr bwMode="auto">
              <a:xfrm>
                <a:off x="4100" y="1776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1" name="Oval 11"/>
              <p:cNvSpPr>
                <a:spLocks noChangeArrowheads="1"/>
              </p:cNvSpPr>
              <p:nvPr/>
            </p:nvSpPr>
            <p:spPr bwMode="auto">
              <a:xfrm>
                <a:off x="4196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2" name="Oval 12"/>
              <p:cNvSpPr>
                <a:spLocks noChangeArrowheads="1"/>
              </p:cNvSpPr>
              <p:nvPr/>
            </p:nvSpPr>
            <p:spPr bwMode="auto">
              <a:xfrm>
                <a:off x="4340" y="182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3" name="Oval 13"/>
              <p:cNvSpPr>
                <a:spLocks noChangeArrowheads="1"/>
              </p:cNvSpPr>
              <p:nvPr/>
            </p:nvSpPr>
            <p:spPr bwMode="auto">
              <a:xfrm>
                <a:off x="4388" y="19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4" name="Oval 14"/>
              <p:cNvSpPr>
                <a:spLocks noChangeArrowheads="1"/>
              </p:cNvSpPr>
              <p:nvPr/>
            </p:nvSpPr>
            <p:spPr bwMode="auto">
              <a:xfrm>
                <a:off x="4628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5" name="Oval 15"/>
              <p:cNvSpPr>
                <a:spLocks noChangeArrowheads="1"/>
              </p:cNvSpPr>
              <p:nvPr/>
            </p:nvSpPr>
            <p:spPr bwMode="auto">
              <a:xfrm>
                <a:off x="4896" y="1728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6" name="Oval 16"/>
              <p:cNvSpPr>
                <a:spLocks noChangeArrowheads="1"/>
              </p:cNvSpPr>
              <p:nvPr/>
            </p:nvSpPr>
            <p:spPr bwMode="auto">
              <a:xfrm>
                <a:off x="4916" y="19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7" name="Oval 17"/>
              <p:cNvSpPr>
                <a:spLocks noChangeArrowheads="1"/>
              </p:cNvSpPr>
              <p:nvPr/>
            </p:nvSpPr>
            <p:spPr bwMode="auto">
              <a:xfrm>
                <a:off x="5108" y="211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8" name="Oval 18"/>
              <p:cNvSpPr>
                <a:spLocks noChangeArrowheads="1"/>
              </p:cNvSpPr>
              <p:nvPr/>
            </p:nvSpPr>
            <p:spPr bwMode="auto">
              <a:xfrm>
                <a:off x="5204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9" name="Oval 19"/>
              <p:cNvSpPr>
                <a:spLocks noChangeArrowheads="1"/>
              </p:cNvSpPr>
              <p:nvPr/>
            </p:nvSpPr>
            <p:spPr bwMode="auto">
              <a:xfrm>
                <a:off x="5012" y="177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10" name="AutoShape 20"/>
              <p:cNvCxnSpPr>
                <a:cxnSpLocks noChangeShapeType="1"/>
                <a:stCxn id="33801" idx="6"/>
                <a:endCxn id="33808" idx="2"/>
              </p:cNvCxnSpPr>
              <p:nvPr/>
            </p:nvCxnSpPr>
            <p:spPr bwMode="auto">
              <a:xfrm>
                <a:off x="4244" y="1944"/>
                <a:ext cx="960" cy="0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stealth" w="sm" len="med"/>
                <a:tailEnd type="stealth" w="sm" len="med"/>
              </a:ln>
            </p:spPr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20216" y="1000125"/>
            <a:ext cx="7696200" cy="4800600"/>
          </a:xfrm>
        </p:spPr>
        <p:txBody>
          <a:bodyPr/>
          <a:lstStyle/>
          <a:p>
            <a:pPr marL="285750" indent="-285750">
              <a:tabLst>
                <a:tab pos="285750" algn="l"/>
              </a:tabLst>
            </a:pPr>
            <a:r>
              <a:rPr lang="en-GB" sz="2800" b="1" dirty="0"/>
              <a:t>Strengths and weaknesses</a:t>
            </a:r>
          </a:p>
          <a:p>
            <a:pPr marL="762000" lvl="1" indent="-285750">
              <a:tabLst>
                <a:tab pos="285750" algn="l"/>
              </a:tabLst>
            </a:pPr>
            <a:r>
              <a:rPr lang="en-GB" sz="2400" dirty="0"/>
              <a:t>Strengths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Deterministic results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Multiple possible versions of clustering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No need to specify the value of a k beforehand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Can create clusters of arbitrary shapes (single-link)</a:t>
            </a:r>
          </a:p>
          <a:p>
            <a:pPr marL="762000" lvl="1" indent="-285750">
              <a:tabLst>
                <a:tab pos="285750" algn="l"/>
              </a:tabLst>
            </a:pPr>
            <a:r>
              <a:rPr lang="en-GB" sz="2400" dirty="0"/>
              <a:t>Weaknesses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Does not scale up for large data sets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Cannot undo membership like the K-means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Problems with agglomeration schemes (see Chapter 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Title 1"/>
          <p:cNvSpPr>
            <a:spLocks noGrp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10248" name="Content Placeholder 2"/>
          <p:cNvSpPr>
            <a:spLocks noGrp="1"/>
          </p:cNvSpPr>
          <p:nvPr>
            <p:ph idx="4294967295"/>
          </p:nvPr>
        </p:nvSpPr>
        <p:spPr>
          <a:xfrm>
            <a:off x="389706" y="1071563"/>
            <a:ext cx="8286750" cy="5500687"/>
          </a:xfrm>
        </p:spPr>
        <p:txBody>
          <a:bodyPr>
            <a:normAutofit lnSpcReduction="10000"/>
          </a:bodyPr>
          <a:lstStyle/>
          <a:p>
            <a:pPr marL="190500" indent="-190500"/>
            <a:r>
              <a:rPr lang="en-US" sz="2800" b="1" dirty="0"/>
              <a:t>Cluster quality</a:t>
            </a:r>
          </a:p>
          <a:p>
            <a:pPr marL="666750" lvl="1" indent="-285750"/>
            <a:r>
              <a:rPr lang="en-US" sz="2400" dirty="0"/>
              <a:t>Principle:</a:t>
            </a:r>
          </a:p>
          <a:p>
            <a:pPr marL="1047750" lvl="2" indent="-190500"/>
            <a:r>
              <a:rPr lang="en-US" sz="2000" dirty="0"/>
              <a:t>High-level similarity/low-level variation within a cluster</a:t>
            </a:r>
            <a:endParaRPr lang="en-US" sz="2000" dirty="0">
              <a:sym typeface="Symbol" pitchFamily="18" charset="2"/>
            </a:endParaRPr>
          </a:p>
          <a:p>
            <a:pPr marL="1047750" lvl="2" indent="-190500"/>
            <a:r>
              <a:rPr lang="en-US" sz="2000" dirty="0"/>
              <a:t>High-level dissimilarity between clusters</a:t>
            </a:r>
          </a:p>
          <a:p>
            <a:pPr marL="666750" lvl="1" indent="-285750"/>
            <a:r>
              <a:rPr lang="en-US" sz="2400" dirty="0"/>
              <a:t>The measures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Cohesion: sum of squared errors (SSE), and sum of SSEs for all clusters (WC)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Separation: sum of distances between clusters (BC)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Combining the cohesion and separation, the ratio BC/WC is a good indicator of overall quality. </a:t>
            </a:r>
            <a:endParaRPr lang="en-GB" altLang="zh-CN" sz="2000" dirty="0" smtClean="0">
              <a:ea typeface="Arial Unicode MS" pitchFamily="34" charset="-128"/>
              <a:cs typeface="Arial Unicode MS" pitchFamily="34" charset="-128"/>
            </a:endParaRPr>
          </a:p>
          <a:p>
            <a:pPr marL="285750" indent="-285750">
              <a:buSzPct val="70000"/>
            </a:pPr>
            <a:r>
              <a:rPr lang="en-GB" altLang="zh-CN" b="1" dirty="0" smtClean="0">
                <a:ea typeface="SimSun" pitchFamily="2" charset="-122"/>
              </a:rPr>
              <a:t>Cluster tendency</a:t>
            </a:r>
          </a:p>
          <a:p>
            <a:pPr marL="762000" lvl="1" indent="-285750" algn="just"/>
            <a:r>
              <a:rPr lang="en-GB" altLang="zh-CN" dirty="0" smtClean="0">
                <a:ea typeface="Arial Unicode MS" pitchFamily="34" charset="-128"/>
                <a:cs typeface="Arial Unicode MS" pitchFamily="34" charset="-128"/>
              </a:rPr>
              <a:t>Cluster tendency: do clusters really exist?</a:t>
            </a:r>
          </a:p>
          <a:p>
            <a:pPr marL="762000" lvl="1" indent="-285750" algn="just"/>
            <a:r>
              <a:rPr lang="en-GB" altLang="zh-CN" dirty="0" smtClean="0">
                <a:ea typeface="Arial Unicode MS" pitchFamily="34" charset="-128"/>
                <a:cs typeface="Arial Unicode MS" pitchFamily="34" charset="-128"/>
              </a:rPr>
              <a:t>Measures for tendency:</a:t>
            </a:r>
          </a:p>
          <a:p>
            <a:pPr marL="1162050" lvl="2" indent="-209550" algn="just"/>
            <a:r>
              <a:rPr lang="en-GB" altLang="zh-CN" sz="2000" dirty="0" smtClean="0">
                <a:ea typeface="Arial Unicode MS" pitchFamily="34" charset="-128"/>
                <a:cs typeface="Arial Unicode MS" pitchFamily="34" charset="-128"/>
              </a:rPr>
              <a:t>Quality measure: when BC and WC are similar, it means clusters do not exist. </a:t>
            </a:r>
          </a:p>
          <a:p>
            <a:pPr marL="1047750" lvl="2" indent="-190500">
              <a:buSzPct val="70000"/>
            </a:pPr>
            <a:endParaRPr lang="en-GB" altLang="zh-CN" sz="2000" dirty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112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928688"/>
            <a:ext cx="8382000" cy="533400"/>
          </a:xfrm>
        </p:spPr>
        <p:txBody>
          <a:bodyPr/>
          <a:lstStyle/>
          <a:p>
            <a:pPr marL="190500" indent="-190500"/>
            <a:r>
              <a:rPr lang="en-GB" sz="2800" b="1" dirty="0"/>
              <a:t>Cluster quality illustrated</a:t>
            </a:r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5737244"/>
              </p:ext>
            </p:extLst>
          </p:nvPr>
        </p:nvGraphicFramePr>
        <p:xfrm>
          <a:off x="755576" y="1835150"/>
          <a:ext cx="2971800" cy="2241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0" name="Worksheet" r:id="rId4" imgW="2682000" imgH="2025000" progId="Excel.Sheet.8">
                  <p:embed/>
                </p:oleObj>
              </mc:Choice>
              <mc:Fallback>
                <p:oleObj name="Worksheet" r:id="rId4" imgW="2682000" imgH="2025000" progId="Excel.Sheet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835150"/>
                        <a:ext cx="2971800" cy="2241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7" name="Object 6"/>
          <p:cNvGraphicFramePr>
            <a:graphicFrameLocks noChangeAspect="1"/>
          </p:cNvGraphicFramePr>
          <p:nvPr/>
        </p:nvGraphicFramePr>
        <p:xfrm>
          <a:off x="4114800" y="1600200"/>
          <a:ext cx="4852988" cy="302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1" name="Chart" r:id="rId6" imgW="5571000" imgH="3474000" progId="Excel.Sheet.8">
                  <p:embed/>
                </p:oleObj>
              </mc:Choice>
              <mc:Fallback>
                <p:oleObj name="Chart" r:id="rId6" imgW="5571000" imgH="3474000" progId="Excel.Sheet.8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1600200"/>
                        <a:ext cx="4852988" cy="302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5" name="Oval 22"/>
          <p:cNvSpPr>
            <a:spLocks noChangeArrowheads="1"/>
          </p:cNvSpPr>
          <p:nvPr/>
        </p:nvSpPr>
        <p:spPr bwMode="auto">
          <a:xfrm>
            <a:off x="7997825" y="2098675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Oval 25"/>
          <p:cNvSpPr>
            <a:spLocks noChangeArrowheads="1"/>
          </p:cNvSpPr>
          <p:nvPr/>
        </p:nvSpPr>
        <p:spPr bwMode="auto">
          <a:xfrm>
            <a:off x="5991225" y="33401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5105400" y="1685925"/>
            <a:ext cx="3336925" cy="2200275"/>
            <a:chOff x="3244" y="2028"/>
            <a:chExt cx="2102" cy="1386"/>
          </a:xfrm>
        </p:grpSpPr>
        <p:sp>
          <p:nvSpPr>
            <p:cNvPr id="11281" name="Oval 27"/>
            <p:cNvSpPr>
              <a:spLocks noChangeArrowheads="1"/>
            </p:cNvSpPr>
            <p:nvPr/>
          </p:nvSpPr>
          <p:spPr bwMode="auto">
            <a:xfrm rot="-1893638">
              <a:off x="3244" y="2685"/>
              <a:ext cx="1221" cy="729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2" name="Oval 28"/>
            <p:cNvSpPr>
              <a:spLocks noChangeArrowheads="1"/>
            </p:cNvSpPr>
            <p:nvPr/>
          </p:nvSpPr>
          <p:spPr bwMode="auto">
            <a:xfrm>
              <a:off x="4770" y="2028"/>
              <a:ext cx="576" cy="576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278" name="Text Box 29"/>
          <p:cNvSpPr txBox="1">
            <a:spLocks noChangeArrowheads="1"/>
          </p:cNvSpPr>
          <p:nvPr/>
        </p:nvSpPr>
        <p:spPr bwMode="auto">
          <a:xfrm>
            <a:off x="4953000" y="2300288"/>
            <a:ext cx="1169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Cluster c</a:t>
            </a:r>
            <a:r>
              <a:rPr lang="en-GB" baseline="-25000" dirty="0"/>
              <a:t>2</a:t>
            </a:r>
          </a:p>
        </p:txBody>
      </p:sp>
      <p:sp>
        <p:nvSpPr>
          <p:cNvPr id="11279" name="Text Box 30"/>
          <p:cNvSpPr txBox="1">
            <a:spLocks noChangeArrowheads="1"/>
          </p:cNvSpPr>
          <p:nvPr/>
        </p:nvSpPr>
        <p:spPr bwMode="auto">
          <a:xfrm>
            <a:off x="7821613" y="2528888"/>
            <a:ext cx="11699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Cluster c</a:t>
            </a:r>
            <a:r>
              <a:rPr lang="en-GB" baseline="-25000"/>
              <a:t>1</a:t>
            </a:r>
          </a:p>
        </p:txBody>
      </p:sp>
      <p:graphicFrame>
        <p:nvGraphicFramePr>
          <p:cNvPr id="11268" name="Object 31"/>
          <p:cNvGraphicFramePr>
            <a:graphicFrameLocks noChangeAspect="1"/>
          </p:cNvGraphicFramePr>
          <p:nvPr/>
        </p:nvGraphicFramePr>
        <p:xfrm>
          <a:off x="685800" y="4779963"/>
          <a:ext cx="1697038" cy="325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2" name="Equation" r:id="rId8" imgW="952200" imgH="190440" progId="Equation.3">
                  <p:embed/>
                </p:oleObj>
              </mc:Choice>
              <mc:Fallback>
                <p:oleObj name="Equation" r:id="rId8" imgW="952200" imgH="190440" progId="Equation.3">
                  <p:embed/>
                  <p:pic>
                    <p:nvPicPr>
                      <p:cNvPr id="0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4779963"/>
                        <a:ext cx="1697038" cy="325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9" name="Object 32"/>
          <p:cNvGraphicFramePr>
            <a:graphicFrameLocks noChangeAspect="1"/>
          </p:cNvGraphicFramePr>
          <p:nvPr/>
        </p:nvGraphicFramePr>
        <p:xfrm>
          <a:off x="2667000" y="4779963"/>
          <a:ext cx="1719263" cy="325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3" name="Equation" r:id="rId10" imgW="965160" imgH="190440" progId="Equation.3">
                  <p:embed/>
                </p:oleObj>
              </mc:Choice>
              <mc:Fallback>
                <p:oleObj name="Equation" r:id="rId10" imgW="965160" imgH="190440" progId="Equation.3">
                  <p:embed/>
                  <p:pic>
                    <p:nvPicPr>
                      <p:cNvPr id="0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4779963"/>
                        <a:ext cx="1719263" cy="325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80" name="Text Box 33"/>
          <p:cNvSpPr txBox="1">
            <a:spLocks noChangeArrowheads="1"/>
          </p:cNvSpPr>
          <p:nvPr/>
        </p:nvSpPr>
        <p:spPr bwMode="auto">
          <a:xfrm>
            <a:off x="4572000" y="4718050"/>
            <a:ext cx="4105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ym typeface="Symbol" pitchFamily="18" charset="2"/>
              </a:rPr>
              <a:t> </a:t>
            </a:r>
            <a:r>
              <a:rPr lang="en-GB"/>
              <a:t>C</a:t>
            </a:r>
            <a:r>
              <a:rPr lang="en-GB" baseline="-25000"/>
              <a:t>1</a:t>
            </a:r>
            <a:r>
              <a:rPr lang="en-GB"/>
              <a:t> is a better quality cluster than C</a:t>
            </a:r>
            <a:r>
              <a:rPr lang="en-GB" baseline="-25000"/>
              <a:t>2</a:t>
            </a:r>
            <a:r>
              <a:rPr lang="en-GB"/>
              <a:t>.</a:t>
            </a:r>
          </a:p>
        </p:txBody>
      </p:sp>
      <p:graphicFrame>
        <p:nvGraphicFramePr>
          <p:cNvPr id="11270" name="Object 34"/>
          <p:cNvGraphicFramePr>
            <a:graphicFrameLocks noChangeAspect="1"/>
          </p:cNvGraphicFramePr>
          <p:nvPr/>
        </p:nvGraphicFramePr>
        <p:xfrm>
          <a:off x="685800" y="5440363"/>
          <a:ext cx="3119438" cy="261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4" name="Equation" r:id="rId12" imgW="1688760" imgH="152280" progId="Equation.3">
                  <p:embed/>
                </p:oleObj>
              </mc:Choice>
              <mc:Fallback>
                <p:oleObj name="Equation" r:id="rId12" imgW="1688760" imgH="152280" progId="Equation.3">
                  <p:embed/>
                  <p:pic>
                    <p:nvPicPr>
                      <p:cNvPr id="0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5440363"/>
                        <a:ext cx="3119438" cy="2619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71" name="Object 35"/>
          <p:cNvGraphicFramePr>
            <a:graphicFrameLocks noChangeAspect="1"/>
          </p:cNvGraphicFramePr>
          <p:nvPr/>
        </p:nvGraphicFramePr>
        <p:xfrm>
          <a:off x="4170363" y="5446713"/>
          <a:ext cx="1158875" cy="255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25" name="Equation" r:id="rId14" imgW="698400" imgH="152280" progId="Equation.3">
                  <p:embed/>
                </p:oleObj>
              </mc:Choice>
              <mc:Fallback>
                <p:oleObj name="Equation" r:id="rId14" imgW="698400" imgH="152280" progId="Equation.3">
                  <p:embed/>
                  <p:pic>
                    <p:nvPicPr>
                      <p:cNvPr id="0" name="Objec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0363" y="5446713"/>
                        <a:ext cx="1158875" cy="255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3686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302840" y="948680"/>
            <a:ext cx="8229600" cy="3200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Cluster interpretation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Within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How values of the clustering attributes are distributed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How values of supplementary attributes are distributed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Outside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Exceptions and anomalies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Between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Comparative view</a:t>
            </a:r>
          </a:p>
        </p:txBody>
      </p:sp>
      <p:pic>
        <p:nvPicPr>
          <p:cNvPr id="36870" name="Picture 15" descr="fig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01752" y="4627563"/>
            <a:ext cx="3581400" cy="139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1" name="AutoShape 17"/>
          <p:cNvSpPr>
            <a:spLocks noChangeArrowheads="1"/>
          </p:cNvSpPr>
          <p:nvPr/>
        </p:nvSpPr>
        <p:spPr bwMode="auto">
          <a:xfrm>
            <a:off x="539552" y="4724400"/>
            <a:ext cx="1676400" cy="533400"/>
          </a:xfrm>
          <a:prstGeom prst="wedgeRectCallout">
            <a:avLst>
              <a:gd name="adj1" fmla="val 164491"/>
              <a:gd name="adj2" fmla="val 1026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cluster</a:t>
            </a:r>
          </a:p>
        </p:txBody>
      </p:sp>
      <p:sp>
        <p:nvSpPr>
          <p:cNvPr id="36872" name="AutoShape 18"/>
          <p:cNvSpPr>
            <a:spLocks noChangeArrowheads="1"/>
          </p:cNvSpPr>
          <p:nvPr/>
        </p:nvSpPr>
        <p:spPr bwMode="auto">
          <a:xfrm>
            <a:off x="539552" y="5410200"/>
            <a:ext cx="1676400" cy="533400"/>
          </a:xfrm>
          <a:prstGeom prst="wedgeRectCallout">
            <a:avLst>
              <a:gd name="adj1" fmla="val 112880"/>
              <a:gd name="adj2" fmla="val -2470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population</a:t>
            </a:r>
          </a:p>
        </p:txBody>
      </p:sp>
      <p:sp>
        <p:nvSpPr>
          <p:cNvPr id="36873" name="AutoShape 19"/>
          <p:cNvSpPr>
            <a:spLocks noChangeArrowheads="1"/>
          </p:cNvSpPr>
          <p:nvPr/>
        </p:nvSpPr>
        <p:spPr bwMode="auto">
          <a:xfrm>
            <a:off x="6864152" y="5410200"/>
            <a:ext cx="1676400" cy="533400"/>
          </a:xfrm>
          <a:prstGeom prst="wedgeRectCallout">
            <a:avLst>
              <a:gd name="adj1" fmla="val -126324"/>
              <a:gd name="adj2" fmla="val -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cluster</a:t>
            </a:r>
          </a:p>
        </p:txBody>
      </p:sp>
      <p:sp>
        <p:nvSpPr>
          <p:cNvPr id="36874" name="AutoShape 20"/>
          <p:cNvSpPr>
            <a:spLocks noChangeArrowheads="1"/>
          </p:cNvSpPr>
          <p:nvPr/>
        </p:nvSpPr>
        <p:spPr bwMode="auto">
          <a:xfrm>
            <a:off x="6864152" y="4648200"/>
            <a:ext cx="1676400" cy="533400"/>
          </a:xfrm>
          <a:prstGeom prst="wedgeRectCallout">
            <a:avLst>
              <a:gd name="adj1" fmla="val -149620"/>
              <a:gd name="adj2" fmla="val 788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population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7"/>
          <p:cNvSpPr>
            <a:spLocks noGrp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Summary</a:t>
            </a:r>
            <a:endParaRPr lang="en-GB" sz="3200" b="1" dirty="0"/>
          </a:p>
        </p:txBody>
      </p:sp>
      <p:sp>
        <p:nvSpPr>
          <p:cNvPr id="43011" name="Content Placeholder 8"/>
          <p:cNvSpPr>
            <a:spLocks noGrp="1"/>
          </p:cNvSpPr>
          <p:nvPr>
            <p:ph idx="4294967295"/>
          </p:nvPr>
        </p:nvSpPr>
        <p:spPr>
          <a:xfrm>
            <a:off x="455810" y="928688"/>
            <a:ext cx="8148638" cy="5357812"/>
          </a:xfrm>
        </p:spPr>
        <p:txBody>
          <a:bodyPr/>
          <a:lstStyle/>
          <a:p>
            <a:pPr marL="284163" indent="-284163"/>
            <a:r>
              <a:rPr lang="en-GB" sz="2200" dirty="0" smtClean="0"/>
              <a:t>A </a:t>
            </a:r>
            <a:r>
              <a:rPr lang="en-GB" sz="2200" dirty="0"/>
              <a:t>clustering solution must provide a sensible proximity function, effective algorithm and a cluster evaluation function</a:t>
            </a:r>
          </a:p>
          <a:p>
            <a:pPr marL="284163" indent="-284163"/>
            <a:r>
              <a:rPr lang="en-GB" sz="2200" dirty="0"/>
              <a:t>Proximity is normally measured by a distance function that combines measures of value differences upon attributes</a:t>
            </a:r>
          </a:p>
          <a:p>
            <a:pPr marL="284163" indent="-284163"/>
            <a:r>
              <a:rPr lang="en-GB" sz="2200" dirty="0"/>
              <a:t>The K-Means method continues to refine prototype partitions until membership changes no longer occur</a:t>
            </a:r>
          </a:p>
          <a:p>
            <a:pPr marL="284163" indent="-284163"/>
            <a:r>
              <a:rPr lang="en-GB" sz="2200" dirty="0"/>
              <a:t>The agglomeration method constructs all possible groupings of individual data objects into a hierarchy of clusters</a:t>
            </a:r>
          </a:p>
          <a:p>
            <a:pPr marL="284163" indent="-284163"/>
            <a:r>
              <a:rPr lang="en-GB" sz="2200" dirty="0"/>
              <a:t>Good clustering results mean high similarity among members of a cluster and low similarity between members of different </a:t>
            </a:r>
            <a:r>
              <a:rPr lang="en-GB" sz="2200" dirty="0" smtClean="0"/>
              <a:t>clusters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Mining in Weka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0980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00" name="Picture 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0" y="1673225"/>
            <a:ext cx="2133600" cy="117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601" name="Text Box 15"/>
          <p:cNvSpPr txBox="1">
            <a:spLocks noChangeArrowheads="1"/>
          </p:cNvSpPr>
          <p:nvPr/>
        </p:nvSpPr>
        <p:spPr bwMode="auto">
          <a:xfrm>
            <a:off x="3779838" y="1363663"/>
            <a:ext cx="20907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i="1"/>
              <a:t>Associate</a:t>
            </a:r>
            <a:r>
              <a:rPr lang="en-GB" sz="1600" b="1"/>
              <a:t> Tab page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127273" y="116632"/>
            <a:ext cx="7685087" cy="1012825"/>
          </a:xfrm>
        </p:spPr>
        <p:txBody>
          <a:bodyPr/>
          <a:lstStyle/>
          <a:p>
            <a:r>
              <a:rPr lang="en-GB" sz="3200" b="1" dirty="0" smtClean="0"/>
              <a:t>Data Mining in </a:t>
            </a:r>
            <a:r>
              <a:rPr lang="en-GB" sz="3200" b="1" dirty="0" err="1" smtClean="0"/>
              <a:t>Weka</a:t>
            </a:r>
            <a:r>
              <a:rPr lang="en-GB" sz="3200" b="1" dirty="0" smtClean="0"/>
              <a:t> Explorer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idx="1"/>
          </p:nvPr>
        </p:nvSpPr>
        <p:spPr>
          <a:xfrm>
            <a:off x="722313" y="1371600"/>
            <a:ext cx="8097837" cy="533400"/>
          </a:xfrm>
        </p:spPr>
        <p:txBody>
          <a:bodyPr/>
          <a:lstStyle/>
          <a:p>
            <a:pPr marL="284163" indent="-284163"/>
            <a:r>
              <a:rPr lang="en-GB" sz="2800" b="1" smtClean="0"/>
              <a:t>The roadmap</a:t>
            </a:r>
          </a:p>
        </p:txBody>
      </p:sp>
      <p:sp>
        <p:nvSpPr>
          <p:cNvPr id="24582" name="Text Box 5"/>
          <p:cNvSpPr txBox="1">
            <a:spLocks noChangeArrowheads="1"/>
          </p:cNvSpPr>
          <p:nvPr/>
        </p:nvSpPr>
        <p:spPr bwMode="auto">
          <a:xfrm>
            <a:off x="750888" y="2276475"/>
            <a:ext cx="22367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i="1"/>
              <a:t>Preprocess</a:t>
            </a:r>
            <a:r>
              <a:rPr lang="en-GB" sz="1600" b="1"/>
              <a:t> Tab page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1503363" y="4357688"/>
            <a:ext cx="6207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(1)</a:t>
            </a:r>
          </a:p>
        </p:txBody>
      </p:sp>
      <p:pic>
        <p:nvPicPr>
          <p:cNvPr id="2459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90950" y="3024188"/>
            <a:ext cx="2147888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99" name="Text Box 11"/>
          <p:cNvSpPr txBox="1">
            <a:spLocks noChangeArrowheads="1"/>
          </p:cNvSpPr>
          <p:nvPr/>
        </p:nvSpPr>
        <p:spPr bwMode="auto">
          <a:xfrm>
            <a:off x="3819525" y="2781300"/>
            <a:ext cx="1831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i="1"/>
              <a:t>Cluster</a:t>
            </a:r>
            <a:r>
              <a:rPr lang="en-GB" sz="1600" b="1"/>
              <a:t> Tab page</a:t>
            </a:r>
          </a:p>
        </p:txBody>
      </p:sp>
      <p:sp>
        <p:nvSpPr>
          <p:cNvPr id="24585" name="Text Box 17"/>
          <p:cNvSpPr txBox="1">
            <a:spLocks noChangeArrowheads="1"/>
          </p:cNvSpPr>
          <p:nvPr/>
        </p:nvSpPr>
        <p:spPr bwMode="auto">
          <a:xfrm>
            <a:off x="4572000" y="5715000"/>
            <a:ext cx="6207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(2)</a:t>
            </a:r>
          </a:p>
        </p:txBody>
      </p:sp>
      <p:pic>
        <p:nvPicPr>
          <p:cNvPr id="24596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10000" y="4519613"/>
            <a:ext cx="2133600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97" name="Text Box 9"/>
          <p:cNvSpPr txBox="1">
            <a:spLocks noChangeArrowheads="1"/>
          </p:cNvSpPr>
          <p:nvPr/>
        </p:nvSpPr>
        <p:spPr bwMode="auto">
          <a:xfrm>
            <a:off x="3740150" y="4221163"/>
            <a:ext cx="19113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i="1"/>
              <a:t>Classify</a:t>
            </a:r>
            <a:r>
              <a:rPr lang="en-GB" sz="1600" b="1"/>
              <a:t> Tab page</a:t>
            </a:r>
          </a:p>
        </p:txBody>
      </p:sp>
      <p:pic>
        <p:nvPicPr>
          <p:cNvPr id="24587" name="Picture 1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34200" y="2743200"/>
            <a:ext cx="2057400" cy="164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8" name="Text Box 19"/>
          <p:cNvSpPr txBox="1">
            <a:spLocks noChangeArrowheads="1"/>
          </p:cNvSpPr>
          <p:nvPr/>
        </p:nvSpPr>
        <p:spPr bwMode="auto">
          <a:xfrm>
            <a:off x="6710363" y="2438400"/>
            <a:ext cx="2433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i="1"/>
              <a:t>Tree Visualiser</a:t>
            </a:r>
            <a:r>
              <a:rPr lang="en-GB" sz="1600" b="1"/>
              <a:t> window</a:t>
            </a:r>
          </a:p>
        </p:txBody>
      </p:sp>
      <p:sp>
        <p:nvSpPr>
          <p:cNvPr id="24589" name="Text Box 22"/>
          <p:cNvSpPr txBox="1">
            <a:spLocks noChangeArrowheads="1"/>
          </p:cNvSpPr>
          <p:nvPr/>
        </p:nvSpPr>
        <p:spPr bwMode="auto">
          <a:xfrm>
            <a:off x="7772400" y="4343400"/>
            <a:ext cx="6207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(3)</a:t>
            </a:r>
          </a:p>
        </p:txBody>
      </p:sp>
      <p:cxnSp>
        <p:nvCxnSpPr>
          <p:cNvPr id="24590" name="AutoShape 23"/>
          <p:cNvCxnSpPr>
            <a:cxnSpLocks noChangeShapeType="1"/>
          </p:cNvCxnSpPr>
          <p:nvPr/>
        </p:nvCxnSpPr>
        <p:spPr bwMode="auto">
          <a:xfrm flipV="1">
            <a:off x="2819400" y="2209800"/>
            <a:ext cx="990600" cy="1187450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24591" name="Line 24"/>
          <p:cNvSpPr>
            <a:spLocks noChangeShapeType="1"/>
          </p:cNvSpPr>
          <p:nvPr/>
        </p:nvSpPr>
        <p:spPr bwMode="auto">
          <a:xfrm>
            <a:off x="2819400" y="35052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24592" name="AutoShape 25"/>
          <p:cNvCxnSpPr>
            <a:cxnSpLocks noChangeShapeType="1"/>
          </p:cNvCxnSpPr>
          <p:nvPr/>
        </p:nvCxnSpPr>
        <p:spPr bwMode="auto">
          <a:xfrm>
            <a:off x="2819400" y="3568700"/>
            <a:ext cx="990600" cy="1670050"/>
          </a:xfrm>
          <a:prstGeom prst="bentConnector3">
            <a:avLst>
              <a:gd name="adj1" fmla="val 50801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cxnSp>
        <p:nvCxnSpPr>
          <p:cNvPr id="24593" name="AutoShape 26"/>
          <p:cNvCxnSpPr>
            <a:cxnSpLocks noChangeShapeType="1"/>
          </p:cNvCxnSpPr>
          <p:nvPr/>
        </p:nvCxnSpPr>
        <p:spPr bwMode="auto">
          <a:xfrm>
            <a:off x="5943600" y="2209800"/>
            <a:ext cx="990600" cy="1308100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24594" name="Line 27"/>
          <p:cNvSpPr>
            <a:spLocks noChangeShapeType="1"/>
          </p:cNvSpPr>
          <p:nvPr/>
        </p:nvSpPr>
        <p:spPr bwMode="auto">
          <a:xfrm>
            <a:off x="5943600" y="35814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24595" name="AutoShape 28"/>
          <p:cNvCxnSpPr>
            <a:cxnSpLocks noChangeShapeType="1"/>
          </p:cNvCxnSpPr>
          <p:nvPr/>
        </p:nvCxnSpPr>
        <p:spPr bwMode="auto">
          <a:xfrm flipV="1">
            <a:off x="5943600" y="3641725"/>
            <a:ext cx="990600" cy="1549400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pic>
        <p:nvPicPr>
          <p:cNvPr id="24581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73113" y="2590800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021938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27273" y="111919"/>
            <a:ext cx="7685087" cy="1012825"/>
          </a:xfrm>
        </p:spPr>
        <p:txBody>
          <a:bodyPr/>
          <a:lstStyle/>
          <a:p>
            <a:r>
              <a:rPr lang="en-GB" sz="3200" b="1" dirty="0" smtClean="0"/>
              <a:t>Data Mining in </a:t>
            </a:r>
            <a:r>
              <a:rPr lang="en-GB" sz="3200" b="1" dirty="0" err="1" smtClean="0"/>
              <a:t>Weka</a:t>
            </a:r>
            <a:r>
              <a:rPr lang="en-GB" sz="3200" b="1" dirty="0" smtClean="0"/>
              <a:t> Explorer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1268413"/>
            <a:ext cx="4343400" cy="609600"/>
          </a:xfrm>
        </p:spPr>
        <p:txBody>
          <a:bodyPr/>
          <a:lstStyle/>
          <a:p>
            <a:pPr marL="284163" indent="-284163"/>
            <a:r>
              <a:rPr lang="en-GB" sz="2800" smtClean="0"/>
              <a:t>Preprocess</a:t>
            </a:r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00200" y="1828800"/>
            <a:ext cx="6096000" cy="429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605" name="Group 20"/>
          <p:cNvGrpSpPr>
            <a:grpSpLocks/>
          </p:cNvGrpSpPr>
          <p:nvPr/>
        </p:nvGrpSpPr>
        <p:grpSpPr bwMode="auto">
          <a:xfrm>
            <a:off x="304800" y="1828800"/>
            <a:ext cx="3505200" cy="952500"/>
            <a:chOff x="192" y="1152"/>
            <a:chExt cx="2208" cy="600"/>
          </a:xfrm>
        </p:grpSpPr>
        <p:sp>
          <p:nvSpPr>
            <p:cNvPr id="25636" name="Line 7"/>
            <p:cNvSpPr>
              <a:spLocks noChangeShapeType="1"/>
            </p:cNvSpPr>
            <p:nvPr/>
          </p:nvSpPr>
          <p:spPr bwMode="auto">
            <a:xfrm flipV="1">
              <a:off x="1296" y="1488"/>
              <a:ext cx="0" cy="96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37" name="Line 8"/>
            <p:cNvSpPr>
              <a:spLocks noChangeShapeType="1"/>
            </p:cNvSpPr>
            <p:nvPr/>
          </p:nvSpPr>
          <p:spPr bwMode="auto">
            <a:xfrm flipV="1">
              <a:off x="1824" y="1488"/>
              <a:ext cx="0" cy="96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38" name="Line 9"/>
            <p:cNvSpPr>
              <a:spLocks noChangeShapeType="1"/>
            </p:cNvSpPr>
            <p:nvPr/>
          </p:nvSpPr>
          <p:spPr bwMode="auto">
            <a:xfrm flipV="1">
              <a:off x="2388" y="1488"/>
              <a:ext cx="0" cy="96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39" name="Line 6"/>
            <p:cNvSpPr>
              <a:spLocks noChangeShapeType="1"/>
            </p:cNvSpPr>
            <p:nvPr/>
          </p:nvSpPr>
          <p:spPr bwMode="auto">
            <a:xfrm>
              <a:off x="816" y="1590"/>
              <a:ext cx="1584" cy="0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40" name="Text Box 5"/>
            <p:cNvSpPr txBox="1">
              <a:spLocks noChangeArrowheads="1"/>
            </p:cNvSpPr>
            <p:nvPr/>
          </p:nvSpPr>
          <p:spPr bwMode="auto">
            <a:xfrm>
              <a:off x="192" y="1152"/>
              <a:ext cx="672" cy="6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Open data set from different sources</a:t>
              </a:r>
            </a:p>
          </p:txBody>
        </p:sp>
      </p:grpSp>
      <p:grpSp>
        <p:nvGrpSpPr>
          <p:cNvPr id="25606" name="Group 12"/>
          <p:cNvGrpSpPr>
            <a:grpSpLocks/>
          </p:cNvGrpSpPr>
          <p:nvPr/>
        </p:nvGrpSpPr>
        <p:grpSpPr bwMode="auto">
          <a:xfrm>
            <a:off x="3352800" y="1438275"/>
            <a:ext cx="2286000" cy="771525"/>
            <a:chOff x="2112" y="906"/>
            <a:chExt cx="1440" cy="486"/>
          </a:xfrm>
        </p:grpSpPr>
        <p:sp>
          <p:nvSpPr>
            <p:cNvPr id="25634" name="Text Box 10"/>
            <p:cNvSpPr txBox="1">
              <a:spLocks noChangeArrowheads="1"/>
            </p:cNvSpPr>
            <p:nvPr/>
          </p:nvSpPr>
          <p:spPr bwMode="auto">
            <a:xfrm>
              <a:off x="2112" y="906"/>
              <a:ext cx="1440" cy="19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Generate random data set</a:t>
              </a:r>
            </a:p>
          </p:txBody>
        </p:sp>
        <p:sp>
          <p:nvSpPr>
            <p:cNvPr id="25635" name="Line 11"/>
            <p:cNvSpPr>
              <a:spLocks noChangeShapeType="1"/>
            </p:cNvSpPr>
            <p:nvPr/>
          </p:nvSpPr>
          <p:spPr bwMode="auto">
            <a:xfrm>
              <a:off x="2880" y="1104"/>
              <a:ext cx="0" cy="288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607" name="Group 16"/>
          <p:cNvGrpSpPr>
            <a:grpSpLocks/>
          </p:cNvGrpSpPr>
          <p:nvPr/>
        </p:nvGrpSpPr>
        <p:grpSpPr bwMode="auto">
          <a:xfrm>
            <a:off x="7543800" y="1752600"/>
            <a:ext cx="1447800" cy="739775"/>
            <a:chOff x="4752" y="1104"/>
            <a:chExt cx="912" cy="466"/>
          </a:xfrm>
        </p:grpSpPr>
        <p:sp>
          <p:nvSpPr>
            <p:cNvPr id="25632" name="Text Box 13"/>
            <p:cNvSpPr txBox="1">
              <a:spLocks noChangeArrowheads="1"/>
            </p:cNvSpPr>
            <p:nvPr/>
          </p:nvSpPr>
          <p:spPr bwMode="auto">
            <a:xfrm>
              <a:off x="4992" y="1104"/>
              <a:ext cx="672" cy="46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Save data set into a file</a:t>
              </a:r>
            </a:p>
          </p:txBody>
        </p:sp>
        <p:sp>
          <p:nvSpPr>
            <p:cNvPr id="25633" name="Line 14"/>
            <p:cNvSpPr>
              <a:spLocks noChangeShapeType="1"/>
            </p:cNvSpPr>
            <p:nvPr/>
          </p:nvSpPr>
          <p:spPr bwMode="auto">
            <a:xfrm flipH="1">
              <a:off x="4752" y="1440"/>
              <a:ext cx="240" cy="0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608" name="Group 19"/>
          <p:cNvGrpSpPr>
            <a:grpSpLocks/>
          </p:cNvGrpSpPr>
          <p:nvPr/>
        </p:nvGrpSpPr>
        <p:grpSpPr bwMode="auto">
          <a:xfrm>
            <a:off x="6019800" y="1438275"/>
            <a:ext cx="1673225" cy="771525"/>
            <a:chOff x="3792" y="906"/>
            <a:chExt cx="1054" cy="486"/>
          </a:xfrm>
          <a:solidFill>
            <a:schemeClr val="bg1"/>
          </a:solidFill>
        </p:grpSpPr>
        <p:sp>
          <p:nvSpPr>
            <p:cNvPr id="25630" name="Text Box 17"/>
            <p:cNvSpPr txBox="1">
              <a:spLocks noChangeArrowheads="1"/>
            </p:cNvSpPr>
            <p:nvPr/>
          </p:nvSpPr>
          <p:spPr bwMode="auto">
            <a:xfrm>
              <a:off x="3792" y="906"/>
              <a:ext cx="1054" cy="198"/>
            </a:xfrm>
            <a:prstGeom prst="rect">
              <a:avLst/>
            </a:prstGeom>
            <a:grpFill/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Display &amp; edit data</a:t>
              </a:r>
            </a:p>
          </p:txBody>
        </p:sp>
        <p:sp>
          <p:nvSpPr>
            <p:cNvPr id="25631" name="Line 18"/>
            <p:cNvSpPr>
              <a:spLocks noChangeShapeType="1"/>
            </p:cNvSpPr>
            <p:nvPr/>
          </p:nvSpPr>
          <p:spPr bwMode="auto">
            <a:xfrm>
              <a:off x="3936" y="1104"/>
              <a:ext cx="0" cy="288"/>
            </a:xfrm>
            <a:prstGeom prst="line">
              <a:avLst/>
            </a:prstGeom>
            <a:grp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609" name="Line 22"/>
          <p:cNvSpPr>
            <a:spLocks noChangeShapeType="1"/>
          </p:cNvSpPr>
          <p:nvPr/>
        </p:nvSpPr>
        <p:spPr bwMode="auto">
          <a:xfrm flipV="1">
            <a:off x="1447800" y="2971800"/>
            <a:ext cx="352425" cy="1524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25610" name="Group 26"/>
          <p:cNvGrpSpPr>
            <a:grpSpLocks/>
          </p:cNvGrpSpPr>
          <p:nvPr/>
        </p:nvGrpSpPr>
        <p:grpSpPr bwMode="auto">
          <a:xfrm>
            <a:off x="304800" y="3581400"/>
            <a:ext cx="2057400" cy="1981200"/>
            <a:chOff x="192" y="2256"/>
            <a:chExt cx="1296" cy="1248"/>
          </a:xfrm>
        </p:grpSpPr>
        <p:sp>
          <p:nvSpPr>
            <p:cNvPr id="25627" name="Line 24"/>
            <p:cNvSpPr>
              <a:spLocks noChangeShapeType="1"/>
            </p:cNvSpPr>
            <p:nvPr/>
          </p:nvSpPr>
          <p:spPr bwMode="auto">
            <a:xfrm>
              <a:off x="816" y="2544"/>
              <a:ext cx="336" cy="0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28" name="Line 25"/>
            <p:cNvSpPr>
              <a:spLocks noChangeShapeType="1"/>
            </p:cNvSpPr>
            <p:nvPr/>
          </p:nvSpPr>
          <p:spPr bwMode="auto">
            <a:xfrm>
              <a:off x="816" y="2784"/>
              <a:ext cx="672" cy="720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29" name="Text Box 23"/>
            <p:cNvSpPr txBox="1">
              <a:spLocks noChangeArrowheads="1"/>
            </p:cNvSpPr>
            <p:nvPr/>
          </p:nvSpPr>
          <p:spPr bwMode="auto">
            <a:xfrm>
              <a:off x="192" y="2256"/>
              <a:ext cx="634" cy="100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400"/>
                <a:t>Attribute display, selection &amp; removal from the opened data set</a:t>
              </a:r>
            </a:p>
          </p:txBody>
        </p:sp>
      </p:grpSp>
      <p:sp>
        <p:nvSpPr>
          <p:cNvPr id="25611" name="Line 27"/>
          <p:cNvSpPr>
            <a:spLocks noChangeShapeType="1"/>
          </p:cNvSpPr>
          <p:nvPr/>
        </p:nvSpPr>
        <p:spPr bwMode="auto">
          <a:xfrm flipV="1">
            <a:off x="1314450" y="3495675"/>
            <a:ext cx="533400" cy="3048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25612" name="Group 28"/>
          <p:cNvGrpSpPr>
            <a:grpSpLocks/>
          </p:cNvGrpSpPr>
          <p:nvPr/>
        </p:nvGrpSpPr>
        <p:grpSpPr bwMode="auto">
          <a:xfrm>
            <a:off x="7543800" y="3070225"/>
            <a:ext cx="1447800" cy="739775"/>
            <a:chOff x="4752" y="1104"/>
            <a:chExt cx="912" cy="466"/>
          </a:xfrm>
        </p:grpSpPr>
        <p:sp>
          <p:nvSpPr>
            <p:cNvPr id="25625" name="Text Box 29"/>
            <p:cNvSpPr txBox="1">
              <a:spLocks noChangeArrowheads="1"/>
            </p:cNvSpPr>
            <p:nvPr/>
          </p:nvSpPr>
          <p:spPr bwMode="auto">
            <a:xfrm>
              <a:off x="4992" y="1104"/>
              <a:ext cx="672" cy="46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Selected attribute summary</a:t>
              </a:r>
            </a:p>
          </p:txBody>
        </p:sp>
        <p:sp>
          <p:nvSpPr>
            <p:cNvPr id="25626" name="Line 30"/>
            <p:cNvSpPr>
              <a:spLocks noChangeShapeType="1"/>
            </p:cNvSpPr>
            <p:nvPr/>
          </p:nvSpPr>
          <p:spPr bwMode="auto">
            <a:xfrm flipH="1">
              <a:off x="4752" y="1440"/>
              <a:ext cx="240" cy="0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613" name="Group 34"/>
          <p:cNvGrpSpPr>
            <a:grpSpLocks/>
          </p:cNvGrpSpPr>
          <p:nvPr/>
        </p:nvGrpSpPr>
        <p:grpSpPr bwMode="auto">
          <a:xfrm>
            <a:off x="7467600" y="5051425"/>
            <a:ext cx="1600200" cy="739775"/>
            <a:chOff x="4704" y="3182"/>
            <a:chExt cx="1008" cy="466"/>
          </a:xfrm>
        </p:grpSpPr>
        <p:sp>
          <p:nvSpPr>
            <p:cNvPr id="25623" name="Line 33"/>
            <p:cNvSpPr>
              <a:spLocks noChangeShapeType="1"/>
            </p:cNvSpPr>
            <p:nvPr/>
          </p:nvSpPr>
          <p:spPr bwMode="auto">
            <a:xfrm flipH="1" flipV="1">
              <a:off x="4704" y="3360"/>
              <a:ext cx="288" cy="110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24" name="Text Box 32"/>
            <p:cNvSpPr txBox="1">
              <a:spLocks noChangeArrowheads="1"/>
            </p:cNvSpPr>
            <p:nvPr/>
          </p:nvSpPr>
          <p:spPr bwMode="auto">
            <a:xfrm>
              <a:off x="4944" y="3182"/>
              <a:ext cx="768" cy="46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Selected attribute visualisation</a:t>
              </a:r>
            </a:p>
          </p:txBody>
        </p:sp>
      </p:grpSp>
      <p:grpSp>
        <p:nvGrpSpPr>
          <p:cNvPr id="25614" name="Group 38"/>
          <p:cNvGrpSpPr>
            <a:grpSpLocks/>
          </p:cNvGrpSpPr>
          <p:nvPr/>
        </p:nvGrpSpPr>
        <p:grpSpPr bwMode="auto">
          <a:xfrm>
            <a:off x="7543800" y="4191000"/>
            <a:ext cx="1463675" cy="527050"/>
            <a:chOff x="4752" y="2640"/>
            <a:chExt cx="922" cy="332"/>
          </a:xfrm>
        </p:grpSpPr>
        <p:sp>
          <p:nvSpPr>
            <p:cNvPr id="25621" name="Line 37"/>
            <p:cNvSpPr>
              <a:spLocks noChangeShapeType="1"/>
            </p:cNvSpPr>
            <p:nvPr/>
          </p:nvSpPr>
          <p:spPr bwMode="auto">
            <a:xfrm flipH="1" flipV="1">
              <a:off x="4752" y="2736"/>
              <a:ext cx="230" cy="96"/>
            </a:xfrm>
            <a:prstGeom prst="lin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22" name="Text Box 36"/>
            <p:cNvSpPr txBox="1">
              <a:spLocks noChangeArrowheads="1"/>
            </p:cNvSpPr>
            <p:nvPr/>
          </p:nvSpPr>
          <p:spPr bwMode="auto">
            <a:xfrm>
              <a:off x="4896" y="2640"/>
              <a:ext cx="778" cy="33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Visualise all attributes</a:t>
              </a:r>
            </a:p>
          </p:txBody>
        </p:sp>
      </p:grpSp>
      <p:sp>
        <p:nvSpPr>
          <p:cNvPr id="25615" name="Text Box 39"/>
          <p:cNvSpPr txBox="1">
            <a:spLocks noChangeArrowheads="1"/>
          </p:cNvSpPr>
          <p:nvPr/>
        </p:nvSpPr>
        <p:spPr bwMode="auto">
          <a:xfrm>
            <a:off x="4191000" y="2486025"/>
            <a:ext cx="2152650" cy="314325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Filters for pre-processing</a:t>
            </a:r>
          </a:p>
        </p:txBody>
      </p:sp>
      <p:sp>
        <p:nvSpPr>
          <p:cNvPr id="25616" name="Line 40"/>
          <p:cNvSpPr>
            <a:spLocks noChangeShapeType="1"/>
          </p:cNvSpPr>
          <p:nvPr/>
        </p:nvSpPr>
        <p:spPr bwMode="auto">
          <a:xfrm flipH="1">
            <a:off x="2133600" y="2667000"/>
            <a:ext cx="2057400" cy="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5617" name="Line 41"/>
          <p:cNvSpPr>
            <a:spLocks noChangeShapeType="1"/>
          </p:cNvSpPr>
          <p:nvPr/>
        </p:nvSpPr>
        <p:spPr bwMode="auto">
          <a:xfrm>
            <a:off x="6343650" y="2667000"/>
            <a:ext cx="914400" cy="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5618" name="Text Box 42"/>
          <p:cNvSpPr txBox="1">
            <a:spLocks noChangeArrowheads="1"/>
          </p:cNvSpPr>
          <p:nvPr/>
        </p:nvSpPr>
        <p:spPr bwMode="auto">
          <a:xfrm>
            <a:off x="288925" y="5446713"/>
            <a:ext cx="1006475" cy="527050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Feedback messages</a:t>
            </a:r>
          </a:p>
        </p:txBody>
      </p:sp>
      <p:sp>
        <p:nvSpPr>
          <p:cNvPr id="25619" name="Line 43"/>
          <p:cNvSpPr>
            <a:spLocks noChangeShapeType="1"/>
          </p:cNvSpPr>
          <p:nvPr/>
        </p:nvSpPr>
        <p:spPr bwMode="auto">
          <a:xfrm>
            <a:off x="1295400" y="5715000"/>
            <a:ext cx="609600" cy="2286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5620" name="Text Box 21"/>
          <p:cNvSpPr txBox="1">
            <a:spLocks noChangeArrowheads="1"/>
          </p:cNvSpPr>
          <p:nvPr/>
        </p:nvSpPr>
        <p:spPr bwMode="auto">
          <a:xfrm>
            <a:off x="152400" y="2962275"/>
            <a:ext cx="1346200" cy="314325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Data summary</a:t>
            </a:r>
          </a:p>
        </p:txBody>
      </p:sp>
    </p:spTree>
    <p:extLst>
      <p:ext uri="{BB962C8B-B14F-4D97-AF65-F5344CB8AC3E}">
        <p14:creationId xmlns:p14="http://schemas.microsoft.com/office/powerpoint/2010/main" val="41578175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27273" y="111919"/>
            <a:ext cx="7685087" cy="1012825"/>
          </a:xfrm>
        </p:spPr>
        <p:txBody>
          <a:bodyPr/>
          <a:lstStyle/>
          <a:p>
            <a:r>
              <a:rPr lang="en-GB" sz="3200" b="1" dirty="0" smtClean="0"/>
              <a:t>Data Mining in </a:t>
            </a:r>
            <a:r>
              <a:rPr lang="en-GB" sz="3200" b="1" dirty="0" err="1" smtClean="0"/>
              <a:t>Weka</a:t>
            </a:r>
            <a:r>
              <a:rPr lang="en-GB" sz="3200" b="1" dirty="0" smtClean="0"/>
              <a:t> Explorer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22313" y="1219200"/>
            <a:ext cx="7953375" cy="533400"/>
          </a:xfrm>
        </p:spPr>
        <p:txBody>
          <a:bodyPr/>
          <a:lstStyle/>
          <a:p>
            <a:pPr marL="284163" indent="-284163"/>
            <a:r>
              <a:rPr lang="en-GB" sz="2800" smtClean="0"/>
              <a:t>Classify (as an example)</a:t>
            </a:r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1752600"/>
            <a:ext cx="6262688" cy="441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7924800" y="1905000"/>
            <a:ext cx="1066800" cy="952500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Method selection &amp; parameter setting</a:t>
            </a:r>
          </a:p>
        </p:txBody>
      </p:sp>
      <p:sp>
        <p:nvSpPr>
          <p:cNvPr id="26630" name="Line 6"/>
          <p:cNvSpPr>
            <a:spLocks noChangeShapeType="1"/>
          </p:cNvSpPr>
          <p:nvPr/>
        </p:nvSpPr>
        <p:spPr bwMode="auto">
          <a:xfrm flipH="1" flipV="1">
            <a:off x="2895600" y="2286000"/>
            <a:ext cx="5029200" cy="762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152400" y="2438400"/>
            <a:ext cx="1143000" cy="527050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Test option setting</a:t>
            </a: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1295400" y="2743200"/>
            <a:ext cx="381000" cy="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6633" name="Text Box 9"/>
          <p:cNvSpPr txBox="1">
            <a:spLocks noChangeArrowheads="1"/>
          </p:cNvSpPr>
          <p:nvPr/>
        </p:nvSpPr>
        <p:spPr bwMode="auto">
          <a:xfrm>
            <a:off x="152400" y="4343400"/>
            <a:ext cx="914400" cy="1377950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Task list. Menu of options available with right click.</a:t>
            </a:r>
          </a:p>
        </p:txBody>
      </p:sp>
      <p:sp>
        <p:nvSpPr>
          <p:cNvPr id="26634" name="Line 10"/>
          <p:cNvSpPr>
            <a:spLocks noChangeShapeType="1"/>
          </p:cNvSpPr>
          <p:nvPr/>
        </p:nvSpPr>
        <p:spPr bwMode="auto">
          <a:xfrm flipV="1">
            <a:off x="1066800" y="4419600"/>
            <a:ext cx="609600" cy="762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8153400" y="4038600"/>
            <a:ext cx="838200" cy="739775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Result display window</a:t>
            </a:r>
          </a:p>
        </p:txBody>
      </p:sp>
      <p:sp>
        <p:nvSpPr>
          <p:cNvPr id="26636" name="Line 12"/>
          <p:cNvSpPr>
            <a:spLocks noChangeShapeType="1"/>
          </p:cNvSpPr>
          <p:nvPr/>
        </p:nvSpPr>
        <p:spPr bwMode="auto">
          <a:xfrm flipH="1">
            <a:off x="7162800" y="4419600"/>
            <a:ext cx="990600" cy="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448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127273" y="111919"/>
            <a:ext cx="7685087" cy="1012825"/>
          </a:xfrm>
        </p:spPr>
        <p:txBody>
          <a:bodyPr/>
          <a:lstStyle/>
          <a:p>
            <a:r>
              <a:rPr lang="en-GB" sz="3200" b="1" dirty="0" smtClean="0"/>
              <a:t>Data Mining in </a:t>
            </a:r>
            <a:r>
              <a:rPr lang="en-GB" sz="3200" b="1" dirty="0" err="1" smtClean="0"/>
              <a:t>Weka</a:t>
            </a:r>
            <a:r>
              <a:rPr lang="en-GB" sz="3200" b="1" dirty="0" smtClean="0"/>
              <a:t> Explorer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idx="1"/>
          </p:nvPr>
        </p:nvSpPr>
        <p:spPr>
          <a:xfrm>
            <a:off x="722313" y="1219200"/>
            <a:ext cx="7810500" cy="533400"/>
          </a:xfrm>
        </p:spPr>
        <p:txBody>
          <a:bodyPr/>
          <a:lstStyle/>
          <a:p>
            <a:pPr marL="284163" indent="-284163"/>
            <a:r>
              <a:rPr lang="en-GB" sz="2800" smtClean="0"/>
              <a:t>Classify (as an example)</a:t>
            </a:r>
          </a:p>
        </p:txBody>
      </p:sp>
      <p:graphicFrame>
        <p:nvGraphicFramePr>
          <p:cNvPr id="6146" name="Object 13"/>
          <p:cNvGraphicFramePr>
            <a:graphicFrameLocks noChangeAspect="1"/>
          </p:cNvGraphicFramePr>
          <p:nvPr/>
        </p:nvGraphicFramePr>
        <p:xfrm>
          <a:off x="2212975" y="1981200"/>
          <a:ext cx="2719388" cy="391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3" name="Bitmap Image" r:id="rId4" imgW="2895238" imgH="4161905" progId="PBrush">
                  <p:embed/>
                </p:oleObj>
              </mc:Choice>
              <mc:Fallback>
                <p:oleObj name="Bitmap Image" r:id="rId4" imgW="2895238" imgH="416190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2975" y="1981200"/>
                        <a:ext cx="2719388" cy="3910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157" name="Group 13"/>
          <p:cNvGrpSpPr>
            <a:grpSpLocks/>
          </p:cNvGrpSpPr>
          <p:nvPr/>
        </p:nvGrpSpPr>
        <p:grpSpPr bwMode="auto">
          <a:xfrm>
            <a:off x="827088" y="2466975"/>
            <a:ext cx="1524000" cy="314325"/>
            <a:chOff x="96" y="1536"/>
            <a:chExt cx="960" cy="198"/>
          </a:xfrm>
          <a:solidFill>
            <a:schemeClr val="bg1"/>
          </a:solidFill>
        </p:grpSpPr>
        <p:sp>
          <p:nvSpPr>
            <p:cNvPr id="6149" name="Text Box 14"/>
            <p:cNvSpPr txBox="1">
              <a:spLocks noChangeArrowheads="1"/>
            </p:cNvSpPr>
            <p:nvPr/>
          </p:nvSpPr>
          <p:spPr bwMode="auto">
            <a:xfrm>
              <a:off x="96" y="1536"/>
              <a:ext cx="720" cy="198"/>
            </a:xfrm>
            <a:prstGeom prst="rect">
              <a:avLst/>
            </a:prstGeom>
            <a:grpFill/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Method List</a:t>
              </a:r>
            </a:p>
          </p:txBody>
        </p:sp>
        <p:sp>
          <p:nvSpPr>
            <p:cNvPr id="6150" name="Line 15"/>
            <p:cNvSpPr>
              <a:spLocks noChangeShapeType="1"/>
            </p:cNvSpPr>
            <p:nvPr/>
          </p:nvSpPr>
          <p:spPr bwMode="auto">
            <a:xfrm>
              <a:off x="816" y="1632"/>
              <a:ext cx="240" cy="0"/>
            </a:xfrm>
            <a:prstGeom prst="line">
              <a:avLst/>
            </a:prstGeom>
            <a:grp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58" name="Group 14"/>
          <p:cNvGrpSpPr>
            <a:grpSpLocks/>
          </p:cNvGrpSpPr>
          <p:nvPr/>
        </p:nvGrpSpPr>
        <p:grpSpPr bwMode="auto">
          <a:xfrm>
            <a:off x="795338" y="4114800"/>
            <a:ext cx="1905000" cy="739775"/>
            <a:chOff x="192" y="2592"/>
            <a:chExt cx="1200" cy="466"/>
          </a:xfrm>
          <a:solidFill>
            <a:schemeClr val="bg1"/>
          </a:solidFill>
        </p:grpSpPr>
        <p:sp>
          <p:nvSpPr>
            <p:cNvPr id="6151" name="Text Box 16"/>
            <p:cNvSpPr txBox="1">
              <a:spLocks noChangeArrowheads="1"/>
            </p:cNvSpPr>
            <p:nvPr/>
          </p:nvSpPr>
          <p:spPr bwMode="auto">
            <a:xfrm>
              <a:off x="192" y="2592"/>
              <a:ext cx="624" cy="466"/>
            </a:xfrm>
            <a:prstGeom prst="rect">
              <a:avLst/>
            </a:prstGeom>
            <a:grpFill/>
            <a:ln w="9525">
              <a:solidFill>
                <a:srgbClr val="FF66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/>
                <a:t>Selecting a specific method</a:t>
              </a:r>
            </a:p>
          </p:txBody>
        </p:sp>
        <p:sp>
          <p:nvSpPr>
            <p:cNvPr id="6152" name="Line 17"/>
            <p:cNvSpPr>
              <a:spLocks noChangeShapeType="1"/>
            </p:cNvSpPr>
            <p:nvPr/>
          </p:nvSpPr>
          <p:spPr bwMode="auto">
            <a:xfrm flipV="1">
              <a:off x="816" y="2784"/>
              <a:ext cx="576" cy="4"/>
            </a:xfrm>
            <a:prstGeom prst="line">
              <a:avLst/>
            </a:prstGeom>
            <a:grpFill/>
            <a:ln w="19050">
              <a:solidFill>
                <a:srgbClr val="FF66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153" name="Picture 1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11750" y="1981200"/>
            <a:ext cx="3276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4" name="Text Box 19"/>
          <p:cNvSpPr txBox="1">
            <a:spLocks noChangeArrowheads="1"/>
          </p:cNvSpPr>
          <p:nvPr/>
        </p:nvSpPr>
        <p:spPr bwMode="auto">
          <a:xfrm>
            <a:off x="7848600" y="2971800"/>
            <a:ext cx="1143000" cy="739775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Selecting &amp;</a:t>
            </a:r>
          </a:p>
          <a:p>
            <a:r>
              <a:rPr lang="en-GB" sz="1400"/>
              <a:t>Changing parameters</a:t>
            </a:r>
          </a:p>
        </p:txBody>
      </p:sp>
      <p:sp>
        <p:nvSpPr>
          <p:cNvPr id="6155" name="Line 21"/>
          <p:cNvSpPr>
            <a:spLocks noChangeShapeType="1"/>
          </p:cNvSpPr>
          <p:nvPr/>
        </p:nvSpPr>
        <p:spPr bwMode="auto">
          <a:xfrm flipH="1">
            <a:off x="7086600" y="3352800"/>
            <a:ext cx="762000" cy="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6156" name="Line 22"/>
          <p:cNvSpPr>
            <a:spLocks noChangeShapeType="1"/>
          </p:cNvSpPr>
          <p:nvPr/>
        </p:nvSpPr>
        <p:spPr bwMode="auto">
          <a:xfrm flipH="1">
            <a:off x="7086600" y="3505200"/>
            <a:ext cx="762000" cy="9144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9315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685087" cy="1012825"/>
          </a:xfrm>
        </p:spPr>
        <p:txBody>
          <a:bodyPr/>
          <a:lstStyle/>
          <a:p>
            <a:r>
              <a:rPr lang="en-GB" sz="3200" b="1" dirty="0" smtClean="0"/>
              <a:t>Data Mining in </a:t>
            </a:r>
            <a:r>
              <a:rPr lang="en-GB" sz="3200" b="1" dirty="0" err="1" smtClean="0"/>
              <a:t>Weka</a:t>
            </a:r>
            <a:r>
              <a:rPr lang="en-GB" sz="3200" b="1" dirty="0" smtClean="0"/>
              <a:t> Explorer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22313" y="1219200"/>
            <a:ext cx="8170862" cy="533400"/>
          </a:xfrm>
        </p:spPr>
        <p:txBody>
          <a:bodyPr/>
          <a:lstStyle/>
          <a:p>
            <a:pPr marL="284163" indent="-284163"/>
            <a:r>
              <a:rPr lang="en-GB" sz="2800" smtClean="0"/>
              <a:t>Visualisation</a:t>
            </a:r>
          </a:p>
        </p:txBody>
      </p:sp>
      <p:sp>
        <p:nvSpPr>
          <p:cNvPr id="27652" name="Text Box 5"/>
          <p:cNvSpPr txBox="1">
            <a:spLocks noChangeArrowheads="1"/>
          </p:cNvSpPr>
          <p:nvPr/>
        </p:nvSpPr>
        <p:spPr bwMode="auto">
          <a:xfrm>
            <a:off x="457200" y="5257800"/>
            <a:ext cx="2362200" cy="314325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/>
              <a:t>An Example Decision Tree</a:t>
            </a:r>
          </a:p>
        </p:txBody>
      </p:sp>
      <p:pic>
        <p:nvPicPr>
          <p:cNvPr id="27653" name="Picture 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" y="1905000"/>
            <a:ext cx="3276600" cy="292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4" name="Line 14"/>
          <p:cNvSpPr>
            <a:spLocks noChangeShapeType="1"/>
          </p:cNvSpPr>
          <p:nvPr/>
        </p:nvSpPr>
        <p:spPr bwMode="auto">
          <a:xfrm flipV="1">
            <a:off x="1676400" y="4648200"/>
            <a:ext cx="0" cy="6096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pic>
        <p:nvPicPr>
          <p:cNvPr id="27655" name="Picture 1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1981200"/>
            <a:ext cx="5562600" cy="41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6" name="Text Box 17"/>
          <p:cNvSpPr txBox="1">
            <a:spLocks noChangeArrowheads="1"/>
          </p:cNvSpPr>
          <p:nvPr/>
        </p:nvSpPr>
        <p:spPr bwMode="auto">
          <a:xfrm>
            <a:off x="5029200" y="1371600"/>
            <a:ext cx="2438400" cy="527050"/>
          </a:xfrm>
          <a:prstGeom prst="rect">
            <a:avLst/>
          </a:prstGeom>
          <a:solidFill>
            <a:schemeClr val="bg1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Scatter plot of data object of different classes</a:t>
            </a:r>
          </a:p>
        </p:txBody>
      </p:sp>
      <p:sp>
        <p:nvSpPr>
          <p:cNvPr id="27657" name="Line 18"/>
          <p:cNvSpPr>
            <a:spLocks noChangeShapeType="1"/>
          </p:cNvSpPr>
          <p:nvPr/>
        </p:nvSpPr>
        <p:spPr bwMode="auto">
          <a:xfrm>
            <a:off x="6324600" y="1905000"/>
            <a:ext cx="0" cy="914400"/>
          </a:xfrm>
          <a:prstGeom prst="line">
            <a:avLst/>
          </a:prstGeom>
          <a:noFill/>
          <a:ln w="19050">
            <a:solidFill>
              <a:srgbClr val="FF66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4950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7"/>
          <p:cNvSpPr>
            <a:spLocks noGrp="1"/>
          </p:cNvSpPr>
          <p:nvPr>
            <p:ph type="title" idx="4294967295"/>
          </p:nvPr>
        </p:nvSpPr>
        <p:spPr>
          <a:xfrm>
            <a:off x="107974" y="260648"/>
            <a:ext cx="7272338" cy="571500"/>
          </a:xfrm>
        </p:spPr>
        <p:txBody>
          <a:bodyPr>
            <a:normAutofit fontScale="90000"/>
          </a:bodyPr>
          <a:lstStyle/>
          <a:p>
            <a:r>
              <a:rPr lang="en-GB" sz="3200" b="1" smtClean="0"/>
              <a:t>Tutorial</a:t>
            </a:r>
            <a:endParaRPr lang="en-GB" sz="3200" b="1" dirty="0" smtClean="0"/>
          </a:p>
        </p:txBody>
      </p:sp>
      <p:sp>
        <p:nvSpPr>
          <p:cNvPr id="31747" name="Content Placeholder 8"/>
          <p:cNvSpPr>
            <a:spLocks noGrp="1"/>
          </p:cNvSpPr>
          <p:nvPr>
            <p:ph idx="4294967295"/>
          </p:nvPr>
        </p:nvSpPr>
        <p:spPr>
          <a:xfrm>
            <a:off x="451048" y="1000125"/>
            <a:ext cx="8153400" cy="4425950"/>
          </a:xfrm>
        </p:spPr>
        <p:txBody>
          <a:bodyPr/>
          <a:lstStyle/>
          <a:p>
            <a:pPr marL="284163" indent="-284163">
              <a:buFontTx/>
              <a:buNone/>
            </a:pPr>
            <a:endParaRPr lang="en-GB" sz="2400" i="1" dirty="0" smtClean="0"/>
          </a:p>
          <a:p>
            <a:pPr marL="284163" indent="-284163">
              <a:buFontTx/>
              <a:buNone/>
            </a:pPr>
            <a:r>
              <a:rPr lang="en-GB" sz="2400" dirty="0" smtClean="0"/>
              <a:t>Next session: More Clustering Techniques</a:t>
            </a:r>
          </a:p>
          <a:p>
            <a:pPr marL="284163" indent="-284163">
              <a:buFontTx/>
              <a:buNone/>
            </a:pPr>
            <a:endParaRPr lang="en-GB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5634</TotalTime>
  <Words>1311</Words>
  <Application>Microsoft Office PowerPoint</Application>
  <PresentationFormat>On-screen Show (4:3)</PresentationFormat>
  <Paragraphs>225</Paragraphs>
  <Slides>29</Slides>
  <Notes>27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4</vt:i4>
      </vt:variant>
      <vt:variant>
        <vt:lpstr>Slide Titles</vt:lpstr>
      </vt:variant>
      <vt:variant>
        <vt:i4>29</vt:i4>
      </vt:variant>
    </vt:vector>
  </HeadingPairs>
  <TitlesOfParts>
    <vt:vector size="44" baseType="lpstr">
      <vt:lpstr>Arial Unicode MS</vt:lpstr>
      <vt:lpstr>SimSun</vt:lpstr>
      <vt:lpstr>Arial</vt:lpstr>
      <vt:lpstr>Arial Narrow</vt:lpstr>
      <vt:lpstr>Georgia</vt:lpstr>
      <vt:lpstr>Symbol</vt:lpstr>
      <vt:lpstr>Tahoma</vt:lpstr>
      <vt:lpstr>Trebuchet MS</vt:lpstr>
      <vt:lpstr>Wingdings</vt:lpstr>
      <vt:lpstr>Wingdings 2</vt:lpstr>
      <vt:lpstr>Nik2013</vt:lpstr>
      <vt:lpstr>Worksheet</vt:lpstr>
      <vt:lpstr>Chart</vt:lpstr>
      <vt:lpstr>Equation</vt:lpstr>
      <vt:lpstr>Bitmap Image</vt:lpstr>
      <vt:lpstr>Big Data</vt:lpstr>
      <vt:lpstr>Introduction</vt:lpstr>
      <vt:lpstr>Problem of Cluster Detection</vt:lpstr>
      <vt:lpstr>Problem of Cluster Detection</vt:lpstr>
      <vt:lpstr>Problem of Cluster Detection</vt:lpstr>
      <vt:lpstr>Problem of Cluster Detection</vt:lpstr>
      <vt:lpstr>Measures of Proximity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The Agglomeration Method</vt:lpstr>
      <vt:lpstr>The Agglomeration Method</vt:lpstr>
      <vt:lpstr>The Agglomeration Method</vt:lpstr>
      <vt:lpstr>The Agglomeration Method</vt:lpstr>
      <vt:lpstr>The Agglomeration Method</vt:lpstr>
      <vt:lpstr>Cluster Evaluation &amp; Interpretation</vt:lpstr>
      <vt:lpstr>Cluster Evaluation &amp; Interpretation</vt:lpstr>
      <vt:lpstr>Cluster Evaluation &amp; Interpretation</vt:lpstr>
      <vt:lpstr>Summary</vt:lpstr>
      <vt:lpstr>Data Mining in Weka</vt:lpstr>
      <vt:lpstr>Data Mining in Weka Explorer</vt:lpstr>
      <vt:lpstr>Data Mining in Weka Explorer</vt:lpstr>
      <vt:lpstr>Data Mining in Weka Explorer</vt:lpstr>
      <vt:lpstr>Data Mining in Weka Explorer</vt:lpstr>
      <vt:lpstr>Data Mining in Weka Explorer</vt:lpstr>
      <vt:lpstr>Tutorial</vt:lpstr>
    </vt:vector>
  </TitlesOfParts>
  <Company>tl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Tim Bashford</cp:lastModifiedBy>
  <cp:revision>366</cp:revision>
  <dcterms:created xsi:type="dcterms:W3CDTF">2008-03-04T16:40:50Z</dcterms:created>
  <dcterms:modified xsi:type="dcterms:W3CDTF">2016-11-25T09:48:33Z</dcterms:modified>
</cp:coreProperties>
</file>