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hyperlink" Target="https://allcatsrgrey.org.uk/wp/download/management/human_resources/RisingPressureNHSWorkforceChallenge.pdf" TargetMode="External"/><Relationship Id="rId1" Type="http://schemas.openxmlformats.org/officeDocument/2006/relationships/hyperlink" Target="https://www.hee.nhs.uk/sites/default/files/documents/AHP_Framework%20Final_0.pdf" TargetMode="Externa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The%20Collins\Downloads\s11136-020-02711-2%20(1).pdf" TargetMode="External"/><Relationship Id="rId2" Type="http://schemas.openxmlformats.org/officeDocument/2006/relationships/hyperlink" Target="file:///C:\Users\The%20Collins\Downloads\What_does_patient_feedback_rev%20(1).pdf" TargetMode="External"/><Relationship Id="rId1" Type="http://schemas.openxmlformats.org/officeDocument/2006/relationships/hyperlink" Target="https://ora.ox.ac.uk/objects/uuid:9ebbcf53-a331-427c-95ac-f3135cedf6ba/download_file?file_format=application%2Fpdf&amp;safe_filename=3030872.pdf&amp;type_of_work=Journal+article" TargetMode="Externa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hyperlink" Target="https://allcatsrgrey.org.uk/wp/download/management/human_resources/RisingPressureNHSWorkforceChallenge.pdf" TargetMode="External"/><Relationship Id="rId1" Type="http://schemas.openxmlformats.org/officeDocument/2006/relationships/hyperlink" Target="https://www.hee.nhs.uk/sites/default/files/documents/AHP_Framework%20Final_0.pdf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The%20Collins\Downloads\s11136-020-02711-2%20(1).pdf" TargetMode="External"/><Relationship Id="rId2" Type="http://schemas.openxmlformats.org/officeDocument/2006/relationships/hyperlink" Target="file:///C:\Users\The%20Collins\Downloads\What_does_patient_feedback_rev%20(1).pdf" TargetMode="External"/><Relationship Id="rId1" Type="http://schemas.openxmlformats.org/officeDocument/2006/relationships/hyperlink" Target="https://ora.ox.ac.uk/objects/uuid:9ebbcf53-a331-427c-95ac-f3135cedf6ba/download_file?file_format=application%2Fpdf&amp;safe_filename=3030872.pdf&amp;type_of_work=Journal+article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292002-4074-4B17-83D8-B659F18B3E5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28438DE-60DE-41C9-9C72-30C27FA71B10}">
      <dgm:prSet/>
      <dgm:spPr/>
      <dgm:t>
        <a:bodyPr/>
        <a:lstStyle/>
        <a:p>
          <a:r>
            <a:rPr lang="en-GB" dirty="0"/>
            <a:t>Regroup </a:t>
          </a:r>
          <a:endParaRPr lang="en-US" dirty="0"/>
        </a:p>
      </dgm:t>
    </dgm:pt>
    <dgm:pt modelId="{6C6F6729-9181-47BA-85D1-39E1125AB782}" type="parTrans" cxnId="{9823DC07-E395-432B-B7BE-B2E387C5B0D6}">
      <dgm:prSet/>
      <dgm:spPr/>
      <dgm:t>
        <a:bodyPr/>
        <a:lstStyle/>
        <a:p>
          <a:endParaRPr lang="en-US"/>
        </a:p>
      </dgm:t>
    </dgm:pt>
    <dgm:pt modelId="{4FEB002C-AA3D-482D-8418-36FDE746F8A0}" type="sibTrans" cxnId="{9823DC07-E395-432B-B7BE-B2E387C5B0D6}">
      <dgm:prSet/>
      <dgm:spPr/>
      <dgm:t>
        <a:bodyPr/>
        <a:lstStyle/>
        <a:p>
          <a:endParaRPr lang="en-US"/>
        </a:p>
      </dgm:t>
    </dgm:pt>
    <dgm:pt modelId="{3B45D55D-5BE2-4FA9-839F-FF3187CC934F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 Clinical governance </a:t>
          </a:r>
          <a:endParaRPr lang="en-US" dirty="0"/>
        </a:p>
        <a:p>
          <a:pPr marL="0" lvl="0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dirty="0"/>
        </a:p>
      </dgm:t>
    </dgm:pt>
    <dgm:pt modelId="{44525B4D-C0CD-42BE-B9E7-3D29C75DD84F}" type="parTrans" cxnId="{B98F1DDA-726B-4DCE-9258-CA57511E6E5D}">
      <dgm:prSet/>
      <dgm:spPr/>
      <dgm:t>
        <a:bodyPr/>
        <a:lstStyle/>
        <a:p>
          <a:endParaRPr lang="en-US"/>
        </a:p>
      </dgm:t>
    </dgm:pt>
    <dgm:pt modelId="{4D99B033-F3B0-4510-9434-FAE052A745CC}" type="sibTrans" cxnId="{B98F1DDA-726B-4DCE-9258-CA57511E6E5D}">
      <dgm:prSet/>
      <dgm:spPr/>
      <dgm:t>
        <a:bodyPr/>
        <a:lstStyle/>
        <a:p>
          <a:endParaRPr lang="en-US"/>
        </a:p>
      </dgm:t>
    </dgm:pt>
    <dgm:pt modelId="{D7AD0328-0A7D-4BBC-A4D3-6F32E911B60E}">
      <dgm:prSet/>
      <dgm:spPr/>
      <dgm:t>
        <a:bodyPr/>
        <a:lstStyle/>
        <a:p>
          <a:r>
            <a:rPr lang="en-GB"/>
            <a:t>Co-production</a:t>
          </a:r>
        </a:p>
      </dgm:t>
    </dgm:pt>
    <dgm:pt modelId="{74AAFAB9-2E99-48A1-91F8-A32F5EB11513}" type="parTrans" cxnId="{518BEFB8-4A54-49AB-8F2B-8A05A99F58BC}">
      <dgm:prSet/>
      <dgm:spPr/>
      <dgm:t>
        <a:bodyPr/>
        <a:lstStyle/>
        <a:p>
          <a:endParaRPr lang="en-GB"/>
        </a:p>
      </dgm:t>
    </dgm:pt>
    <dgm:pt modelId="{4E717991-DB4E-45EC-AF2A-C5C844F4574B}" type="sibTrans" cxnId="{518BEFB8-4A54-49AB-8F2B-8A05A99F58BC}">
      <dgm:prSet/>
      <dgm:spPr/>
      <dgm:t>
        <a:bodyPr/>
        <a:lstStyle/>
        <a:p>
          <a:endParaRPr lang="en-GB"/>
        </a:p>
      </dgm:t>
    </dgm:pt>
    <dgm:pt modelId="{EEB45FB8-E8D8-4B94-8F46-C3E1A93C4E02}" type="pres">
      <dgm:prSet presAssocID="{70292002-4074-4B17-83D8-B659F18B3E5C}" presName="linear" presStyleCnt="0">
        <dgm:presLayoutVars>
          <dgm:animLvl val="lvl"/>
          <dgm:resizeHandles val="exact"/>
        </dgm:presLayoutVars>
      </dgm:prSet>
      <dgm:spPr/>
    </dgm:pt>
    <dgm:pt modelId="{61B4A895-C96E-4A63-B526-F306896A6E3A}" type="pres">
      <dgm:prSet presAssocID="{F28438DE-60DE-41C9-9C72-30C27FA71B1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BF0DA0-7DB8-4147-BB68-0AED07D8881D}" type="pres">
      <dgm:prSet presAssocID="{4FEB002C-AA3D-482D-8418-36FDE746F8A0}" presName="spacer" presStyleCnt="0"/>
      <dgm:spPr/>
    </dgm:pt>
    <dgm:pt modelId="{042C06EC-AA65-4956-A1F6-69911F80001A}" type="pres">
      <dgm:prSet presAssocID="{D7AD0328-0A7D-4BBC-A4D3-6F32E911B60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BE22952-017D-45FC-B19E-AD7671FF9F42}" type="pres">
      <dgm:prSet presAssocID="{4E717991-DB4E-45EC-AF2A-C5C844F4574B}" presName="spacer" presStyleCnt="0"/>
      <dgm:spPr/>
    </dgm:pt>
    <dgm:pt modelId="{45A4112F-E20F-4CFE-B7A3-53E413ABA592}" type="pres">
      <dgm:prSet presAssocID="{3B45D55D-5BE2-4FA9-839F-FF3187CC934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823DC07-E395-432B-B7BE-B2E387C5B0D6}" srcId="{70292002-4074-4B17-83D8-B659F18B3E5C}" destId="{F28438DE-60DE-41C9-9C72-30C27FA71B10}" srcOrd="0" destOrd="0" parTransId="{6C6F6729-9181-47BA-85D1-39E1125AB782}" sibTransId="{4FEB002C-AA3D-482D-8418-36FDE746F8A0}"/>
    <dgm:cxn modelId="{D142A234-453D-4878-B873-BCBEFA3CD874}" type="presOf" srcId="{3B45D55D-5BE2-4FA9-839F-FF3187CC934F}" destId="{45A4112F-E20F-4CFE-B7A3-53E413ABA592}" srcOrd="0" destOrd="0" presId="urn:microsoft.com/office/officeart/2005/8/layout/vList2"/>
    <dgm:cxn modelId="{66BB5B50-D2E6-4D6C-84D6-D5F006466B67}" type="presOf" srcId="{D7AD0328-0A7D-4BBC-A4D3-6F32E911B60E}" destId="{042C06EC-AA65-4956-A1F6-69911F80001A}" srcOrd="0" destOrd="0" presId="urn:microsoft.com/office/officeart/2005/8/layout/vList2"/>
    <dgm:cxn modelId="{21DBEC92-6A86-4FCD-BEF7-A4CC01A830DB}" type="presOf" srcId="{F28438DE-60DE-41C9-9C72-30C27FA71B10}" destId="{61B4A895-C96E-4A63-B526-F306896A6E3A}" srcOrd="0" destOrd="0" presId="urn:microsoft.com/office/officeart/2005/8/layout/vList2"/>
    <dgm:cxn modelId="{1730B999-B8D8-4C62-9F3E-8C0359250486}" type="presOf" srcId="{70292002-4074-4B17-83D8-B659F18B3E5C}" destId="{EEB45FB8-E8D8-4B94-8F46-C3E1A93C4E02}" srcOrd="0" destOrd="0" presId="urn:microsoft.com/office/officeart/2005/8/layout/vList2"/>
    <dgm:cxn modelId="{518BEFB8-4A54-49AB-8F2B-8A05A99F58BC}" srcId="{70292002-4074-4B17-83D8-B659F18B3E5C}" destId="{D7AD0328-0A7D-4BBC-A4D3-6F32E911B60E}" srcOrd="1" destOrd="0" parTransId="{74AAFAB9-2E99-48A1-91F8-A32F5EB11513}" sibTransId="{4E717991-DB4E-45EC-AF2A-C5C844F4574B}"/>
    <dgm:cxn modelId="{B98F1DDA-726B-4DCE-9258-CA57511E6E5D}" srcId="{70292002-4074-4B17-83D8-B659F18B3E5C}" destId="{3B45D55D-5BE2-4FA9-839F-FF3187CC934F}" srcOrd="2" destOrd="0" parTransId="{44525B4D-C0CD-42BE-B9E7-3D29C75DD84F}" sibTransId="{4D99B033-F3B0-4510-9434-FAE052A745CC}"/>
    <dgm:cxn modelId="{AF307C01-E670-4CDE-BD06-73D53E8778E6}" type="presParOf" srcId="{EEB45FB8-E8D8-4B94-8F46-C3E1A93C4E02}" destId="{61B4A895-C96E-4A63-B526-F306896A6E3A}" srcOrd="0" destOrd="0" presId="urn:microsoft.com/office/officeart/2005/8/layout/vList2"/>
    <dgm:cxn modelId="{A89C773A-6AEB-4DFD-9A65-A65B3A2D0A30}" type="presParOf" srcId="{EEB45FB8-E8D8-4B94-8F46-C3E1A93C4E02}" destId="{B7BF0DA0-7DB8-4147-BB68-0AED07D8881D}" srcOrd="1" destOrd="0" presId="urn:microsoft.com/office/officeart/2005/8/layout/vList2"/>
    <dgm:cxn modelId="{E35B20B8-CD20-4E1F-9CCB-B5D561579448}" type="presParOf" srcId="{EEB45FB8-E8D8-4B94-8F46-C3E1A93C4E02}" destId="{042C06EC-AA65-4956-A1F6-69911F80001A}" srcOrd="2" destOrd="0" presId="urn:microsoft.com/office/officeart/2005/8/layout/vList2"/>
    <dgm:cxn modelId="{EA6B3F61-EB5D-4100-A11D-34FC1C6416E7}" type="presParOf" srcId="{EEB45FB8-E8D8-4B94-8F46-C3E1A93C4E02}" destId="{CBE22952-017D-45FC-B19E-AD7671FF9F42}" srcOrd="3" destOrd="0" presId="urn:microsoft.com/office/officeart/2005/8/layout/vList2"/>
    <dgm:cxn modelId="{37B60788-3C00-4016-949B-44AE51545357}" type="presParOf" srcId="{EEB45FB8-E8D8-4B94-8F46-C3E1A93C4E02}" destId="{45A4112F-E20F-4CFE-B7A3-53E413ABA59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A9B103-1A3E-4F17-A316-26125C0044D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2FAFA50-E0DD-4E61-AFE4-EE395A939C3B}">
      <dgm:prSet/>
      <dgm:spPr/>
      <dgm:t>
        <a:bodyPr/>
        <a:lstStyle/>
        <a:p>
          <a:r>
            <a:rPr lang="en-GB"/>
            <a:t>What </a:t>
          </a:r>
          <a:r>
            <a:rPr lang="en-GB">
              <a:hlinkClick xmlns:r="http://schemas.openxmlformats.org/officeDocument/2006/relationships" r:id="rId1"/>
            </a:rPr>
            <a:t>opportunities do TAPs </a:t>
          </a:r>
          <a:r>
            <a:rPr lang="en-GB"/>
            <a:t>have for training and education? </a:t>
          </a:r>
          <a:endParaRPr lang="en-US"/>
        </a:p>
      </dgm:t>
    </dgm:pt>
    <dgm:pt modelId="{3C1C0685-099E-4CB8-BDE3-5870231C149A}" type="parTrans" cxnId="{3512E8F7-13F7-4C31-9E61-F90F8D2D126C}">
      <dgm:prSet/>
      <dgm:spPr/>
      <dgm:t>
        <a:bodyPr/>
        <a:lstStyle/>
        <a:p>
          <a:endParaRPr lang="en-US"/>
        </a:p>
      </dgm:t>
    </dgm:pt>
    <dgm:pt modelId="{07B2D6EF-3420-4421-AE41-79F1E82F6974}" type="sibTrans" cxnId="{3512E8F7-13F7-4C31-9E61-F90F8D2D126C}">
      <dgm:prSet/>
      <dgm:spPr/>
      <dgm:t>
        <a:bodyPr/>
        <a:lstStyle/>
        <a:p>
          <a:endParaRPr lang="en-US"/>
        </a:p>
      </dgm:t>
    </dgm:pt>
    <dgm:pt modelId="{393D6F4B-4230-4E06-AA50-DECADFDAA409}">
      <dgm:prSet/>
      <dgm:spPr/>
      <dgm:t>
        <a:bodyPr/>
        <a:lstStyle/>
        <a:p>
          <a:r>
            <a:rPr lang="en-GB"/>
            <a:t>What are the </a:t>
          </a:r>
          <a:r>
            <a:rPr lang="en-GB">
              <a:hlinkClick xmlns:r="http://schemas.openxmlformats.org/officeDocument/2006/relationships" r:id="rId2"/>
            </a:rPr>
            <a:t>barriers for training and education</a:t>
          </a:r>
          <a:r>
            <a:rPr lang="en-GB"/>
            <a:t>? </a:t>
          </a:r>
          <a:endParaRPr lang="en-US"/>
        </a:p>
      </dgm:t>
    </dgm:pt>
    <dgm:pt modelId="{84F79BEF-A46F-4676-93B8-7E7D1207078D}" type="parTrans" cxnId="{D732858F-ADCA-44BF-BADE-0B7311E05629}">
      <dgm:prSet/>
      <dgm:spPr/>
      <dgm:t>
        <a:bodyPr/>
        <a:lstStyle/>
        <a:p>
          <a:endParaRPr lang="en-US"/>
        </a:p>
      </dgm:t>
    </dgm:pt>
    <dgm:pt modelId="{4DC2553F-F573-40F9-80E5-BB973140F69B}" type="sibTrans" cxnId="{D732858F-ADCA-44BF-BADE-0B7311E05629}">
      <dgm:prSet/>
      <dgm:spPr/>
      <dgm:t>
        <a:bodyPr/>
        <a:lstStyle/>
        <a:p>
          <a:endParaRPr lang="en-US"/>
        </a:p>
      </dgm:t>
    </dgm:pt>
    <dgm:pt modelId="{2EB65B33-6079-4A52-BC41-709A82A44E60}" type="pres">
      <dgm:prSet presAssocID="{0EA9B103-1A3E-4F17-A316-26125C0044DC}" presName="linear" presStyleCnt="0">
        <dgm:presLayoutVars>
          <dgm:animLvl val="lvl"/>
          <dgm:resizeHandles val="exact"/>
        </dgm:presLayoutVars>
      </dgm:prSet>
      <dgm:spPr/>
    </dgm:pt>
    <dgm:pt modelId="{909335CB-F19A-49A1-B252-A4E305BC2630}" type="pres">
      <dgm:prSet presAssocID="{C2FAFA50-E0DD-4E61-AFE4-EE395A939C3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DD10188-E86A-4C79-9DC1-243F61C89189}" type="pres">
      <dgm:prSet presAssocID="{07B2D6EF-3420-4421-AE41-79F1E82F6974}" presName="spacer" presStyleCnt="0"/>
      <dgm:spPr/>
    </dgm:pt>
    <dgm:pt modelId="{701E23DC-DD64-4A02-9C91-5904274C58FC}" type="pres">
      <dgm:prSet presAssocID="{393D6F4B-4230-4E06-AA50-DECADFDAA40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6738847-E05D-4511-B5C8-25EE9F0B266F}" type="presOf" srcId="{C2FAFA50-E0DD-4E61-AFE4-EE395A939C3B}" destId="{909335CB-F19A-49A1-B252-A4E305BC2630}" srcOrd="0" destOrd="0" presId="urn:microsoft.com/office/officeart/2005/8/layout/vList2"/>
    <dgm:cxn modelId="{82EBC286-100C-464C-B659-A02C40DBC713}" type="presOf" srcId="{0EA9B103-1A3E-4F17-A316-26125C0044DC}" destId="{2EB65B33-6079-4A52-BC41-709A82A44E60}" srcOrd="0" destOrd="0" presId="urn:microsoft.com/office/officeart/2005/8/layout/vList2"/>
    <dgm:cxn modelId="{D732858F-ADCA-44BF-BADE-0B7311E05629}" srcId="{0EA9B103-1A3E-4F17-A316-26125C0044DC}" destId="{393D6F4B-4230-4E06-AA50-DECADFDAA409}" srcOrd="1" destOrd="0" parTransId="{84F79BEF-A46F-4676-93B8-7E7D1207078D}" sibTransId="{4DC2553F-F573-40F9-80E5-BB973140F69B}"/>
    <dgm:cxn modelId="{8F7EC0B4-56D0-4005-B366-FDE5004EB268}" type="presOf" srcId="{393D6F4B-4230-4E06-AA50-DECADFDAA409}" destId="{701E23DC-DD64-4A02-9C91-5904274C58FC}" srcOrd="0" destOrd="0" presId="urn:microsoft.com/office/officeart/2005/8/layout/vList2"/>
    <dgm:cxn modelId="{3512E8F7-13F7-4C31-9E61-F90F8D2D126C}" srcId="{0EA9B103-1A3E-4F17-A316-26125C0044DC}" destId="{C2FAFA50-E0DD-4E61-AFE4-EE395A939C3B}" srcOrd="0" destOrd="0" parTransId="{3C1C0685-099E-4CB8-BDE3-5870231C149A}" sibTransId="{07B2D6EF-3420-4421-AE41-79F1E82F6974}"/>
    <dgm:cxn modelId="{BA74F281-C546-436B-85D1-3ECB01C21A97}" type="presParOf" srcId="{2EB65B33-6079-4A52-BC41-709A82A44E60}" destId="{909335CB-F19A-49A1-B252-A4E305BC2630}" srcOrd="0" destOrd="0" presId="urn:microsoft.com/office/officeart/2005/8/layout/vList2"/>
    <dgm:cxn modelId="{04F5FACD-12F3-4979-B0B2-473A04E22DC4}" type="presParOf" srcId="{2EB65B33-6079-4A52-BC41-709A82A44E60}" destId="{CDD10188-E86A-4C79-9DC1-243F61C89189}" srcOrd="1" destOrd="0" presId="urn:microsoft.com/office/officeart/2005/8/layout/vList2"/>
    <dgm:cxn modelId="{428490E6-BF91-4CE3-B379-5DA7C06F7890}" type="presParOf" srcId="{2EB65B33-6079-4A52-BC41-709A82A44E60}" destId="{701E23DC-DD64-4A02-9C91-5904274C58F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34469F-5781-432F-9D14-EB2AE48390F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83699D-5020-4F23-B403-521364D7F982}">
      <dgm:prSet/>
      <dgm:spPr/>
      <dgm:t>
        <a:bodyPr/>
        <a:lstStyle/>
        <a:p>
          <a:r>
            <a:rPr lang="en-GB"/>
            <a:t>What developments have there been to get feedback from people like Bill? </a:t>
          </a:r>
          <a:endParaRPr lang="en-US"/>
        </a:p>
      </dgm:t>
    </dgm:pt>
    <dgm:pt modelId="{51E10875-4A66-4917-A7BF-0338FE2C2667}" type="parTrans" cxnId="{CBE96C5F-A7C2-446F-9E09-B4BDB72B683B}">
      <dgm:prSet/>
      <dgm:spPr/>
      <dgm:t>
        <a:bodyPr/>
        <a:lstStyle/>
        <a:p>
          <a:endParaRPr lang="en-US"/>
        </a:p>
      </dgm:t>
    </dgm:pt>
    <dgm:pt modelId="{23972729-BDEB-4426-9DE3-6E5FF0FF6824}" type="sibTrans" cxnId="{CBE96C5F-A7C2-446F-9E09-B4BDB72B683B}">
      <dgm:prSet/>
      <dgm:spPr/>
      <dgm:t>
        <a:bodyPr/>
        <a:lstStyle/>
        <a:p>
          <a:endParaRPr lang="en-US"/>
        </a:p>
      </dgm:t>
    </dgm:pt>
    <dgm:pt modelId="{74B3CB2C-FF30-494D-B824-66D699CB3DA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Methods of collecting data </a:t>
          </a:r>
          <a:r>
            <a:rPr lang="en-GB" dirty="0"/>
            <a:t>changed / developed for the better? </a:t>
          </a:r>
          <a:endParaRPr lang="en-US" dirty="0"/>
        </a:p>
      </dgm:t>
    </dgm:pt>
    <dgm:pt modelId="{8AE295F7-1AC7-480D-831F-8F689373141E}" type="parTrans" cxnId="{AAB3251E-7449-41CD-A582-63A6C559E258}">
      <dgm:prSet/>
      <dgm:spPr/>
      <dgm:t>
        <a:bodyPr/>
        <a:lstStyle/>
        <a:p>
          <a:endParaRPr lang="en-US"/>
        </a:p>
      </dgm:t>
    </dgm:pt>
    <dgm:pt modelId="{9E386415-D29F-4ECA-916C-1C2E5E79CC64}" type="sibTrans" cxnId="{AAB3251E-7449-41CD-A582-63A6C559E258}">
      <dgm:prSet/>
      <dgm:spPr/>
      <dgm:t>
        <a:bodyPr/>
        <a:lstStyle/>
        <a:p>
          <a:endParaRPr lang="en-US"/>
        </a:p>
      </dgm:t>
    </dgm:pt>
    <dgm:pt modelId="{D5912051-6365-4DA3-9470-38E6700A7DE1}">
      <dgm:prSet/>
      <dgm:spPr/>
      <dgm:t>
        <a:bodyPr/>
        <a:lstStyle/>
        <a:p>
          <a:r>
            <a:rPr lang="en-GB"/>
            <a:t>How reliable or useful is the feedback? </a:t>
          </a:r>
          <a:endParaRPr lang="en-US"/>
        </a:p>
      </dgm:t>
    </dgm:pt>
    <dgm:pt modelId="{40D8442F-4414-4528-AA3B-9B369EF58BC3}" type="parTrans" cxnId="{CC5E0C08-E0D1-46C2-BDC8-E3D0A9778422}">
      <dgm:prSet/>
      <dgm:spPr/>
      <dgm:t>
        <a:bodyPr/>
        <a:lstStyle/>
        <a:p>
          <a:endParaRPr lang="en-US"/>
        </a:p>
      </dgm:t>
    </dgm:pt>
    <dgm:pt modelId="{C2DB2D4B-5074-4148-A3DE-64584CC6AB27}" type="sibTrans" cxnId="{CC5E0C08-E0D1-46C2-BDC8-E3D0A9778422}">
      <dgm:prSet/>
      <dgm:spPr/>
      <dgm:t>
        <a:bodyPr/>
        <a:lstStyle/>
        <a:p>
          <a:endParaRPr lang="en-US"/>
        </a:p>
      </dgm:t>
    </dgm:pt>
    <dgm:pt modelId="{A10BFEC9-9F4A-4A64-877B-FFB281D2BB1C}">
      <dgm:prSet/>
      <dgm:spPr/>
      <dgm:t>
        <a:bodyPr/>
        <a:lstStyle/>
        <a:p>
          <a:r>
            <a:rPr lang="en-GB" dirty="0"/>
            <a:t>What do we gain from the </a:t>
          </a:r>
          <a:r>
            <a:rPr lang="en-GB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feedback</a:t>
          </a:r>
          <a:r>
            <a:rPr lang="en-GB" dirty="0">
              <a:solidFill>
                <a:schemeClr val="tx1"/>
              </a:solidFill>
            </a:rPr>
            <a:t>?</a:t>
          </a:r>
          <a:r>
            <a:rPr lang="en-GB" dirty="0"/>
            <a:t> </a:t>
          </a:r>
          <a:endParaRPr lang="en-US" dirty="0"/>
        </a:p>
      </dgm:t>
    </dgm:pt>
    <dgm:pt modelId="{AAF606D9-7560-410C-ADCA-476A60E58CF8}" type="parTrans" cxnId="{9F2BE3E9-9CAB-4255-8820-57705F9CD92A}">
      <dgm:prSet/>
      <dgm:spPr/>
      <dgm:t>
        <a:bodyPr/>
        <a:lstStyle/>
        <a:p>
          <a:endParaRPr lang="en-US"/>
        </a:p>
      </dgm:t>
    </dgm:pt>
    <dgm:pt modelId="{3E565500-FF4A-476C-9B25-2F4F1CEACAAA}" type="sibTrans" cxnId="{9F2BE3E9-9CAB-4255-8820-57705F9CD92A}">
      <dgm:prSet/>
      <dgm:spPr/>
      <dgm:t>
        <a:bodyPr/>
        <a:lstStyle/>
        <a:p>
          <a:endParaRPr lang="en-US"/>
        </a:p>
      </dgm:t>
    </dgm:pt>
    <dgm:pt modelId="{FF4ADB5B-0EB9-4C78-B611-C44D75F391AD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What do we use in Wales</a:t>
          </a:r>
          <a:r>
            <a:rPr lang="en-GB" dirty="0"/>
            <a:t>? </a:t>
          </a:r>
          <a:endParaRPr lang="en-US" dirty="0"/>
        </a:p>
      </dgm:t>
    </dgm:pt>
    <dgm:pt modelId="{0BB6AE33-2554-418D-B48E-5FAB5C6DF494}" type="parTrans" cxnId="{A11E2014-85B3-4E23-B796-400A10C91B58}">
      <dgm:prSet/>
      <dgm:spPr/>
      <dgm:t>
        <a:bodyPr/>
        <a:lstStyle/>
        <a:p>
          <a:endParaRPr lang="en-US"/>
        </a:p>
      </dgm:t>
    </dgm:pt>
    <dgm:pt modelId="{ACFAD16C-2306-458B-AD0A-37EDCCC0C16F}" type="sibTrans" cxnId="{A11E2014-85B3-4E23-B796-400A10C91B58}">
      <dgm:prSet/>
      <dgm:spPr/>
      <dgm:t>
        <a:bodyPr/>
        <a:lstStyle/>
        <a:p>
          <a:endParaRPr lang="en-US"/>
        </a:p>
      </dgm:t>
    </dgm:pt>
    <dgm:pt modelId="{2C24BF40-99EB-4933-B994-33515D88656B}" type="pres">
      <dgm:prSet presAssocID="{2F34469F-5781-432F-9D14-EB2AE48390FD}" presName="linear" presStyleCnt="0">
        <dgm:presLayoutVars>
          <dgm:animLvl val="lvl"/>
          <dgm:resizeHandles val="exact"/>
        </dgm:presLayoutVars>
      </dgm:prSet>
      <dgm:spPr/>
    </dgm:pt>
    <dgm:pt modelId="{7950F1CC-B531-4653-8329-D5C74F5804FB}" type="pres">
      <dgm:prSet presAssocID="{A283699D-5020-4F23-B403-521364D7F98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9474133-53DA-4275-AA45-94E398AF679B}" type="pres">
      <dgm:prSet presAssocID="{23972729-BDEB-4426-9DE3-6E5FF0FF6824}" presName="spacer" presStyleCnt="0"/>
      <dgm:spPr/>
    </dgm:pt>
    <dgm:pt modelId="{A2E21072-54B2-4071-83C3-40625F9D0B5D}" type="pres">
      <dgm:prSet presAssocID="{74B3CB2C-FF30-494D-B824-66D699CB3DA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2BAEB7E-BCB0-4D4D-96E8-D90D871640B6}" type="pres">
      <dgm:prSet presAssocID="{9E386415-D29F-4ECA-916C-1C2E5E79CC64}" presName="spacer" presStyleCnt="0"/>
      <dgm:spPr/>
    </dgm:pt>
    <dgm:pt modelId="{61F3F3F3-494D-42AC-A77C-74DED1642D32}" type="pres">
      <dgm:prSet presAssocID="{D5912051-6365-4DA3-9470-38E6700A7D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6390247-835E-4F5E-AF8A-C085F162DA03}" type="pres">
      <dgm:prSet presAssocID="{C2DB2D4B-5074-4148-A3DE-64584CC6AB27}" presName="spacer" presStyleCnt="0"/>
      <dgm:spPr/>
    </dgm:pt>
    <dgm:pt modelId="{F9B4FB04-6C75-47BD-9953-B4EC8637FDEF}" type="pres">
      <dgm:prSet presAssocID="{A10BFEC9-9F4A-4A64-877B-FFB281D2BB1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3A19F47-4EDB-48D4-B9EA-C7236D374E85}" type="pres">
      <dgm:prSet presAssocID="{3E565500-FF4A-476C-9B25-2F4F1CEACAAA}" presName="spacer" presStyleCnt="0"/>
      <dgm:spPr/>
    </dgm:pt>
    <dgm:pt modelId="{92871C64-286E-4279-8279-FC467D891E51}" type="pres">
      <dgm:prSet presAssocID="{FF4ADB5B-0EB9-4C78-B611-C44D75F391A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C5E0C08-E0D1-46C2-BDC8-E3D0A9778422}" srcId="{2F34469F-5781-432F-9D14-EB2AE48390FD}" destId="{D5912051-6365-4DA3-9470-38E6700A7DE1}" srcOrd="2" destOrd="0" parTransId="{40D8442F-4414-4528-AA3B-9B369EF58BC3}" sibTransId="{C2DB2D4B-5074-4148-A3DE-64584CC6AB27}"/>
    <dgm:cxn modelId="{0F1BD208-B1EA-446B-A315-80B935BC5BA7}" type="presOf" srcId="{2F34469F-5781-432F-9D14-EB2AE48390FD}" destId="{2C24BF40-99EB-4933-B994-33515D88656B}" srcOrd="0" destOrd="0" presId="urn:microsoft.com/office/officeart/2005/8/layout/vList2"/>
    <dgm:cxn modelId="{A11E2014-85B3-4E23-B796-400A10C91B58}" srcId="{2F34469F-5781-432F-9D14-EB2AE48390FD}" destId="{FF4ADB5B-0EB9-4C78-B611-C44D75F391AD}" srcOrd="4" destOrd="0" parTransId="{0BB6AE33-2554-418D-B48E-5FAB5C6DF494}" sibTransId="{ACFAD16C-2306-458B-AD0A-37EDCCC0C16F}"/>
    <dgm:cxn modelId="{AAB3251E-7449-41CD-A582-63A6C559E258}" srcId="{2F34469F-5781-432F-9D14-EB2AE48390FD}" destId="{74B3CB2C-FF30-494D-B824-66D699CB3DA8}" srcOrd="1" destOrd="0" parTransId="{8AE295F7-1AC7-480D-831F-8F689373141E}" sibTransId="{9E386415-D29F-4ECA-916C-1C2E5E79CC64}"/>
    <dgm:cxn modelId="{5265683E-4D33-42FD-8014-B4CE6CC4A378}" type="presOf" srcId="{74B3CB2C-FF30-494D-B824-66D699CB3DA8}" destId="{A2E21072-54B2-4071-83C3-40625F9D0B5D}" srcOrd="0" destOrd="0" presId="urn:microsoft.com/office/officeart/2005/8/layout/vList2"/>
    <dgm:cxn modelId="{CBE96C5F-A7C2-446F-9E09-B4BDB72B683B}" srcId="{2F34469F-5781-432F-9D14-EB2AE48390FD}" destId="{A283699D-5020-4F23-B403-521364D7F982}" srcOrd="0" destOrd="0" parTransId="{51E10875-4A66-4917-A7BF-0338FE2C2667}" sibTransId="{23972729-BDEB-4426-9DE3-6E5FF0FF6824}"/>
    <dgm:cxn modelId="{B0E81944-4383-4992-8F7E-55D393CDAD9A}" type="presOf" srcId="{FF4ADB5B-0EB9-4C78-B611-C44D75F391AD}" destId="{92871C64-286E-4279-8279-FC467D891E51}" srcOrd="0" destOrd="0" presId="urn:microsoft.com/office/officeart/2005/8/layout/vList2"/>
    <dgm:cxn modelId="{CCE7A490-D662-4A27-9D64-4AE465D6D78E}" type="presOf" srcId="{A283699D-5020-4F23-B403-521364D7F982}" destId="{7950F1CC-B531-4653-8329-D5C74F5804FB}" srcOrd="0" destOrd="0" presId="urn:microsoft.com/office/officeart/2005/8/layout/vList2"/>
    <dgm:cxn modelId="{6B56D1BD-8C1B-452F-8F90-8F6A120E010A}" type="presOf" srcId="{D5912051-6365-4DA3-9470-38E6700A7DE1}" destId="{61F3F3F3-494D-42AC-A77C-74DED1642D32}" srcOrd="0" destOrd="0" presId="urn:microsoft.com/office/officeart/2005/8/layout/vList2"/>
    <dgm:cxn modelId="{806A4CC9-32F0-43D7-9EB8-B0BEDD6FFD3E}" type="presOf" srcId="{A10BFEC9-9F4A-4A64-877B-FFB281D2BB1C}" destId="{F9B4FB04-6C75-47BD-9953-B4EC8637FDEF}" srcOrd="0" destOrd="0" presId="urn:microsoft.com/office/officeart/2005/8/layout/vList2"/>
    <dgm:cxn modelId="{9F2BE3E9-9CAB-4255-8820-57705F9CD92A}" srcId="{2F34469F-5781-432F-9D14-EB2AE48390FD}" destId="{A10BFEC9-9F4A-4A64-877B-FFB281D2BB1C}" srcOrd="3" destOrd="0" parTransId="{AAF606D9-7560-410C-ADCA-476A60E58CF8}" sibTransId="{3E565500-FF4A-476C-9B25-2F4F1CEACAAA}"/>
    <dgm:cxn modelId="{15785ADA-808F-4EAA-B376-4075FE557DE6}" type="presParOf" srcId="{2C24BF40-99EB-4933-B994-33515D88656B}" destId="{7950F1CC-B531-4653-8329-D5C74F5804FB}" srcOrd="0" destOrd="0" presId="urn:microsoft.com/office/officeart/2005/8/layout/vList2"/>
    <dgm:cxn modelId="{65C45A53-5B12-401E-B9C4-B84B2E3372FE}" type="presParOf" srcId="{2C24BF40-99EB-4933-B994-33515D88656B}" destId="{79474133-53DA-4275-AA45-94E398AF679B}" srcOrd="1" destOrd="0" presId="urn:microsoft.com/office/officeart/2005/8/layout/vList2"/>
    <dgm:cxn modelId="{A49DE0F4-784A-4DD6-B1C7-31F377568FE8}" type="presParOf" srcId="{2C24BF40-99EB-4933-B994-33515D88656B}" destId="{A2E21072-54B2-4071-83C3-40625F9D0B5D}" srcOrd="2" destOrd="0" presId="urn:microsoft.com/office/officeart/2005/8/layout/vList2"/>
    <dgm:cxn modelId="{23B9FB80-4B3E-403F-AF94-770D0FAE22C0}" type="presParOf" srcId="{2C24BF40-99EB-4933-B994-33515D88656B}" destId="{A2BAEB7E-BCB0-4D4D-96E8-D90D871640B6}" srcOrd="3" destOrd="0" presId="urn:microsoft.com/office/officeart/2005/8/layout/vList2"/>
    <dgm:cxn modelId="{03F41ED3-C0BC-4E02-B42D-0E56A105D10A}" type="presParOf" srcId="{2C24BF40-99EB-4933-B994-33515D88656B}" destId="{61F3F3F3-494D-42AC-A77C-74DED1642D32}" srcOrd="4" destOrd="0" presId="urn:microsoft.com/office/officeart/2005/8/layout/vList2"/>
    <dgm:cxn modelId="{0EEF84D8-7FF8-4D8F-A32D-BE0170F4CD59}" type="presParOf" srcId="{2C24BF40-99EB-4933-B994-33515D88656B}" destId="{66390247-835E-4F5E-AF8A-C085F162DA03}" srcOrd="5" destOrd="0" presId="urn:microsoft.com/office/officeart/2005/8/layout/vList2"/>
    <dgm:cxn modelId="{341F19C9-7570-4273-A70E-9A7853E06102}" type="presParOf" srcId="{2C24BF40-99EB-4933-B994-33515D88656B}" destId="{F9B4FB04-6C75-47BD-9953-B4EC8637FDEF}" srcOrd="6" destOrd="0" presId="urn:microsoft.com/office/officeart/2005/8/layout/vList2"/>
    <dgm:cxn modelId="{F838CA1F-AD59-4FD9-96DA-409134CBF2B2}" type="presParOf" srcId="{2C24BF40-99EB-4933-B994-33515D88656B}" destId="{D3A19F47-4EDB-48D4-B9EA-C7236D374E85}" srcOrd="7" destOrd="0" presId="urn:microsoft.com/office/officeart/2005/8/layout/vList2"/>
    <dgm:cxn modelId="{268E72E1-9A98-461C-BD9B-F2E0242B0B85}" type="presParOf" srcId="{2C24BF40-99EB-4933-B994-33515D88656B}" destId="{92871C64-286E-4279-8279-FC467D891E5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70690D4-8766-441F-BB22-F77793D54F6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5F04B73-BBFF-4DC0-B932-739CD4AA2601}">
      <dgm:prSet/>
      <dgm:spPr/>
      <dgm:t>
        <a:bodyPr/>
        <a:lstStyle/>
        <a:p>
          <a:r>
            <a:rPr lang="en-GB"/>
            <a:t>What evidence-based practice is there around Bill’s condition and treatment? </a:t>
          </a:r>
          <a:endParaRPr lang="en-US"/>
        </a:p>
      </dgm:t>
    </dgm:pt>
    <dgm:pt modelId="{914CE1AF-42DD-44E9-98F1-3CF3257E5C4E}" type="parTrans" cxnId="{90060D87-6E8D-4BE3-B7D2-1C06918DD74A}">
      <dgm:prSet/>
      <dgm:spPr/>
      <dgm:t>
        <a:bodyPr/>
        <a:lstStyle/>
        <a:p>
          <a:endParaRPr lang="en-US"/>
        </a:p>
      </dgm:t>
    </dgm:pt>
    <dgm:pt modelId="{DA1DE444-D536-49AC-94D3-F3B4DB571A85}" type="sibTrans" cxnId="{90060D87-6E8D-4BE3-B7D2-1C06918DD74A}">
      <dgm:prSet/>
      <dgm:spPr/>
      <dgm:t>
        <a:bodyPr/>
        <a:lstStyle/>
        <a:p>
          <a:endParaRPr lang="en-US"/>
        </a:p>
      </dgm:t>
    </dgm:pt>
    <dgm:pt modelId="{51A83E71-6602-4B8E-A7F4-C2D041E9109E}">
      <dgm:prSet/>
      <dgm:spPr/>
      <dgm:t>
        <a:bodyPr/>
        <a:lstStyle/>
        <a:p>
          <a:r>
            <a:rPr lang="en-GB"/>
            <a:t>Are there differences in views about management of diabetes in the community? </a:t>
          </a:r>
          <a:endParaRPr lang="en-US"/>
        </a:p>
      </dgm:t>
    </dgm:pt>
    <dgm:pt modelId="{E38E0FD8-C741-460F-8886-EE7563C1C5CD}" type="parTrans" cxnId="{48E4AB6A-F5F1-496A-A677-0649C999D131}">
      <dgm:prSet/>
      <dgm:spPr/>
      <dgm:t>
        <a:bodyPr/>
        <a:lstStyle/>
        <a:p>
          <a:endParaRPr lang="en-US"/>
        </a:p>
      </dgm:t>
    </dgm:pt>
    <dgm:pt modelId="{BE200691-A335-4C1F-A22A-A5E68F503641}" type="sibTrans" cxnId="{48E4AB6A-F5F1-496A-A677-0649C999D131}">
      <dgm:prSet/>
      <dgm:spPr/>
      <dgm:t>
        <a:bodyPr/>
        <a:lstStyle/>
        <a:p>
          <a:endParaRPr lang="en-US"/>
        </a:p>
      </dgm:t>
    </dgm:pt>
    <dgm:pt modelId="{D12D8D8A-DB41-4B4F-A5DE-BEB1C248D218}">
      <dgm:prSet/>
      <dgm:spPr/>
      <dgm:t>
        <a:bodyPr/>
        <a:lstStyle/>
        <a:p>
          <a:r>
            <a:rPr lang="en-GB"/>
            <a:t>What research support the use of CGA, and can it be delivered correctly under acute hospital pressures? </a:t>
          </a:r>
          <a:endParaRPr lang="en-US"/>
        </a:p>
      </dgm:t>
    </dgm:pt>
    <dgm:pt modelId="{49C8BAED-C974-4712-87B7-A5C3727F2452}" type="parTrans" cxnId="{4721D5A1-55BE-49A0-A796-52C0EA25B963}">
      <dgm:prSet/>
      <dgm:spPr/>
      <dgm:t>
        <a:bodyPr/>
        <a:lstStyle/>
        <a:p>
          <a:endParaRPr lang="en-US"/>
        </a:p>
      </dgm:t>
    </dgm:pt>
    <dgm:pt modelId="{733E1794-73F7-471C-A76F-43AA9630C713}" type="sibTrans" cxnId="{4721D5A1-55BE-49A0-A796-52C0EA25B963}">
      <dgm:prSet/>
      <dgm:spPr/>
      <dgm:t>
        <a:bodyPr/>
        <a:lstStyle/>
        <a:p>
          <a:endParaRPr lang="en-US"/>
        </a:p>
      </dgm:t>
    </dgm:pt>
    <dgm:pt modelId="{2728C39D-31A0-4292-A258-92ABA8DEB000}" type="pres">
      <dgm:prSet presAssocID="{C70690D4-8766-441F-BB22-F77793D54F64}" presName="root" presStyleCnt="0">
        <dgm:presLayoutVars>
          <dgm:dir/>
          <dgm:resizeHandles val="exact"/>
        </dgm:presLayoutVars>
      </dgm:prSet>
      <dgm:spPr/>
    </dgm:pt>
    <dgm:pt modelId="{B13C7BE7-9C0E-4E5B-B5B0-42EA8C402389}" type="pres">
      <dgm:prSet presAssocID="{15F04B73-BBFF-4DC0-B932-739CD4AA2601}" presName="compNode" presStyleCnt="0"/>
      <dgm:spPr/>
    </dgm:pt>
    <dgm:pt modelId="{C9DB1ACA-C144-48D9-92FD-348AD5DC41C2}" type="pres">
      <dgm:prSet presAssocID="{15F04B73-BBFF-4DC0-B932-739CD4AA2601}" presName="bgRect" presStyleLbl="bgShp" presStyleIdx="0" presStyleCnt="3"/>
      <dgm:spPr/>
    </dgm:pt>
    <dgm:pt modelId="{C8BADA21-B0A1-4215-8AEB-4C30E3CB8A07}" type="pres">
      <dgm:prSet presAssocID="{15F04B73-BBFF-4DC0-B932-739CD4AA260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EDB86FB-2643-4966-BA36-332B53E2F719}" type="pres">
      <dgm:prSet presAssocID="{15F04B73-BBFF-4DC0-B932-739CD4AA2601}" presName="spaceRect" presStyleCnt="0"/>
      <dgm:spPr/>
    </dgm:pt>
    <dgm:pt modelId="{A1DC050C-5885-4F5F-9CB3-5D4E86B66102}" type="pres">
      <dgm:prSet presAssocID="{15F04B73-BBFF-4DC0-B932-739CD4AA2601}" presName="parTx" presStyleLbl="revTx" presStyleIdx="0" presStyleCnt="3">
        <dgm:presLayoutVars>
          <dgm:chMax val="0"/>
          <dgm:chPref val="0"/>
        </dgm:presLayoutVars>
      </dgm:prSet>
      <dgm:spPr/>
    </dgm:pt>
    <dgm:pt modelId="{4A691E4B-7E73-4A96-988F-1BA645EE9FE5}" type="pres">
      <dgm:prSet presAssocID="{DA1DE444-D536-49AC-94D3-F3B4DB571A85}" presName="sibTrans" presStyleCnt="0"/>
      <dgm:spPr/>
    </dgm:pt>
    <dgm:pt modelId="{3A250639-8B4F-46C0-92A4-8BE565FFC6CE}" type="pres">
      <dgm:prSet presAssocID="{51A83E71-6602-4B8E-A7F4-C2D041E9109E}" presName="compNode" presStyleCnt="0"/>
      <dgm:spPr/>
    </dgm:pt>
    <dgm:pt modelId="{F0A36F6A-D744-4BBD-B740-D950E471DB44}" type="pres">
      <dgm:prSet presAssocID="{51A83E71-6602-4B8E-A7F4-C2D041E9109E}" presName="bgRect" presStyleLbl="bgShp" presStyleIdx="1" presStyleCnt="3"/>
      <dgm:spPr/>
    </dgm:pt>
    <dgm:pt modelId="{DC0FD3B2-5613-45A4-8401-27A735FEB6C4}" type="pres">
      <dgm:prSet presAssocID="{51A83E71-6602-4B8E-A7F4-C2D041E9109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1B3132E9-ADC4-4823-83EB-02976B19EFB7}" type="pres">
      <dgm:prSet presAssocID="{51A83E71-6602-4B8E-A7F4-C2D041E9109E}" presName="spaceRect" presStyleCnt="0"/>
      <dgm:spPr/>
    </dgm:pt>
    <dgm:pt modelId="{AAD947DB-B494-44AE-8ADD-D7DFF655CA2B}" type="pres">
      <dgm:prSet presAssocID="{51A83E71-6602-4B8E-A7F4-C2D041E9109E}" presName="parTx" presStyleLbl="revTx" presStyleIdx="1" presStyleCnt="3">
        <dgm:presLayoutVars>
          <dgm:chMax val="0"/>
          <dgm:chPref val="0"/>
        </dgm:presLayoutVars>
      </dgm:prSet>
      <dgm:spPr/>
    </dgm:pt>
    <dgm:pt modelId="{79B27FF3-BAAA-4A84-A39F-080FC54CE6A0}" type="pres">
      <dgm:prSet presAssocID="{BE200691-A335-4C1F-A22A-A5E68F503641}" presName="sibTrans" presStyleCnt="0"/>
      <dgm:spPr/>
    </dgm:pt>
    <dgm:pt modelId="{AD8C800C-9B3C-4290-85D8-5B1BB5079708}" type="pres">
      <dgm:prSet presAssocID="{D12D8D8A-DB41-4B4F-A5DE-BEB1C248D218}" presName="compNode" presStyleCnt="0"/>
      <dgm:spPr/>
    </dgm:pt>
    <dgm:pt modelId="{F1DCA9E5-8915-4A2D-A11B-FEBDCED0CCC1}" type="pres">
      <dgm:prSet presAssocID="{D12D8D8A-DB41-4B4F-A5DE-BEB1C248D218}" presName="bgRect" presStyleLbl="bgShp" presStyleIdx="2" presStyleCnt="3"/>
      <dgm:spPr/>
    </dgm:pt>
    <dgm:pt modelId="{FE52F52B-CF6A-4804-B418-292EA87A8E75}" type="pres">
      <dgm:prSet presAssocID="{D12D8D8A-DB41-4B4F-A5DE-BEB1C248D21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5695E0E8-0F75-476D-91A0-A10A9D0F3490}" type="pres">
      <dgm:prSet presAssocID="{D12D8D8A-DB41-4B4F-A5DE-BEB1C248D218}" presName="spaceRect" presStyleCnt="0"/>
      <dgm:spPr/>
    </dgm:pt>
    <dgm:pt modelId="{3C40A962-1971-4319-B49A-11C3963FCF48}" type="pres">
      <dgm:prSet presAssocID="{D12D8D8A-DB41-4B4F-A5DE-BEB1C248D21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C80F43C-0D1A-4C56-A5BF-97F7119F6059}" type="presOf" srcId="{D12D8D8A-DB41-4B4F-A5DE-BEB1C248D218}" destId="{3C40A962-1971-4319-B49A-11C3963FCF48}" srcOrd="0" destOrd="0" presId="urn:microsoft.com/office/officeart/2018/2/layout/IconVerticalSolidList"/>
    <dgm:cxn modelId="{48E4AB6A-F5F1-496A-A677-0649C999D131}" srcId="{C70690D4-8766-441F-BB22-F77793D54F64}" destId="{51A83E71-6602-4B8E-A7F4-C2D041E9109E}" srcOrd="1" destOrd="0" parTransId="{E38E0FD8-C741-460F-8886-EE7563C1C5CD}" sibTransId="{BE200691-A335-4C1F-A22A-A5E68F503641}"/>
    <dgm:cxn modelId="{90060D87-6E8D-4BE3-B7D2-1C06918DD74A}" srcId="{C70690D4-8766-441F-BB22-F77793D54F64}" destId="{15F04B73-BBFF-4DC0-B932-739CD4AA2601}" srcOrd="0" destOrd="0" parTransId="{914CE1AF-42DD-44E9-98F1-3CF3257E5C4E}" sibTransId="{DA1DE444-D536-49AC-94D3-F3B4DB571A85}"/>
    <dgm:cxn modelId="{6C70E497-D5B2-4515-B0DA-39CEA4A77B1F}" type="presOf" srcId="{15F04B73-BBFF-4DC0-B932-739CD4AA2601}" destId="{A1DC050C-5885-4F5F-9CB3-5D4E86B66102}" srcOrd="0" destOrd="0" presId="urn:microsoft.com/office/officeart/2018/2/layout/IconVerticalSolidList"/>
    <dgm:cxn modelId="{4721D5A1-55BE-49A0-A796-52C0EA25B963}" srcId="{C70690D4-8766-441F-BB22-F77793D54F64}" destId="{D12D8D8A-DB41-4B4F-A5DE-BEB1C248D218}" srcOrd="2" destOrd="0" parTransId="{49C8BAED-C974-4712-87B7-A5C3727F2452}" sibTransId="{733E1794-73F7-471C-A76F-43AA9630C713}"/>
    <dgm:cxn modelId="{D3364CC0-FA0F-4C35-9A1D-39883BABC6DD}" type="presOf" srcId="{C70690D4-8766-441F-BB22-F77793D54F64}" destId="{2728C39D-31A0-4292-A258-92ABA8DEB000}" srcOrd="0" destOrd="0" presId="urn:microsoft.com/office/officeart/2018/2/layout/IconVerticalSolidList"/>
    <dgm:cxn modelId="{C2D29FC1-0477-4EF6-A5E1-62938393FB17}" type="presOf" srcId="{51A83E71-6602-4B8E-A7F4-C2D041E9109E}" destId="{AAD947DB-B494-44AE-8ADD-D7DFF655CA2B}" srcOrd="0" destOrd="0" presId="urn:microsoft.com/office/officeart/2018/2/layout/IconVerticalSolidList"/>
    <dgm:cxn modelId="{172F2647-E40D-4E3F-BCD6-307DCDE756C2}" type="presParOf" srcId="{2728C39D-31A0-4292-A258-92ABA8DEB000}" destId="{B13C7BE7-9C0E-4E5B-B5B0-42EA8C402389}" srcOrd="0" destOrd="0" presId="urn:microsoft.com/office/officeart/2018/2/layout/IconVerticalSolidList"/>
    <dgm:cxn modelId="{AF315330-F949-455E-9B7E-C6A95759D042}" type="presParOf" srcId="{B13C7BE7-9C0E-4E5B-B5B0-42EA8C402389}" destId="{C9DB1ACA-C144-48D9-92FD-348AD5DC41C2}" srcOrd="0" destOrd="0" presId="urn:microsoft.com/office/officeart/2018/2/layout/IconVerticalSolidList"/>
    <dgm:cxn modelId="{9A9EE9DC-5323-4FD9-A38F-B7FB7440A18F}" type="presParOf" srcId="{B13C7BE7-9C0E-4E5B-B5B0-42EA8C402389}" destId="{C8BADA21-B0A1-4215-8AEB-4C30E3CB8A07}" srcOrd="1" destOrd="0" presId="urn:microsoft.com/office/officeart/2018/2/layout/IconVerticalSolidList"/>
    <dgm:cxn modelId="{9BBB0984-5235-489E-BCD4-350D50668B68}" type="presParOf" srcId="{B13C7BE7-9C0E-4E5B-B5B0-42EA8C402389}" destId="{8EDB86FB-2643-4966-BA36-332B53E2F719}" srcOrd="2" destOrd="0" presId="urn:microsoft.com/office/officeart/2018/2/layout/IconVerticalSolidList"/>
    <dgm:cxn modelId="{5A94CAF7-5A70-4021-B9EA-D6854D60C6F4}" type="presParOf" srcId="{B13C7BE7-9C0E-4E5B-B5B0-42EA8C402389}" destId="{A1DC050C-5885-4F5F-9CB3-5D4E86B66102}" srcOrd="3" destOrd="0" presId="urn:microsoft.com/office/officeart/2018/2/layout/IconVerticalSolidList"/>
    <dgm:cxn modelId="{34B7D263-87F5-4C0A-9D19-A66D3C936A7C}" type="presParOf" srcId="{2728C39D-31A0-4292-A258-92ABA8DEB000}" destId="{4A691E4B-7E73-4A96-988F-1BA645EE9FE5}" srcOrd="1" destOrd="0" presId="urn:microsoft.com/office/officeart/2018/2/layout/IconVerticalSolidList"/>
    <dgm:cxn modelId="{7A515B9C-06EE-4D87-A4E4-B9D0174225C2}" type="presParOf" srcId="{2728C39D-31A0-4292-A258-92ABA8DEB000}" destId="{3A250639-8B4F-46C0-92A4-8BE565FFC6CE}" srcOrd="2" destOrd="0" presId="urn:microsoft.com/office/officeart/2018/2/layout/IconVerticalSolidList"/>
    <dgm:cxn modelId="{7E3C5A02-0695-42B2-A6A1-0C7A5C85DB9B}" type="presParOf" srcId="{3A250639-8B4F-46C0-92A4-8BE565FFC6CE}" destId="{F0A36F6A-D744-4BBD-B740-D950E471DB44}" srcOrd="0" destOrd="0" presId="urn:microsoft.com/office/officeart/2018/2/layout/IconVerticalSolidList"/>
    <dgm:cxn modelId="{9A571D70-4F8B-4107-83EC-F6ED0F6F51CC}" type="presParOf" srcId="{3A250639-8B4F-46C0-92A4-8BE565FFC6CE}" destId="{DC0FD3B2-5613-45A4-8401-27A735FEB6C4}" srcOrd="1" destOrd="0" presId="urn:microsoft.com/office/officeart/2018/2/layout/IconVerticalSolidList"/>
    <dgm:cxn modelId="{81B1B940-595F-48E0-83C3-3B11435D7758}" type="presParOf" srcId="{3A250639-8B4F-46C0-92A4-8BE565FFC6CE}" destId="{1B3132E9-ADC4-4823-83EB-02976B19EFB7}" srcOrd="2" destOrd="0" presId="urn:microsoft.com/office/officeart/2018/2/layout/IconVerticalSolidList"/>
    <dgm:cxn modelId="{D705B042-C6D8-4F6A-9C5E-B3D0BA32A8BA}" type="presParOf" srcId="{3A250639-8B4F-46C0-92A4-8BE565FFC6CE}" destId="{AAD947DB-B494-44AE-8ADD-D7DFF655CA2B}" srcOrd="3" destOrd="0" presId="urn:microsoft.com/office/officeart/2018/2/layout/IconVerticalSolidList"/>
    <dgm:cxn modelId="{5FF2E5C5-750D-4E1A-B629-F60F33DBAB04}" type="presParOf" srcId="{2728C39D-31A0-4292-A258-92ABA8DEB000}" destId="{79B27FF3-BAAA-4A84-A39F-080FC54CE6A0}" srcOrd="3" destOrd="0" presId="urn:microsoft.com/office/officeart/2018/2/layout/IconVerticalSolidList"/>
    <dgm:cxn modelId="{00C1B754-8C64-4E82-9A08-4D28C8E8BB00}" type="presParOf" srcId="{2728C39D-31A0-4292-A258-92ABA8DEB000}" destId="{AD8C800C-9B3C-4290-85D8-5B1BB5079708}" srcOrd="4" destOrd="0" presId="urn:microsoft.com/office/officeart/2018/2/layout/IconVerticalSolidList"/>
    <dgm:cxn modelId="{2D973B7A-758D-439C-9079-679DF09522C6}" type="presParOf" srcId="{AD8C800C-9B3C-4290-85D8-5B1BB5079708}" destId="{F1DCA9E5-8915-4A2D-A11B-FEBDCED0CCC1}" srcOrd="0" destOrd="0" presId="urn:microsoft.com/office/officeart/2018/2/layout/IconVerticalSolidList"/>
    <dgm:cxn modelId="{2C5F308F-9633-48AA-8A45-1E81FE5ED2C5}" type="presParOf" srcId="{AD8C800C-9B3C-4290-85D8-5B1BB5079708}" destId="{FE52F52B-CF6A-4804-B418-292EA87A8E75}" srcOrd="1" destOrd="0" presId="urn:microsoft.com/office/officeart/2018/2/layout/IconVerticalSolidList"/>
    <dgm:cxn modelId="{4152ACEC-BB54-4B17-BE42-E1DEF0058397}" type="presParOf" srcId="{AD8C800C-9B3C-4290-85D8-5B1BB5079708}" destId="{5695E0E8-0F75-476D-91A0-A10A9D0F3490}" srcOrd="2" destOrd="0" presId="urn:microsoft.com/office/officeart/2018/2/layout/IconVerticalSolidList"/>
    <dgm:cxn modelId="{27D9D48C-97BE-4D8C-9230-1FB7A981FAE8}" type="presParOf" srcId="{AD8C800C-9B3C-4290-85D8-5B1BB5079708}" destId="{3C40A962-1971-4319-B49A-11C3963FCF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4A895-C96E-4A63-B526-F306896A6E3A}">
      <dsp:nvSpPr>
        <dsp:cNvPr id="0" name=""/>
        <dsp:cNvSpPr/>
      </dsp:nvSpPr>
      <dsp:spPr>
        <a:xfrm>
          <a:off x="0" y="31359"/>
          <a:ext cx="10515600" cy="136824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Regroup </a:t>
          </a:r>
          <a:endParaRPr lang="en-US" sz="3300" kern="1200" dirty="0"/>
        </a:p>
      </dsp:txBody>
      <dsp:txXfrm>
        <a:off x="66792" y="98151"/>
        <a:ext cx="10382016" cy="1234657"/>
      </dsp:txXfrm>
    </dsp:sp>
    <dsp:sp modelId="{042C06EC-AA65-4956-A1F6-69911F80001A}">
      <dsp:nvSpPr>
        <dsp:cNvPr id="0" name=""/>
        <dsp:cNvSpPr/>
      </dsp:nvSpPr>
      <dsp:spPr>
        <a:xfrm>
          <a:off x="0" y="1494641"/>
          <a:ext cx="10515600" cy="1368241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Co-production</a:t>
          </a:r>
        </a:p>
      </dsp:txBody>
      <dsp:txXfrm>
        <a:off x="66792" y="1561433"/>
        <a:ext cx="10382016" cy="1234657"/>
      </dsp:txXfrm>
    </dsp:sp>
    <dsp:sp modelId="{45A4112F-E20F-4CFE-B7A3-53E413ABA592}">
      <dsp:nvSpPr>
        <dsp:cNvPr id="0" name=""/>
        <dsp:cNvSpPr/>
      </dsp:nvSpPr>
      <dsp:spPr>
        <a:xfrm>
          <a:off x="0" y="2957922"/>
          <a:ext cx="10515600" cy="1368241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3300" kern="1200" dirty="0"/>
            <a:t> Clinical governance </a:t>
          </a:r>
          <a:endParaRPr lang="en-US" sz="3300" kern="1200" dirty="0"/>
        </a:p>
        <a:p>
          <a:pPr marL="0"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 dirty="0"/>
        </a:p>
      </dsp:txBody>
      <dsp:txXfrm>
        <a:off x="66792" y="3024714"/>
        <a:ext cx="10382016" cy="12346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335CB-F19A-49A1-B252-A4E305BC2630}">
      <dsp:nvSpPr>
        <dsp:cNvPr id="0" name=""/>
        <dsp:cNvSpPr/>
      </dsp:nvSpPr>
      <dsp:spPr>
        <a:xfrm>
          <a:off x="0" y="35321"/>
          <a:ext cx="10515600" cy="2068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What </a:t>
          </a:r>
          <a:r>
            <a:rPr lang="en-GB" sz="5200" kern="1200">
              <a:hlinkClick xmlns:r="http://schemas.openxmlformats.org/officeDocument/2006/relationships" r:id="rId1"/>
            </a:rPr>
            <a:t>opportunities do TAPs </a:t>
          </a:r>
          <a:r>
            <a:rPr lang="en-GB" sz="5200" kern="1200"/>
            <a:t>have for training and education? </a:t>
          </a:r>
          <a:endParaRPr lang="en-US" sz="5200" kern="1200"/>
        </a:p>
      </dsp:txBody>
      <dsp:txXfrm>
        <a:off x="100979" y="136300"/>
        <a:ext cx="10313642" cy="1866602"/>
      </dsp:txXfrm>
    </dsp:sp>
    <dsp:sp modelId="{701E23DC-DD64-4A02-9C91-5904274C58FC}">
      <dsp:nvSpPr>
        <dsp:cNvPr id="0" name=""/>
        <dsp:cNvSpPr/>
      </dsp:nvSpPr>
      <dsp:spPr>
        <a:xfrm>
          <a:off x="0" y="2253642"/>
          <a:ext cx="10515600" cy="206856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What are the </a:t>
          </a:r>
          <a:r>
            <a:rPr lang="en-GB" sz="5200" kern="1200">
              <a:hlinkClick xmlns:r="http://schemas.openxmlformats.org/officeDocument/2006/relationships" r:id="rId2"/>
            </a:rPr>
            <a:t>barriers for training and education</a:t>
          </a:r>
          <a:r>
            <a:rPr lang="en-GB" sz="5200" kern="1200"/>
            <a:t>? </a:t>
          </a:r>
          <a:endParaRPr lang="en-US" sz="5200" kern="1200"/>
        </a:p>
      </dsp:txBody>
      <dsp:txXfrm>
        <a:off x="100979" y="2354621"/>
        <a:ext cx="10313642" cy="18666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50F1CC-B531-4653-8329-D5C74F5804FB}">
      <dsp:nvSpPr>
        <dsp:cNvPr id="0" name=""/>
        <dsp:cNvSpPr/>
      </dsp:nvSpPr>
      <dsp:spPr>
        <a:xfrm>
          <a:off x="0" y="499137"/>
          <a:ext cx="10515600" cy="614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developments have there been to get feedback from people like Bill? </a:t>
          </a:r>
          <a:endParaRPr lang="en-US" sz="2500" kern="1200"/>
        </a:p>
      </dsp:txBody>
      <dsp:txXfrm>
        <a:off x="29985" y="529122"/>
        <a:ext cx="10455630" cy="554280"/>
      </dsp:txXfrm>
    </dsp:sp>
    <dsp:sp modelId="{A2E21072-54B2-4071-83C3-40625F9D0B5D}">
      <dsp:nvSpPr>
        <dsp:cNvPr id="0" name=""/>
        <dsp:cNvSpPr/>
      </dsp:nvSpPr>
      <dsp:spPr>
        <a:xfrm>
          <a:off x="0" y="1185387"/>
          <a:ext cx="10515600" cy="614250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Methods of collecting data </a:t>
          </a:r>
          <a:r>
            <a:rPr lang="en-GB" sz="2500" kern="1200" dirty="0"/>
            <a:t>changed / developed for the better? </a:t>
          </a:r>
          <a:endParaRPr lang="en-US" sz="2500" kern="1200" dirty="0"/>
        </a:p>
      </dsp:txBody>
      <dsp:txXfrm>
        <a:off x="29985" y="1215372"/>
        <a:ext cx="10455630" cy="554280"/>
      </dsp:txXfrm>
    </dsp:sp>
    <dsp:sp modelId="{61F3F3F3-494D-42AC-A77C-74DED1642D32}">
      <dsp:nvSpPr>
        <dsp:cNvPr id="0" name=""/>
        <dsp:cNvSpPr/>
      </dsp:nvSpPr>
      <dsp:spPr>
        <a:xfrm>
          <a:off x="0" y="1871637"/>
          <a:ext cx="10515600" cy="61425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reliable or useful is the feedback? </a:t>
          </a:r>
          <a:endParaRPr lang="en-US" sz="2500" kern="1200"/>
        </a:p>
      </dsp:txBody>
      <dsp:txXfrm>
        <a:off x="29985" y="1901622"/>
        <a:ext cx="10455630" cy="554280"/>
      </dsp:txXfrm>
    </dsp:sp>
    <dsp:sp modelId="{F9B4FB04-6C75-47BD-9953-B4EC8637FDEF}">
      <dsp:nvSpPr>
        <dsp:cNvPr id="0" name=""/>
        <dsp:cNvSpPr/>
      </dsp:nvSpPr>
      <dsp:spPr>
        <a:xfrm>
          <a:off x="0" y="2557886"/>
          <a:ext cx="10515600" cy="614250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do we gain from the </a:t>
          </a:r>
          <a:r>
            <a:rPr lang="en-GB" sz="2500" kern="1200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feedback</a:t>
          </a:r>
          <a:r>
            <a:rPr lang="en-GB" sz="2500" kern="1200" dirty="0">
              <a:solidFill>
                <a:schemeClr val="tx1"/>
              </a:solidFill>
            </a:rPr>
            <a:t>?</a:t>
          </a:r>
          <a:r>
            <a:rPr lang="en-GB" sz="2500" kern="1200" dirty="0"/>
            <a:t> </a:t>
          </a:r>
          <a:endParaRPr lang="en-US" sz="2500" kern="1200" dirty="0"/>
        </a:p>
      </dsp:txBody>
      <dsp:txXfrm>
        <a:off x="29985" y="2587871"/>
        <a:ext cx="10455630" cy="554280"/>
      </dsp:txXfrm>
    </dsp:sp>
    <dsp:sp modelId="{92871C64-286E-4279-8279-FC467D891E51}">
      <dsp:nvSpPr>
        <dsp:cNvPr id="0" name=""/>
        <dsp:cNvSpPr/>
      </dsp:nvSpPr>
      <dsp:spPr>
        <a:xfrm>
          <a:off x="0" y="3244136"/>
          <a:ext cx="10515600" cy="61425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tx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What do we use in Wales</a:t>
          </a:r>
          <a:r>
            <a:rPr lang="en-GB" sz="2500" kern="1200" dirty="0"/>
            <a:t>? </a:t>
          </a:r>
          <a:endParaRPr lang="en-US" sz="2500" kern="1200" dirty="0"/>
        </a:p>
      </dsp:txBody>
      <dsp:txXfrm>
        <a:off x="29985" y="3274121"/>
        <a:ext cx="10455630" cy="554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DB1ACA-C144-48D9-92FD-348AD5DC41C2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BADA21-B0A1-4215-8AEB-4C30E3CB8A07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DC050C-5885-4F5F-9CB3-5D4E86B66102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evidence-based practice is there around Bill’s condition and treatment? </a:t>
          </a:r>
          <a:endParaRPr lang="en-US" sz="2500" kern="1200"/>
        </a:p>
      </dsp:txBody>
      <dsp:txXfrm>
        <a:off x="1437631" y="531"/>
        <a:ext cx="9077968" cy="1244702"/>
      </dsp:txXfrm>
    </dsp:sp>
    <dsp:sp modelId="{F0A36F6A-D744-4BBD-B740-D950E471DB44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0FD3B2-5613-45A4-8401-27A735FEB6C4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947DB-B494-44AE-8ADD-D7DFF655CA2B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Are there differences in views about management of diabetes in the community? </a:t>
          </a:r>
          <a:endParaRPr lang="en-US" sz="2500" kern="1200"/>
        </a:p>
      </dsp:txBody>
      <dsp:txXfrm>
        <a:off x="1437631" y="1556410"/>
        <a:ext cx="9077968" cy="1244702"/>
      </dsp:txXfrm>
    </dsp:sp>
    <dsp:sp modelId="{F1DCA9E5-8915-4A2D-A11B-FEBDCED0CCC1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52F52B-CF6A-4804-B418-292EA87A8E75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0A962-1971-4319-B49A-11C3963FCF48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research support the use of CGA, and can it be delivered correctly under acute hospital pressures? </a:t>
          </a:r>
          <a:endParaRPr lang="en-US" sz="2500" kern="1200"/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99322-57D8-D45A-948E-FED7F0AB6B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1543E-D90F-FFA4-B61B-45C9EA3043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692B3-86B2-F0CE-49B1-2B03EAF56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7FA37-37FD-ED8A-F043-AFC32FC4F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759A2-4B6D-B435-FCC3-1812B1591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58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1651A-A76C-82EF-6587-4198EC7D5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8AC4F-600C-735B-73E4-FBF4F113F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19702-D802-F59C-7FF2-4A80EEED9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9DD0C-7F76-674F-69A8-7C5B9CB9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BC80E7-7AFE-75CE-BEDC-FDEAFDD5A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464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67FF6-3721-2DD4-E4DF-123F6ACA3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3FD2BC-D9D8-7A75-F5A7-1899EEABDC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51F57-C516-F203-777E-F78322D53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4211A-0626-8BF1-8338-787C6A9F9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D30EE-E80E-A78F-64B9-CBE4DC9E1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8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ADFBA-8DC8-F4AE-052E-3A9A172D3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4E06B-1D91-42D0-35DF-69BAC8327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482295-B0F5-BC93-4977-111DEA66B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08C949-2FC5-56C2-3CBA-8DF5CE738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B1830-E8B2-11FA-8551-51B3958CE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5B11C2-D22E-209E-311C-08261836F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662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F6AFA-9B2D-6DAE-C7E4-36BF4738C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00B22-DDD1-F59D-F199-417F8438EE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E98BF2-8352-FDD0-CDA0-9ED9367C4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CEF2BA-3E64-2631-F86C-508CAA89E2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FC9482-3A8F-2600-922B-F2636C058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EB9735-3AE1-2F3A-79ED-F078B3984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0234B5-8B4E-B047-9679-EF8E85214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A63E3A-2CE9-087B-BABC-3EAAF0658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772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859F7-C8B5-5E7D-9F71-EFF75DFFC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086002-DDE5-9A10-690B-908AC1DBA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CEB4D1-8C3A-4C65-A9D0-8868D8674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6E4F32-907E-310B-0098-DE84F2FB2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951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AE4AFC-DCEB-5E5B-BF62-D75B0B725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DBEF89-6980-21F8-A534-32AC1AAAD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3B6DA-FC7D-DB49-CE72-E5225DF4D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610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1DB49-8994-19DD-58B6-A7745F357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6EDDB-51A2-C754-7CD9-96BD58C40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0072B-C67B-89BC-0FD8-853386816D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5C2CB2-A65C-0210-EDE5-F056EA589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B11F55-9725-3BB9-9BAE-11CDC0EE4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4F36B2-A0F1-DB34-0067-75BA08EE9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87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D95DD-9175-5F09-E2D0-5E9723C5A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C9E11A-F6D1-0CCF-40C9-2DC29E4F5B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40231A-1825-07BF-227A-BB62EEC182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2B83FC-44C4-AA09-E566-2BFF3892F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F76D46-5298-D009-C94D-3CCA456E0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0A0D4-F49A-657A-610D-5ABA8D072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82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0EE75-2B99-DA3B-7FDE-B5160C5D7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313664-276F-10B8-FDB1-9CBE9B5BB0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65B4F-E484-7160-5096-DD0EC8E6E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16241-1977-5579-17C2-10F9E7AB0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B37AD-7D3F-75CD-DAAA-5157B763D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132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144F57-4BAC-65D8-0921-E4E78208CC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E93079-682E-ABD6-D74F-166E3680E8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6F5F4-DB86-84D6-0119-15E51BC67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3A5AE-5870-653A-4197-880B1C652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82223-F01F-C785-07CD-DA43FDC95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518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9C4A3A-83D1-EF75-1029-B06D09BB1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C52B8B-40A4-55F3-DFBE-61015F0C08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3BB3A5-671B-25E8-AEDC-F35E088351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43893D-4774-41A8-8378-7F6F377614AC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346D7-429D-A5F1-7EAE-6D48D5E24D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75C6F-6477-D44E-2B7A-9E78116AAF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84A965-2F2E-4C94-A245-45652C2F4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20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5074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ontent/pdf/10.1186/s12961-020-00558-0.pdf" TargetMode="External"/><Relationship Id="rId2" Type="http://schemas.openxmlformats.org/officeDocument/2006/relationships/hyperlink" Target="https://link.springer.com/content/pdf/10.1186/s12913-022-08079-y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7a08d59ed915d622c001935/Clinical-governance-in-the-UK-NHS.pdf" TargetMode="External"/><Relationship Id="rId2" Type="http://schemas.openxmlformats.org/officeDocument/2006/relationships/hyperlink" Target="https://phw.nhs.wales/about-us/policies-and-procedures/policies-and-procedures-documents/clinical-governance-and-infection-control-policies/clinical-governance-framework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agnifying glass on a book&#10;&#10;Description automatically generated">
            <a:extLst>
              <a:ext uri="{FF2B5EF4-FFF2-40B4-BE49-F238E27FC236}">
                <a16:creationId xmlns:a16="http://schemas.microsoft.com/office/drawing/2014/main" id="{815D170A-F313-494E-9954-7A8696AB25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3E84B3-883E-3EF3-A4DE-B3B7EB2C3C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bg1"/>
                </a:solidFill>
              </a:rPr>
              <a:t>Research project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4F1EAA-C2FB-B97B-725F-9BFD27795C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b="1" i="1" dirty="0">
                <a:solidFill>
                  <a:schemeClr val="bg1"/>
                </a:solidFill>
              </a:rPr>
              <a:t>Co-production and Clinical governance </a:t>
            </a:r>
          </a:p>
        </p:txBody>
      </p:sp>
    </p:spTree>
    <p:extLst>
      <p:ext uri="{BB962C8B-B14F-4D97-AF65-F5344CB8AC3E}">
        <p14:creationId xmlns:p14="http://schemas.microsoft.com/office/powerpoint/2010/main" val="3573093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94A920-63F6-80CF-6B7E-B1BB94F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Week six (18/04/24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7C6819-25D3-B8F7-3A4D-9A07B64A00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41830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6913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716508-45D2-D467-CCF7-7CEA73B91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Section from research project: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5EF893E-4B08-4EB1-CA69-16CA9CB0B6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494785"/>
              </p:ext>
            </p:extLst>
          </p:nvPr>
        </p:nvGraphicFramePr>
        <p:xfrm>
          <a:off x="838200" y="1797221"/>
          <a:ext cx="10506457" cy="3114604"/>
        </p:xfrm>
        <a:graphic>
          <a:graphicData uri="http://schemas.openxmlformats.org/drawingml/2006/table">
            <a:tbl>
              <a:tblPr firstRow="1" firstCol="1" bandRow="1"/>
              <a:tblGrid>
                <a:gridCol w="3006527">
                  <a:extLst>
                    <a:ext uri="{9D8B030D-6E8A-4147-A177-3AD203B41FA5}">
                      <a16:colId xmlns:a16="http://schemas.microsoft.com/office/drawing/2014/main" val="1236601182"/>
                    </a:ext>
                  </a:extLst>
                </a:gridCol>
                <a:gridCol w="7499930">
                  <a:extLst>
                    <a:ext uri="{9D8B030D-6E8A-4147-A177-3AD203B41FA5}">
                      <a16:colId xmlns:a16="http://schemas.microsoft.com/office/drawing/2014/main" val="2363544804"/>
                    </a:ext>
                  </a:extLst>
                </a:gridCol>
              </a:tblGrid>
              <a:tr h="286602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100" b="1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2"/>
                        </a:rPr>
                        <a:t>Co-Production</a:t>
                      </a:r>
                      <a:endParaRPr lang="en-GB" sz="3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100" b="1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100" b="1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9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(Guide: 400 words and minimum of 4 references) </a:t>
                      </a:r>
                      <a:endParaRPr lang="en-GB" sz="3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8363" marR="118363" marT="164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100"/>
                        <a:buFont typeface="Wingdings" panose="05000000000000000000" pitchFamily="2" charset="2"/>
                        <a:buChar char="ü"/>
                      </a:pPr>
                      <a:r>
                        <a:rPr lang="en-GB" sz="19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Wingdings" panose="05000000000000000000" pitchFamily="2" charset="2"/>
                        </a:rPr>
                        <a:t>Describe who is needed as part of the TAP assessment and ongoing interventions regarding this condition.</a:t>
                      </a: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ü"/>
                      </a:pPr>
                      <a:r>
                        <a:rPr lang="en-GB" sz="19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Wingdings" panose="05000000000000000000" pitchFamily="2" charset="2"/>
                        </a:rPr>
                        <a:t>Outline internal or external agencies which are required for the TAP to successfully complete assessments, interventions and meet the needs of individuals who have this condition.</a:t>
                      </a:r>
                      <a:endParaRPr lang="en-GB" sz="3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ü"/>
                      </a:pPr>
                      <a:r>
                        <a:rPr lang="en-GB" sz="19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Wingdings" panose="05000000000000000000" pitchFamily="2" charset="2"/>
                          <a:hlinkClick r:id="rId3"/>
                        </a:rPr>
                        <a:t>Depict typical barriers which the TAP could encounter with co-production.  </a:t>
                      </a:r>
                      <a:endParaRPr lang="en-GB" sz="3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1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Wingdings" panose="05000000000000000000" pitchFamily="2" charset="2"/>
                        </a:rPr>
                        <a:t>Remember to evaluate the evidence and sources of data and analyse the </a:t>
                      </a:r>
                      <a:r>
                        <a:rPr lang="en-GB" sz="1900" b="1" i="1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Wingdings" panose="05000000000000000000" pitchFamily="2" charset="2"/>
                        </a:rPr>
                        <a:t>relevance and validity. </a:t>
                      </a:r>
                      <a:endParaRPr lang="en-GB" sz="3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57200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9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8363" marR="118363" marT="164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3119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4193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7BA2B-5326-1F12-BF2D-74F00AB91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7" y="365125"/>
            <a:ext cx="10787743" cy="1325563"/>
          </a:xfrm>
        </p:spPr>
        <p:txBody>
          <a:bodyPr>
            <a:normAutofit fontScale="90000"/>
          </a:bodyPr>
          <a:lstStyle/>
          <a:p>
            <a:pPr algn="l" fontAlgn="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Pts val="1100"/>
            </a:pP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Wingdings" panose="05000000000000000000" pitchFamily="2" charset="2"/>
              </a:rPr>
              <a:t>W</a:t>
            </a:r>
            <a:r>
              <a:rPr lang="en-GB" sz="4400" b="0" i="0" u="none" strike="noStrike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Wingdings" panose="05000000000000000000" pitchFamily="2" charset="2"/>
              </a:rPr>
              <a:t>ho is needed as part of the TAP assessment and ongoing interventions regarding Bill’s condition?</a:t>
            </a:r>
            <a:endParaRPr lang="en-GB" sz="4400" b="0" i="0" u="none" strike="noStrike" dirty="0">
              <a:effectLst/>
              <a:latin typeface="Arial" panose="020B0604020202020204" pitchFamily="34" charset="0"/>
            </a:endParaRPr>
          </a:p>
        </p:txBody>
      </p:sp>
      <p:pic>
        <p:nvPicPr>
          <p:cNvPr id="5" name="Content Placeholder 4" descr="A diagram of a bill&#10;&#10;Description automatically generated with medium confidence">
            <a:extLst>
              <a:ext uri="{FF2B5EF4-FFF2-40B4-BE49-F238E27FC236}">
                <a16:creationId xmlns:a16="http://schemas.microsoft.com/office/drawing/2014/main" id="{6D7831BA-50C0-906D-8F23-3FE1CD045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343" y="1825624"/>
            <a:ext cx="9753600" cy="4945289"/>
          </a:xfrm>
        </p:spPr>
      </p:pic>
    </p:spTree>
    <p:extLst>
      <p:ext uri="{BB962C8B-B14F-4D97-AF65-F5344CB8AC3E}">
        <p14:creationId xmlns:p14="http://schemas.microsoft.com/office/powerpoint/2010/main" val="3385736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6DA85-4188-E5D4-AB61-E386B3FE5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Wingdings" panose="05000000000000000000" pitchFamily="2" charset="2"/>
              </a:rPr>
              <a:t>I</a:t>
            </a:r>
            <a:r>
              <a:rPr lang="en-GB" sz="4400" b="0" i="0" u="none" strike="noStrike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Wingdings" panose="05000000000000000000" pitchFamily="2" charset="2"/>
              </a:rPr>
              <a:t>nternal or external agencies required to successfully complete assessments, interventions and meet the needs of Bill.</a:t>
            </a:r>
            <a:endParaRPr lang="en-GB" dirty="0"/>
          </a:p>
        </p:txBody>
      </p:sp>
      <p:pic>
        <p:nvPicPr>
          <p:cNvPr id="2050" name="Picture 2" descr="Image preview">
            <a:extLst>
              <a:ext uri="{FF2B5EF4-FFF2-40B4-BE49-F238E27FC236}">
                <a16:creationId xmlns:a16="http://schemas.microsoft.com/office/drawing/2014/main" id="{82083435-9F06-67AC-EE36-4208317014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543" y="1825624"/>
            <a:ext cx="9993086" cy="486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500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4F25D-6C1A-B575-1C85-6A95FB465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0" i="0" u="none" strike="noStrike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Wingdings" panose="05000000000000000000" pitchFamily="2" charset="2"/>
              </a:rPr>
              <a:t>Typical barriers which the TAP could encounter with co-production.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46DADE-19B1-5ED8-5247-4C0EA2B9B2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864409"/>
            <a:ext cx="10515600" cy="4721448"/>
          </a:xfrm>
        </p:spPr>
      </p:pic>
    </p:spTree>
    <p:extLst>
      <p:ext uri="{BB962C8B-B14F-4D97-AF65-F5344CB8AC3E}">
        <p14:creationId xmlns:p14="http://schemas.microsoft.com/office/powerpoint/2010/main" val="930991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716508-45D2-D467-CCF7-7CEA73B91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Section from research project: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5EF893E-4B08-4EB1-CA69-16CA9CB0B6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335304"/>
              </p:ext>
            </p:extLst>
          </p:nvPr>
        </p:nvGraphicFramePr>
        <p:xfrm>
          <a:off x="838200" y="1797221"/>
          <a:ext cx="10506457" cy="2959093"/>
        </p:xfrm>
        <a:graphic>
          <a:graphicData uri="http://schemas.openxmlformats.org/drawingml/2006/table">
            <a:tbl>
              <a:tblPr firstRow="1" firstCol="1" bandRow="1"/>
              <a:tblGrid>
                <a:gridCol w="3006527">
                  <a:extLst>
                    <a:ext uri="{9D8B030D-6E8A-4147-A177-3AD203B41FA5}">
                      <a16:colId xmlns:a16="http://schemas.microsoft.com/office/drawing/2014/main" val="1236601182"/>
                    </a:ext>
                  </a:extLst>
                </a:gridCol>
                <a:gridCol w="7499930">
                  <a:extLst>
                    <a:ext uri="{9D8B030D-6E8A-4147-A177-3AD203B41FA5}">
                      <a16:colId xmlns:a16="http://schemas.microsoft.com/office/drawing/2014/main" val="2363544804"/>
                    </a:ext>
                  </a:extLst>
                </a:gridCol>
              </a:tblGrid>
              <a:tr h="28660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Clinical governance and supervision framework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(Guide: 400 words and a minimum of 4 references)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8363" marR="118363" marT="164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2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Wingdings" panose="05000000000000000000" pitchFamily="2" charset="2"/>
                        </a:rPr>
                        <a:t>Compare, contrast, analyse and evaluate aspects of </a:t>
                      </a:r>
                      <a:r>
                        <a:rPr lang="en-GB" sz="2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Wingdings" panose="05000000000000000000" pitchFamily="2" charset="2"/>
                          <a:hlinkClick r:id="rId2"/>
                        </a:rPr>
                        <a:t>clinical governance </a:t>
                      </a:r>
                      <a:r>
                        <a:rPr lang="en-GB" sz="2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Wingdings" panose="05000000000000000000" pitchFamily="2" charset="2"/>
                        </a:rPr>
                        <a:t>and the supervision framework that are relevant to the role of a TAP. </a:t>
                      </a:r>
                    </a:p>
                    <a:p>
                      <a:pPr marL="457200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8363" marR="118363" marT="164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311969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3305F3B-551B-D269-7239-470850986A31}"/>
              </a:ext>
            </a:extLst>
          </p:cNvPr>
          <p:cNvSpPr txBox="1"/>
          <p:nvPr/>
        </p:nvSpPr>
        <p:spPr>
          <a:xfrm>
            <a:off x="1382485" y="516082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https://assets.publishing.service.gov.uk/media/57a08d59ed915d622c001935/Clinical-governance-in-the-UK-NHS.pdf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759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5A87C-EA0F-AFA7-A787-BBD0774EF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of clinical governance: </a:t>
            </a:r>
          </a:p>
        </p:txBody>
      </p:sp>
      <p:pic>
        <p:nvPicPr>
          <p:cNvPr id="5" name="Content Placeholder 4" descr="A close-up of a whiteboard&#10;&#10;Description automatically generated">
            <a:extLst>
              <a:ext uri="{FF2B5EF4-FFF2-40B4-BE49-F238E27FC236}">
                <a16:creationId xmlns:a16="http://schemas.microsoft.com/office/drawing/2014/main" id="{FE689C73-A5E1-D93A-F414-7D55B3CC3A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257" y="1825624"/>
            <a:ext cx="9895114" cy="5032375"/>
          </a:xfrm>
        </p:spPr>
      </p:pic>
    </p:spTree>
    <p:extLst>
      <p:ext uri="{BB962C8B-B14F-4D97-AF65-F5344CB8AC3E}">
        <p14:creationId xmlns:p14="http://schemas.microsoft.com/office/powerpoint/2010/main" val="1067649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62959-EB8A-3DD0-DFD3-1D5E469E6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for each one: </a:t>
            </a:r>
          </a:p>
        </p:txBody>
      </p:sp>
      <p:pic>
        <p:nvPicPr>
          <p:cNvPr id="5" name="Content Placeholder 4" descr="A diagram of a company&#10;&#10;Description automatically generated with medium confidence">
            <a:extLst>
              <a:ext uri="{FF2B5EF4-FFF2-40B4-BE49-F238E27FC236}">
                <a16:creationId xmlns:a16="http://schemas.microsoft.com/office/drawing/2014/main" id="{2088A761-5E85-3938-F991-5A88638CD5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743" y="1343174"/>
            <a:ext cx="8904512" cy="5514826"/>
          </a:xfrm>
        </p:spPr>
      </p:pic>
    </p:spTree>
    <p:extLst>
      <p:ext uri="{BB962C8B-B14F-4D97-AF65-F5344CB8AC3E}">
        <p14:creationId xmlns:p14="http://schemas.microsoft.com/office/powerpoint/2010/main" val="43659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258EE-5395-31AD-3C74-93348FD7E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to focus on: </a:t>
            </a:r>
          </a:p>
        </p:txBody>
      </p:sp>
      <p:pic>
        <p:nvPicPr>
          <p:cNvPr id="5" name="Content Placeholder 4" descr="A diagram of a customer relationship&#10;&#10;Description automatically generated with medium confidence">
            <a:extLst>
              <a:ext uri="{FF2B5EF4-FFF2-40B4-BE49-F238E27FC236}">
                <a16:creationId xmlns:a16="http://schemas.microsoft.com/office/drawing/2014/main" id="{8F7A1E08-81B8-5648-785B-FED9A71CEF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029" y="1589314"/>
            <a:ext cx="10308771" cy="5268685"/>
          </a:xfrm>
        </p:spPr>
      </p:pic>
    </p:spTree>
    <p:extLst>
      <p:ext uri="{BB962C8B-B14F-4D97-AF65-F5344CB8AC3E}">
        <p14:creationId xmlns:p14="http://schemas.microsoft.com/office/powerpoint/2010/main" val="840823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04415-D314-4279-CAC0-D5BFAAC7A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Training and Education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FF2D39-44A3-D902-B1E2-B371B1C9A7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79070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00661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C6226-63B2-8B2C-13AD-2933638D4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Service user engagement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46ADC6-9E84-60A4-42F7-A1287D9AD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77836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60677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86FC2-AF1F-C90A-CDB8-37EA5A370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Clinical effectiveness and audit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7D93C7-0158-87C9-012E-E2C64FE02B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030345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2868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20293</TotalTime>
  <Words>352</Words>
  <Application>Microsoft Office PowerPoint</Application>
  <PresentationFormat>Widescreen</PresentationFormat>
  <Paragraphs>40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Wingdings</vt:lpstr>
      <vt:lpstr>Office Theme</vt:lpstr>
      <vt:lpstr>Research project </vt:lpstr>
      <vt:lpstr>Week six (18/04/24</vt:lpstr>
      <vt:lpstr>Section from research project: </vt:lpstr>
      <vt:lpstr>Who is needed as part of the TAP assessment and ongoing interventions regarding Bill’s condition?</vt:lpstr>
      <vt:lpstr>Internal or external agencies required to successfully complete assessments, interventions and meet the needs of Bill.</vt:lpstr>
      <vt:lpstr>Typical barriers which the TAP could encounter with co-production. </vt:lpstr>
      <vt:lpstr>Section from research project: </vt:lpstr>
      <vt:lpstr>Areas of clinical governance: </vt:lpstr>
      <vt:lpstr>Example for each one: </vt:lpstr>
      <vt:lpstr>Areas to focus on: </vt:lpstr>
      <vt:lpstr>Training and Education </vt:lpstr>
      <vt:lpstr>Service user engagement</vt:lpstr>
      <vt:lpstr>Clinical effectiveness and audit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project </dc:title>
  <dc:creator>sarah collins</dc:creator>
  <cp:lastModifiedBy>sarah collins</cp:lastModifiedBy>
  <cp:revision>1</cp:revision>
  <dcterms:created xsi:type="dcterms:W3CDTF">2024-04-04T08:27:25Z</dcterms:created>
  <dcterms:modified xsi:type="dcterms:W3CDTF">2024-04-18T10:41:00Z</dcterms:modified>
</cp:coreProperties>
</file>