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121"/>
    <a:srgbClr val="FF5B5B"/>
    <a:srgbClr val="800000"/>
    <a:srgbClr val="99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5" d="100"/>
          <a:sy n="85" d="100"/>
        </p:scale>
        <p:origin x="5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E4E43-A7B5-F0D6-44A5-066EF7F85E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9F6984-1756-53F6-6A24-ECF6AF8268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B2175E-E78B-457B-BF05-F151C76FC299}"/>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5" name="Footer Placeholder 4">
            <a:extLst>
              <a:ext uri="{FF2B5EF4-FFF2-40B4-BE49-F238E27FC236}">
                <a16:creationId xmlns:a16="http://schemas.microsoft.com/office/drawing/2014/main" id="{6466487A-D954-F12D-BC00-D8041D8E6F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3B9FF2-ABA5-7EC7-28DE-24BA7A9904CE}"/>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4234767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23F0-F4F2-C5AD-9996-59603028A9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27F813-B723-0FFD-91F9-D6B1F68151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13A9A7-D4E2-770B-B22F-64F159B0E0EC}"/>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5" name="Footer Placeholder 4">
            <a:extLst>
              <a:ext uri="{FF2B5EF4-FFF2-40B4-BE49-F238E27FC236}">
                <a16:creationId xmlns:a16="http://schemas.microsoft.com/office/drawing/2014/main" id="{D56FF40C-E571-EE4D-C33B-6DF9CBC9C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B05C85-2621-6F63-340D-1A56DC2E10C1}"/>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314993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C77CD-99D4-FC35-3D05-ECCEAEC9C5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B9E552-735B-50A7-F722-D384958639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B6092E-0574-43A2-7D52-28C3A539AD07}"/>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5" name="Footer Placeholder 4">
            <a:extLst>
              <a:ext uri="{FF2B5EF4-FFF2-40B4-BE49-F238E27FC236}">
                <a16:creationId xmlns:a16="http://schemas.microsoft.com/office/drawing/2014/main" id="{EF23EC7C-7AE7-C548-2C06-77908121E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20D03-FE9E-CD61-D8F2-CE6B1665622F}"/>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1481193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50EE-7805-C7AF-6A29-51DB69515E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AFAE26-2BC7-39BD-1315-2285B536FD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D5DC6C-A0B4-61F3-9C59-06F21D4150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9D4F20-7DA0-5166-3464-797747CCFE55}"/>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6" name="Footer Placeholder 5">
            <a:extLst>
              <a:ext uri="{FF2B5EF4-FFF2-40B4-BE49-F238E27FC236}">
                <a16:creationId xmlns:a16="http://schemas.microsoft.com/office/drawing/2014/main" id="{82A3B93C-D8A4-174C-DA22-765C2E1D1E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F0FA7-15DA-12D8-1414-B2B21A030F54}"/>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118263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35738-C8E6-55DE-6792-079FBEA9F8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EF252F-19F6-926C-699A-A8F2610C2C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5E6CD3-77E3-15AD-16BF-CC6CEB3C01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0450AC-75F8-25E4-2826-6255E017EF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1D6CE8-3479-D5AF-B54F-CEB24DED25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DF4DA6-5A66-7635-051D-46FA66CFCCC9}"/>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8" name="Footer Placeholder 7">
            <a:extLst>
              <a:ext uri="{FF2B5EF4-FFF2-40B4-BE49-F238E27FC236}">
                <a16:creationId xmlns:a16="http://schemas.microsoft.com/office/drawing/2014/main" id="{C182EE46-71A0-92F4-4303-7595096578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A8F6BF-35A4-00A4-A9CC-08B1490B4DAF}"/>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1014956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5B57A-A74E-99AA-6E16-D8DC3EC491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A1D405-6F8A-1459-B8F6-9843AD661165}"/>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4" name="Footer Placeholder 3">
            <a:extLst>
              <a:ext uri="{FF2B5EF4-FFF2-40B4-BE49-F238E27FC236}">
                <a16:creationId xmlns:a16="http://schemas.microsoft.com/office/drawing/2014/main" id="{E90B9239-552D-369B-CF26-90948C8E9A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634F67-49A9-F14C-9AE9-8F3612C42285}"/>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1963074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A93AE-CB97-8BB9-ABF6-A468C6E4CC34}"/>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3" name="Footer Placeholder 2">
            <a:extLst>
              <a:ext uri="{FF2B5EF4-FFF2-40B4-BE49-F238E27FC236}">
                <a16:creationId xmlns:a16="http://schemas.microsoft.com/office/drawing/2014/main" id="{C3AE7538-F6E9-AE44-DC79-E1C1F71EBB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AA2F6A-2DDF-5AF3-22F7-9788ACF5DD55}"/>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96897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08F80-B723-194E-EAFC-CFFC33D6D2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A0E410-E761-3C79-DCBD-07B29D9670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7A61E8-1BE4-DF44-1F72-078668269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A3B42D-D12C-FB7F-963A-C42F5D6D25F0}"/>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6" name="Footer Placeholder 5">
            <a:extLst>
              <a:ext uri="{FF2B5EF4-FFF2-40B4-BE49-F238E27FC236}">
                <a16:creationId xmlns:a16="http://schemas.microsoft.com/office/drawing/2014/main" id="{F7EAA881-9A4E-7D96-4DD5-FAA0781574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7BE3CD-D1CD-B34C-53F0-CD872C4CC8AC}"/>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3151820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27A-727C-EDC7-7874-7788B50598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3ED744-632E-4A34-CA7B-E7550FA94F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078309-1CA0-64EC-46D6-A8F631CC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3C41B6-A37C-E017-C4B5-A843259EA3D1}"/>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6" name="Footer Placeholder 5">
            <a:extLst>
              <a:ext uri="{FF2B5EF4-FFF2-40B4-BE49-F238E27FC236}">
                <a16:creationId xmlns:a16="http://schemas.microsoft.com/office/drawing/2014/main" id="{BAF4F0BE-7E4B-27A8-C76D-22A77C7F84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5B9E02-DF93-4422-C71A-B32505BAACE9}"/>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3869689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0335E-A12B-339D-2C67-2420A67AEB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A11EB6-D8BB-5225-449B-82F6C3A7E0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EE29A1-3ACC-4DEE-03E5-461F30A41EC7}"/>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5" name="Footer Placeholder 4">
            <a:extLst>
              <a:ext uri="{FF2B5EF4-FFF2-40B4-BE49-F238E27FC236}">
                <a16:creationId xmlns:a16="http://schemas.microsoft.com/office/drawing/2014/main" id="{973C8174-41E4-2EF0-5F43-662B7C7644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10363-D0B9-6F8E-512F-760FE1E65878}"/>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1990283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8FDB40-B7F6-26C0-2E40-24FAC10FCD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5644F-358D-9C27-FC07-ACB59CD6D0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41179F-7293-D229-A193-CE263F01A5B8}"/>
              </a:ext>
            </a:extLst>
          </p:cNvPr>
          <p:cNvSpPr>
            <a:spLocks noGrp="1"/>
          </p:cNvSpPr>
          <p:nvPr>
            <p:ph type="dt" sz="half" idx="10"/>
          </p:nvPr>
        </p:nvSpPr>
        <p:spPr/>
        <p:txBody>
          <a:bodyPr/>
          <a:lstStyle/>
          <a:p>
            <a:fld id="{A38C2CEB-DF60-453F-8887-CFD323AABE38}" type="datetimeFigureOut">
              <a:rPr lang="en-GB" smtClean="0"/>
              <a:t>17/02/2026</a:t>
            </a:fld>
            <a:endParaRPr lang="en-GB"/>
          </a:p>
        </p:txBody>
      </p:sp>
      <p:sp>
        <p:nvSpPr>
          <p:cNvPr id="5" name="Footer Placeholder 4">
            <a:extLst>
              <a:ext uri="{FF2B5EF4-FFF2-40B4-BE49-F238E27FC236}">
                <a16:creationId xmlns:a16="http://schemas.microsoft.com/office/drawing/2014/main" id="{F27F82D5-6658-DA8F-D9CB-C0A581D9AD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CB676-AFD1-F09C-DD0E-F2BD0EC2CC2A}"/>
              </a:ext>
            </a:extLst>
          </p:cNvPr>
          <p:cNvSpPr>
            <a:spLocks noGrp="1"/>
          </p:cNvSpPr>
          <p:nvPr>
            <p:ph type="sldNum" sz="quarter" idx="12"/>
          </p:nvPr>
        </p:nvSpPr>
        <p:spPr/>
        <p:txBody>
          <a:bodyPr/>
          <a:lstStyle/>
          <a:p>
            <a:fld id="{4D268366-FA23-4997-A242-F28E41F15404}" type="slidenum">
              <a:rPr lang="en-GB" smtClean="0"/>
              <a:t>‹#›</a:t>
            </a:fld>
            <a:endParaRPr lang="en-GB"/>
          </a:p>
        </p:txBody>
      </p:sp>
    </p:spTree>
    <p:extLst>
      <p:ext uri="{BB962C8B-B14F-4D97-AF65-F5344CB8AC3E}">
        <p14:creationId xmlns:p14="http://schemas.microsoft.com/office/powerpoint/2010/main" val="3575694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0F27C0-1355-17D1-4337-C7A0B3E033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2C1738-42CC-92FF-517F-3CFB460C83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274D50-36CE-971B-FA03-D60A6B35F8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8C2CEB-DF60-453F-8887-CFD323AABE38}" type="datetimeFigureOut">
              <a:rPr lang="en-GB" smtClean="0"/>
              <a:t>17/02/2026</a:t>
            </a:fld>
            <a:endParaRPr lang="en-GB"/>
          </a:p>
        </p:txBody>
      </p:sp>
      <p:sp>
        <p:nvSpPr>
          <p:cNvPr id="5" name="Footer Placeholder 4">
            <a:extLst>
              <a:ext uri="{FF2B5EF4-FFF2-40B4-BE49-F238E27FC236}">
                <a16:creationId xmlns:a16="http://schemas.microsoft.com/office/drawing/2014/main" id="{2ABA3A5D-07AA-CEBB-AC79-B958AEB30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0F0736-FB52-258E-AFE5-8F95F07A8C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268366-FA23-4997-A242-F28E41F15404}" type="slidenum">
              <a:rPr lang="en-GB" smtClean="0"/>
              <a:t>‹#›</a:t>
            </a:fld>
            <a:endParaRPr lang="en-GB"/>
          </a:p>
        </p:txBody>
      </p:sp>
    </p:spTree>
    <p:extLst>
      <p:ext uri="{BB962C8B-B14F-4D97-AF65-F5344CB8AC3E}">
        <p14:creationId xmlns:p14="http://schemas.microsoft.com/office/powerpoint/2010/main" val="3448721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scholars.unh.edu/cgi/viewcontent.cgi?params=/context/personality_lab/article/1007/&amp;path_info=RevEIWebsite__What_is_EI_2017_07_13_1001.pdf" TargetMode="External"/><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professional.dce.harvard.edu/blog/how-to-improve-your-emotional-intelligence/#What-Are-the-Components-of-Emotion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34C0-9C6E-D485-CFCD-83568C51FE3D}"/>
              </a:ext>
            </a:extLst>
          </p:cNvPr>
          <p:cNvSpPr>
            <a:spLocks noGrp="1"/>
          </p:cNvSpPr>
          <p:nvPr>
            <p:ph type="ctrTitle"/>
          </p:nvPr>
        </p:nvSpPr>
        <p:spPr>
          <a:xfrm>
            <a:off x="1279815" y="-121626"/>
            <a:ext cx="9144000" cy="963107"/>
          </a:xfrm>
        </p:spPr>
        <p:txBody>
          <a:bodyPr>
            <a:normAutofit/>
          </a:bodyPr>
          <a:lstStyle/>
          <a:p>
            <a:r>
              <a:rPr lang="en-GB" sz="4000" b="1" dirty="0">
                <a:solidFill>
                  <a:schemeClr val="bg1"/>
                </a:solidFill>
              </a:rPr>
              <a:t>Impact of Emotional Intelligence</a:t>
            </a:r>
          </a:p>
        </p:txBody>
      </p:sp>
      <p:grpSp>
        <p:nvGrpSpPr>
          <p:cNvPr id="10" name="Group 9">
            <a:extLst>
              <a:ext uri="{FF2B5EF4-FFF2-40B4-BE49-F238E27FC236}">
                <a16:creationId xmlns:a16="http://schemas.microsoft.com/office/drawing/2014/main" id="{402A6930-1C42-D2D2-1780-D4380FC8B352}"/>
              </a:ext>
            </a:extLst>
          </p:cNvPr>
          <p:cNvGrpSpPr/>
          <p:nvPr/>
        </p:nvGrpSpPr>
        <p:grpSpPr>
          <a:xfrm>
            <a:off x="4497730" y="2501296"/>
            <a:ext cx="3196537" cy="2168155"/>
            <a:chOff x="3691259" y="1286050"/>
            <a:chExt cx="3691259" cy="2142950"/>
          </a:xfrm>
        </p:grpSpPr>
        <p:sp>
          <p:nvSpPr>
            <p:cNvPr id="4" name="Rectangle: Rounded Corners 3">
              <a:extLst>
                <a:ext uri="{FF2B5EF4-FFF2-40B4-BE49-F238E27FC236}">
                  <a16:creationId xmlns:a16="http://schemas.microsoft.com/office/drawing/2014/main" id="{F870E81D-FEA8-32B6-9ED3-3208E4D8E507}"/>
                </a:ext>
              </a:extLst>
            </p:cNvPr>
            <p:cNvSpPr/>
            <p:nvPr/>
          </p:nvSpPr>
          <p:spPr>
            <a:xfrm>
              <a:off x="3691259" y="1286050"/>
              <a:ext cx="3691259" cy="2142950"/>
            </a:xfrm>
            <a:prstGeom prst="roundRect">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18518464-09E6-122D-FC08-E9859900DCB5}"/>
                </a:ext>
              </a:extLst>
            </p:cNvPr>
            <p:cNvSpPr txBox="1"/>
            <p:nvPr/>
          </p:nvSpPr>
          <p:spPr>
            <a:xfrm>
              <a:off x="3881993" y="1357575"/>
              <a:ext cx="3360279" cy="1723549"/>
            </a:xfrm>
            <a:prstGeom prst="rect">
              <a:avLst/>
            </a:prstGeom>
            <a:noFill/>
          </p:spPr>
          <p:txBody>
            <a:bodyPr wrap="square" rtlCol="0">
              <a:spAutoFit/>
            </a:bodyPr>
            <a:lstStyle/>
            <a:p>
              <a:pPr algn="ctr"/>
              <a:r>
                <a:rPr lang="en-GB" b="1" dirty="0">
                  <a:solidFill>
                    <a:schemeClr val="bg1"/>
                  </a:solidFill>
                </a:rPr>
                <a:t>What exactly is emotional intelligence?</a:t>
              </a:r>
            </a:p>
            <a:p>
              <a:pPr algn="ctr"/>
              <a:r>
                <a:rPr lang="en-GB" sz="1400" dirty="0">
                  <a:solidFill>
                    <a:schemeClr val="bg1"/>
                  </a:solidFill>
                </a:rPr>
                <a:t>Well, according to Mayer (2004) Emotional intelligence refers to an ability to recognize the meanings of emotion and their relationships, and to reason and problem-solve on the basis of them.</a:t>
              </a:r>
            </a:p>
          </p:txBody>
        </p:sp>
      </p:grpSp>
      <p:sp>
        <p:nvSpPr>
          <p:cNvPr id="6" name="Rectangle: Rounded Corners 5">
            <a:extLst>
              <a:ext uri="{FF2B5EF4-FFF2-40B4-BE49-F238E27FC236}">
                <a16:creationId xmlns:a16="http://schemas.microsoft.com/office/drawing/2014/main" id="{9D6536CD-589D-0476-289D-C3E93CF1CBD6}"/>
              </a:ext>
            </a:extLst>
          </p:cNvPr>
          <p:cNvSpPr/>
          <p:nvPr/>
        </p:nvSpPr>
        <p:spPr>
          <a:xfrm>
            <a:off x="7242272" y="5589487"/>
            <a:ext cx="4768344" cy="1125463"/>
          </a:xfrm>
          <a:prstGeom prst="roundRect">
            <a:avLst/>
          </a:prstGeom>
          <a:ln>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2C62275C-2141-3C35-4B57-FB9EC8C47496}"/>
              </a:ext>
            </a:extLst>
          </p:cNvPr>
          <p:cNvSpPr txBox="1"/>
          <p:nvPr/>
        </p:nvSpPr>
        <p:spPr>
          <a:xfrm>
            <a:off x="7242272" y="5520059"/>
            <a:ext cx="4768344" cy="1292662"/>
          </a:xfrm>
          <a:prstGeom prst="rect">
            <a:avLst/>
          </a:prstGeom>
          <a:noFill/>
        </p:spPr>
        <p:txBody>
          <a:bodyPr wrap="square" rtlCol="0">
            <a:spAutoFit/>
          </a:bodyPr>
          <a:lstStyle/>
          <a:p>
            <a:pPr algn="ctr"/>
            <a:r>
              <a:rPr lang="en-GB" b="1" dirty="0">
                <a:solidFill>
                  <a:schemeClr val="bg1"/>
                </a:solidFill>
              </a:rPr>
              <a:t>References</a:t>
            </a:r>
          </a:p>
          <a:p>
            <a:pPr marL="171450" indent="-171450">
              <a:buFont typeface="Arial" panose="020B0604020202020204" pitchFamily="34" charset="0"/>
              <a:buChar char="•"/>
            </a:pPr>
            <a:r>
              <a:rPr lang="en-GB" sz="600" dirty="0">
                <a:solidFill>
                  <a:schemeClr val="bg1"/>
                </a:solidFill>
              </a:rPr>
              <a:t>Mayer, J. (2004). What is emotional intelligence? What is emotional intelligence? What is emotional intelligence? [online] Available at: </a:t>
            </a:r>
            <a:r>
              <a:rPr lang="en-GB" sz="600" dirty="0">
                <a:solidFill>
                  <a:schemeClr val="bg1"/>
                </a:solidFill>
                <a:hlinkClick r:id="rId3"/>
              </a:rPr>
              <a:t>https://scholars.unh.edu/cgi/viewcontent.cgi?params=/context/personality_lab/article/1007/&amp;path_info=RevEIWebsite__What_is_EI_2017_07_13_1001.pdf</a:t>
            </a:r>
            <a:r>
              <a:rPr lang="en-GB" sz="600" dirty="0">
                <a:solidFill>
                  <a:schemeClr val="bg1"/>
                </a:solidFill>
              </a:rPr>
              <a:t>.</a:t>
            </a:r>
          </a:p>
          <a:p>
            <a:pPr marL="171450" indent="-171450">
              <a:buFont typeface="Arial" panose="020B0604020202020204" pitchFamily="34" charset="0"/>
              <a:buChar char="•"/>
            </a:pPr>
            <a:r>
              <a:rPr lang="en-GB" sz="600" dirty="0">
                <a:solidFill>
                  <a:schemeClr val="bg1"/>
                </a:solidFill>
              </a:rPr>
              <a:t>Harvard Division of Continuing Education (2025). How to Improve Your Emotional Intelligence - Professional &amp; Executive Development | Harvard DCE. [online] Professional &amp; Executive Development | Harvard DCE. Available at: </a:t>
            </a:r>
            <a:r>
              <a:rPr lang="en-GB" sz="600" dirty="0">
                <a:solidFill>
                  <a:schemeClr val="bg1"/>
                </a:solidFill>
                <a:hlinkClick r:id="rId4"/>
              </a:rPr>
              <a:t>https://professional.dce.harvard.edu/blog/how-to-improve-your-emotional-intelligence/#What-Are-the-Components-of-Emotional-Intelligence</a:t>
            </a:r>
            <a:r>
              <a:rPr lang="en-GB" sz="600" dirty="0">
                <a:solidFill>
                  <a:schemeClr val="bg1"/>
                </a:solidFill>
              </a:rPr>
              <a:t>.</a:t>
            </a:r>
          </a:p>
          <a:p>
            <a:pPr marL="171450" indent="-171450">
              <a:buFont typeface="Arial" panose="020B0604020202020204" pitchFamily="34" charset="0"/>
              <a:buChar char="•"/>
            </a:pPr>
            <a:endParaRPr lang="en-GB" sz="600" dirty="0">
              <a:solidFill>
                <a:schemeClr val="bg1"/>
              </a:solidFill>
            </a:endParaRPr>
          </a:p>
          <a:p>
            <a:pPr marL="171450" indent="-171450">
              <a:buFont typeface="Arial" panose="020B0604020202020204" pitchFamily="34" charset="0"/>
              <a:buChar char="•"/>
            </a:pPr>
            <a:endParaRPr lang="en-GB" sz="600" dirty="0">
              <a:solidFill>
                <a:schemeClr val="bg1"/>
              </a:solidFill>
            </a:endParaRPr>
          </a:p>
          <a:p>
            <a:pPr marL="171450" indent="-171450">
              <a:buFont typeface="Arial" panose="020B0604020202020204" pitchFamily="34" charset="0"/>
              <a:buChar char="•"/>
            </a:pPr>
            <a:endParaRPr lang="en-GB" sz="600" dirty="0">
              <a:solidFill>
                <a:schemeClr val="bg1"/>
              </a:solidFill>
            </a:endParaRPr>
          </a:p>
        </p:txBody>
      </p:sp>
      <p:grpSp>
        <p:nvGrpSpPr>
          <p:cNvPr id="12" name="Group 11">
            <a:extLst>
              <a:ext uri="{FF2B5EF4-FFF2-40B4-BE49-F238E27FC236}">
                <a16:creationId xmlns:a16="http://schemas.microsoft.com/office/drawing/2014/main" id="{B7D9A42B-9F90-BA64-97DC-F2D1BCE68BB4}"/>
              </a:ext>
            </a:extLst>
          </p:cNvPr>
          <p:cNvGrpSpPr/>
          <p:nvPr/>
        </p:nvGrpSpPr>
        <p:grpSpPr>
          <a:xfrm>
            <a:off x="158481" y="825220"/>
            <a:ext cx="3769409" cy="4028100"/>
            <a:chOff x="762935" y="3670223"/>
            <a:chExt cx="5677133" cy="3062960"/>
          </a:xfrm>
        </p:grpSpPr>
        <p:sp>
          <p:nvSpPr>
            <p:cNvPr id="9" name="Rectangle: Rounded Corners 8">
              <a:extLst>
                <a:ext uri="{FF2B5EF4-FFF2-40B4-BE49-F238E27FC236}">
                  <a16:creationId xmlns:a16="http://schemas.microsoft.com/office/drawing/2014/main" id="{EBB1AB7C-C12E-3085-D5DF-138110EB3080}"/>
                </a:ext>
              </a:extLst>
            </p:cNvPr>
            <p:cNvSpPr/>
            <p:nvPr/>
          </p:nvSpPr>
          <p:spPr>
            <a:xfrm>
              <a:off x="762935" y="3670223"/>
              <a:ext cx="5677133" cy="3062960"/>
            </a:xfrm>
            <a:prstGeom prst="roundRect">
              <a:avLst/>
            </a:prstGeom>
            <a:solidFill>
              <a:srgbClr val="FF212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79B899D-41BA-D528-3A4D-FF7209FB1130}"/>
                </a:ext>
              </a:extLst>
            </p:cNvPr>
            <p:cNvSpPr txBox="1"/>
            <p:nvPr/>
          </p:nvSpPr>
          <p:spPr>
            <a:xfrm>
              <a:off x="830253" y="3910042"/>
              <a:ext cx="5447131" cy="2646878"/>
            </a:xfrm>
            <a:prstGeom prst="rect">
              <a:avLst/>
            </a:prstGeom>
            <a:noFill/>
          </p:spPr>
          <p:txBody>
            <a:bodyPr wrap="square" rtlCol="0">
              <a:spAutoFit/>
            </a:bodyPr>
            <a:lstStyle/>
            <a:p>
              <a:pPr algn="ctr"/>
              <a:r>
                <a:rPr lang="en-GB" b="1" dirty="0">
                  <a:solidFill>
                    <a:schemeClr val="bg1"/>
                  </a:solidFill>
                </a:rPr>
                <a:t>How can someone develop emotional intelligence?</a:t>
              </a:r>
            </a:p>
            <a:p>
              <a:pPr algn="ctr"/>
              <a:endParaRPr lang="en-GB" b="1" dirty="0">
                <a:solidFill>
                  <a:schemeClr val="bg1"/>
                </a:solidFill>
              </a:endParaRPr>
            </a:p>
            <a:p>
              <a:pPr algn="ctr"/>
              <a:r>
                <a:rPr lang="en-GB" sz="1400" dirty="0">
                  <a:solidFill>
                    <a:schemeClr val="bg1"/>
                  </a:solidFill>
                </a:rPr>
                <a:t>Many individuals naturally obtain emotional intelligence by being exposed to an environment requiring someone to have emotional intelligence or where self and social awareness is needed.</a:t>
              </a:r>
            </a:p>
            <a:p>
              <a:pPr algn="ctr"/>
              <a:endParaRPr lang="en-GB" sz="1400" dirty="0">
                <a:solidFill>
                  <a:schemeClr val="bg1"/>
                </a:solidFill>
              </a:endParaRPr>
            </a:p>
            <a:p>
              <a:pPr algn="ctr"/>
              <a:r>
                <a:rPr lang="en-GB" sz="1400" dirty="0">
                  <a:solidFill>
                    <a:schemeClr val="bg1"/>
                  </a:solidFill>
                </a:rPr>
                <a:t> Starting with self awareness is very important as it’s the cornerstone of emotional intelligence and the other components of EI depend on this self-awareness (Harvard Division of Continuing Education, 2025).</a:t>
              </a:r>
            </a:p>
          </p:txBody>
        </p:sp>
      </p:grpSp>
      <p:sp>
        <p:nvSpPr>
          <p:cNvPr id="13" name="TextBox 12">
            <a:extLst>
              <a:ext uri="{FF2B5EF4-FFF2-40B4-BE49-F238E27FC236}">
                <a16:creationId xmlns:a16="http://schemas.microsoft.com/office/drawing/2014/main" id="{FB408205-5761-87A0-D22D-A45880FA44D7}"/>
              </a:ext>
            </a:extLst>
          </p:cNvPr>
          <p:cNvSpPr txBox="1"/>
          <p:nvPr/>
        </p:nvSpPr>
        <p:spPr>
          <a:xfrm>
            <a:off x="161026" y="172528"/>
            <a:ext cx="1486389" cy="276999"/>
          </a:xfrm>
          <a:prstGeom prst="rect">
            <a:avLst/>
          </a:prstGeom>
          <a:noFill/>
        </p:spPr>
        <p:txBody>
          <a:bodyPr wrap="square" rtlCol="0">
            <a:spAutoFit/>
          </a:bodyPr>
          <a:lstStyle/>
          <a:p>
            <a:r>
              <a:rPr lang="en-GB" sz="1200" dirty="0">
                <a:solidFill>
                  <a:schemeClr val="bg1"/>
                </a:solidFill>
              </a:rPr>
              <a:t>David Matei</a:t>
            </a:r>
          </a:p>
        </p:txBody>
      </p:sp>
      <p:sp>
        <p:nvSpPr>
          <p:cNvPr id="14" name="TextBox 13">
            <a:extLst>
              <a:ext uri="{FF2B5EF4-FFF2-40B4-BE49-F238E27FC236}">
                <a16:creationId xmlns:a16="http://schemas.microsoft.com/office/drawing/2014/main" id="{E42CBCD3-6BAE-187C-442A-6B81184B38FE}"/>
              </a:ext>
            </a:extLst>
          </p:cNvPr>
          <p:cNvSpPr txBox="1"/>
          <p:nvPr/>
        </p:nvSpPr>
        <p:spPr>
          <a:xfrm>
            <a:off x="9224283" y="0"/>
            <a:ext cx="3134264" cy="461665"/>
          </a:xfrm>
          <a:prstGeom prst="rect">
            <a:avLst/>
          </a:prstGeom>
          <a:noFill/>
        </p:spPr>
        <p:txBody>
          <a:bodyPr wrap="square" rtlCol="0">
            <a:spAutoFit/>
          </a:bodyPr>
          <a:lstStyle/>
          <a:p>
            <a:pPr algn="ctr"/>
            <a:r>
              <a:rPr lang="en-GB" sz="1200" dirty="0">
                <a:solidFill>
                  <a:schemeClr val="bg1"/>
                </a:solidFill>
              </a:rPr>
              <a:t>LCLM5006 </a:t>
            </a:r>
          </a:p>
          <a:p>
            <a:pPr algn="ctr"/>
            <a:r>
              <a:rPr lang="en-GB" sz="1200" dirty="0">
                <a:solidFill>
                  <a:schemeClr val="bg1"/>
                </a:solidFill>
              </a:rPr>
              <a:t>Developing Emotional Intelligence Skills</a:t>
            </a:r>
          </a:p>
        </p:txBody>
      </p:sp>
      <p:sp>
        <p:nvSpPr>
          <p:cNvPr id="15" name="Rectangle: Rounded Corners 14">
            <a:extLst>
              <a:ext uri="{FF2B5EF4-FFF2-40B4-BE49-F238E27FC236}">
                <a16:creationId xmlns:a16="http://schemas.microsoft.com/office/drawing/2014/main" id="{D575556E-A309-A37D-B5A3-B71CA77FD8E8}"/>
              </a:ext>
            </a:extLst>
          </p:cNvPr>
          <p:cNvSpPr/>
          <p:nvPr/>
        </p:nvSpPr>
        <p:spPr>
          <a:xfrm>
            <a:off x="8151063" y="1323917"/>
            <a:ext cx="3556623" cy="39380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3" name="Picture 9" descr="Emotional intelligence - Free education icons">
            <a:extLst>
              <a:ext uri="{FF2B5EF4-FFF2-40B4-BE49-F238E27FC236}">
                <a16:creationId xmlns:a16="http://schemas.microsoft.com/office/drawing/2014/main" id="{193DC568-A14E-90DC-2FCC-C8A30BFBD9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62592" y="1263692"/>
            <a:ext cx="1743822" cy="1743822"/>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Experience - Free marketing icons">
            <a:extLst>
              <a:ext uri="{FF2B5EF4-FFF2-40B4-BE49-F238E27FC236}">
                <a16:creationId xmlns:a16="http://schemas.microsoft.com/office/drawing/2014/main" id="{E650BE9C-B56E-7ED6-3418-B53FC316CE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17028" y="4126640"/>
            <a:ext cx="1474073" cy="1474073"/>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Psychology - Free people icons">
            <a:extLst>
              <a:ext uri="{FF2B5EF4-FFF2-40B4-BE49-F238E27FC236}">
                <a16:creationId xmlns:a16="http://schemas.microsoft.com/office/drawing/2014/main" id="{2E1913D2-98C5-8212-D3FF-D2F84B6B6A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9630" y="4621516"/>
            <a:ext cx="2215455" cy="2215455"/>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Emotions - Free smileys icons">
            <a:extLst>
              <a:ext uri="{FF2B5EF4-FFF2-40B4-BE49-F238E27FC236}">
                <a16:creationId xmlns:a16="http://schemas.microsoft.com/office/drawing/2014/main" id="{72A4AA2B-E492-759A-0C23-9481029BF7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97640" y="778828"/>
            <a:ext cx="1929854" cy="192985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5BD4046E-680E-1C79-002F-1829F095BDBF}"/>
              </a:ext>
            </a:extLst>
          </p:cNvPr>
          <p:cNvSpPr txBox="1"/>
          <p:nvPr/>
        </p:nvSpPr>
        <p:spPr>
          <a:xfrm>
            <a:off x="8358264" y="1427592"/>
            <a:ext cx="3312441" cy="3447098"/>
          </a:xfrm>
          <a:prstGeom prst="rect">
            <a:avLst/>
          </a:prstGeom>
          <a:noFill/>
        </p:spPr>
        <p:txBody>
          <a:bodyPr wrap="square" rtlCol="0">
            <a:spAutoFit/>
          </a:bodyPr>
          <a:lstStyle/>
          <a:p>
            <a:pPr algn="ctr"/>
            <a:r>
              <a:rPr lang="en-GB" b="1" dirty="0">
                <a:solidFill>
                  <a:schemeClr val="bg1"/>
                </a:solidFill>
              </a:rPr>
              <a:t>Reflecting on my experience</a:t>
            </a:r>
          </a:p>
          <a:p>
            <a:pPr algn="ctr"/>
            <a:endParaRPr lang="en-GB" dirty="0">
              <a:solidFill>
                <a:schemeClr val="bg1"/>
              </a:solidFill>
            </a:endParaRPr>
          </a:p>
          <a:p>
            <a:pPr algn="ctr"/>
            <a:r>
              <a:rPr lang="en-GB" sz="1400" dirty="0">
                <a:solidFill>
                  <a:schemeClr val="bg1"/>
                </a:solidFill>
              </a:rPr>
              <a:t>Whenever I’ve found myself in situations where others are having a hard time or struggling, I’ve learned to be self-aware that the situation is not about me but someone else and should approach carefully and mindfully if I wanted to help.</a:t>
            </a:r>
          </a:p>
          <a:p>
            <a:pPr algn="ctr"/>
            <a:r>
              <a:rPr lang="en-GB" sz="1400" dirty="0">
                <a:solidFill>
                  <a:schemeClr val="bg1"/>
                </a:solidFill>
              </a:rPr>
              <a:t>Understanding who benefits more or doesn’t benefit at all from a situation helps me know when to suppress my emotions or made them known. It helps me be more respectful and considerate to other in all sort of situations.</a:t>
            </a:r>
          </a:p>
        </p:txBody>
      </p:sp>
      <p:sp>
        <p:nvSpPr>
          <p:cNvPr id="17" name="Rectangle: Rounded Corners 16">
            <a:extLst>
              <a:ext uri="{FF2B5EF4-FFF2-40B4-BE49-F238E27FC236}">
                <a16:creationId xmlns:a16="http://schemas.microsoft.com/office/drawing/2014/main" id="{D1D47A96-F0AF-49C8-9CE8-2B416722A9EA}"/>
              </a:ext>
            </a:extLst>
          </p:cNvPr>
          <p:cNvSpPr/>
          <p:nvPr/>
        </p:nvSpPr>
        <p:spPr>
          <a:xfrm>
            <a:off x="2984422" y="4992198"/>
            <a:ext cx="4207362" cy="1622877"/>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09F7B9BF-5970-F28E-78A0-945635845A41}"/>
              </a:ext>
            </a:extLst>
          </p:cNvPr>
          <p:cNvSpPr txBox="1"/>
          <p:nvPr/>
        </p:nvSpPr>
        <p:spPr>
          <a:xfrm>
            <a:off x="2948491" y="4953138"/>
            <a:ext cx="4268537" cy="1661993"/>
          </a:xfrm>
          <a:prstGeom prst="rect">
            <a:avLst/>
          </a:prstGeom>
          <a:noFill/>
        </p:spPr>
        <p:txBody>
          <a:bodyPr wrap="square" rtlCol="0">
            <a:spAutoFit/>
          </a:bodyPr>
          <a:lstStyle/>
          <a:p>
            <a:pPr algn="ctr"/>
            <a:r>
              <a:rPr lang="en-GB" b="1" dirty="0">
                <a:solidFill>
                  <a:schemeClr val="bg1"/>
                </a:solidFill>
              </a:rPr>
              <a:t>Summary</a:t>
            </a:r>
          </a:p>
          <a:p>
            <a:pPr algn="ctr"/>
            <a:r>
              <a:rPr lang="en-GB" sz="1400" dirty="0">
                <a:solidFill>
                  <a:schemeClr val="bg1"/>
                </a:solidFill>
              </a:rPr>
              <a:t>In conclusion, being aware of your surroundings and people around you makes you able to read emotions and improve communication and relationships, as well as improve personal mental health by understanding yourself, therefore it is a skill everyone should have.</a:t>
            </a:r>
          </a:p>
        </p:txBody>
      </p:sp>
    </p:spTree>
    <p:extLst>
      <p:ext uri="{BB962C8B-B14F-4D97-AF65-F5344CB8AC3E}">
        <p14:creationId xmlns:p14="http://schemas.microsoft.com/office/powerpoint/2010/main" val="13940821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377</Words>
  <Application>Microsoft Office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Impact of Emotional Intelligence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Plesca</dc:creator>
  <cp:lastModifiedBy>David Plesca</cp:lastModifiedBy>
  <cp:revision>1</cp:revision>
  <dcterms:created xsi:type="dcterms:W3CDTF">2026-02-17T17:23:49Z</dcterms:created>
  <dcterms:modified xsi:type="dcterms:W3CDTF">2026-02-17T18:57:52Z</dcterms:modified>
</cp:coreProperties>
</file>