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78" r:id="rId4"/>
    <p:sldId id="259" r:id="rId5"/>
    <p:sldId id="260" r:id="rId6"/>
    <p:sldId id="279" r:id="rId7"/>
    <p:sldId id="262" r:id="rId8"/>
    <p:sldId id="280" r:id="rId9"/>
    <p:sldId id="283" r:id="rId10"/>
    <p:sldId id="267" r:id="rId11"/>
    <p:sldId id="268" r:id="rId12"/>
    <p:sldId id="269" r:id="rId13"/>
    <p:sldId id="270" r:id="rId14"/>
    <p:sldId id="271" r:id="rId15"/>
    <p:sldId id="281" r:id="rId16"/>
    <p:sldId id="282"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77778" autoAdjust="0"/>
  </p:normalViewPr>
  <p:slideViewPr>
    <p:cSldViewPr snapToGrid="0" snapToObjects="1">
      <p:cViewPr varScale="1">
        <p:scale>
          <a:sx n="112" d="100"/>
          <a:sy n="112" d="100"/>
        </p:scale>
        <p:origin x="48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ma Amin (2222407)" userId="8631c166-ffa7-4ae4-8fb3-afaa41481f0a" providerId="ADAL" clId="{10B354B7-0D8E-5228-A0A3-759A9A071267}"/>
    <pc:docChg chg="modSld">
      <pc:chgData name="Naima Amin (2222407)" userId="8631c166-ffa7-4ae4-8fb3-afaa41481f0a" providerId="ADAL" clId="{10B354B7-0D8E-5228-A0A3-759A9A071267}" dt="2026-06-19T06:54:16.648" v="8" actId="20577"/>
      <pc:docMkLst>
        <pc:docMk/>
      </pc:docMkLst>
      <pc:sldChg chg="modSp mod">
        <pc:chgData name="Naima Amin (2222407)" userId="8631c166-ffa7-4ae4-8fb3-afaa41481f0a" providerId="ADAL" clId="{10B354B7-0D8E-5228-A0A3-759A9A071267}" dt="2026-06-19T06:54:16.648" v="8" actId="20577"/>
        <pc:sldMkLst>
          <pc:docMk/>
          <pc:sldMk cId="0" sldId="260"/>
        </pc:sldMkLst>
        <pc:spChg chg="mod">
          <ac:chgData name="Naima Amin (2222407)" userId="8631c166-ffa7-4ae4-8fb3-afaa41481f0a" providerId="ADAL" clId="{10B354B7-0D8E-5228-A0A3-759A9A071267}" dt="2026-06-19T06:54:16.648" v="8" actId="20577"/>
          <ac:spMkLst>
            <pc:docMk/>
            <pc:sldMk cId="0" sldId="260"/>
            <ac:spMk id="2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6381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This presentation focuses on the Mid Staffordshire NHS Foundation Trust scandal. I will examine it as a major failure in quality assurance and service improvement. The main focus will be on root causes, policy issues, and how these affected health and care service provision.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presentation is to examine why Mid Staffordshire became a serious quality assurance failure. I will first give the background of the case and then explain why normal systems failed to protect patients. The presentation will then apply the Swiss Cheese Model, Fishbone categories and Donabedian’s model.</a:t>
            </a:r>
            <a:br>
              <a:rPr lang="en-GB" dirty="0"/>
            </a:br>
            <a:r>
              <a:rPr lang="en-GB" dirty="0"/>
              <a:t>Finally, I will discuss policy issues, impact on quality, efficiency and equity, and the structure for Component 2.</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Mid Staffordshire NHS Foundation Trust was linked to serious failures in care between 2005 and 2009. The case included poor basic care, weak leadership, staffing problems and concerns about mortality. The Francis Inquiry found that many patients received poor and sometimes unacceptable care.</a:t>
            </a:r>
            <a:br>
              <a:rPr lang="en-GB" dirty="0"/>
            </a:br>
            <a:r>
              <a:rPr lang="en-GB" dirty="0"/>
              <a:t>The central issue was that formal systems failed to identify, report and correct unsafe care early enough.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 assurance should help organisations check whether care is safe, effective, patient-centred and equitable. At Mid Staffordshire, warning signs were not acted on quickly enough. Patient complaints, mortality data and emergency care concerns were not used properly to drive improvement.</a:t>
            </a:r>
            <a:br>
              <a:rPr lang="en-GB" dirty="0"/>
            </a:br>
            <a:r>
              <a:rPr lang="en-GB" dirty="0"/>
              <a:t>This means the failure was not only poor care delivery, but also failure of the systems meant to assure quality.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Swiss Cheese Model explains that harm usually happens when several layers of defence fail together. It separates active failures, which happen close to patient care, from deeper latent system weaknesses. In healthcare, this model helps avoid blaming only individuals and instead looks at the whole system.</a:t>
            </a:r>
            <a:br>
              <a:rPr lang="en-GB" dirty="0"/>
            </a:br>
            <a:r>
              <a:rPr lang="en-GB" dirty="0"/>
              <a:t>This is useful for Mid Staffordshire because the failures involved leadership, supervision, culture and frontline care.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Mid Staffordshire, harm was not caused by one single mistake. Several layers failed at the same time, including leadership, ward supervision, staffing, culture and regulation. Poor basic care was the visible failure, but deeper issues made that failure possible. This shows why the case should be understood as a system-wide safety failure.</a:t>
            </a:r>
          </a:p>
          <a:p>
            <a:br>
              <a:rPr lang="en-GB" dirty="0"/>
            </a:br>
            <a:endParaRPr lang="en-GB"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structure helps organise the root causes into clear categories. The major causes included weak leadership, unsafe staffing, poor culture, weak communication and poor use of data. Complaints and incidents should have acted as early warning signs, but they were not used effectively.</a:t>
            </a:r>
            <a:br>
              <a:rPr lang="en-GB" dirty="0"/>
            </a:br>
            <a:r>
              <a:rPr lang="en-GB" dirty="0"/>
              <a:t>Together, these causes created conditions where unsafe care could continue.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showed a gap between written policy and the reality of care practice. The government response focused on putting patients first, improving openness and strengthening accountability. The Berwick Review also stressed the need for a learning culture, safety and transparency in the NHS.</a:t>
            </a:r>
            <a:br>
              <a:rPr lang="en-GB" dirty="0"/>
            </a:br>
            <a:r>
              <a:rPr lang="en-GB" dirty="0"/>
              <a:t>Current CQC Regulations 12 and 20 link directly to safe care and openness when things go wrong.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3B79A-DEC2-61A0-0212-479B97F43C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381403-32C7-7B48-BDBB-84B5202FEC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D261DF-8990-812B-EDEC-C0EA67F806F6}"/>
              </a:ext>
            </a:extLst>
          </p:cNvPr>
          <p:cNvSpPr>
            <a:spLocks noGrp="1"/>
          </p:cNvSpPr>
          <p:nvPr>
            <p:ph type="body" idx="1"/>
          </p:nvPr>
        </p:nvSpPr>
        <p:spPr/>
        <p:txBody>
          <a:bodyPr/>
          <a:lstStyle/>
          <a:p>
            <a:r>
              <a:rPr lang="en-GB" dirty="0"/>
              <a:t>This slide benchmarks Mid Staffordshire against expected quality standards. The comparison shows that the trust fell short in safe care, governance, staffing, patient voice and use of quality data. The key point is that the problem was not simply the absence of standards, but the failure to apply and monitor those standards in practice. These gaps will guide the improvement recommendations in Component 2.</a:t>
            </a:r>
            <a:endParaRPr lang="en-US" dirty="0"/>
          </a:p>
        </p:txBody>
      </p:sp>
      <p:sp>
        <p:nvSpPr>
          <p:cNvPr id="4" name="Slide Number Placeholder 3">
            <a:extLst>
              <a:ext uri="{FF2B5EF4-FFF2-40B4-BE49-F238E27FC236}">
                <a16:creationId xmlns:a16="http://schemas.microsoft.com/office/drawing/2014/main" id="{D0BC4F33-8257-215D-F9A8-E64B82C659A5}"/>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2142729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 health services should be safe, effective, people-centred, timely, efficient and equitable. At Mid Staffordshire, safety was weakened because patients were exposed to avoidable harm. Patient-centredness was also weak because patients and families were not properly listened to.</a:t>
            </a:r>
            <a:br>
              <a:rPr lang="en-GB" dirty="0"/>
            </a:br>
            <a:r>
              <a:rPr lang="en-GB" dirty="0"/>
              <a:t>The case damaged trust in both the organisation and wider quality assurance systems.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quality care is inefficient because problems are repeated instead of being corrected early. At Mid Staffordshire, weak monitoring and poor learning caused long-term damage to the organisation. Equity was also affected because vulnerable patients had less power to challenge poor care.</a:t>
            </a:r>
            <a:br>
              <a:rPr lang="en-GB" dirty="0"/>
            </a:br>
            <a:r>
              <a:rPr lang="en-GB" dirty="0"/>
              <a:t>This shows that quality assurance failure can affect fairness, dignity and patient voice.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lesson is that complaints, mortality data, staff concerns and patient feedback must be treated as early warning signs. Boards should focus on the quality of patient care, not only finance, targets or organisational reputation. Healthcare organisations need open reporting cultures where staff and patients are listened to. Quality improvement must also use clear measures, such as structure, process and outcome indicators.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Component 2 will develop this presentation into a full service improvement report. It will start with the case background and then apply root cause analysis and Donabedian’s model in more depth. It will also include policy analysis, strategic analysis and a service improvement plan.</a:t>
            </a:r>
            <a:br>
              <a:rPr lang="en-GB" dirty="0"/>
            </a:br>
            <a:r>
              <a:rPr lang="en-GB" dirty="0"/>
              <a:t>The final report will move from identifying the problem to proposing practical and sustainable improvement.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Mid Staffordshire was a systemic quality assurance failure. The root causes included weak leadership, poor governance, unsafe staffing, poor culture and failure to listen to patients. The Swiss Cheese Model shows how several layers of defence failed together.</a:t>
            </a:r>
            <a:br>
              <a:rPr lang="en-GB" dirty="0"/>
            </a:br>
            <a:r>
              <a:rPr lang="en-GB" dirty="0"/>
              <a:t>The case shows that safe care depends on systems, culture, leadership and regulation working together.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887A1-CDF4-5564-2927-B9C4937E49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8286F6-8284-5330-66B0-04583C9016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AC0632-00CB-295F-B81E-F147DB4A211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C80B9FF-AA69-EE0E-A73F-5085264797DF}"/>
              </a:ext>
            </a:extLst>
          </p:cNvPr>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3236128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8FAFC"/>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publications/mid-staffordshire-nhs-ft-public-inquiry-government-response" TargetMode="External"/><Relationship Id="rId3" Type="http://schemas.openxmlformats.org/officeDocument/2006/relationships/hyperlink" Target="https://www.ahrq.gov/patient-safety/quality-resources/tools/chtoolbx/understand/index.html" TargetMode="External"/><Relationship Id="rId7" Type="http://schemas.openxmlformats.org/officeDocument/2006/relationships/hyperlink" Target="https://www.cqc.org.uk/about-us/fundamental-standard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cqc.org.uk/guidance-regulation/providers/regulations-service-providers-and-managers/health-social-care-act/regulation-20" TargetMode="External"/><Relationship Id="rId5" Type="http://schemas.openxmlformats.org/officeDocument/2006/relationships/hyperlink" Target="https://www.cqc.org.uk/guidance-regulation/providers/regulations-service-providers-and-managers/health-social-care-act/regulation-12" TargetMode="External"/><Relationship Id="rId4" Type="http://schemas.openxmlformats.org/officeDocument/2006/relationships/hyperlink" Target="https://www.gov.uk/government/publications/berwick-review-into-patient-safet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cbi.nlm.nih.gov/pmc/articles/PMC8514562/" TargetMode="External"/><Relationship Id="rId3" Type="http://schemas.openxmlformats.org/officeDocument/2006/relationships/hyperlink" Target="https://doi.org/10.1001/jama.260.12.1743" TargetMode="External"/><Relationship Id="rId7" Type="http://schemas.openxmlformats.org/officeDocument/2006/relationships/hyperlink" Target="https://www.who.int/news-room/fact-sheets/detail/quality-health-service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doi.org/10.1136/bmj.320.7237.768" TargetMode="External"/><Relationship Id="rId5" Type="http://schemas.openxmlformats.org/officeDocument/2006/relationships/hyperlink" Target="https://cdn.ps.emap.com/wp-content/uploads/sites/3/2009/06/Investigation_into_Mid_Staffordshire_NHS_Foundation_Trust.pdf" TargetMode="External"/><Relationship Id="rId4" Type="http://schemas.openxmlformats.org/officeDocument/2006/relationships/hyperlink" Target="https://www.gov.uk/government/publications/report-of-the-mid-staffordshire-nhs-foundation-trust-public-inqui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8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8FAFC"/>
            </a:solidFill>
            <a:prstDash val="solid"/>
          </a:ln>
        </p:spPr>
        <p:txBody>
          <a:bodyPr/>
          <a:lstStyle/>
          <a:p>
            <a:endParaRPr lang="en-GB" noProof="0" dirty="0"/>
          </a:p>
        </p:txBody>
      </p:sp>
      <p:sp>
        <p:nvSpPr>
          <p:cNvPr id="3" name="Shape 1"/>
          <p:cNvSpPr/>
          <p:nvPr/>
        </p:nvSpPr>
        <p:spPr>
          <a:xfrm>
            <a:off x="0" y="0"/>
            <a:ext cx="3657600" cy="6858000"/>
          </a:xfrm>
          <a:prstGeom prst="rect">
            <a:avLst/>
          </a:prstGeom>
          <a:solidFill>
            <a:srgbClr val="0F2A43"/>
          </a:solidFill>
          <a:ln w="12700">
            <a:solidFill>
              <a:srgbClr val="0F2A43"/>
            </a:solidFill>
            <a:prstDash val="solid"/>
          </a:ln>
        </p:spPr>
        <p:txBody>
          <a:bodyPr/>
          <a:lstStyle/>
          <a:p>
            <a:endParaRPr lang="en-GB" noProof="0" dirty="0"/>
          </a:p>
        </p:txBody>
      </p:sp>
      <p:sp>
        <p:nvSpPr>
          <p:cNvPr id="4" name="Shape 2"/>
          <p:cNvSpPr/>
          <p:nvPr/>
        </p:nvSpPr>
        <p:spPr>
          <a:xfrm>
            <a:off x="3657600" y="0"/>
            <a:ext cx="109728" cy="6858000"/>
          </a:xfrm>
          <a:prstGeom prst="rect">
            <a:avLst/>
          </a:prstGeom>
          <a:solidFill>
            <a:srgbClr val="2E8A8A"/>
          </a:solidFill>
          <a:ln w="12700">
            <a:solidFill>
              <a:srgbClr val="2E8A8A"/>
            </a:solidFill>
            <a:prstDash val="solid"/>
          </a:ln>
        </p:spPr>
        <p:txBody>
          <a:bodyPr/>
          <a:lstStyle/>
          <a:p>
            <a:endParaRPr lang="en-GB" noProof="0" dirty="0"/>
          </a:p>
        </p:txBody>
      </p:sp>
      <p:sp>
        <p:nvSpPr>
          <p:cNvPr id="5" name="Text 3"/>
          <p:cNvSpPr/>
          <p:nvPr/>
        </p:nvSpPr>
        <p:spPr>
          <a:xfrm>
            <a:off x="594360" y="594360"/>
            <a:ext cx="2651760" cy="1183640"/>
          </a:xfrm>
          <a:prstGeom prst="rect">
            <a:avLst/>
          </a:prstGeom>
          <a:noFill/>
          <a:ln/>
        </p:spPr>
        <p:txBody>
          <a:bodyPr wrap="square" lIns="0" tIns="0" rIns="0" bIns="0" rtlCol="0" anchor="ctr">
            <a:normAutofit fontScale="85000" lnSpcReduction="20000"/>
          </a:bodyPr>
          <a:lstStyle/>
          <a:p>
            <a:pPr marL="0" indent="0">
              <a:lnSpc>
                <a:spcPct val="150000"/>
              </a:lnSpc>
              <a:buNone/>
            </a:pPr>
            <a:r>
              <a:rPr lang="en-GB" sz="2400" b="1" noProof="0" dirty="0">
                <a:solidFill>
                  <a:srgbClr val="FFFFFF"/>
                </a:solidFill>
                <a:latin typeface="Arial" pitchFamily="34" charset="0"/>
                <a:ea typeface="Arial" pitchFamily="34" charset="-122"/>
                <a:cs typeface="Arial" pitchFamily="34" charset="-120"/>
              </a:rPr>
              <a:t>Component 1</a:t>
            </a:r>
            <a:endParaRPr lang="en-GB" sz="2400" noProof="0" dirty="0"/>
          </a:p>
          <a:p>
            <a:pPr marL="0" indent="0">
              <a:lnSpc>
                <a:spcPct val="150000"/>
              </a:lnSpc>
              <a:buNone/>
            </a:pPr>
            <a:r>
              <a:rPr lang="en-GB" sz="2400" b="1" noProof="0" dirty="0">
                <a:solidFill>
                  <a:srgbClr val="FFFFFF"/>
                </a:solidFill>
                <a:latin typeface="Arial" pitchFamily="34" charset="0"/>
                <a:ea typeface="Arial" pitchFamily="34" charset="-122"/>
                <a:cs typeface="Arial" pitchFamily="34" charset="-120"/>
              </a:rPr>
              <a:t>Individual Presentation</a:t>
            </a:r>
            <a:endParaRPr lang="en-GB" sz="2400" noProof="0" dirty="0"/>
          </a:p>
        </p:txBody>
      </p:sp>
      <p:sp>
        <p:nvSpPr>
          <p:cNvPr id="6" name="Text 4"/>
          <p:cNvSpPr/>
          <p:nvPr/>
        </p:nvSpPr>
        <p:spPr>
          <a:xfrm>
            <a:off x="594360" y="5466080"/>
            <a:ext cx="2651760" cy="264160"/>
          </a:xfrm>
          <a:prstGeom prst="rect">
            <a:avLst/>
          </a:prstGeom>
          <a:noFill/>
          <a:ln/>
        </p:spPr>
        <p:txBody>
          <a:bodyPr wrap="square" lIns="0" tIns="0" rIns="0" bIns="0" rtlCol="0" anchor="ctr"/>
          <a:lstStyle/>
          <a:p>
            <a:pPr marL="0" indent="0">
              <a:buNone/>
            </a:pPr>
            <a:r>
              <a:rPr lang="en-GB" sz="1800" b="1" noProof="0" dirty="0">
                <a:solidFill>
                  <a:srgbClr val="BFE7E4"/>
                </a:solidFill>
                <a:latin typeface="Arial" pitchFamily="34" charset="0"/>
                <a:ea typeface="Arial" pitchFamily="34" charset="-122"/>
                <a:cs typeface="Arial" pitchFamily="34" charset="-120"/>
              </a:rPr>
              <a:t>LCHS7006</a:t>
            </a:r>
          </a:p>
          <a:p>
            <a:pPr marL="0" indent="0">
              <a:buNone/>
            </a:pPr>
            <a:endParaRPr lang="en-GB" sz="1800" noProof="0" dirty="0"/>
          </a:p>
        </p:txBody>
      </p:sp>
      <p:sp>
        <p:nvSpPr>
          <p:cNvPr id="7" name="Text 5"/>
          <p:cNvSpPr/>
          <p:nvPr/>
        </p:nvSpPr>
        <p:spPr>
          <a:xfrm>
            <a:off x="594360" y="5852160"/>
            <a:ext cx="2743200" cy="731520"/>
          </a:xfrm>
          <a:prstGeom prst="rect">
            <a:avLst/>
          </a:prstGeom>
          <a:noFill/>
          <a:ln/>
        </p:spPr>
        <p:txBody>
          <a:bodyPr wrap="square" lIns="0" tIns="0" rIns="0" bIns="0" rtlCol="0" anchor="ctr">
            <a:normAutofit fontScale="92500" lnSpcReduction="10000"/>
          </a:bodyPr>
          <a:lstStyle/>
          <a:p>
            <a:pPr marL="0" indent="0">
              <a:lnSpc>
                <a:spcPct val="160000"/>
              </a:lnSpc>
              <a:buNone/>
            </a:pPr>
            <a:r>
              <a:rPr lang="en-GB" noProof="0" dirty="0">
                <a:solidFill>
                  <a:srgbClr val="D9E9EF"/>
                </a:solidFill>
                <a:latin typeface="Arial" pitchFamily="34" charset="0"/>
                <a:ea typeface="Arial" pitchFamily="34" charset="-122"/>
                <a:cs typeface="Arial" pitchFamily="34" charset="-120"/>
              </a:rPr>
              <a:t>Quality Assurance and</a:t>
            </a:r>
            <a:endParaRPr lang="en-GB" noProof="0" dirty="0"/>
          </a:p>
          <a:p>
            <a:pPr marL="0" indent="0">
              <a:lnSpc>
                <a:spcPct val="160000"/>
              </a:lnSpc>
              <a:buNone/>
            </a:pPr>
            <a:r>
              <a:rPr lang="en-GB" noProof="0" dirty="0">
                <a:solidFill>
                  <a:srgbClr val="D9E9EF"/>
                </a:solidFill>
                <a:latin typeface="Arial" pitchFamily="34" charset="0"/>
                <a:ea typeface="Arial" pitchFamily="34" charset="-122"/>
                <a:cs typeface="Arial" pitchFamily="34" charset="-120"/>
              </a:rPr>
              <a:t>Service Improvements</a:t>
            </a:r>
            <a:endParaRPr lang="en-GB" noProof="0" dirty="0"/>
          </a:p>
        </p:txBody>
      </p:sp>
      <p:sp>
        <p:nvSpPr>
          <p:cNvPr id="8" name="Text 6"/>
          <p:cNvSpPr/>
          <p:nvPr/>
        </p:nvSpPr>
        <p:spPr>
          <a:xfrm>
            <a:off x="4251960" y="1005839"/>
            <a:ext cx="7132320" cy="1910079"/>
          </a:xfrm>
          <a:prstGeom prst="rect">
            <a:avLst/>
          </a:prstGeom>
          <a:noFill/>
          <a:ln/>
        </p:spPr>
        <p:txBody>
          <a:bodyPr wrap="square" lIns="0" tIns="0" rIns="0" bIns="0" rtlCol="0" anchor="ctr">
            <a:noAutofit/>
          </a:bodyPr>
          <a:lstStyle/>
          <a:p>
            <a:pPr marL="0" indent="0">
              <a:lnSpc>
                <a:spcPct val="150000"/>
              </a:lnSpc>
              <a:buNone/>
            </a:pPr>
            <a:r>
              <a:rPr lang="en-GB" sz="2800" b="1" noProof="0" dirty="0">
                <a:solidFill>
                  <a:srgbClr val="0F2A43"/>
                </a:solidFill>
                <a:latin typeface="Arial" pitchFamily="34" charset="0"/>
                <a:ea typeface="Arial" pitchFamily="34" charset="-122"/>
                <a:cs typeface="Arial" pitchFamily="34" charset="-120"/>
              </a:rPr>
              <a:t>Root Causes and Policy Issues in the</a:t>
            </a:r>
            <a:endParaRPr lang="en-GB" sz="2800" noProof="0" dirty="0"/>
          </a:p>
          <a:p>
            <a:pPr marL="0" indent="0">
              <a:lnSpc>
                <a:spcPct val="150000"/>
              </a:lnSpc>
              <a:buNone/>
            </a:pPr>
            <a:r>
              <a:rPr lang="en-GB" sz="2800" b="1" noProof="0" dirty="0">
                <a:solidFill>
                  <a:srgbClr val="0F2A43"/>
                </a:solidFill>
                <a:latin typeface="Arial" pitchFamily="34" charset="0"/>
                <a:ea typeface="Arial" pitchFamily="34" charset="-122"/>
                <a:cs typeface="Arial" pitchFamily="34" charset="-120"/>
              </a:rPr>
              <a:t>Mid Staffordshire NHS Foundation Trust Scandal</a:t>
            </a:r>
            <a:endParaRPr lang="en-GB" sz="2800" noProof="0" dirty="0"/>
          </a:p>
        </p:txBody>
      </p:sp>
      <p:sp>
        <p:nvSpPr>
          <p:cNvPr id="10" name="Shape 8"/>
          <p:cNvSpPr/>
          <p:nvPr/>
        </p:nvSpPr>
        <p:spPr>
          <a:xfrm>
            <a:off x="4279392" y="3042920"/>
            <a:ext cx="5669280" cy="0"/>
          </a:xfrm>
          <a:prstGeom prst="line">
            <a:avLst/>
          </a:prstGeom>
          <a:noFill/>
          <a:ln w="25400">
            <a:solidFill>
              <a:srgbClr val="2E8A8A"/>
            </a:solidFill>
            <a:prstDash val="solid"/>
          </a:ln>
        </p:spPr>
        <p:txBody>
          <a:bodyPr/>
          <a:lstStyle/>
          <a:p>
            <a:endParaRPr lang="en-GB" noProof="0" dirty="0"/>
          </a:p>
        </p:txBody>
      </p:sp>
      <p:sp>
        <p:nvSpPr>
          <p:cNvPr id="11" name="Text 9"/>
          <p:cNvSpPr/>
          <p:nvPr/>
        </p:nvSpPr>
        <p:spPr>
          <a:xfrm>
            <a:off x="4297680" y="3749039"/>
            <a:ext cx="6766560" cy="1910079"/>
          </a:xfrm>
          <a:prstGeom prst="rect">
            <a:avLst/>
          </a:prstGeom>
          <a:noFill/>
          <a:ln/>
        </p:spPr>
        <p:txBody>
          <a:bodyPr wrap="square" lIns="254" tIns="254" rIns="254" bIns="254" rtlCol="0" anchor="ctr">
            <a:normAutofit/>
          </a:bodyPr>
          <a:lstStyle/>
          <a:p>
            <a:pPr>
              <a:lnSpc>
                <a:spcPct val="150000"/>
              </a:lnSpc>
            </a:pPr>
            <a:r>
              <a:rPr lang="en-GB" sz="1800" noProof="0" dirty="0">
                <a:solidFill>
                  <a:srgbClr val="334155"/>
                </a:solidFill>
                <a:latin typeface="Arial" pitchFamily="34" charset="0"/>
                <a:ea typeface="Arial" pitchFamily="34" charset="-122"/>
                <a:cs typeface="Arial" pitchFamily="34" charset="-120"/>
              </a:rPr>
              <a:t>Student name: </a:t>
            </a:r>
            <a:r>
              <a:rPr lang="en-US" dirty="0">
                <a:solidFill>
                  <a:srgbClr val="334155"/>
                </a:solidFill>
                <a:latin typeface="Arial" pitchFamily="34" charset="0"/>
                <a:ea typeface="Arial" pitchFamily="34" charset="-122"/>
                <a:cs typeface="Arial" pitchFamily="34" charset="-120"/>
              </a:rPr>
              <a:t>Naima Amin</a:t>
            </a:r>
            <a:endParaRPr lang="en-GB" sz="1800" noProof="0" dirty="0"/>
          </a:p>
          <a:p>
            <a:pPr>
              <a:lnSpc>
                <a:spcPct val="150000"/>
              </a:lnSpc>
            </a:pPr>
            <a:r>
              <a:rPr lang="en-GB" sz="1800" noProof="0" dirty="0">
                <a:solidFill>
                  <a:srgbClr val="334155"/>
                </a:solidFill>
                <a:latin typeface="Arial" pitchFamily="34" charset="0"/>
                <a:ea typeface="Arial" pitchFamily="34" charset="-122"/>
                <a:cs typeface="Arial" pitchFamily="34" charset="-120"/>
              </a:rPr>
              <a:t>Student ID: </a:t>
            </a:r>
            <a:r>
              <a:rPr lang="en-US" dirty="0">
                <a:solidFill>
                  <a:srgbClr val="334155"/>
                </a:solidFill>
                <a:latin typeface="Arial" pitchFamily="34" charset="0"/>
                <a:ea typeface="Arial" pitchFamily="34" charset="-122"/>
                <a:cs typeface="Arial" pitchFamily="34" charset="-120"/>
              </a:rPr>
              <a:t>2222407</a:t>
            </a:r>
            <a:endParaRPr lang="en-GB" sz="1800" noProof="0" dirty="0"/>
          </a:p>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Programme: MSc Public Health and Social Care in Practice</a:t>
            </a:r>
            <a:endParaRPr lang="en-GB" sz="1800" noProof="0" dirty="0"/>
          </a:p>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Lecturer: Dr Fahad Khan</a:t>
            </a:r>
            <a:endParaRPr lang="en-GB" sz="1800" noProof="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Aim and Structure of the Presentation</a:t>
            </a:r>
            <a:endParaRPr lang="en-GB" sz="3000" noProof="0" dirty="0"/>
          </a:p>
        </p:txBody>
      </p:sp>
      <p:sp>
        <p:nvSpPr>
          <p:cNvPr id="4" name="Text 2"/>
          <p:cNvSpPr/>
          <p:nvPr/>
        </p:nvSpPr>
        <p:spPr>
          <a:xfrm>
            <a:off x="685800" y="1234440"/>
            <a:ext cx="10789920" cy="1585976"/>
          </a:xfrm>
          <a:prstGeom prst="rect">
            <a:avLst/>
          </a:prstGeom>
          <a:noFill/>
          <a:ln/>
        </p:spPr>
        <p:txBody>
          <a:bodyPr wrap="square" lIns="635" tIns="635" rIns="635" bIns="635" rtlCol="0" anchor="t">
            <a:normAutofit/>
          </a:bodyPr>
          <a:lstStyle/>
          <a:p>
            <a:pPr marL="0" indent="0">
              <a:lnSpc>
                <a:spcPct val="160000"/>
              </a:lnSpc>
              <a:buNone/>
            </a:pPr>
            <a:r>
              <a:rPr lang="en-GB" b="1" noProof="0" dirty="0">
                <a:solidFill>
                  <a:srgbClr val="0F2A43"/>
                </a:solidFill>
                <a:latin typeface="Arial" pitchFamily="34" charset="0"/>
                <a:ea typeface="Arial" pitchFamily="34" charset="-122"/>
                <a:cs typeface="Arial" pitchFamily="34" charset="-120"/>
              </a:rPr>
              <a:t>Aim: To examine the Mid Staffordshire NHS Foundation Trust scandal as a big quality assurance and service improvement failure.</a:t>
            </a:r>
          </a:p>
          <a:p>
            <a:pPr marL="0" indent="0">
              <a:lnSpc>
                <a:spcPct val="160000"/>
              </a:lnSpc>
              <a:buNone/>
            </a:pPr>
            <a:endParaRPr lang="en-GB" sz="1000" b="1" noProof="0" dirty="0">
              <a:solidFill>
                <a:srgbClr val="0F2A43"/>
              </a:solidFill>
              <a:latin typeface="Arial" pitchFamily="34" charset="0"/>
              <a:ea typeface="Arial" pitchFamily="34" charset="-122"/>
              <a:cs typeface="Arial" pitchFamily="34" charset="-120"/>
            </a:endParaRPr>
          </a:p>
          <a:p>
            <a:pPr marL="0" indent="0">
              <a:lnSpc>
                <a:spcPct val="160000"/>
              </a:lnSpc>
              <a:buNone/>
            </a:pPr>
            <a:r>
              <a:rPr lang="en-GB" b="1" noProof="0" dirty="0">
                <a:solidFill>
                  <a:srgbClr val="0F2A43"/>
                </a:solidFill>
                <a:latin typeface="Arial" pitchFamily="34" charset="0"/>
                <a:ea typeface="Arial" pitchFamily="34" charset="-122"/>
                <a:cs typeface="Arial" pitchFamily="34" charset="-120"/>
              </a:rPr>
              <a:t>This presentation will cover:</a:t>
            </a:r>
          </a:p>
        </p:txBody>
      </p:sp>
      <p:grpSp>
        <p:nvGrpSpPr>
          <p:cNvPr id="29" name="Group 28">
            <a:extLst>
              <a:ext uri="{FF2B5EF4-FFF2-40B4-BE49-F238E27FC236}">
                <a16:creationId xmlns:a16="http://schemas.microsoft.com/office/drawing/2014/main" id="{802CFEC7-84CB-7417-F35E-0E95475678CD}"/>
              </a:ext>
            </a:extLst>
          </p:cNvPr>
          <p:cNvGrpSpPr/>
          <p:nvPr/>
        </p:nvGrpSpPr>
        <p:grpSpPr>
          <a:xfrm>
            <a:off x="695960" y="3186176"/>
            <a:ext cx="10698480" cy="2807208"/>
            <a:chOff x="685800" y="1965960"/>
            <a:chExt cx="10698480" cy="2807208"/>
          </a:xfrm>
        </p:grpSpPr>
        <p:sp>
          <p:nvSpPr>
            <p:cNvPr id="5" name="Shape 3"/>
            <p:cNvSpPr/>
            <p:nvPr/>
          </p:nvSpPr>
          <p:spPr>
            <a:xfrm>
              <a:off x="685800" y="1965960"/>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6" name="Shape 4"/>
            <p:cNvSpPr/>
            <p:nvPr/>
          </p:nvSpPr>
          <p:spPr>
            <a:xfrm>
              <a:off x="685800" y="1965960"/>
              <a:ext cx="73152" cy="530352"/>
            </a:xfrm>
            <a:prstGeom prst="rect">
              <a:avLst/>
            </a:prstGeom>
            <a:solidFill>
              <a:srgbClr val="1E5E8C"/>
            </a:solidFill>
            <a:ln w="12700">
              <a:solidFill>
                <a:srgbClr val="1E5E8C"/>
              </a:solidFill>
              <a:prstDash val="solid"/>
            </a:ln>
          </p:spPr>
          <p:txBody>
            <a:bodyPr/>
            <a:lstStyle/>
            <a:p>
              <a:endParaRPr lang="en-GB" noProof="0" dirty="0"/>
            </a:p>
          </p:txBody>
        </p:sp>
        <p:sp>
          <p:nvSpPr>
            <p:cNvPr id="7" name="Text 5"/>
            <p:cNvSpPr/>
            <p:nvPr/>
          </p:nvSpPr>
          <p:spPr>
            <a:xfrm>
              <a:off x="886968" y="2093976"/>
              <a:ext cx="4873752" cy="329184"/>
            </a:xfrm>
            <a:prstGeom prst="rect">
              <a:avLst/>
            </a:prstGeom>
            <a:noFill/>
            <a:ln/>
          </p:spPr>
          <p:txBody>
            <a:bodyPr wrap="square" lIns="254" tIns="254" rIns="254" bIns="254" rtlCol="0" anchor="ctr">
              <a:normAutofit fontScale="925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Background to the Mid Staffordshire case.</a:t>
              </a:r>
              <a:endParaRPr lang="en-GB" sz="1800" noProof="0" dirty="0"/>
            </a:p>
          </p:txBody>
        </p:sp>
        <p:sp>
          <p:nvSpPr>
            <p:cNvPr id="8" name="Shape 6"/>
            <p:cNvSpPr/>
            <p:nvPr/>
          </p:nvSpPr>
          <p:spPr>
            <a:xfrm>
              <a:off x="6217920" y="1965960"/>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9" name="Shape 7"/>
            <p:cNvSpPr/>
            <p:nvPr/>
          </p:nvSpPr>
          <p:spPr>
            <a:xfrm>
              <a:off x="6217920" y="1965960"/>
              <a:ext cx="73152" cy="530352"/>
            </a:xfrm>
            <a:prstGeom prst="rect">
              <a:avLst/>
            </a:prstGeom>
            <a:solidFill>
              <a:srgbClr val="1E5E8C"/>
            </a:solidFill>
            <a:ln w="12700">
              <a:solidFill>
                <a:srgbClr val="1E5E8C"/>
              </a:solidFill>
              <a:prstDash val="solid"/>
            </a:ln>
          </p:spPr>
          <p:txBody>
            <a:bodyPr/>
            <a:lstStyle/>
            <a:p>
              <a:endParaRPr lang="en-GB" noProof="0" dirty="0"/>
            </a:p>
          </p:txBody>
        </p:sp>
        <p:sp>
          <p:nvSpPr>
            <p:cNvPr id="10" name="Text 8"/>
            <p:cNvSpPr/>
            <p:nvPr/>
          </p:nvSpPr>
          <p:spPr>
            <a:xfrm>
              <a:off x="6419088" y="2093976"/>
              <a:ext cx="4873752" cy="329184"/>
            </a:xfrm>
            <a:prstGeom prst="rect">
              <a:avLst/>
            </a:prstGeom>
            <a:noFill/>
            <a:ln/>
          </p:spPr>
          <p:txBody>
            <a:bodyPr wrap="square" lIns="254" tIns="254" rIns="254" bIns="254" rtlCol="0" anchor="ctr">
              <a:normAutofit fontScale="850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Reasons why the case is a quality assurance failure.</a:t>
              </a:r>
              <a:endParaRPr lang="en-GB" sz="1800" noProof="0" dirty="0"/>
            </a:p>
          </p:txBody>
        </p:sp>
        <p:sp>
          <p:nvSpPr>
            <p:cNvPr id="11" name="Shape 9"/>
            <p:cNvSpPr/>
            <p:nvPr/>
          </p:nvSpPr>
          <p:spPr>
            <a:xfrm>
              <a:off x="685800" y="2724912"/>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12" name="Shape 10"/>
            <p:cNvSpPr/>
            <p:nvPr/>
          </p:nvSpPr>
          <p:spPr>
            <a:xfrm>
              <a:off x="685800" y="2724912"/>
              <a:ext cx="73152" cy="530352"/>
            </a:xfrm>
            <a:prstGeom prst="rect">
              <a:avLst/>
            </a:prstGeom>
            <a:solidFill>
              <a:srgbClr val="1E5E8C"/>
            </a:solidFill>
            <a:ln w="12700">
              <a:solidFill>
                <a:srgbClr val="1E5E8C"/>
              </a:solidFill>
              <a:prstDash val="solid"/>
            </a:ln>
          </p:spPr>
          <p:txBody>
            <a:bodyPr/>
            <a:lstStyle/>
            <a:p>
              <a:endParaRPr lang="en-GB" noProof="0" dirty="0"/>
            </a:p>
          </p:txBody>
        </p:sp>
        <p:sp>
          <p:nvSpPr>
            <p:cNvPr id="13" name="Text 11"/>
            <p:cNvSpPr/>
            <p:nvPr/>
          </p:nvSpPr>
          <p:spPr>
            <a:xfrm>
              <a:off x="886968" y="2852928"/>
              <a:ext cx="4873752" cy="329184"/>
            </a:xfrm>
            <a:prstGeom prst="rect">
              <a:avLst/>
            </a:prstGeom>
            <a:noFill/>
            <a:ln/>
          </p:spPr>
          <p:txBody>
            <a:bodyPr wrap="square" lIns="254" tIns="254" rIns="254" bIns="254" rtlCol="0" anchor="ctr">
              <a:normAutofit fontScale="925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Root causes based on the Swiss Cheese Model.</a:t>
              </a:r>
              <a:endParaRPr lang="en-GB" sz="1800" noProof="0" dirty="0"/>
            </a:p>
          </p:txBody>
        </p:sp>
        <p:sp>
          <p:nvSpPr>
            <p:cNvPr id="14" name="Shape 12"/>
            <p:cNvSpPr/>
            <p:nvPr/>
          </p:nvSpPr>
          <p:spPr>
            <a:xfrm>
              <a:off x="6217920" y="2724912"/>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15" name="Shape 13"/>
            <p:cNvSpPr/>
            <p:nvPr/>
          </p:nvSpPr>
          <p:spPr>
            <a:xfrm>
              <a:off x="6217920" y="2724912"/>
              <a:ext cx="73152" cy="530352"/>
            </a:xfrm>
            <a:prstGeom prst="rect">
              <a:avLst/>
            </a:prstGeom>
            <a:solidFill>
              <a:srgbClr val="1E5E8C"/>
            </a:solidFill>
            <a:ln w="12700">
              <a:solidFill>
                <a:srgbClr val="1E5E8C"/>
              </a:solidFill>
              <a:prstDash val="solid"/>
            </a:ln>
          </p:spPr>
          <p:txBody>
            <a:bodyPr/>
            <a:lstStyle/>
            <a:p>
              <a:endParaRPr lang="en-GB" noProof="0" dirty="0"/>
            </a:p>
          </p:txBody>
        </p:sp>
        <p:sp>
          <p:nvSpPr>
            <p:cNvPr id="16" name="Text 14"/>
            <p:cNvSpPr/>
            <p:nvPr/>
          </p:nvSpPr>
          <p:spPr>
            <a:xfrm>
              <a:off x="6419088" y="2852928"/>
              <a:ext cx="4873752" cy="329184"/>
            </a:xfrm>
            <a:prstGeom prst="rect">
              <a:avLst/>
            </a:prstGeom>
            <a:noFill/>
            <a:ln/>
          </p:spPr>
          <p:txBody>
            <a:bodyPr wrap="square" lIns="254" tIns="254" rIns="254" bIns="254" rtlCol="0" anchor="ctr">
              <a:normAutofit fontScale="925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Fishbone structure of the Root Cause Analysis.</a:t>
              </a:r>
              <a:endParaRPr lang="en-GB" sz="1800" noProof="0" dirty="0"/>
            </a:p>
          </p:txBody>
        </p:sp>
        <p:sp>
          <p:nvSpPr>
            <p:cNvPr id="17" name="Shape 15"/>
            <p:cNvSpPr/>
            <p:nvPr/>
          </p:nvSpPr>
          <p:spPr>
            <a:xfrm>
              <a:off x="685800" y="3483864"/>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18" name="Shape 16"/>
            <p:cNvSpPr/>
            <p:nvPr/>
          </p:nvSpPr>
          <p:spPr>
            <a:xfrm>
              <a:off x="685800" y="3483864"/>
              <a:ext cx="73152" cy="530352"/>
            </a:xfrm>
            <a:prstGeom prst="rect">
              <a:avLst/>
            </a:prstGeom>
            <a:solidFill>
              <a:srgbClr val="2E8A8A"/>
            </a:solidFill>
            <a:ln w="12700">
              <a:solidFill>
                <a:srgbClr val="2E8A8A"/>
              </a:solidFill>
              <a:prstDash val="solid"/>
            </a:ln>
          </p:spPr>
          <p:txBody>
            <a:bodyPr/>
            <a:lstStyle/>
            <a:p>
              <a:endParaRPr lang="en-GB" noProof="0" dirty="0"/>
            </a:p>
          </p:txBody>
        </p:sp>
        <p:sp>
          <p:nvSpPr>
            <p:cNvPr id="19" name="Text 17"/>
            <p:cNvSpPr/>
            <p:nvPr/>
          </p:nvSpPr>
          <p:spPr>
            <a:xfrm>
              <a:off x="886968" y="3611880"/>
              <a:ext cx="4873752" cy="329184"/>
            </a:xfrm>
            <a:prstGeom prst="rect">
              <a:avLst/>
            </a:prstGeom>
            <a:noFill/>
            <a:ln/>
          </p:spPr>
          <p:txBody>
            <a:bodyPr wrap="square" lIns="254" tIns="254" rIns="254" bIns="254" rtlCol="0" anchor="ctr">
              <a:normAutofit fontScale="77500" lnSpcReduction="2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The Structure, Process and Outcome Model of Donabedian.</a:t>
              </a:r>
              <a:endParaRPr lang="en-GB" sz="1800" noProof="0" dirty="0"/>
            </a:p>
          </p:txBody>
        </p:sp>
        <p:sp>
          <p:nvSpPr>
            <p:cNvPr id="20" name="Shape 18"/>
            <p:cNvSpPr/>
            <p:nvPr/>
          </p:nvSpPr>
          <p:spPr>
            <a:xfrm>
              <a:off x="6217920" y="3483864"/>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21" name="Shape 19"/>
            <p:cNvSpPr/>
            <p:nvPr/>
          </p:nvSpPr>
          <p:spPr>
            <a:xfrm>
              <a:off x="6217920" y="3483864"/>
              <a:ext cx="73152" cy="530352"/>
            </a:xfrm>
            <a:prstGeom prst="rect">
              <a:avLst/>
            </a:prstGeom>
            <a:solidFill>
              <a:srgbClr val="2E8A8A"/>
            </a:solidFill>
            <a:ln w="12700">
              <a:solidFill>
                <a:srgbClr val="2E8A8A"/>
              </a:solidFill>
              <a:prstDash val="solid"/>
            </a:ln>
          </p:spPr>
          <p:txBody>
            <a:bodyPr/>
            <a:lstStyle/>
            <a:p>
              <a:endParaRPr lang="en-GB" noProof="0" dirty="0"/>
            </a:p>
          </p:txBody>
        </p:sp>
        <p:sp>
          <p:nvSpPr>
            <p:cNvPr id="22" name="Text 20"/>
            <p:cNvSpPr/>
            <p:nvPr/>
          </p:nvSpPr>
          <p:spPr>
            <a:xfrm>
              <a:off x="6419088" y="3611880"/>
              <a:ext cx="4873752" cy="329184"/>
            </a:xfrm>
            <a:prstGeom prst="rect">
              <a:avLst/>
            </a:prstGeom>
            <a:noFill/>
            <a:ln/>
          </p:spPr>
          <p:txBody>
            <a:bodyPr wrap="square" lIns="254" tIns="254" rIns="254" bIns="254" rtlCol="0" anchor="ctr">
              <a:normAutofit fontScale="925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Policy and regulatory issues.</a:t>
              </a:r>
              <a:endParaRPr lang="en-GB" sz="1800" noProof="0" dirty="0"/>
            </a:p>
          </p:txBody>
        </p:sp>
        <p:sp>
          <p:nvSpPr>
            <p:cNvPr id="23" name="Shape 21"/>
            <p:cNvSpPr/>
            <p:nvPr/>
          </p:nvSpPr>
          <p:spPr>
            <a:xfrm>
              <a:off x="685800" y="4242816"/>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24" name="Shape 22"/>
            <p:cNvSpPr/>
            <p:nvPr/>
          </p:nvSpPr>
          <p:spPr>
            <a:xfrm>
              <a:off x="685800" y="4242816"/>
              <a:ext cx="73152" cy="530352"/>
            </a:xfrm>
            <a:prstGeom prst="rect">
              <a:avLst/>
            </a:prstGeom>
            <a:solidFill>
              <a:srgbClr val="2E8A8A"/>
            </a:solidFill>
            <a:ln w="12700">
              <a:solidFill>
                <a:srgbClr val="2E8A8A"/>
              </a:solidFill>
              <a:prstDash val="solid"/>
            </a:ln>
          </p:spPr>
          <p:txBody>
            <a:bodyPr/>
            <a:lstStyle/>
            <a:p>
              <a:endParaRPr lang="en-GB" noProof="0" dirty="0"/>
            </a:p>
          </p:txBody>
        </p:sp>
        <p:sp>
          <p:nvSpPr>
            <p:cNvPr id="25" name="Text 23"/>
            <p:cNvSpPr/>
            <p:nvPr/>
          </p:nvSpPr>
          <p:spPr>
            <a:xfrm>
              <a:off x="886968" y="4370832"/>
              <a:ext cx="4873752" cy="329184"/>
            </a:xfrm>
            <a:prstGeom prst="rect">
              <a:avLst/>
            </a:prstGeom>
            <a:noFill/>
            <a:ln/>
          </p:spPr>
          <p:txBody>
            <a:bodyPr wrap="square" lIns="254" tIns="254" rIns="254" bIns="254" rtlCol="0" anchor="ctr">
              <a:normAutofit fontScale="925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Impact on quality, efficiency and equity.</a:t>
              </a:r>
              <a:endParaRPr lang="en-GB" sz="1800" noProof="0" dirty="0"/>
            </a:p>
          </p:txBody>
        </p:sp>
        <p:sp>
          <p:nvSpPr>
            <p:cNvPr id="26" name="Shape 24"/>
            <p:cNvSpPr/>
            <p:nvPr/>
          </p:nvSpPr>
          <p:spPr>
            <a:xfrm>
              <a:off x="6217920" y="4242816"/>
              <a:ext cx="5166360" cy="530352"/>
            </a:xfrm>
            <a:prstGeom prst="roundRect">
              <a:avLst>
                <a:gd name="adj" fmla="val 17241"/>
              </a:avLst>
            </a:prstGeom>
            <a:solidFill>
              <a:srgbClr val="FFFFFF"/>
            </a:solidFill>
            <a:ln w="12700">
              <a:solidFill>
                <a:srgbClr val="CBD5E1"/>
              </a:solidFill>
              <a:prstDash val="solid"/>
            </a:ln>
          </p:spPr>
          <p:txBody>
            <a:bodyPr/>
            <a:lstStyle/>
            <a:p>
              <a:endParaRPr lang="en-GB" noProof="0" dirty="0"/>
            </a:p>
          </p:txBody>
        </p:sp>
        <p:sp>
          <p:nvSpPr>
            <p:cNvPr id="27" name="Shape 25"/>
            <p:cNvSpPr/>
            <p:nvPr/>
          </p:nvSpPr>
          <p:spPr>
            <a:xfrm>
              <a:off x="6217920" y="4242816"/>
              <a:ext cx="73152" cy="530352"/>
            </a:xfrm>
            <a:prstGeom prst="rect">
              <a:avLst/>
            </a:prstGeom>
            <a:solidFill>
              <a:srgbClr val="2E8A8A"/>
            </a:solidFill>
            <a:ln w="12700">
              <a:solidFill>
                <a:srgbClr val="2E8A8A"/>
              </a:solidFill>
              <a:prstDash val="solid"/>
            </a:ln>
          </p:spPr>
          <p:txBody>
            <a:bodyPr/>
            <a:lstStyle/>
            <a:p>
              <a:endParaRPr lang="en-GB" noProof="0" dirty="0"/>
            </a:p>
          </p:txBody>
        </p:sp>
        <p:sp>
          <p:nvSpPr>
            <p:cNvPr id="28" name="Text 26"/>
            <p:cNvSpPr/>
            <p:nvPr/>
          </p:nvSpPr>
          <p:spPr>
            <a:xfrm>
              <a:off x="6419088" y="4370832"/>
              <a:ext cx="4873752" cy="329184"/>
            </a:xfrm>
            <a:prstGeom prst="rect">
              <a:avLst/>
            </a:prstGeom>
            <a:noFill/>
            <a:ln/>
          </p:spPr>
          <p:txBody>
            <a:bodyPr wrap="square" lIns="254" tIns="254" rIns="254" bIns="254" rtlCol="0" anchor="ctr">
              <a:normAutofit fontScale="925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The way Component 2 will be organized.</a:t>
              </a:r>
              <a:endParaRPr lang="en-GB" sz="1800" noProof="0" dirty="0"/>
            </a:p>
          </p:txBody>
        </p:sp>
      </p:grpSp>
      <p:sp>
        <p:nvSpPr>
          <p:cNvPr id="30" name="Text 2">
            <a:extLst>
              <a:ext uri="{FF2B5EF4-FFF2-40B4-BE49-F238E27FC236}">
                <a16:creationId xmlns:a16="http://schemas.microsoft.com/office/drawing/2014/main" id="{D5ECBFD5-C427-F32B-9467-05438CA2C132}"/>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2</a:t>
            </a:r>
            <a:endParaRPr lang="en-GB" sz="800" noProof="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C8C87"/>
          </a:solidFill>
          <a:ln w="12700">
            <a:solidFill>
              <a:srgbClr val="2C8C87"/>
            </a:solidFill>
            <a:prstDash val="solid"/>
          </a:ln>
        </p:spPr>
        <p:txBody>
          <a:bodyPr/>
          <a:lstStyle/>
          <a:p>
            <a:endParaRPr lang="en-GB" noProof="0" dirty="0"/>
          </a:p>
        </p:txBody>
      </p:sp>
      <p:sp>
        <p:nvSpPr>
          <p:cNvPr id="3" name="Text 1"/>
          <p:cNvSpPr/>
          <p:nvPr/>
        </p:nvSpPr>
        <p:spPr>
          <a:xfrm>
            <a:off x="502920" y="438912"/>
            <a:ext cx="11155680" cy="457200"/>
          </a:xfrm>
          <a:prstGeom prst="rect">
            <a:avLst/>
          </a:prstGeom>
          <a:noFill/>
          <a:ln/>
        </p:spPr>
        <p:txBody>
          <a:bodyPr wrap="square" lIns="254" tIns="254" rIns="254" bIns="254" rtlCol="0" anchor="ctr">
            <a:normAutofit lnSpcReduction="10000"/>
          </a:bodyPr>
          <a:lstStyle/>
          <a:p>
            <a:pPr marL="0" indent="0">
              <a:buNone/>
            </a:pPr>
            <a:r>
              <a:rPr lang="en-GB" sz="3000" b="1" noProof="0" dirty="0">
                <a:solidFill>
                  <a:srgbClr val="0E2A44"/>
                </a:solidFill>
                <a:latin typeface="Arial" pitchFamily="34" charset="0"/>
                <a:ea typeface="Arial" pitchFamily="34" charset="-122"/>
                <a:cs typeface="Arial" pitchFamily="34" charset="-120"/>
              </a:rPr>
              <a:t>Case Study Background</a:t>
            </a:r>
            <a:endParaRPr lang="en-GB" sz="3000" noProof="0" dirty="0"/>
          </a:p>
        </p:txBody>
      </p:sp>
      <p:sp>
        <p:nvSpPr>
          <p:cNvPr id="4" name="Text 2"/>
          <p:cNvSpPr/>
          <p:nvPr/>
        </p:nvSpPr>
        <p:spPr>
          <a:xfrm>
            <a:off x="530352" y="896112"/>
            <a:ext cx="4773168" cy="360680"/>
          </a:xfrm>
          <a:prstGeom prst="rect">
            <a:avLst/>
          </a:prstGeom>
          <a:noFill/>
          <a:ln/>
        </p:spPr>
        <p:txBody>
          <a:bodyPr wrap="square" lIns="254" tIns="254" rIns="254" bIns="254" rtlCol="0" anchor="ctr">
            <a:normAutofit/>
          </a:bodyPr>
          <a:lstStyle/>
          <a:p>
            <a:pPr marL="0" indent="0">
              <a:buNone/>
            </a:pPr>
            <a:r>
              <a:rPr lang="en-GB" sz="1500" noProof="0" dirty="0">
                <a:solidFill>
                  <a:srgbClr val="617289"/>
                </a:solidFill>
                <a:latin typeface="Arial" pitchFamily="34" charset="0"/>
                <a:ea typeface="Arial" pitchFamily="34" charset="-122"/>
                <a:cs typeface="Arial" pitchFamily="34" charset="-120"/>
              </a:rPr>
              <a:t>Mid Staffordshire NHS Foundation Trust, 2005–2009</a:t>
            </a:r>
            <a:endParaRPr lang="en-GB" sz="1500" noProof="0" dirty="0"/>
          </a:p>
        </p:txBody>
      </p:sp>
      <p:sp>
        <p:nvSpPr>
          <p:cNvPr id="5" name="Text 3"/>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3</a:t>
            </a:r>
            <a:endParaRPr lang="en-GB" sz="800" noProof="0" dirty="0"/>
          </a:p>
        </p:txBody>
      </p:sp>
      <p:sp>
        <p:nvSpPr>
          <p:cNvPr id="6" name="Shape 4"/>
          <p:cNvSpPr/>
          <p:nvPr/>
        </p:nvSpPr>
        <p:spPr>
          <a:xfrm>
            <a:off x="594360" y="1393459"/>
            <a:ext cx="5349240" cy="1631696"/>
          </a:xfrm>
          <a:prstGeom prst="roundRect">
            <a:avLst>
              <a:gd name="adj" fmla="val 6400"/>
            </a:avLst>
          </a:prstGeom>
          <a:solidFill>
            <a:srgbClr val="FFFFFF"/>
          </a:solidFill>
          <a:ln w="12700">
            <a:solidFill>
              <a:srgbClr val="C9D4E2"/>
            </a:solidFill>
            <a:prstDash val="solid"/>
          </a:ln>
        </p:spPr>
        <p:txBody>
          <a:bodyPr/>
          <a:lstStyle/>
          <a:p>
            <a:endParaRPr lang="en-GB" noProof="0" dirty="0"/>
          </a:p>
        </p:txBody>
      </p:sp>
      <p:grpSp>
        <p:nvGrpSpPr>
          <p:cNvPr id="25" name="Group 24">
            <a:extLst>
              <a:ext uri="{FF2B5EF4-FFF2-40B4-BE49-F238E27FC236}">
                <a16:creationId xmlns:a16="http://schemas.microsoft.com/office/drawing/2014/main" id="{00614EEC-8D73-E70F-4485-A3BCDCB043B4}"/>
              </a:ext>
            </a:extLst>
          </p:cNvPr>
          <p:cNvGrpSpPr/>
          <p:nvPr/>
        </p:nvGrpSpPr>
        <p:grpSpPr>
          <a:xfrm>
            <a:off x="758952" y="1554480"/>
            <a:ext cx="5020056" cy="1334008"/>
            <a:chOff x="758952" y="1554480"/>
            <a:chExt cx="5020056" cy="1334008"/>
          </a:xfrm>
        </p:grpSpPr>
        <p:sp>
          <p:nvSpPr>
            <p:cNvPr id="7" name="Text 5"/>
            <p:cNvSpPr/>
            <p:nvPr/>
          </p:nvSpPr>
          <p:spPr>
            <a:xfrm>
              <a:off x="758952" y="1554480"/>
              <a:ext cx="5020056" cy="310896"/>
            </a:xfrm>
            <a:prstGeom prst="rect">
              <a:avLst/>
            </a:prstGeom>
            <a:noFill/>
            <a:ln/>
          </p:spPr>
          <p:txBody>
            <a:bodyPr wrap="square" lIns="1016" tIns="1016" rIns="1016" bIns="1016" rtlCol="0" anchor="t">
              <a:normAutofit/>
            </a:bodyPr>
            <a:lstStyle/>
            <a:p>
              <a:pPr marL="0" indent="0" algn="l">
                <a:buNone/>
              </a:pPr>
              <a:r>
                <a:rPr lang="en-GB" sz="1800" b="1" noProof="0" dirty="0">
                  <a:solidFill>
                    <a:srgbClr val="27638D"/>
                  </a:solidFill>
                  <a:latin typeface="Arial" pitchFamily="34" charset="0"/>
                  <a:ea typeface="Arial" pitchFamily="34" charset="-122"/>
                  <a:cs typeface="Arial" pitchFamily="34" charset="-120"/>
                </a:rPr>
                <a:t>What happened</a:t>
              </a:r>
              <a:endParaRPr lang="en-GB" sz="1800" noProof="0" dirty="0"/>
            </a:p>
          </p:txBody>
        </p:sp>
        <p:sp>
          <p:nvSpPr>
            <p:cNvPr id="8" name="Text 6"/>
            <p:cNvSpPr/>
            <p:nvPr/>
          </p:nvSpPr>
          <p:spPr>
            <a:xfrm>
              <a:off x="758952" y="1947672"/>
              <a:ext cx="5020056" cy="940816"/>
            </a:xfrm>
            <a:prstGeom prst="rect">
              <a:avLst/>
            </a:prstGeom>
            <a:noFill/>
            <a:ln/>
          </p:spPr>
          <p:txBody>
            <a:bodyPr wrap="square" lIns="1016" tIns="1016" rIns="1016" bIns="1016" rtlCol="0" anchor="t">
              <a:normAutofit lnSpcReduction="10000"/>
            </a:bodyPr>
            <a:lstStyle/>
            <a:p>
              <a:pPr marL="0" indent="0" algn="l">
                <a:lnSpc>
                  <a:spcPct val="160000"/>
                </a:lnSpc>
                <a:buNone/>
              </a:pPr>
              <a:r>
                <a:rPr lang="en-GB" sz="1400" noProof="0" dirty="0">
                  <a:solidFill>
                    <a:srgbClr val="2E3D50"/>
                  </a:solidFill>
                  <a:latin typeface="Arial" pitchFamily="34" charset="0"/>
                  <a:ea typeface="Arial" pitchFamily="34" charset="-122"/>
                  <a:cs typeface="Arial" pitchFamily="34" charset="-120"/>
                </a:rPr>
                <a:t>Between 2005 and 2009, Mid Staffordshire NHS Foundation Trust was linked to the severe lapses in the standards of care (Francis, 2013).</a:t>
              </a:r>
              <a:endParaRPr lang="en-GB" sz="1400" noProof="0" dirty="0"/>
            </a:p>
          </p:txBody>
        </p:sp>
      </p:grpSp>
      <p:grpSp>
        <p:nvGrpSpPr>
          <p:cNvPr id="24" name="Group 23">
            <a:extLst>
              <a:ext uri="{FF2B5EF4-FFF2-40B4-BE49-F238E27FC236}">
                <a16:creationId xmlns:a16="http://schemas.microsoft.com/office/drawing/2014/main" id="{41A4A4C7-9B30-B1B4-DA12-41407AD7F5B6}"/>
              </a:ext>
            </a:extLst>
          </p:cNvPr>
          <p:cNvGrpSpPr/>
          <p:nvPr/>
        </p:nvGrpSpPr>
        <p:grpSpPr>
          <a:xfrm>
            <a:off x="594360" y="3131312"/>
            <a:ext cx="5349240" cy="1751584"/>
            <a:chOff x="594360" y="2743200"/>
            <a:chExt cx="5349240" cy="1508760"/>
          </a:xfrm>
        </p:grpSpPr>
        <p:sp>
          <p:nvSpPr>
            <p:cNvPr id="9" name="Shape 7"/>
            <p:cNvSpPr/>
            <p:nvPr/>
          </p:nvSpPr>
          <p:spPr>
            <a:xfrm>
              <a:off x="594360" y="2743200"/>
              <a:ext cx="5349240" cy="1508760"/>
            </a:xfrm>
            <a:prstGeom prst="roundRect">
              <a:avLst>
                <a:gd name="adj" fmla="val 4848"/>
              </a:avLst>
            </a:prstGeom>
            <a:solidFill>
              <a:srgbClr val="FFFFFF"/>
            </a:solidFill>
            <a:ln w="12700">
              <a:solidFill>
                <a:srgbClr val="C9D4E2"/>
              </a:solidFill>
              <a:prstDash val="solid"/>
            </a:ln>
          </p:spPr>
          <p:txBody>
            <a:bodyPr/>
            <a:lstStyle/>
            <a:p>
              <a:endParaRPr lang="en-GB" noProof="0" dirty="0"/>
            </a:p>
          </p:txBody>
        </p:sp>
        <p:sp>
          <p:nvSpPr>
            <p:cNvPr id="10" name="Text 8"/>
            <p:cNvSpPr/>
            <p:nvPr/>
          </p:nvSpPr>
          <p:spPr>
            <a:xfrm>
              <a:off x="758952" y="2880360"/>
              <a:ext cx="5020056" cy="310896"/>
            </a:xfrm>
            <a:prstGeom prst="rect">
              <a:avLst/>
            </a:prstGeom>
            <a:noFill/>
            <a:ln/>
          </p:spPr>
          <p:txBody>
            <a:bodyPr wrap="square" lIns="1016" tIns="1016" rIns="1016" bIns="1016" rtlCol="0" anchor="t">
              <a:normAutofit/>
            </a:bodyPr>
            <a:lstStyle/>
            <a:p>
              <a:pPr marL="0" indent="0" algn="l">
                <a:buNone/>
              </a:pPr>
              <a:r>
                <a:rPr lang="en-GB" sz="1800" b="1" noProof="0" dirty="0">
                  <a:solidFill>
                    <a:srgbClr val="2C8C87"/>
                  </a:solidFill>
                  <a:latin typeface="Arial" pitchFamily="34" charset="0"/>
                  <a:ea typeface="Arial" pitchFamily="34" charset="-122"/>
                  <a:cs typeface="Arial" pitchFamily="34" charset="-120"/>
                </a:rPr>
                <a:t>Main concerns</a:t>
              </a:r>
              <a:endParaRPr lang="en-GB" sz="1800" noProof="0" dirty="0"/>
            </a:p>
          </p:txBody>
        </p:sp>
        <p:sp>
          <p:nvSpPr>
            <p:cNvPr id="11" name="Text 9"/>
            <p:cNvSpPr/>
            <p:nvPr/>
          </p:nvSpPr>
          <p:spPr>
            <a:xfrm>
              <a:off x="758952" y="3273552"/>
              <a:ext cx="5020056" cy="886968"/>
            </a:xfrm>
            <a:prstGeom prst="rect">
              <a:avLst/>
            </a:prstGeom>
            <a:noFill/>
            <a:ln/>
          </p:spPr>
          <p:txBody>
            <a:bodyPr wrap="square" lIns="1016" tIns="1016" rIns="1016" bIns="1016" rtlCol="0" anchor="t">
              <a:normAutofit/>
            </a:bodyPr>
            <a:lstStyle/>
            <a:p>
              <a:pPr marL="0" indent="0" algn="l">
                <a:lnSpc>
                  <a:spcPct val="150000"/>
                </a:lnSpc>
                <a:buNone/>
              </a:pPr>
              <a:r>
                <a:rPr lang="en-GB" sz="1400" noProof="0" dirty="0">
                  <a:solidFill>
                    <a:srgbClr val="2E3D50"/>
                  </a:solidFill>
                  <a:latin typeface="Arial" pitchFamily="34" charset="0"/>
                  <a:ea typeface="Arial" pitchFamily="34" charset="-122"/>
                  <a:cs typeface="Arial" pitchFamily="34" charset="-120"/>
                </a:rPr>
                <a:t>The case entailed low quality of basic care, poor leadership, ineffective staffing, low patient experience and mortality issues (Healthcare Commission, 2009).</a:t>
              </a:r>
              <a:endParaRPr lang="en-GB" sz="1400" noProof="0" dirty="0"/>
            </a:p>
          </p:txBody>
        </p:sp>
      </p:grpSp>
      <p:grpSp>
        <p:nvGrpSpPr>
          <p:cNvPr id="23" name="Group 22">
            <a:extLst>
              <a:ext uri="{FF2B5EF4-FFF2-40B4-BE49-F238E27FC236}">
                <a16:creationId xmlns:a16="http://schemas.microsoft.com/office/drawing/2014/main" id="{D4F5D4FE-1E51-25FC-2FD8-37DC2BB5624F}"/>
              </a:ext>
            </a:extLst>
          </p:cNvPr>
          <p:cNvGrpSpPr/>
          <p:nvPr/>
        </p:nvGrpSpPr>
        <p:grpSpPr>
          <a:xfrm>
            <a:off x="594360" y="5042130"/>
            <a:ext cx="5349240" cy="1468397"/>
            <a:chOff x="594360" y="4434840"/>
            <a:chExt cx="5349240" cy="1143000"/>
          </a:xfrm>
        </p:grpSpPr>
        <p:sp>
          <p:nvSpPr>
            <p:cNvPr id="12" name="Shape 10"/>
            <p:cNvSpPr/>
            <p:nvPr/>
          </p:nvSpPr>
          <p:spPr>
            <a:xfrm>
              <a:off x="594360" y="4434840"/>
              <a:ext cx="5349240" cy="1143000"/>
            </a:xfrm>
            <a:prstGeom prst="roundRect">
              <a:avLst>
                <a:gd name="adj" fmla="val 6400"/>
              </a:avLst>
            </a:prstGeom>
            <a:solidFill>
              <a:srgbClr val="FFFFFF"/>
            </a:solidFill>
            <a:ln w="12700">
              <a:solidFill>
                <a:srgbClr val="C9D4E2"/>
              </a:solidFill>
              <a:prstDash val="solid"/>
            </a:ln>
          </p:spPr>
          <p:txBody>
            <a:bodyPr/>
            <a:lstStyle/>
            <a:p>
              <a:endParaRPr lang="en-GB" noProof="0" dirty="0"/>
            </a:p>
          </p:txBody>
        </p:sp>
        <p:sp>
          <p:nvSpPr>
            <p:cNvPr id="13" name="Text 11"/>
            <p:cNvSpPr/>
            <p:nvPr/>
          </p:nvSpPr>
          <p:spPr>
            <a:xfrm>
              <a:off x="758952" y="4572000"/>
              <a:ext cx="5020056" cy="310896"/>
            </a:xfrm>
            <a:prstGeom prst="rect">
              <a:avLst/>
            </a:prstGeom>
            <a:noFill/>
            <a:ln/>
          </p:spPr>
          <p:txBody>
            <a:bodyPr wrap="square" lIns="1016" tIns="1016" rIns="1016" bIns="1016" rtlCol="0" anchor="t">
              <a:normAutofit/>
            </a:bodyPr>
            <a:lstStyle/>
            <a:p>
              <a:pPr marL="0" indent="0" algn="l">
                <a:buNone/>
              </a:pPr>
              <a:r>
                <a:rPr lang="en-GB" sz="1800" b="1" noProof="0" dirty="0">
                  <a:solidFill>
                    <a:srgbClr val="B94A48"/>
                  </a:solidFill>
                  <a:latin typeface="Arial" pitchFamily="34" charset="0"/>
                  <a:ea typeface="Arial" pitchFamily="34" charset="-122"/>
                  <a:cs typeface="Arial" pitchFamily="34" charset="-120"/>
                </a:rPr>
                <a:t>Inquiry finding</a:t>
              </a:r>
              <a:endParaRPr lang="en-GB" sz="1800" noProof="0" dirty="0"/>
            </a:p>
          </p:txBody>
        </p:sp>
        <p:sp>
          <p:nvSpPr>
            <p:cNvPr id="14" name="Text 12"/>
            <p:cNvSpPr/>
            <p:nvPr/>
          </p:nvSpPr>
          <p:spPr>
            <a:xfrm>
              <a:off x="758952" y="4965192"/>
              <a:ext cx="5020056" cy="612648"/>
            </a:xfrm>
            <a:prstGeom prst="rect">
              <a:avLst/>
            </a:prstGeom>
            <a:noFill/>
            <a:ln/>
          </p:spPr>
          <p:txBody>
            <a:bodyPr wrap="square" lIns="1016" tIns="1016" rIns="1016" bIns="1016" rtlCol="0" anchor="t">
              <a:normAutofit/>
            </a:bodyPr>
            <a:lstStyle/>
            <a:p>
              <a:pPr marL="0" indent="0" algn="l">
                <a:lnSpc>
                  <a:spcPct val="150000"/>
                </a:lnSpc>
                <a:buNone/>
              </a:pPr>
              <a:r>
                <a:rPr lang="en-GB" sz="1400" noProof="0" dirty="0">
                  <a:solidFill>
                    <a:srgbClr val="2E3D50"/>
                  </a:solidFill>
                  <a:latin typeface="Arial" pitchFamily="34" charset="0"/>
                  <a:ea typeface="Arial" pitchFamily="34" charset="-122"/>
                  <a:cs typeface="Arial" pitchFamily="34" charset="-120"/>
                </a:rPr>
                <a:t>The Francis Inquiry discovered that numerous patients received substandard and even unacceptable care (Francis, 2013).</a:t>
              </a:r>
              <a:endParaRPr lang="en-GB" sz="1400" noProof="0" dirty="0"/>
            </a:p>
          </p:txBody>
        </p:sp>
      </p:grpSp>
      <p:grpSp>
        <p:nvGrpSpPr>
          <p:cNvPr id="22" name="Group 21">
            <a:extLst>
              <a:ext uri="{FF2B5EF4-FFF2-40B4-BE49-F238E27FC236}">
                <a16:creationId xmlns:a16="http://schemas.microsoft.com/office/drawing/2014/main" id="{CF576F78-3C1E-EBB2-6E19-65C22B830115}"/>
              </a:ext>
            </a:extLst>
          </p:cNvPr>
          <p:cNvGrpSpPr/>
          <p:nvPr/>
        </p:nvGrpSpPr>
        <p:grpSpPr>
          <a:xfrm>
            <a:off x="6537960" y="1417320"/>
            <a:ext cx="4983480" cy="4160520"/>
            <a:chOff x="6537960" y="1417320"/>
            <a:chExt cx="4983480" cy="4160520"/>
          </a:xfrm>
        </p:grpSpPr>
        <p:sp>
          <p:nvSpPr>
            <p:cNvPr id="15" name="Shape 13"/>
            <p:cNvSpPr/>
            <p:nvPr/>
          </p:nvSpPr>
          <p:spPr>
            <a:xfrm>
              <a:off x="6537960" y="1417320"/>
              <a:ext cx="4983480" cy="4160520"/>
            </a:xfrm>
            <a:prstGeom prst="roundRect">
              <a:avLst>
                <a:gd name="adj" fmla="val 1758"/>
              </a:avLst>
            </a:prstGeom>
            <a:solidFill>
              <a:srgbClr val="0E2A44"/>
            </a:solidFill>
            <a:ln w="12700">
              <a:solidFill>
                <a:srgbClr val="0E2A44"/>
              </a:solidFill>
              <a:prstDash val="solid"/>
            </a:ln>
          </p:spPr>
          <p:txBody>
            <a:bodyPr/>
            <a:lstStyle/>
            <a:p>
              <a:endParaRPr lang="en-GB" noProof="0" dirty="0"/>
            </a:p>
          </p:txBody>
        </p:sp>
        <p:sp>
          <p:nvSpPr>
            <p:cNvPr id="16" name="Text 14"/>
            <p:cNvSpPr/>
            <p:nvPr/>
          </p:nvSpPr>
          <p:spPr>
            <a:xfrm>
              <a:off x="6858000" y="1847088"/>
              <a:ext cx="4343400" cy="320040"/>
            </a:xfrm>
            <a:prstGeom prst="rect">
              <a:avLst/>
            </a:prstGeom>
            <a:noFill/>
            <a:ln/>
          </p:spPr>
          <p:txBody>
            <a:bodyPr wrap="square" lIns="1016" tIns="1016" rIns="1016" bIns="1016" rtlCol="0" anchor="t">
              <a:normAutofit lnSpcReduction="10000"/>
            </a:bodyPr>
            <a:lstStyle/>
            <a:p>
              <a:pPr marL="0" indent="0" algn="ctr">
                <a:buNone/>
              </a:pPr>
              <a:r>
                <a:rPr lang="en-GB" sz="2100" b="1" noProof="0" dirty="0">
                  <a:solidFill>
                    <a:srgbClr val="FFFFFF"/>
                  </a:solidFill>
                  <a:latin typeface="Arial" pitchFamily="34" charset="0"/>
                  <a:ea typeface="Arial" pitchFamily="34" charset="-122"/>
                  <a:cs typeface="Arial" pitchFamily="34" charset="-120"/>
                </a:rPr>
                <a:t>Central issue</a:t>
              </a:r>
              <a:endParaRPr lang="en-GB" sz="2100" noProof="0" dirty="0"/>
            </a:p>
          </p:txBody>
        </p:sp>
        <p:sp>
          <p:nvSpPr>
            <p:cNvPr id="17" name="Text 15"/>
            <p:cNvSpPr/>
            <p:nvPr/>
          </p:nvSpPr>
          <p:spPr>
            <a:xfrm>
              <a:off x="6903720" y="2423160"/>
              <a:ext cx="4251960" cy="1645920"/>
            </a:xfrm>
            <a:prstGeom prst="rect">
              <a:avLst/>
            </a:prstGeom>
            <a:noFill/>
            <a:ln/>
          </p:spPr>
          <p:txBody>
            <a:bodyPr wrap="square" lIns="1016" tIns="1016" rIns="1016" bIns="1016" rtlCol="0" anchor="t">
              <a:normAutofit/>
            </a:bodyPr>
            <a:lstStyle/>
            <a:p>
              <a:pPr marL="0" indent="0" algn="ctr">
                <a:buNone/>
              </a:pPr>
              <a:r>
                <a:rPr lang="en-GB" sz="2400" b="1" noProof="0" dirty="0">
                  <a:solidFill>
                    <a:srgbClr val="E8F4F8"/>
                  </a:solidFill>
                  <a:latin typeface="Arial" pitchFamily="34" charset="0"/>
                  <a:ea typeface="Arial" pitchFamily="34" charset="-122"/>
                  <a:cs typeface="Arial" pitchFamily="34" charset="-120"/>
                </a:rPr>
                <a:t>The formal systems in a trust were unable to detect, report and rectify unsafe care prior to patients being injured.</a:t>
              </a:r>
              <a:endParaRPr lang="en-GB" sz="2400" noProof="0" dirty="0"/>
            </a:p>
          </p:txBody>
        </p:sp>
        <p:sp>
          <p:nvSpPr>
            <p:cNvPr id="18" name="Shape 16"/>
            <p:cNvSpPr/>
            <p:nvPr/>
          </p:nvSpPr>
          <p:spPr>
            <a:xfrm>
              <a:off x="7040880" y="4434840"/>
              <a:ext cx="2011680" cy="384048"/>
            </a:xfrm>
            <a:prstGeom prst="roundRect">
              <a:avLst>
                <a:gd name="adj" fmla="val 19048"/>
              </a:avLst>
            </a:prstGeom>
            <a:solidFill>
              <a:srgbClr val="2C8C87"/>
            </a:solidFill>
            <a:ln w="12700">
              <a:solidFill>
                <a:srgbClr val="2C8C87"/>
              </a:solidFill>
              <a:prstDash val="solid"/>
            </a:ln>
          </p:spPr>
          <p:txBody>
            <a:bodyPr/>
            <a:lstStyle/>
            <a:p>
              <a:endParaRPr lang="en-GB" noProof="0" dirty="0"/>
            </a:p>
          </p:txBody>
        </p:sp>
        <p:sp>
          <p:nvSpPr>
            <p:cNvPr id="19" name="Text 17"/>
            <p:cNvSpPr/>
            <p:nvPr/>
          </p:nvSpPr>
          <p:spPr>
            <a:xfrm>
              <a:off x="7205472" y="4576572"/>
              <a:ext cx="1691640" cy="164592"/>
            </a:xfrm>
            <a:prstGeom prst="rect">
              <a:avLst/>
            </a:prstGeom>
            <a:noFill/>
            <a:ln/>
          </p:spPr>
          <p:txBody>
            <a:bodyPr wrap="square" lIns="1016" tIns="1016" rIns="1016" bIns="1016" rtlCol="0" anchor="t">
              <a:normAutofit fontScale="92500" lnSpcReduction="20000"/>
            </a:bodyPr>
            <a:lstStyle/>
            <a:p>
              <a:pPr marL="0" indent="0" algn="ctr">
                <a:buNone/>
              </a:pPr>
              <a:r>
                <a:rPr lang="en-GB" sz="1300" b="1" noProof="0" dirty="0">
                  <a:solidFill>
                    <a:srgbClr val="FFFFFF"/>
                  </a:solidFill>
                  <a:latin typeface="Arial" pitchFamily="34" charset="0"/>
                  <a:ea typeface="Arial" pitchFamily="34" charset="-122"/>
                  <a:cs typeface="Arial" pitchFamily="34" charset="-120"/>
                </a:rPr>
                <a:t>Quality assurance</a:t>
              </a:r>
              <a:endParaRPr lang="en-GB" sz="1300" noProof="0" dirty="0"/>
            </a:p>
          </p:txBody>
        </p:sp>
        <p:sp>
          <p:nvSpPr>
            <p:cNvPr id="20" name="Shape 18"/>
            <p:cNvSpPr/>
            <p:nvPr/>
          </p:nvSpPr>
          <p:spPr>
            <a:xfrm>
              <a:off x="9418320" y="4434840"/>
              <a:ext cx="1645920" cy="384048"/>
            </a:xfrm>
            <a:prstGeom prst="roundRect">
              <a:avLst>
                <a:gd name="adj" fmla="val 19048"/>
              </a:avLst>
            </a:prstGeom>
            <a:solidFill>
              <a:srgbClr val="27638D"/>
            </a:solidFill>
            <a:ln w="12700">
              <a:solidFill>
                <a:srgbClr val="27638D"/>
              </a:solidFill>
              <a:prstDash val="solid"/>
            </a:ln>
          </p:spPr>
          <p:txBody>
            <a:bodyPr/>
            <a:lstStyle/>
            <a:p>
              <a:endParaRPr lang="en-GB" noProof="0" dirty="0"/>
            </a:p>
          </p:txBody>
        </p:sp>
        <p:sp>
          <p:nvSpPr>
            <p:cNvPr id="21" name="Text 19"/>
            <p:cNvSpPr/>
            <p:nvPr/>
          </p:nvSpPr>
          <p:spPr>
            <a:xfrm>
              <a:off x="9555480" y="4575556"/>
              <a:ext cx="1371600" cy="164592"/>
            </a:xfrm>
            <a:prstGeom prst="rect">
              <a:avLst/>
            </a:prstGeom>
            <a:noFill/>
            <a:ln/>
          </p:spPr>
          <p:txBody>
            <a:bodyPr wrap="square" lIns="1016" tIns="1016" rIns="1016" bIns="1016" rtlCol="0" anchor="t">
              <a:normAutofit fontScale="92500" lnSpcReduction="20000"/>
            </a:bodyPr>
            <a:lstStyle/>
            <a:p>
              <a:pPr marL="0" indent="0" algn="ctr">
                <a:buNone/>
              </a:pPr>
              <a:r>
                <a:rPr lang="en-GB" sz="1300" b="1" noProof="0" dirty="0">
                  <a:solidFill>
                    <a:srgbClr val="FFFFFF"/>
                  </a:solidFill>
                  <a:latin typeface="Arial" pitchFamily="34" charset="0"/>
                  <a:ea typeface="Arial" pitchFamily="34" charset="-122"/>
                  <a:cs typeface="Arial" pitchFamily="34" charset="-120"/>
                </a:rPr>
                <a:t>Governance</a:t>
              </a:r>
              <a:endParaRPr lang="en-GB" sz="1300" noProof="0"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Why This Was a Quality Assurance Failure</a:t>
            </a:r>
            <a:endParaRPr lang="en-GB" sz="3000" noProof="0" dirty="0"/>
          </a:p>
        </p:txBody>
      </p:sp>
      <p:sp>
        <p:nvSpPr>
          <p:cNvPr id="4" name="Shape 2"/>
          <p:cNvSpPr/>
          <p:nvPr/>
        </p:nvSpPr>
        <p:spPr>
          <a:xfrm>
            <a:off x="640080" y="1115568"/>
            <a:ext cx="5440680" cy="2166112"/>
          </a:xfrm>
          <a:prstGeom prst="roundRect">
            <a:avLst>
              <a:gd name="adj" fmla="val 4848"/>
            </a:avLst>
          </a:prstGeom>
          <a:solidFill>
            <a:srgbClr val="FFFFFF"/>
          </a:solidFill>
          <a:ln w="12700">
            <a:solidFill>
              <a:srgbClr val="CBD5E1"/>
            </a:solidFill>
            <a:prstDash val="solid"/>
          </a:ln>
        </p:spPr>
        <p:txBody>
          <a:bodyPr/>
          <a:lstStyle/>
          <a:p>
            <a:endParaRPr lang="en-GB" noProof="0" dirty="0"/>
          </a:p>
        </p:txBody>
      </p:sp>
      <p:sp>
        <p:nvSpPr>
          <p:cNvPr id="5" name="Text 3"/>
          <p:cNvSpPr/>
          <p:nvPr/>
        </p:nvSpPr>
        <p:spPr>
          <a:xfrm>
            <a:off x="841248" y="1349248"/>
            <a:ext cx="5038344" cy="237744"/>
          </a:xfrm>
          <a:prstGeom prst="rect">
            <a:avLst/>
          </a:prstGeom>
          <a:noFill/>
          <a:ln/>
        </p:spPr>
        <p:txBody>
          <a:bodyPr wrap="square" lIns="0" tIns="0" rIns="0" bIns="0" rtlCol="0" anchor="ctr"/>
          <a:lstStyle/>
          <a:p>
            <a:pPr marL="0" indent="0">
              <a:buNone/>
            </a:pPr>
            <a:r>
              <a:rPr lang="en-GB" sz="1800" b="1" noProof="0" dirty="0">
                <a:solidFill>
                  <a:srgbClr val="2E8A8A"/>
                </a:solidFill>
                <a:latin typeface="Arial" pitchFamily="34" charset="0"/>
                <a:ea typeface="Arial" pitchFamily="34" charset="-122"/>
                <a:cs typeface="Arial" pitchFamily="34" charset="-120"/>
              </a:rPr>
              <a:t>What quality measurement should do</a:t>
            </a:r>
            <a:endParaRPr lang="en-GB" sz="1800" noProof="0" dirty="0"/>
          </a:p>
        </p:txBody>
      </p:sp>
      <p:sp>
        <p:nvSpPr>
          <p:cNvPr id="6" name="Text 4"/>
          <p:cNvSpPr/>
          <p:nvPr/>
        </p:nvSpPr>
        <p:spPr>
          <a:xfrm>
            <a:off x="841248" y="1728216"/>
            <a:ext cx="5038344" cy="1472184"/>
          </a:xfrm>
          <a:prstGeom prst="rect">
            <a:avLst/>
          </a:prstGeom>
          <a:noFill/>
          <a:ln/>
        </p:spPr>
        <p:txBody>
          <a:bodyPr wrap="square" lIns="254" tIns="254" rIns="254" bIns="254" rtlCol="0" anchor="t">
            <a:normAutofit lnSpcReduction="10000"/>
          </a:bodyPr>
          <a:lstStyle/>
          <a:p>
            <a:pPr marL="0" indent="0">
              <a:lnSpc>
                <a:spcPct val="160000"/>
              </a:lnSpc>
              <a:buNone/>
            </a:pPr>
            <a:r>
              <a:rPr lang="en-GB" sz="1600" noProof="0" dirty="0">
                <a:solidFill>
                  <a:srgbClr val="334155"/>
                </a:solidFill>
                <a:latin typeface="Arial" pitchFamily="34" charset="0"/>
                <a:ea typeface="Arial" pitchFamily="34" charset="-122"/>
                <a:cs typeface="Arial" pitchFamily="34" charset="-120"/>
              </a:rPr>
              <a:t>The quality measurement assists organisations to identify the answer to whether healthcare is safe, effective, patient-centred, timely, efficient and equitable (AHRQ, 2020).</a:t>
            </a:r>
            <a:endParaRPr lang="en-GB" sz="1600" noProof="0" dirty="0"/>
          </a:p>
        </p:txBody>
      </p:sp>
      <p:sp>
        <p:nvSpPr>
          <p:cNvPr id="7" name="Shape 5"/>
          <p:cNvSpPr/>
          <p:nvPr/>
        </p:nvSpPr>
        <p:spPr>
          <a:xfrm>
            <a:off x="6263640" y="1325880"/>
            <a:ext cx="5257800" cy="1874520"/>
          </a:xfrm>
          <a:prstGeom prst="roundRect">
            <a:avLst>
              <a:gd name="adj" fmla="val 4848"/>
            </a:avLst>
          </a:prstGeom>
          <a:solidFill>
            <a:srgbClr val="FFFFFF"/>
          </a:solidFill>
          <a:ln w="12700">
            <a:solidFill>
              <a:srgbClr val="CBD5E1"/>
            </a:solidFill>
            <a:prstDash val="solid"/>
          </a:ln>
        </p:spPr>
        <p:txBody>
          <a:bodyPr/>
          <a:lstStyle/>
          <a:p>
            <a:endParaRPr lang="en-GB" noProof="0" dirty="0"/>
          </a:p>
        </p:txBody>
      </p:sp>
      <p:sp>
        <p:nvSpPr>
          <p:cNvPr id="8" name="Text 6"/>
          <p:cNvSpPr/>
          <p:nvPr/>
        </p:nvSpPr>
        <p:spPr>
          <a:xfrm>
            <a:off x="6464808" y="1490472"/>
            <a:ext cx="4855464" cy="237744"/>
          </a:xfrm>
          <a:prstGeom prst="rect">
            <a:avLst/>
          </a:prstGeom>
          <a:noFill/>
          <a:ln/>
        </p:spPr>
        <p:txBody>
          <a:bodyPr wrap="square" lIns="0" tIns="0" rIns="0" bIns="0" rtlCol="0" anchor="ctr"/>
          <a:lstStyle/>
          <a:p>
            <a:pPr marL="0" indent="0">
              <a:buNone/>
            </a:pPr>
            <a:r>
              <a:rPr lang="en-GB" sz="1800" b="1" noProof="0" dirty="0">
                <a:solidFill>
                  <a:srgbClr val="B84A4A"/>
                </a:solidFill>
                <a:latin typeface="Arial" pitchFamily="34" charset="0"/>
                <a:ea typeface="Arial" pitchFamily="34" charset="-122"/>
                <a:cs typeface="Arial" pitchFamily="34" charset="-120"/>
              </a:rPr>
              <a:t>What went wrong</a:t>
            </a:r>
            <a:endParaRPr lang="en-GB" sz="1800" noProof="0" dirty="0"/>
          </a:p>
        </p:txBody>
      </p:sp>
      <p:sp>
        <p:nvSpPr>
          <p:cNvPr id="9" name="Text 7"/>
          <p:cNvSpPr/>
          <p:nvPr/>
        </p:nvSpPr>
        <p:spPr>
          <a:xfrm>
            <a:off x="6464808" y="1856232"/>
            <a:ext cx="4855464" cy="1137920"/>
          </a:xfrm>
          <a:prstGeom prst="rect">
            <a:avLst/>
          </a:prstGeom>
          <a:noFill/>
          <a:ln/>
        </p:spPr>
        <p:txBody>
          <a:bodyPr wrap="square" lIns="254" tIns="254" rIns="254" bIns="254" rtlCol="0" anchor="t">
            <a:normAutofit/>
          </a:bodyPr>
          <a:lstStyle/>
          <a:p>
            <a:pPr marL="0" indent="0">
              <a:lnSpc>
                <a:spcPct val="160000"/>
              </a:lnSpc>
              <a:buNone/>
            </a:pPr>
            <a:r>
              <a:rPr lang="en-GB" sz="1600" noProof="0" dirty="0">
                <a:solidFill>
                  <a:srgbClr val="334155"/>
                </a:solidFill>
                <a:latin typeface="Arial" pitchFamily="34" charset="0"/>
                <a:ea typeface="Arial" pitchFamily="34" charset="-122"/>
                <a:cs typeface="Arial" pitchFamily="34" charset="-120"/>
              </a:rPr>
              <a:t>Issues in the quality of care were not detected at Mid Staffordshire, tackled and addressed promptly (Francis, 2013).</a:t>
            </a:r>
            <a:endParaRPr lang="en-GB" sz="1600" noProof="0" dirty="0"/>
          </a:p>
        </p:txBody>
      </p:sp>
      <p:sp>
        <p:nvSpPr>
          <p:cNvPr id="10" name="Text 8"/>
          <p:cNvSpPr/>
          <p:nvPr/>
        </p:nvSpPr>
        <p:spPr>
          <a:xfrm>
            <a:off x="841248" y="3409696"/>
            <a:ext cx="10698480" cy="809752"/>
          </a:xfrm>
          <a:prstGeom prst="rect">
            <a:avLst/>
          </a:prstGeom>
          <a:noFill/>
          <a:ln/>
        </p:spPr>
        <p:txBody>
          <a:bodyPr wrap="square" lIns="635" tIns="635" rIns="635" bIns="635" rtlCol="0" anchor="t">
            <a:normAutofit/>
          </a:bodyPr>
          <a:lstStyle/>
          <a:p>
            <a:pPr>
              <a:lnSpc>
                <a:spcPct val="150000"/>
              </a:lnSpc>
            </a:pPr>
            <a:r>
              <a:rPr lang="en-GB" sz="1800" noProof="0" dirty="0">
                <a:solidFill>
                  <a:srgbClr val="334155"/>
                </a:solidFill>
                <a:latin typeface="Arial" pitchFamily="34" charset="0"/>
                <a:ea typeface="Arial" pitchFamily="34" charset="-122"/>
                <a:cs typeface="Arial" pitchFamily="34" charset="-120"/>
              </a:rPr>
              <a:t>Patient complaints and warning signs were not utilized appropriately as indicators of lack of sufficient service quality (Francis, 2013).</a:t>
            </a:r>
            <a:endParaRPr lang="en-GB" sz="1800" noProof="0" dirty="0"/>
          </a:p>
        </p:txBody>
      </p:sp>
      <p:sp>
        <p:nvSpPr>
          <p:cNvPr id="11" name="Text 9"/>
          <p:cNvSpPr/>
          <p:nvPr/>
        </p:nvSpPr>
        <p:spPr>
          <a:xfrm>
            <a:off x="822960" y="4347464"/>
            <a:ext cx="10698480" cy="1014984"/>
          </a:xfrm>
          <a:prstGeom prst="rect">
            <a:avLst/>
          </a:prstGeom>
          <a:noFill/>
          <a:ln/>
        </p:spPr>
        <p:txBody>
          <a:bodyPr wrap="square" lIns="635" tIns="635" rIns="635" bIns="635" rtlCol="0" anchor="t">
            <a:normAutofit/>
          </a:bodyPr>
          <a:lstStyle/>
          <a:p>
            <a:pPr>
              <a:lnSpc>
                <a:spcPct val="150000"/>
              </a:lnSpc>
            </a:pPr>
            <a:r>
              <a:rPr lang="en-GB" noProof="0" dirty="0">
                <a:solidFill>
                  <a:srgbClr val="334155"/>
                </a:solidFill>
                <a:latin typeface="Arial" pitchFamily="34" charset="0"/>
                <a:ea typeface="Arial" pitchFamily="34" charset="-122"/>
                <a:cs typeface="Arial" pitchFamily="34" charset="-120"/>
              </a:rPr>
              <a:t>The Healthcare Commission discovered severe issues with regard to emergency care, mortality rates and organisational supervision (Healthcare Commission, 2009).</a:t>
            </a:r>
            <a:endParaRPr lang="en-GB" noProof="0" dirty="0"/>
          </a:p>
        </p:txBody>
      </p:sp>
      <p:sp>
        <p:nvSpPr>
          <p:cNvPr id="12" name="Text 10"/>
          <p:cNvSpPr/>
          <p:nvPr/>
        </p:nvSpPr>
        <p:spPr>
          <a:xfrm>
            <a:off x="822960" y="5345176"/>
            <a:ext cx="10698480" cy="749808"/>
          </a:xfrm>
          <a:prstGeom prst="rect">
            <a:avLst/>
          </a:prstGeom>
          <a:noFill/>
          <a:ln/>
        </p:spPr>
        <p:txBody>
          <a:bodyPr wrap="square" lIns="635" tIns="635" rIns="635" bIns="635" rtlCol="0" anchor="t">
            <a:normAutofit lnSpcReduction="10000"/>
          </a:bodyPr>
          <a:lstStyle/>
          <a:p>
            <a:pPr>
              <a:lnSpc>
                <a:spcPct val="150000"/>
              </a:lnSpc>
            </a:pPr>
            <a:r>
              <a:rPr lang="en-GB" noProof="0" dirty="0">
                <a:solidFill>
                  <a:srgbClr val="334155"/>
                </a:solidFill>
                <a:latin typeface="Arial" pitchFamily="34" charset="0"/>
                <a:ea typeface="Arial" pitchFamily="34" charset="-122"/>
                <a:cs typeface="Arial" pitchFamily="34" charset="-120"/>
              </a:rPr>
              <a:t>This is not just a failure in care delivery, but also in those systems that aim to guarantee safe care (Francis, 2013).</a:t>
            </a:r>
            <a:endParaRPr lang="en-GB" noProof="0" dirty="0"/>
          </a:p>
        </p:txBody>
      </p:sp>
      <p:sp>
        <p:nvSpPr>
          <p:cNvPr id="13" name="Text 2">
            <a:extLst>
              <a:ext uri="{FF2B5EF4-FFF2-40B4-BE49-F238E27FC236}">
                <a16:creationId xmlns:a16="http://schemas.microsoft.com/office/drawing/2014/main" id="{AAD1E24F-1487-23BC-7470-E156F7F092AD}"/>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4</a:t>
            </a:r>
            <a:endParaRPr lang="en-GB" sz="800" noProof="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Systems-Based Safety Model: Swiss Cheese Model</a:t>
            </a:r>
            <a:endParaRPr lang="en-GB" sz="3000" noProof="0" dirty="0"/>
          </a:p>
        </p:txBody>
      </p:sp>
      <p:sp>
        <p:nvSpPr>
          <p:cNvPr id="4" name="Text 2"/>
          <p:cNvSpPr/>
          <p:nvPr/>
        </p:nvSpPr>
        <p:spPr>
          <a:xfrm>
            <a:off x="658368" y="1142999"/>
            <a:ext cx="10789920" cy="677671"/>
          </a:xfrm>
          <a:prstGeom prst="rect">
            <a:avLst/>
          </a:prstGeom>
          <a:noFill/>
          <a:ln/>
        </p:spPr>
        <p:txBody>
          <a:bodyPr wrap="square" lIns="635" tIns="635" rIns="635" bIns="635" rtlCol="0" anchor="t">
            <a:normAutofit fontScale="92500" lnSpcReduction="10000"/>
          </a:bodyPr>
          <a:lstStyle/>
          <a:p>
            <a:pPr marL="0" indent="0">
              <a:lnSpc>
                <a:spcPct val="160000"/>
              </a:lnSpc>
              <a:buNone/>
            </a:pPr>
            <a:r>
              <a:rPr lang="en-GB" sz="1600" b="1" noProof="0" dirty="0">
                <a:solidFill>
                  <a:srgbClr val="0F2A43"/>
                </a:solidFill>
                <a:latin typeface="Arial" pitchFamily="34" charset="0"/>
                <a:ea typeface="Arial" pitchFamily="34" charset="-122"/>
                <a:cs typeface="Arial" pitchFamily="34" charset="-120"/>
              </a:rPr>
              <a:t>The Swiss Cheese Model of reason states that damages occur when multiple levels of defence become compromised simultaneously (Reason, 2000).</a:t>
            </a:r>
            <a:endParaRPr lang="en-GB" sz="1600" noProof="0" dirty="0"/>
          </a:p>
        </p:txBody>
      </p:sp>
      <p:grpSp>
        <p:nvGrpSpPr>
          <p:cNvPr id="26" name="Group 25">
            <a:extLst>
              <a:ext uri="{FF2B5EF4-FFF2-40B4-BE49-F238E27FC236}">
                <a16:creationId xmlns:a16="http://schemas.microsoft.com/office/drawing/2014/main" id="{5E54ED53-2D74-D70A-B2AE-3B565A4640D1}"/>
              </a:ext>
            </a:extLst>
          </p:cNvPr>
          <p:cNvGrpSpPr/>
          <p:nvPr/>
        </p:nvGrpSpPr>
        <p:grpSpPr>
          <a:xfrm>
            <a:off x="1508760" y="1955800"/>
            <a:ext cx="9509760" cy="2651760"/>
            <a:chOff x="777240" y="2148840"/>
            <a:chExt cx="9509760" cy="2651760"/>
          </a:xfrm>
        </p:grpSpPr>
        <p:sp>
          <p:nvSpPr>
            <p:cNvPr id="5" name="Shape 3"/>
            <p:cNvSpPr/>
            <p:nvPr/>
          </p:nvSpPr>
          <p:spPr>
            <a:xfrm>
              <a:off x="1005840" y="2148840"/>
              <a:ext cx="1828800" cy="2651760"/>
            </a:xfrm>
            <a:prstGeom prst="roundRect">
              <a:avLst>
                <a:gd name="adj" fmla="val 8000"/>
              </a:avLst>
            </a:prstGeom>
            <a:solidFill>
              <a:srgbClr val="FFFFFF"/>
            </a:solidFill>
            <a:ln w="25400">
              <a:solidFill>
                <a:srgbClr val="1E5E8C"/>
              </a:solidFill>
              <a:prstDash val="solid"/>
            </a:ln>
          </p:spPr>
          <p:txBody>
            <a:bodyPr/>
            <a:lstStyle/>
            <a:p>
              <a:endParaRPr lang="en-GB" noProof="0" dirty="0"/>
            </a:p>
          </p:txBody>
        </p:sp>
        <p:sp>
          <p:nvSpPr>
            <p:cNvPr id="6" name="Text 4"/>
            <p:cNvSpPr/>
            <p:nvPr/>
          </p:nvSpPr>
          <p:spPr>
            <a:xfrm>
              <a:off x="1143000" y="2395728"/>
              <a:ext cx="1554480" cy="548640"/>
            </a:xfrm>
            <a:prstGeom prst="rect">
              <a:avLst/>
            </a:prstGeom>
            <a:noFill/>
            <a:ln/>
          </p:spPr>
          <p:txBody>
            <a:bodyPr wrap="square" lIns="0" tIns="0" rIns="0" bIns="0" rtlCol="0" anchor="ctr">
              <a:normAutofit fontScale="92500"/>
            </a:bodyPr>
            <a:lstStyle/>
            <a:p>
              <a:pPr marL="0" indent="0" algn="ctr">
                <a:buNone/>
              </a:pPr>
              <a:r>
                <a:rPr lang="en-GB" sz="1800" b="1" noProof="0" dirty="0">
                  <a:solidFill>
                    <a:srgbClr val="1E5E8C"/>
                  </a:solidFill>
                  <a:latin typeface="Arial" pitchFamily="34" charset="0"/>
                  <a:ea typeface="Arial" pitchFamily="34" charset="-122"/>
                  <a:cs typeface="Arial" pitchFamily="34" charset="-120"/>
                </a:rPr>
                <a:t>Organisational</a:t>
              </a:r>
              <a:endParaRPr lang="en-GB" sz="1800" noProof="0" dirty="0"/>
            </a:p>
            <a:p>
              <a:pPr marL="0" indent="0" algn="ctr">
                <a:buNone/>
              </a:pPr>
              <a:r>
                <a:rPr lang="en-GB" sz="1800" b="1" noProof="0" dirty="0">
                  <a:solidFill>
                    <a:srgbClr val="1E5E8C"/>
                  </a:solidFill>
                  <a:latin typeface="Arial" pitchFamily="34" charset="0"/>
                  <a:ea typeface="Arial" pitchFamily="34" charset="-122"/>
                  <a:cs typeface="Arial" pitchFamily="34" charset="-120"/>
                </a:rPr>
                <a:t>influences</a:t>
              </a:r>
              <a:endParaRPr lang="en-GB" sz="1800" noProof="0" dirty="0"/>
            </a:p>
          </p:txBody>
        </p:sp>
        <p:sp>
          <p:nvSpPr>
            <p:cNvPr id="7" name="Shape 5"/>
            <p:cNvSpPr/>
            <p:nvPr/>
          </p:nvSpPr>
          <p:spPr>
            <a:xfrm>
              <a:off x="1389888" y="3246120"/>
              <a:ext cx="347472" cy="246888"/>
            </a:xfrm>
            <a:prstGeom prst="ellipse">
              <a:avLst/>
            </a:prstGeom>
            <a:solidFill>
              <a:srgbClr val="E2E8F0"/>
            </a:solidFill>
            <a:ln w="12700">
              <a:solidFill>
                <a:srgbClr val="E2E8F0"/>
              </a:solidFill>
              <a:prstDash val="solid"/>
            </a:ln>
          </p:spPr>
          <p:txBody>
            <a:bodyPr/>
            <a:lstStyle/>
            <a:p>
              <a:endParaRPr lang="en-GB" noProof="0" dirty="0"/>
            </a:p>
          </p:txBody>
        </p:sp>
        <p:sp>
          <p:nvSpPr>
            <p:cNvPr id="8" name="Shape 6"/>
            <p:cNvSpPr/>
            <p:nvPr/>
          </p:nvSpPr>
          <p:spPr>
            <a:xfrm>
              <a:off x="2084832" y="3794760"/>
              <a:ext cx="438912" cy="301752"/>
            </a:xfrm>
            <a:prstGeom prst="ellipse">
              <a:avLst/>
            </a:prstGeom>
            <a:solidFill>
              <a:srgbClr val="E2E8F0"/>
            </a:solidFill>
            <a:ln w="12700">
              <a:solidFill>
                <a:srgbClr val="E2E8F0"/>
              </a:solidFill>
              <a:prstDash val="solid"/>
            </a:ln>
          </p:spPr>
          <p:txBody>
            <a:bodyPr/>
            <a:lstStyle/>
            <a:p>
              <a:endParaRPr lang="en-GB" noProof="0" dirty="0"/>
            </a:p>
          </p:txBody>
        </p:sp>
        <p:sp>
          <p:nvSpPr>
            <p:cNvPr id="9" name="Shape 7"/>
            <p:cNvSpPr/>
            <p:nvPr/>
          </p:nvSpPr>
          <p:spPr>
            <a:xfrm>
              <a:off x="3337560" y="2148840"/>
              <a:ext cx="1828800" cy="2651760"/>
            </a:xfrm>
            <a:prstGeom prst="roundRect">
              <a:avLst>
                <a:gd name="adj" fmla="val 8000"/>
              </a:avLst>
            </a:prstGeom>
            <a:solidFill>
              <a:srgbClr val="FFFFFF"/>
            </a:solidFill>
            <a:ln w="25400">
              <a:solidFill>
                <a:srgbClr val="2E8A8A"/>
              </a:solidFill>
              <a:prstDash val="solid"/>
            </a:ln>
          </p:spPr>
          <p:txBody>
            <a:bodyPr/>
            <a:lstStyle/>
            <a:p>
              <a:endParaRPr lang="en-GB" noProof="0" dirty="0"/>
            </a:p>
          </p:txBody>
        </p:sp>
        <p:sp>
          <p:nvSpPr>
            <p:cNvPr id="10" name="Text 8"/>
            <p:cNvSpPr/>
            <p:nvPr/>
          </p:nvSpPr>
          <p:spPr>
            <a:xfrm>
              <a:off x="3474720" y="2395728"/>
              <a:ext cx="1554480" cy="548640"/>
            </a:xfrm>
            <a:prstGeom prst="rect">
              <a:avLst/>
            </a:prstGeom>
            <a:noFill/>
            <a:ln/>
          </p:spPr>
          <p:txBody>
            <a:bodyPr wrap="square" lIns="0" tIns="0" rIns="0" bIns="0" rtlCol="0" anchor="ctr">
              <a:normAutofit/>
            </a:bodyPr>
            <a:lstStyle/>
            <a:p>
              <a:pPr marL="0" indent="0" algn="ctr">
                <a:buNone/>
              </a:pPr>
              <a:r>
                <a:rPr lang="en-GB" sz="1800" b="1" noProof="0" dirty="0">
                  <a:solidFill>
                    <a:srgbClr val="2E8A8A"/>
                  </a:solidFill>
                  <a:latin typeface="Arial" pitchFamily="34" charset="0"/>
                  <a:ea typeface="Arial" pitchFamily="34" charset="-122"/>
                  <a:cs typeface="Arial" pitchFamily="34" charset="-120"/>
                </a:rPr>
                <a:t>Supervision</a:t>
              </a:r>
              <a:endParaRPr lang="en-GB" sz="1800" noProof="0" dirty="0"/>
            </a:p>
          </p:txBody>
        </p:sp>
        <p:sp>
          <p:nvSpPr>
            <p:cNvPr id="11" name="Shape 9"/>
            <p:cNvSpPr/>
            <p:nvPr/>
          </p:nvSpPr>
          <p:spPr>
            <a:xfrm>
              <a:off x="3721608" y="3246120"/>
              <a:ext cx="347472" cy="246888"/>
            </a:xfrm>
            <a:prstGeom prst="ellipse">
              <a:avLst/>
            </a:prstGeom>
            <a:solidFill>
              <a:srgbClr val="E2E8F0"/>
            </a:solidFill>
            <a:ln w="12700">
              <a:solidFill>
                <a:srgbClr val="E2E8F0"/>
              </a:solidFill>
              <a:prstDash val="solid"/>
            </a:ln>
          </p:spPr>
          <p:txBody>
            <a:bodyPr/>
            <a:lstStyle/>
            <a:p>
              <a:endParaRPr lang="en-GB" noProof="0" dirty="0"/>
            </a:p>
          </p:txBody>
        </p:sp>
        <p:sp>
          <p:nvSpPr>
            <p:cNvPr id="12" name="Shape 10"/>
            <p:cNvSpPr/>
            <p:nvPr/>
          </p:nvSpPr>
          <p:spPr>
            <a:xfrm>
              <a:off x="4416552" y="3794760"/>
              <a:ext cx="438912" cy="301752"/>
            </a:xfrm>
            <a:prstGeom prst="ellipse">
              <a:avLst/>
            </a:prstGeom>
            <a:solidFill>
              <a:srgbClr val="E2E8F0"/>
            </a:solidFill>
            <a:ln w="12700">
              <a:solidFill>
                <a:srgbClr val="E2E8F0"/>
              </a:solidFill>
              <a:prstDash val="solid"/>
            </a:ln>
          </p:spPr>
          <p:txBody>
            <a:bodyPr/>
            <a:lstStyle/>
            <a:p>
              <a:endParaRPr lang="en-GB" noProof="0" dirty="0"/>
            </a:p>
          </p:txBody>
        </p:sp>
        <p:sp>
          <p:nvSpPr>
            <p:cNvPr id="13" name="Shape 11"/>
            <p:cNvSpPr/>
            <p:nvPr/>
          </p:nvSpPr>
          <p:spPr>
            <a:xfrm>
              <a:off x="5669280" y="2148840"/>
              <a:ext cx="1828800" cy="2651760"/>
            </a:xfrm>
            <a:prstGeom prst="roundRect">
              <a:avLst>
                <a:gd name="adj" fmla="val 8000"/>
              </a:avLst>
            </a:prstGeom>
            <a:solidFill>
              <a:srgbClr val="FFFFFF"/>
            </a:solidFill>
            <a:ln w="25400">
              <a:solidFill>
                <a:srgbClr val="B7791F"/>
              </a:solidFill>
              <a:prstDash val="solid"/>
            </a:ln>
          </p:spPr>
          <p:txBody>
            <a:bodyPr/>
            <a:lstStyle/>
            <a:p>
              <a:endParaRPr lang="en-GB" noProof="0" dirty="0"/>
            </a:p>
          </p:txBody>
        </p:sp>
        <p:sp>
          <p:nvSpPr>
            <p:cNvPr id="14" name="Text 12"/>
            <p:cNvSpPr/>
            <p:nvPr/>
          </p:nvSpPr>
          <p:spPr>
            <a:xfrm>
              <a:off x="5806440" y="2395728"/>
              <a:ext cx="1554480" cy="548640"/>
            </a:xfrm>
            <a:prstGeom prst="rect">
              <a:avLst/>
            </a:prstGeom>
            <a:noFill/>
            <a:ln/>
          </p:spPr>
          <p:txBody>
            <a:bodyPr wrap="square" lIns="0" tIns="0" rIns="0" bIns="0" rtlCol="0" anchor="ctr">
              <a:normAutofit/>
            </a:bodyPr>
            <a:lstStyle/>
            <a:p>
              <a:pPr marL="0" indent="0" algn="ctr">
                <a:buNone/>
              </a:pPr>
              <a:r>
                <a:rPr lang="en-GB" sz="1800" b="1" noProof="0" dirty="0">
                  <a:solidFill>
                    <a:srgbClr val="B7791F"/>
                  </a:solidFill>
                  <a:latin typeface="Arial" pitchFamily="34" charset="0"/>
                  <a:ea typeface="Arial" pitchFamily="34" charset="-122"/>
                  <a:cs typeface="Arial" pitchFamily="34" charset="-120"/>
                </a:rPr>
                <a:t>Preconditions</a:t>
              </a:r>
              <a:endParaRPr lang="en-GB" sz="1800" noProof="0" dirty="0"/>
            </a:p>
          </p:txBody>
        </p:sp>
        <p:sp>
          <p:nvSpPr>
            <p:cNvPr id="15" name="Shape 13"/>
            <p:cNvSpPr/>
            <p:nvPr/>
          </p:nvSpPr>
          <p:spPr>
            <a:xfrm>
              <a:off x="6053328" y="3246120"/>
              <a:ext cx="347472" cy="246888"/>
            </a:xfrm>
            <a:prstGeom prst="ellipse">
              <a:avLst/>
            </a:prstGeom>
            <a:solidFill>
              <a:srgbClr val="E2E8F0"/>
            </a:solidFill>
            <a:ln w="12700">
              <a:solidFill>
                <a:srgbClr val="E2E8F0"/>
              </a:solidFill>
              <a:prstDash val="solid"/>
            </a:ln>
          </p:spPr>
          <p:txBody>
            <a:bodyPr/>
            <a:lstStyle/>
            <a:p>
              <a:endParaRPr lang="en-GB" noProof="0" dirty="0"/>
            </a:p>
          </p:txBody>
        </p:sp>
        <p:sp>
          <p:nvSpPr>
            <p:cNvPr id="16" name="Shape 14"/>
            <p:cNvSpPr/>
            <p:nvPr/>
          </p:nvSpPr>
          <p:spPr>
            <a:xfrm>
              <a:off x="6748272" y="3794760"/>
              <a:ext cx="438912" cy="301752"/>
            </a:xfrm>
            <a:prstGeom prst="ellipse">
              <a:avLst/>
            </a:prstGeom>
            <a:solidFill>
              <a:srgbClr val="E2E8F0"/>
            </a:solidFill>
            <a:ln w="12700">
              <a:solidFill>
                <a:srgbClr val="E2E8F0"/>
              </a:solidFill>
              <a:prstDash val="solid"/>
            </a:ln>
          </p:spPr>
          <p:txBody>
            <a:bodyPr/>
            <a:lstStyle/>
            <a:p>
              <a:endParaRPr lang="en-GB" noProof="0" dirty="0"/>
            </a:p>
          </p:txBody>
        </p:sp>
        <p:sp>
          <p:nvSpPr>
            <p:cNvPr id="17" name="Shape 15"/>
            <p:cNvSpPr/>
            <p:nvPr/>
          </p:nvSpPr>
          <p:spPr>
            <a:xfrm>
              <a:off x="8001000" y="2148840"/>
              <a:ext cx="1828800" cy="2651760"/>
            </a:xfrm>
            <a:prstGeom prst="roundRect">
              <a:avLst>
                <a:gd name="adj" fmla="val 8000"/>
              </a:avLst>
            </a:prstGeom>
            <a:solidFill>
              <a:srgbClr val="FFFFFF"/>
            </a:solidFill>
            <a:ln w="25400">
              <a:solidFill>
                <a:srgbClr val="B84A4A"/>
              </a:solidFill>
              <a:prstDash val="solid"/>
            </a:ln>
          </p:spPr>
          <p:txBody>
            <a:bodyPr/>
            <a:lstStyle/>
            <a:p>
              <a:endParaRPr lang="en-GB" noProof="0" dirty="0"/>
            </a:p>
          </p:txBody>
        </p:sp>
        <p:sp>
          <p:nvSpPr>
            <p:cNvPr id="18" name="Text 16"/>
            <p:cNvSpPr/>
            <p:nvPr/>
          </p:nvSpPr>
          <p:spPr>
            <a:xfrm>
              <a:off x="8138160" y="2395728"/>
              <a:ext cx="1554480" cy="548640"/>
            </a:xfrm>
            <a:prstGeom prst="rect">
              <a:avLst/>
            </a:prstGeom>
            <a:noFill/>
            <a:ln/>
          </p:spPr>
          <p:txBody>
            <a:bodyPr wrap="square" lIns="0" tIns="0" rIns="0" bIns="0" rtlCol="0" anchor="ctr">
              <a:normAutofit/>
            </a:bodyPr>
            <a:lstStyle/>
            <a:p>
              <a:pPr marL="0" indent="0" algn="ctr">
                <a:buNone/>
              </a:pPr>
              <a:r>
                <a:rPr lang="en-GB" sz="1800" b="1" noProof="0" dirty="0">
                  <a:solidFill>
                    <a:srgbClr val="B84A4A"/>
                  </a:solidFill>
                  <a:latin typeface="Arial" pitchFamily="34" charset="0"/>
                  <a:ea typeface="Arial" pitchFamily="34" charset="-122"/>
                  <a:cs typeface="Arial" pitchFamily="34" charset="-120"/>
                </a:rPr>
                <a:t>Active failures</a:t>
              </a:r>
              <a:endParaRPr lang="en-GB" sz="1800" noProof="0" dirty="0"/>
            </a:p>
          </p:txBody>
        </p:sp>
        <p:sp>
          <p:nvSpPr>
            <p:cNvPr id="19" name="Shape 17"/>
            <p:cNvSpPr/>
            <p:nvPr/>
          </p:nvSpPr>
          <p:spPr>
            <a:xfrm>
              <a:off x="8385048" y="3246120"/>
              <a:ext cx="347472" cy="246888"/>
            </a:xfrm>
            <a:prstGeom prst="ellipse">
              <a:avLst/>
            </a:prstGeom>
            <a:solidFill>
              <a:srgbClr val="E2E8F0"/>
            </a:solidFill>
            <a:ln w="12700">
              <a:solidFill>
                <a:srgbClr val="E2E8F0"/>
              </a:solidFill>
              <a:prstDash val="solid"/>
            </a:ln>
          </p:spPr>
          <p:txBody>
            <a:bodyPr/>
            <a:lstStyle/>
            <a:p>
              <a:endParaRPr lang="en-GB" noProof="0" dirty="0"/>
            </a:p>
          </p:txBody>
        </p:sp>
        <p:sp>
          <p:nvSpPr>
            <p:cNvPr id="20" name="Shape 18"/>
            <p:cNvSpPr/>
            <p:nvPr/>
          </p:nvSpPr>
          <p:spPr>
            <a:xfrm>
              <a:off x="9079992" y="3794760"/>
              <a:ext cx="438912" cy="301752"/>
            </a:xfrm>
            <a:prstGeom prst="ellipse">
              <a:avLst/>
            </a:prstGeom>
            <a:solidFill>
              <a:srgbClr val="E2E8F0"/>
            </a:solidFill>
            <a:ln w="12700">
              <a:solidFill>
                <a:srgbClr val="E2E8F0"/>
              </a:solidFill>
              <a:prstDash val="solid"/>
            </a:ln>
          </p:spPr>
          <p:txBody>
            <a:bodyPr/>
            <a:lstStyle/>
            <a:p>
              <a:endParaRPr lang="en-GB" noProof="0" dirty="0"/>
            </a:p>
          </p:txBody>
        </p:sp>
        <p:sp>
          <p:nvSpPr>
            <p:cNvPr id="21" name="Shape 19"/>
            <p:cNvSpPr/>
            <p:nvPr/>
          </p:nvSpPr>
          <p:spPr>
            <a:xfrm>
              <a:off x="777240" y="3611880"/>
              <a:ext cx="9509760" cy="0"/>
            </a:xfrm>
            <a:prstGeom prst="line">
              <a:avLst/>
            </a:prstGeom>
            <a:noFill/>
            <a:ln w="25400">
              <a:solidFill>
                <a:srgbClr val="B84A4A"/>
              </a:solidFill>
              <a:prstDash val="solid"/>
              <a:headEnd type="none"/>
              <a:tailEnd type="triangle"/>
            </a:ln>
          </p:spPr>
          <p:txBody>
            <a:bodyPr/>
            <a:lstStyle/>
            <a:p>
              <a:endParaRPr lang="en-GB" noProof="0" dirty="0"/>
            </a:p>
          </p:txBody>
        </p:sp>
      </p:grpSp>
      <p:sp>
        <p:nvSpPr>
          <p:cNvPr id="22" name="Text 20"/>
          <p:cNvSpPr/>
          <p:nvPr/>
        </p:nvSpPr>
        <p:spPr>
          <a:xfrm>
            <a:off x="3052927" y="4909312"/>
            <a:ext cx="6085840" cy="485648"/>
          </a:xfrm>
          <a:prstGeom prst="rect">
            <a:avLst/>
          </a:prstGeom>
          <a:noFill/>
          <a:ln/>
        </p:spPr>
        <p:txBody>
          <a:bodyPr wrap="square" lIns="0" tIns="0" rIns="0" bIns="0" rtlCol="0" anchor="ctr"/>
          <a:lstStyle/>
          <a:p>
            <a:pPr marL="0" indent="0" algn="ctr">
              <a:buNone/>
            </a:pPr>
            <a:r>
              <a:rPr lang="en-GB" sz="1800" b="1" noProof="0" dirty="0">
                <a:solidFill>
                  <a:srgbClr val="B84A4A"/>
                </a:solidFill>
                <a:latin typeface="Arial" pitchFamily="34" charset="0"/>
                <a:ea typeface="Arial" pitchFamily="34" charset="-122"/>
                <a:cs typeface="Arial" pitchFamily="34" charset="-120"/>
              </a:rPr>
              <a:t>Passage of risk occurs in case of alignment of defences</a:t>
            </a:r>
            <a:endParaRPr lang="en-GB" sz="1800" noProof="0" dirty="0"/>
          </a:p>
        </p:txBody>
      </p:sp>
      <p:sp>
        <p:nvSpPr>
          <p:cNvPr id="23" name="Text 21"/>
          <p:cNvSpPr/>
          <p:nvPr/>
        </p:nvSpPr>
        <p:spPr>
          <a:xfrm>
            <a:off x="731520" y="5526532"/>
            <a:ext cx="5303520" cy="868680"/>
          </a:xfrm>
          <a:prstGeom prst="rect">
            <a:avLst/>
          </a:prstGeom>
          <a:noFill/>
          <a:ln/>
        </p:spPr>
        <p:txBody>
          <a:bodyPr wrap="square" lIns="635" tIns="635" rIns="635" bIns="635" rtlCol="0" anchor="t">
            <a:normAutofit fontScale="85000" lnSpcReduction="20000"/>
          </a:bodyPr>
          <a:lstStyle/>
          <a:p>
            <a:pPr>
              <a:lnSpc>
                <a:spcPct val="160000"/>
              </a:lnSpc>
            </a:pPr>
            <a:r>
              <a:rPr lang="en-GB" sz="1600" noProof="0" dirty="0">
                <a:solidFill>
                  <a:srgbClr val="334155"/>
                </a:solidFill>
                <a:latin typeface="Arial" pitchFamily="34" charset="0"/>
                <a:ea typeface="Arial" pitchFamily="34" charset="-122"/>
                <a:cs typeface="Arial" pitchFamily="34" charset="-120"/>
              </a:rPr>
              <a:t>The model isolates active failures on the one hand and latent conditions on the other hand in the broader system (Reason, 2000).</a:t>
            </a:r>
            <a:endParaRPr lang="en-GB" sz="1600" noProof="0" dirty="0"/>
          </a:p>
        </p:txBody>
      </p:sp>
      <p:sp>
        <p:nvSpPr>
          <p:cNvPr id="24" name="Text 22"/>
          <p:cNvSpPr/>
          <p:nvPr/>
        </p:nvSpPr>
        <p:spPr>
          <a:xfrm>
            <a:off x="6035040" y="5407659"/>
            <a:ext cx="5349240" cy="983993"/>
          </a:xfrm>
          <a:prstGeom prst="rect">
            <a:avLst/>
          </a:prstGeom>
          <a:noFill/>
          <a:ln/>
        </p:spPr>
        <p:txBody>
          <a:bodyPr wrap="square" lIns="635" tIns="635" rIns="635" bIns="635" rtlCol="0" anchor="t">
            <a:normAutofit fontScale="77500" lnSpcReduction="20000"/>
          </a:bodyPr>
          <a:lstStyle/>
          <a:p>
            <a:pPr>
              <a:lnSpc>
                <a:spcPct val="170000"/>
              </a:lnSpc>
            </a:pPr>
            <a:r>
              <a:rPr lang="en-GB" sz="1800" noProof="0" dirty="0">
                <a:solidFill>
                  <a:srgbClr val="334155"/>
                </a:solidFill>
                <a:latin typeface="Arial" pitchFamily="34" charset="0"/>
                <a:ea typeface="Arial" pitchFamily="34" charset="-122"/>
                <a:cs typeface="Arial" pitchFamily="34" charset="-120"/>
              </a:rPr>
              <a:t>The Swiss Cheese Model is also much more common in the field of </a:t>
            </a:r>
            <a:r>
              <a:rPr lang="en-GB" sz="1800" noProof="0">
                <a:solidFill>
                  <a:srgbClr val="334155"/>
                </a:solidFill>
                <a:latin typeface="Arial" pitchFamily="34" charset="0"/>
                <a:ea typeface="Arial" pitchFamily="34" charset="-122"/>
                <a:cs typeface="Arial" pitchFamily="34" charset="-120"/>
              </a:rPr>
              <a:t>patient safety </a:t>
            </a:r>
            <a:r>
              <a:rPr lang="en-GB" sz="1800" noProof="0" dirty="0">
                <a:solidFill>
                  <a:srgbClr val="334155"/>
                </a:solidFill>
                <a:latin typeface="Arial" pitchFamily="34" charset="0"/>
                <a:ea typeface="Arial" pitchFamily="34" charset="-122"/>
                <a:cs typeface="Arial" pitchFamily="34" charset="-120"/>
              </a:rPr>
              <a:t>to assist with root cause analysis (Wiegmann et al., 2022).</a:t>
            </a:r>
            <a:endParaRPr lang="en-GB" sz="1800" noProof="0" dirty="0"/>
          </a:p>
        </p:txBody>
      </p:sp>
      <p:sp>
        <p:nvSpPr>
          <p:cNvPr id="25" name="Text 2">
            <a:extLst>
              <a:ext uri="{FF2B5EF4-FFF2-40B4-BE49-F238E27FC236}">
                <a16:creationId xmlns:a16="http://schemas.microsoft.com/office/drawing/2014/main" id="{38314F34-70E0-2226-7717-C5A825F9DF65}"/>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5</a:t>
            </a:r>
            <a:endParaRPr lang="en-GB" sz="800" noProof="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C8C87"/>
          </a:solidFill>
          <a:ln w="12700">
            <a:solidFill>
              <a:srgbClr val="2C8C87"/>
            </a:solidFill>
            <a:prstDash val="solid"/>
          </a:ln>
        </p:spPr>
        <p:txBody>
          <a:bodyPr/>
          <a:lstStyle/>
          <a:p>
            <a:endParaRPr lang="en-GB" noProof="0" dirty="0"/>
          </a:p>
        </p:txBody>
      </p:sp>
      <p:sp>
        <p:nvSpPr>
          <p:cNvPr id="3" name="Text 1"/>
          <p:cNvSpPr/>
          <p:nvPr/>
        </p:nvSpPr>
        <p:spPr>
          <a:xfrm>
            <a:off x="502920" y="438912"/>
            <a:ext cx="11155680" cy="457200"/>
          </a:xfrm>
          <a:prstGeom prst="rect">
            <a:avLst/>
          </a:prstGeom>
          <a:noFill/>
          <a:ln/>
        </p:spPr>
        <p:txBody>
          <a:bodyPr wrap="square" lIns="254" tIns="254" rIns="254" bIns="254" rtlCol="0" anchor="ctr">
            <a:normAutofit lnSpcReduction="10000"/>
          </a:bodyPr>
          <a:lstStyle/>
          <a:p>
            <a:pPr marL="0" indent="0">
              <a:buNone/>
            </a:pPr>
            <a:r>
              <a:rPr lang="en-GB" sz="3000" b="1" noProof="0" dirty="0">
                <a:solidFill>
                  <a:srgbClr val="0E2A44"/>
                </a:solidFill>
                <a:latin typeface="Arial" pitchFamily="34" charset="0"/>
                <a:ea typeface="Arial" pitchFamily="34" charset="-122"/>
                <a:cs typeface="Arial" pitchFamily="34" charset="-120"/>
              </a:rPr>
              <a:t>Applying the Swiss Cheese Model to Mid Staffordshire</a:t>
            </a:r>
            <a:endParaRPr lang="en-GB" sz="3000" noProof="0" dirty="0"/>
          </a:p>
        </p:txBody>
      </p:sp>
      <p:sp>
        <p:nvSpPr>
          <p:cNvPr id="4" name="Text 2"/>
          <p:cNvSpPr/>
          <p:nvPr/>
        </p:nvSpPr>
        <p:spPr>
          <a:xfrm>
            <a:off x="9921240" y="660196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6</a:t>
            </a:r>
            <a:endParaRPr lang="en-GB" sz="800" noProof="0" dirty="0"/>
          </a:p>
        </p:txBody>
      </p:sp>
      <p:sp>
        <p:nvSpPr>
          <p:cNvPr id="5" name="Text 3"/>
          <p:cNvSpPr/>
          <p:nvPr/>
        </p:nvSpPr>
        <p:spPr>
          <a:xfrm>
            <a:off x="658368" y="1170432"/>
            <a:ext cx="10972800" cy="621792"/>
          </a:xfrm>
          <a:prstGeom prst="rect">
            <a:avLst/>
          </a:prstGeom>
          <a:noFill/>
          <a:ln/>
        </p:spPr>
        <p:txBody>
          <a:bodyPr wrap="square" lIns="1016" tIns="1016" rIns="1016" bIns="1016" rtlCol="0" anchor="t">
            <a:normAutofit fontScale="70000" lnSpcReduction="20000"/>
          </a:bodyPr>
          <a:lstStyle/>
          <a:p>
            <a:pPr marL="0" indent="0" algn="l">
              <a:lnSpc>
                <a:spcPct val="170000"/>
              </a:lnSpc>
              <a:buNone/>
            </a:pPr>
            <a:r>
              <a:rPr lang="en-GB" sz="2000" b="1" noProof="0" dirty="0">
                <a:solidFill>
                  <a:srgbClr val="0E2A44"/>
                </a:solidFill>
                <a:latin typeface="Arial" pitchFamily="34" charset="0"/>
                <a:ea typeface="Arial" pitchFamily="34" charset="-122"/>
                <a:cs typeface="Arial" pitchFamily="34" charset="-120"/>
              </a:rPr>
              <a:t>One single failure did not cause harm at Mid Staffordshire. A number of defence lines were broken simultaneously (Francis, 2013).</a:t>
            </a:r>
            <a:endParaRPr lang="en-GB" sz="2000" noProof="0" dirty="0"/>
          </a:p>
        </p:txBody>
      </p:sp>
      <p:sp>
        <p:nvSpPr>
          <p:cNvPr id="6" name="Shape 4"/>
          <p:cNvSpPr/>
          <p:nvPr/>
        </p:nvSpPr>
        <p:spPr>
          <a:xfrm>
            <a:off x="749808" y="1933448"/>
            <a:ext cx="146304" cy="566928"/>
          </a:xfrm>
          <a:prstGeom prst="rect">
            <a:avLst/>
          </a:prstGeom>
          <a:solidFill>
            <a:srgbClr val="27638D"/>
          </a:solidFill>
          <a:ln w="12700">
            <a:solidFill>
              <a:srgbClr val="27638D"/>
            </a:solidFill>
            <a:prstDash val="solid"/>
          </a:ln>
        </p:spPr>
        <p:txBody>
          <a:bodyPr/>
          <a:lstStyle/>
          <a:p>
            <a:endParaRPr lang="en-GB" noProof="0" dirty="0"/>
          </a:p>
        </p:txBody>
      </p:sp>
      <p:sp>
        <p:nvSpPr>
          <p:cNvPr id="7" name="Shape 5"/>
          <p:cNvSpPr/>
          <p:nvPr/>
        </p:nvSpPr>
        <p:spPr>
          <a:xfrm>
            <a:off x="960120" y="1906016"/>
            <a:ext cx="10424160" cy="621792"/>
          </a:xfrm>
          <a:prstGeom prst="roundRect">
            <a:avLst>
              <a:gd name="adj" fmla="val 11765"/>
            </a:avLst>
          </a:prstGeom>
          <a:solidFill>
            <a:srgbClr val="FFFFFF"/>
          </a:solidFill>
          <a:ln w="12700">
            <a:solidFill>
              <a:srgbClr val="C9D4E2"/>
            </a:solidFill>
            <a:prstDash val="solid"/>
          </a:ln>
        </p:spPr>
        <p:txBody>
          <a:bodyPr/>
          <a:lstStyle/>
          <a:p>
            <a:endParaRPr lang="en-GB" noProof="0" dirty="0"/>
          </a:p>
        </p:txBody>
      </p:sp>
      <p:sp>
        <p:nvSpPr>
          <p:cNvPr id="8" name="Text 6"/>
          <p:cNvSpPr/>
          <p:nvPr/>
        </p:nvSpPr>
        <p:spPr>
          <a:xfrm>
            <a:off x="1161288" y="2139188"/>
            <a:ext cx="2331720" cy="219456"/>
          </a:xfrm>
          <a:prstGeom prst="rect">
            <a:avLst/>
          </a:prstGeom>
          <a:noFill/>
          <a:ln/>
        </p:spPr>
        <p:txBody>
          <a:bodyPr wrap="square" lIns="1016" tIns="1016" rIns="1016" bIns="1016" rtlCol="0" anchor="t">
            <a:normAutofit fontScale="92500" lnSpcReduction="20000"/>
          </a:bodyPr>
          <a:lstStyle/>
          <a:p>
            <a:pPr marL="0" indent="0" algn="l">
              <a:buNone/>
            </a:pPr>
            <a:r>
              <a:rPr lang="en-GB" sz="1800" b="1" noProof="0" dirty="0">
                <a:solidFill>
                  <a:srgbClr val="27638D"/>
                </a:solidFill>
                <a:latin typeface="Arial" pitchFamily="34" charset="0"/>
                <a:ea typeface="Arial" pitchFamily="34" charset="-122"/>
                <a:cs typeface="Arial" pitchFamily="34" charset="-120"/>
              </a:rPr>
              <a:t>Organisational layer</a:t>
            </a:r>
            <a:endParaRPr lang="en-GB" sz="1800" noProof="0" dirty="0"/>
          </a:p>
        </p:txBody>
      </p:sp>
      <p:sp>
        <p:nvSpPr>
          <p:cNvPr id="9" name="Text 7"/>
          <p:cNvSpPr/>
          <p:nvPr/>
        </p:nvSpPr>
        <p:spPr>
          <a:xfrm>
            <a:off x="3383280" y="2107184"/>
            <a:ext cx="7772400" cy="256032"/>
          </a:xfrm>
          <a:prstGeom prst="rect">
            <a:avLst/>
          </a:prstGeom>
          <a:noFill/>
          <a:ln/>
        </p:spPr>
        <p:txBody>
          <a:bodyPr wrap="square" lIns="1016" tIns="1016" rIns="1016" bIns="1016" rtlCol="0" anchor="t">
            <a:normAutofit/>
          </a:bodyPr>
          <a:lstStyle/>
          <a:p>
            <a:pPr marL="0" indent="0" algn="l">
              <a:buNone/>
            </a:pPr>
            <a:r>
              <a:rPr lang="en-GB" sz="1600" noProof="0" dirty="0">
                <a:solidFill>
                  <a:srgbClr val="2E3D50"/>
                </a:solidFill>
                <a:latin typeface="Arial" pitchFamily="34" charset="0"/>
                <a:ea typeface="Arial" pitchFamily="34" charset="-122"/>
                <a:cs typeface="Arial" pitchFamily="34" charset="-120"/>
              </a:rPr>
              <a:t> Ineffective leadership and governance (Francis, 2013).</a:t>
            </a:r>
            <a:endParaRPr lang="en-GB" sz="1600" noProof="0" dirty="0"/>
          </a:p>
        </p:txBody>
      </p:sp>
      <p:sp>
        <p:nvSpPr>
          <p:cNvPr id="10" name="Shape 8"/>
          <p:cNvSpPr/>
          <p:nvPr/>
        </p:nvSpPr>
        <p:spPr>
          <a:xfrm>
            <a:off x="749808" y="2657856"/>
            <a:ext cx="146304" cy="566928"/>
          </a:xfrm>
          <a:prstGeom prst="rect">
            <a:avLst/>
          </a:prstGeom>
          <a:solidFill>
            <a:srgbClr val="2C8C87"/>
          </a:solidFill>
          <a:ln w="12700">
            <a:solidFill>
              <a:srgbClr val="2C8C87"/>
            </a:solidFill>
            <a:prstDash val="solid"/>
          </a:ln>
        </p:spPr>
        <p:txBody>
          <a:bodyPr/>
          <a:lstStyle/>
          <a:p>
            <a:endParaRPr lang="en-GB" noProof="0" dirty="0"/>
          </a:p>
        </p:txBody>
      </p:sp>
      <p:sp>
        <p:nvSpPr>
          <p:cNvPr id="11" name="Shape 9"/>
          <p:cNvSpPr/>
          <p:nvPr/>
        </p:nvSpPr>
        <p:spPr>
          <a:xfrm>
            <a:off x="960120" y="2629408"/>
            <a:ext cx="10424160" cy="621792"/>
          </a:xfrm>
          <a:prstGeom prst="roundRect">
            <a:avLst>
              <a:gd name="adj" fmla="val 11765"/>
            </a:avLst>
          </a:prstGeom>
          <a:solidFill>
            <a:srgbClr val="FFFFFF"/>
          </a:solidFill>
          <a:ln w="12700">
            <a:solidFill>
              <a:srgbClr val="C9D4E2"/>
            </a:solidFill>
            <a:prstDash val="solid"/>
          </a:ln>
        </p:spPr>
        <p:txBody>
          <a:bodyPr/>
          <a:lstStyle/>
          <a:p>
            <a:endParaRPr lang="en-GB" noProof="0" dirty="0"/>
          </a:p>
        </p:txBody>
      </p:sp>
      <p:sp>
        <p:nvSpPr>
          <p:cNvPr id="12" name="Text 10"/>
          <p:cNvSpPr/>
          <p:nvPr/>
        </p:nvSpPr>
        <p:spPr>
          <a:xfrm>
            <a:off x="1161288" y="2935224"/>
            <a:ext cx="2331720" cy="219456"/>
          </a:xfrm>
          <a:prstGeom prst="rect">
            <a:avLst/>
          </a:prstGeom>
          <a:noFill/>
          <a:ln/>
        </p:spPr>
        <p:txBody>
          <a:bodyPr wrap="square" lIns="1016" tIns="1016" rIns="1016" bIns="1016" rtlCol="0" anchor="t">
            <a:normAutofit fontScale="92500" lnSpcReduction="20000"/>
          </a:bodyPr>
          <a:lstStyle/>
          <a:p>
            <a:pPr marL="0" indent="0" algn="l">
              <a:buNone/>
            </a:pPr>
            <a:r>
              <a:rPr lang="en-GB" sz="1800" b="1" noProof="0" dirty="0">
                <a:solidFill>
                  <a:srgbClr val="2C8C87"/>
                </a:solidFill>
                <a:latin typeface="Arial" pitchFamily="34" charset="0"/>
                <a:ea typeface="Arial" pitchFamily="34" charset="-122"/>
                <a:cs typeface="Arial" pitchFamily="34" charset="-120"/>
              </a:rPr>
              <a:t>Supervision layer</a:t>
            </a:r>
            <a:endParaRPr lang="en-GB" sz="1800" noProof="0" dirty="0"/>
          </a:p>
        </p:txBody>
      </p:sp>
      <p:sp>
        <p:nvSpPr>
          <p:cNvPr id="13" name="Text 11"/>
          <p:cNvSpPr/>
          <p:nvPr/>
        </p:nvSpPr>
        <p:spPr>
          <a:xfrm>
            <a:off x="3383280" y="2916936"/>
            <a:ext cx="7772400" cy="256032"/>
          </a:xfrm>
          <a:prstGeom prst="rect">
            <a:avLst/>
          </a:prstGeom>
          <a:noFill/>
          <a:ln/>
        </p:spPr>
        <p:txBody>
          <a:bodyPr wrap="square" lIns="1016" tIns="1016" rIns="1016" bIns="1016" rtlCol="0" anchor="t">
            <a:normAutofit/>
          </a:bodyPr>
          <a:lstStyle/>
          <a:p>
            <a:pPr marL="0" indent="0" algn="l">
              <a:buNone/>
            </a:pPr>
            <a:r>
              <a:rPr lang="en-GB" sz="1600" noProof="0" dirty="0">
                <a:solidFill>
                  <a:srgbClr val="2E3D50"/>
                </a:solidFill>
                <a:latin typeface="Arial" pitchFamily="34" charset="0"/>
                <a:ea typeface="Arial" pitchFamily="34" charset="-122"/>
                <a:cs typeface="Arial" pitchFamily="34" charset="-120"/>
              </a:rPr>
              <a:t>Deficient ward supervision and accountability (Francis, 2013).</a:t>
            </a:r>
            <a:endParaRPr lang="en-GB" sz="1600" noProof="0" dirty="0"/>
          </a:p>
        </p:txBody>
      </p:sp>
      <p:sp>
        <p:nvSpPr>
          <p:cNvPr id="14" name="Shape 12"/>
          <p:cNvSpPr/>
          <p:nvPr/>
        </p:nvSpPr>
        <p:spPr>
          <a:xfrm>
            <a:off x="749808" y="3524504"/>
            <a:ext cx="146304" cy="566928"/>
          </a:xfrm>
          <a:prstGeom prst="rect">
            <a:avLst/>
          </a:prstGeom>
          <a:solidFill>
            <a:srgbClr val="B87517"/>
          </a:solidFill>
          <a:ln w="12700">
            <a:solidFill>
              <a:srgbClr val="B87517"/>
            </a:solidFill>
            <a:prstDash val="solid"/>
          </a:ln>
        </p:spPr>
        <p:txBody>
          <a:bodyPr/>
          <a:lstStyle/>
          <a:p>
            <a:endParaRPr lang="en-GB" noProof="0" dirty="0"/>
          </a:p>
        </p:txBody>
      </p:sp>
      <p:sp>
        <p:nvSpPr>
          <p:cNvPr id="15" name="Shape 13"/>
          <p:cNvSpPr/>
          <p:nvPr/>
        </p:nvSpPr>
        <p:spPr>
          <a:xfrm>
            <a:off x="960120" y="3497072"/>
            <a:ext cx="10424160" cy="621792"/>
          </a:xfrm>
          <a:prstGeom prst="roundRect">
            <a:avLst>
              <a:gd name="adj" fmla="val 11765"/>
            </a:avLst>
          </a:prstGeom>
          <a:solidFill>
            <a:srgbClr val="FFFFFF"/>
          </a:solidFill>
          <a:ln w="12700">
            <a:solidFill>
              <a:srgbClr val="C9D4E2"/>
            </a:solidFill>
            <a:prstDash val="solid"/>
          </a:ln>
        </p:spPr>
        <p:txBody>
          <a:bodyPr/>
          <a:lstStyle/>
          <a:p>
            <a:endParaRPr lang="en-GB" noProof="0" dirty="0"/>
          </a:p>
        </p:txBody>
      </p:sp>
      <p:sp>
        <p:nvSpPr>
          <p:cNvPr id="16" name="Text 14"/>
          <p:cNvSpPr/>
          <p:nvPr/>
        </p:nvSpPr>
        <p:spPr>
          <a:xfrm>
            <a:off x="1161288" y="3742197"/>
            <a:ext cx="2331720" cy="219456"/>
          </a:xfrm>
          <a:prstGeom prst="rect">
            <a:avLst/>
          </a:prstGeom>
          <a:noFill/>
          <a:ln/>
        </p:spPr>
        <p:txBody>
          <a:bodyPr wrap="square" lIns="1016" tIns="1016" rIns="1016" bIns="1016" rtlCol="0" anchor="t">
            <a:normAutofit fontScale="92500" lnSpcReduction="20000"/>
          </a:bodyPr>
          <a:lstStyle/>
          <a:p>
            <a:pPr marL="0" indent="0" algn="l">
              <a:buNone/>
            </a:pPr>
            <a:r>
              <a:rPr lang="en-GB" sz="1800" b="1" noProof="0" dirty="0">
                <a:solidFill>
                  <a:srgbClr val="B87517"/>
                </a:solidFill>
                <a:latin typeface="Arial" pitchFamily="34" charset="0"/>
                <a:ea typeface="Arial" pitchFamily="34" charset="-122"/>
                <a:cs typeface="Arial" pitchFamily="34" charset="-120"/>
              </a:rPr>
              <a:t>Preconditions</a:t>
            </a:r>
            <a:endParaRPr lang="en-GB" sz="1800" noProof="0" dirty="0"/>
          </a:p>
        </p:txBody>
      </p:sp>
      <p:sp>
        <p:nvSpPr>
          <p:cNvPr id="17" name="Text 15"/>
          <p:cNvSpPr/>
          <p:nvPr/>
        </p:nvSpPr>
        <p:spPr>
          <a:xfrm>
            <a:off x="3383280" y="3716528"/>
            <a:ext cx="7772400" cy="256032"/>
          </a:xfrm>
          <a:prstGeom prst="rect">
            <a:avLst/>
          </a:prstGeom>
          <a:noFill/>
          <a:ln/>
        </p:spPr>
        <p:txBody>
          <a:bodyPr wrap="square" lIns="1016" tIns="1016" rIns="1016" bIns="1016" rtlCol="0" anchor="t">
            <a:normAutofit/>
          </a:bodyPr>
          <a:lstStyle/>
          <a:p>
            <a:pPr marL="0" indent="0" algn="l">
              <a:buNone/>
            </a:pPr>
            <a:r>
              <a:rPr lang="en-GB" sz="1600" noProof="0" dirty="0">
                <a:solidFill>
                  <a:srgbClr val="2E3D50"/>
                </a:solidFill>
                <a:latin typeface="Arial" pitchFamily="34" charset="0"/>
                <a:ea typeface="Arial" pitchFamily="34" charset="-122"/>
                <a:cs typeface="Arial" pitchFamily="34" charset="-120"/>
              </a:rPr>
              <a:t>Low morale and poor safety culture, staffing pressure (Healthcare Commission, 2009).</a:t>
            </a:r>
            <a:endParaRPr lang="en-GB" sz="1600" noProof="0" dirty="0"/>
          </a:p>
        </p:txBody>
      </p:sp>
      <p:sp>
        <p:nvSpPr>
          <p:cNvPr id="18" name="Shape 16"/>
          <p:cNvSpPr/>
          <p:nvPr/>
        </p:nvSpPr>
        <p:spPr>
          <a:xfrm>
            <a:off x="749808" y="4302760"/>
            <a:ext cx="146304" cy="933704"/>
          </a:xfrm>
          <a:prstGeom prst="rect">
            <a:avLst/>
          </a:prstGeom>
          <a:solidFill>
            <a:srgbClr val="B94A48"/>
          </a:solidFill>
          <a:ln w="12700">
            <a:solidFill>
              <a:srgbClr val="B94A48"/>
            </a:solidFill>
            <a:prstDash val="solid"/>
          </a:ln>
        </p:spPr>
        <p:txBody>
          <a:bodyPr/>
          <a:lstStyle/>
          <a:p>
            <a:endParaRPr lang="en-GB" noProof="0" dirty="0"/>
          </a:p>
        </p:txBody>
      </p:sp>
      <p:sp>
        <p:nvSpPr>
          <p:cNvPr id="19" name="Shape 17"/>
          <p:cNvSpPr/>
          <p:nvPr/>
        </p:nvSpPr>
        <p:spPr>
          <a:xfrm>
            <a:off x="960120" y="4292600"/>
            <a:ext cx="10424160" cy="933704"/>
          </a:xfrm>
          <a:prstGeom prst="roundRect">
            <a:avLst>
              <a:gd name="adj" fmla="val 11765"/>
            </a:avLst>
          </a:prstGeom>
          <a:solidFill>
            <a:srgbClr val="FFFFFF"/>
          </a:solidFill>
          <a:ln w="12700">
            <a:solidFill>
              <a:srgbClr val="C9D4E2"/>
            </a:solidFill>
            <a:prstDash val="solid"/>
          </a:ln>
        </p:spPr>
        <p:txBody>
          <a:bodyPr/>
          <a:lstStyle/>
          <a:p>
            <a:endParaRPr lang="en-GB" noProof="0" dirty="0"/>
          </a:p>
        </p:txBody>
      </p:sp>
      <p:sp>
        <p:nvSpPr>
          <p:cNvPr id="20" name="Text 18"/>
          <p:cNvSpPr/>
          <p:nvPr/>
        </p:nvSpPr>
        <p:spPr>
          <a:xfrm>
            <a:off x="1161288" y="4643628"/>
            <a:ext cx="2331720" cy="219456"/>
          </a:xfrm>
          <a:prstGeom prst="rect">
            <a:avLst/>
          </a:prstGeom>
          <a:noFill/>
          <a:ln/>
        </p:spPr>
        <p:txBody>
          <a:bodyPr wrap="square" lIns="1016" tIns="1016" rIns="1016" bIns="1016" rtlCol="0" anchor="t">
            <a:normAutofit fontScale="92500" lnSpcReduction="20000"/>
          </a:bodyPr>
          <a:lstStyle/>
          <a:p>
            <a:pPr marL="0" indent="0" algn="l">
              <a:buNone/>
            </a:pPr>
            <a:r>
              <a:rPr lang="en-GB" sz="1800" b="1" noProof="0" dirty="0">
                <a:solidFill>
                  <a:srgbClr val="B94A48"/>
                </a:solidFill>
                <a:latin typeface="Arial" pitchFamily="34" charset="0"/>
                <a:ea typeface="Arial" pitchFamily="34" charset="-122"/>
                <a:cs typeface="Arial" pitchFamily="34" charset="-120"/>
              </a:rPr>
              <a:t>Active failures</a:t>
            </a:r>
            <a:endParaRPr lang="en-GB" sz="1800" noProof="0" dirty="0"/>
          </a:p>
        </p:txBody>
      </p:sp>
      <p:sp>
        <p:nvSpPr>
          <p:cNvPr id="21" name="Text 19"/>
          <p:cNvSpPr/>
          <p:nvPr/>
        </p:nvSpPr>
        <p:spPr>
          <a:xfrm>
            <a:off x="3383280" y="4384040"/>
            <a:ext cx="7772400" cy="738632"/>
          </a:xfrm>
          <a:prstGeom prst="rect">
            <a:avLst/>
          </a:prstGeom>
          <a:noFill/>
          <a:ln/>
        </p:spPr>
        <p:txBody>
          <a:bodyPr wrap="square" lIns="1016" tIns="1016" rIns="1016" bIns="1016" rtlCol="0" anchor="t">
            <a:normAutofit/>
          </a:bodyPr>
          <a:lstStyle/>
          <a:p>
            <a:pPr marL="0" indent="0" algn="l">
              <a:lnSpc>
                <a:spcPct val="150000"/>
              </a:lnSpc>
              <a:buNone/>
            </a:pPr>
            <a:r>
              <a:rPr lang="en-GB" sz="1600" noProof="0" dirty="0">
                <a:solidFill>
                  <a:srgbClr val="2E3D50"/>
                </a:solidFill>
                <a:latin typeface="Arial" pitchFamily="34" charset="0"/>
                <a:ea typeface="Arial" pitchFamily="34" charset="-122"/>
                <a:cs typeface="Arial" pitchFamily="34" charset="-120"/>
              </a:rPr>
              <a:t>Incompetent basic care, ineffective communication and ineptitude to address patient needs (Francis, 2013).</a:t>
            </a:r>
            <a:endParaRPr lang="en-GB" sz="1600" noProof="0" dirty="0"/>
          </a:p>
        </p:txBody>
      </p:sp>
      <p:grpSp>
        <p:nvGrpSpPr>
          <p:cNvPr id="26" name="Group 25">
            <a:extLst>
              <a:ext uri="{FF2B5EF4-FFF2-40B4-BE49-F238E27FC236}">
                <a16:creationId xmlns:a16="http://schemas.microsoft.com/office/drawing/2014/main" id="{83B555B0-8203-33D7-7249-BE7F536749B0}"/>
              </a:ext>
            </a:extLst>
          </p:cNvPr>
          <p:cNvGrpSpPr/>
          <p:nvPr/>
        </p:nvGrpSpPr>
        <p:grpSpPr>
          <a:xfrm>
            <a:off x="749808" y="5433568"/>
            <a:ext cx="10634472" cy="1044448"/>
            <a:chOff x="749808" y="5029200"/>
            <a:chExt cx="10634472" cy="621792"/>
          </a:xfrm>
        </p:grpSpPr>
        <p:sp>
          <p:nvSpPr>
            <p:cNvPr id="22" name="Shape 20"/>
            <p:cNvSpPr/>
            <p:nvPr/>
          </p:nvSpPr>
          <p:spPr>
            <a:xfrm>
              <a:off x="749808" y="5056632"/>
              <a:ext cx="146304" cy="566928"/>
            </a:xfrm>
            <a:prstGeom prst="rect">
              <a:avLst/>
            </a:prstGeom>
            <a:solidFill>
              <a:srgbClr val="617289"/>
            </a:solidFill>
            <a:ln w="12700">
              <a:solidFill>
                <a:srgbClr val="617289"/>
              </a:solidFill>
              <a:prstDash val="solid"/>
            </a:ln>
          </p:spPr>
          <p:txBody>
            <a:bodyPr/>
            <a:lstStyle/>
            <a:p>
              <a:endParaRPr lang="en-GB" noProof="0" dirty="0"/>
            </a:p>
          </p:txBody>
        </p:sp>
        <p:sp>
          <p:nvSpPr>
            <p:cNvPr id="23" name="Shape 21"/>
            <p:cNvSpPr/>
            <p:nvPr/>
          </p:nvSpPr>
          <p:spPr>
            <a:xfrm>
              <a:off x="960120" y="5029200"/>
              <a:ext cx="10424160" cy="621792"/>
            </a:xfrm>
            <a:prstGeom prst="roundRect">
              <a:avLst>
                <a:gd name="adj" fmla="val 11765"/>
              </a:avLst>
            </a:prstGeom>
            <a:solidFill>
              <a:srgbClr val="FFFFFF"/>
            </a:solidFill>
            <a:ln w="12700">
              <a:solidFill>
                <a:srgbClr val="C9D4E2"/>
              </a:solidFill>
              <a:prstDash val="solid"/>
            </a:ln>
          </p:spPr>
          <p:txBody>
            <a:bodyPr/>
            <a:lstStyle/>
            <a:p>
              <a:endParaRPr lang="en-GB" noProof="0" dirty="0"/>
            </a:p>
          </p:txBody>
        </p:sp>
        <p:sp>
          <p:nvSpPr>
            <p:cNvPr id="24" name="Text 22"/>
            <p:cNvSpPr/>
            <p:nvPr/>
          </p:nvSpPr>
          <p:spPr>
            <a:xfrm>
              <a:off x="1161288" y="5230368"/>
              <a:ext cx="2331720" cy="219456"/>
            </a:xfrm>
            <a:prstGeom prst="rect">
              <a:avLst/>
            </a:prstGeom>
            <a:noFill/>
            <a:ln/>
          </p:spPr>
          <p:txBody>
            <a:bodyPr wrap="square" lIns="1016" tIns="1016" rIns="1016" bIns="1016" rtlCol="0" anchor="t">
              <a:normAutofit/>
            </a:bodyPr>
            <a:lstStyle/>
            <a:p>
              <a:pPr marL="0" indent="0" algn="l">
                <a:buNone/>
              </a:pPr>
              <a:r>
                <a:rPr lang="en-GB" sz="1700" b="1" noProof="0" dirty="0">
                  <a:solidFill>
                    <a:srgbClr val="617289"/>
                  </a:solidFill>
                  <a:latin typeface="Arial" pitchFamily="34" charset="0"/>
                  <a:ea typeface="Arial" pitchFamily="34" charset="-122"/>
                  <a:cs typeface="Arial" pitchFamily="34" charset="-120"/>
                </a:rPr>
                <a:t>External layer</a:t>
              </a:r>
              <a:endParaRPr lang="en-GB" sz="1700" noProof="0" dirty="0"/>
            </a:p>
          </p:txBody>
        </p:sp>
        <p:sp>
          <p:nvSpPr>
            <p:cNvPr id="25" name="Text 23"/>
            <p:cNvSpPr/>
            <p:nvPr/>
          </p:nvSpPr>
          <p:spPr>
            <a:xfrm>
              <a:off x="3383280" y="5088636"/>
              <a:ext cx="7772400" cy="502920"/>
            </a:xfrm>
            <a:prstGeom prst="rect">
              <a:avLst/>
            </a:prstGeom>
            <a:noFill/>
            <a:ln/>
          </p:spPr>
          <p:txBody>
            <a:bodyPr wrap="square" lIns="1016" tIns="1016" rIns="1016" bIns="1016" rtlCol="0" anchor="t">
              <a:normAutofit/>
            </a:bodyPr>
            <a:lstStyle/>
            <a:p>
              <a:pPr marL="0" indent="0" algn="l">
                <a:lnSpc>
                  <a:spcPct val="170000"/>
                </a:lnSpc>
                <a:buNone/>
              </a:pPr>
              <a:r>
                <a:rPr lang="en-GB" sz="1600" noProof="0" dirty="0">
                  <a:solidFill>
                    <a:srgbClr val="2E3D50"/>
                  </a:solidFill>
                  <a:latin typeface="Arial" pitchFamily="34" charset="0"/>
                  <a:ea typeface="Arial" pitchFamily="34" charset="-122"/>
                  <a:cs typeface="Arial" pitchFamily="34" charset="-120"/>
                </a:rPr>
                <a:t>The responses to warning signs were not responsive enough in terms of regulation and monitoring (Francis, 2013).</a:t>
              </a:r>
              <a:endParaRPr lang="en-GB" sz="1600" noProof="0"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Root Cause Analysis Using Fishbone Categories</a:t>
            </a:r>
            <a:endParaRPr lang="en-GB" sz="3000" noProof="0" dirty="0"/>
          </a:p>
        </p:txBody>
      </p:sp>
      <p:sp>
        <p:nvSpPr>
          <p:cNvPr id="4" name="Text 2"/>
          <p:cNvSpPr/>
          <p:nvPr/>
        </p:nvSpPr>
        <p:spPr>
          <a:xfrm>
            <a:off x="640080" y="1051560"/>
            <a:ext cx="10789920" cy="502920"/>
          </a:xfrm>
          <a:prstGeom prst="rect">
            <a:avLst/>
          </a:prstGeom>
          <a:noFill/>
          <a:ln/>
        </p:spPr>
        <p:txBody>
          <a:bodyPr wrap="square" lIns="635" tIns="635" rIns="635" bIns="635" rtlCol="0" anchor="t">
            <a:normAutofit fontScale="85000" lnSpcReduction="10000"/>
          </a:bodyPr>
          <a:lstStyle/>
          <a:p>
            <a:pPr marL="0" indent="0">
              <a:lnSpc>
                <a:spcPct val="150000"/>
              </a:lnSpc>
              <a:buNone/>
            </a:pPr>
            <a:r>
              <a:rPr lang="en-GB" sz="1800" b="1" noProof="0" dirty="0">
                <a:solidFill>
                  <a:srgbClr val="0F2A43"/>
                </a:solidFill>
                <a:latin typeface="Arial" pitchFamily="34" charset="0"/>
                <a:ea typeface="Arial" pitchFamily="34" charset="-122"/>
                <a:cs typeface="Arial" pitchFamily="34" charset="-120"/>
              </a:rPr>
              <a:t>A Fishbone structure assists in categorizing the root causes rather than considering the scandal as a single issue.</a:t>
            </a:r>
            <a:endParaRPr lang="en-GB" sz="1800" noProof="0" dirty="0"/>
          </a:p>
        </p:txBody>
      </p:sp>
      <p:sp>
        <p:nvSpPr>
          <p:cNvPr id="20" name="Shape 18"/>
          <p:cNvSpPr/>
          <p:nvPr/>
        </p:nvSpPr>
        <p:spPr>
          <a:xfrm>
            <a:off x="3977640" y="6029960"/>
            <a:ext cx="4251960" cy="614680"/>
          </a:xfrm>
          <a:prstGeom prst="roundRect">
            <a:avLst>
              <a:gd name="adj" fmla="val 17778"/>
            </a:avLst>
          </a:prstGeom>
          <a:solidFill>
            <a:srgbClr val="0F2A43"/>
          </a:solidFill>
          <a:ln w="12700">
            <a:solidFill>
              <a:srgbClr val="0F2A43"/>
            </a:solidFill>
            <a:prstDash val="solid"/>
          </a:ln>
        </p:spPr>
        <p:txBody>
          <a:bodyPr/>
          <a:lstStyle/>
          <a:p>
            <a:endParaRPr lang="en-GB" noProof="0" dirty="0"/>
          </a:p>
        </p:txBody>
      </p:sp>
      <p:sp>
        <p:nvSpPr>
          <p:cNvPr id="21" name="Text 19"/>
          <p:cNvSpPr/>
          <p:nvPr/>
        </p:nvSpPr>
        <p:spPr>
          <a:xfrm>
            <a:off x="4150360" y="6174232"/>
            <a:ext cx="3891280" cy="361696"/>
          </a:xfrm>
          <a:prstGeom prst="rect">
            <a:avLst/>
          </a:prstGeom>
          <a:noFill/>
          <a:ln/>
        </p:spPr>
        <p:txBody>
          <a:bodyPr wrap="square" lIns="0" tIns="0" rIns="0" bIns="0" rtlCol="0" anchor="ctr">
            <a:normAutofit fontScale="92500"/>
          </a:bodyPr>
          <a:lstStyle/>
          <a:p>
            <a:pPr marL="0" indent="0" algn="ctr">
              <a:buNone/>
            </a:pPr>
            <a:r>
              <a:rPr lang="en-GB" sz="1800" b="1" noProof="0" dirty="0">
                <a:solidFill>
                  <a:srgbClr val="FFFFFF"/>
                </a:solidFill>
                <a:latin typeface="Arial" pitchFamily="34" charset="0"/>
                <a:ea typeface="Arial" pitchFamily="34" charset="-122"/>
                <a:cs typeface="Arial" pitchFamily="34" charset="-120"/>
              </a:rPr>
              <a:t>Unsafe care is a result of root causes</a:t>
            </a:r>
            <a:endParaRPr lang="en-GB" sz="1800" noProof="0" dirty="0"/>
          </a:p>
        </p:txBody>
      </p:sp>
      <p:sp>
        <p:nvSpPr>
          <p:cNvPr id="22" name="Text 2">
            <a:extLst>
              <a:ext uri="{FF2B5EF4-FFF2-40B4-BE49-F238E27FC236}">
                <a16:creationId xmlns:a16="http://schemas.microsoft.com/office/drawing/2014/main" id="{571CD4C6-9F39-22CA-B08B-D4D45D43F691}"/>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7</a:t>
            </a:r>
            <a:endParaRPr lang="en-GB" sz="800" noProof="0" dirty="0"/>
          </a:p>
        </p:txBody>
      </p:sp>
      <p:pic>
        <p:nvPicPr>
          <p:cNvPr id="26" name="Picture 25">
            <a:extLst>
              <a:ext uri="{FF2B5EF4-FFF2-40B4-BE49-F238E27FC236}">
                <a16:creationId xmlns:a16="http://schemas.microsoft.com/office/drawing/2014/main" id="{530DC489-FE7F-8176-A14F-BE9BC122D58A}"/>
              </a:ext>
            </a:extLst>
          </p:cNvPr>
          <p:cNvPicPr>
            <a:picLocks noChangeAspect="1"/>
          </p:cNvPicPr>
          <p:nvPr/>
        </p:nvPicPr>
        <p:blipFill>
          <a:blip r:embed="rId3"/>
          <a:stretch>
            <a:fillRect/>
          </a:stretch>
        </p:blipFill>
        <p:spPr>
          <a:xfrm>
            <a:off x="973691" y="1554480"/>
            <a:ext cx="10259857" cy="442021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C8C87"/>
          </a:solidFill>
          <a:ln w="12700">
            <a:solidFill>
              <a:srgbClr val="2C8C87"/>
            </a:solidFill>
            <a:prstDash val="solid"/>
          </a:ln>
        </p:spPr>
        <p:txBody>
          <a:bodyPr/>
          <a:lstStyle/>
          <a:p>
            <a:endParaRPr lang="en-GB" noProof="0" dirty="0"/>
          </a:p>
        </p:txBody>
      </p:sp>
      <p:sp>
        <p:nvSpPr>
          <p:cNvPr id="3" name="Text 1"/>
          <p:cNvSpPr/>
          <p:nvPr/>
        </p:nvSpPr>
        <p:spPr>
          <a:xfrm>
            <a:off x="502920" y="438912"/>
            <a:ext cx="11155680" cy="457200"/>
          </a:xfrm>
          <a:prstGeom prst="rect">
            <a:avLst/>
          </a:prstGeom>
          <a:noFill/>
          <a:ln/>
        </p:spPr>
        <p:txBody>
          <a:bodyPr wrap="square" lIns="254" tIns="254" rIns="254" bIns="254" rtlCol="0" anchor="ctr">
            <a:normAutofit lnSpcReduction="10000"/>
          </a:bodyPr>
          <a:lstStyle/>
          <a:p>
            <a:pPr marL="0" indent="0">
              <a:buNone/>
            </a:pPr>
            <a:r>
              <a:rPr lang="en-GB" sz="3000" b="1" noProof="0" dirty="0">
                <a:solidFill>
                  <a:srgbClr val="0E2A44"/>
                </a:solidFill>
                <a:latin typeface="Arial" pitchFamily="34" charset="0"/>
                <a:ea typeface="Arial" pitchFamily="34" charset="-122"/>
                <a:cs typeface="Arial" pitchFamily="34" charset="-120"/>
              </a:rPr>
              <a:t>Policy and Regulatory Issues</a:t>
            </a:r>
            <a:endParaRPr lang="en-GB" sz="3000" noProof="0" dirty="0"/>
          </a:p>
        </p:txBody>
      </p:sp>
      <p:sp>
        <p:nvSpPr>
          <p:cNvPr id="4" name="Text 2"/>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10</a:t>
            </a:r>
            <a:endParaRPr lang="en-GB" sz="800" noProof="0" dirty="0"/>
          </a:p>
        </p:txBody>
      </p:sp>
      <p:grpSp>
        <p:nvGrpSpPr>
          <p:cNvPr id="21" name="Group 20">
            <a:extLst>
              <a:ext uri="{FF2B5EF4-FFF2-40B4-BE49-F238E27FC236}">
                <a16:creationId xmlns:a16="http://schemas.microsoft.com/office/drawing/2014/main" id="{5E0F4CB6-D05D-07C1-9C25-558C66D204A8}"/>
              </a:ext>
            </a:extLst>
          </p:cNvPr>
          <p:cNvGrpSpPr/>
          <p:nvPr/>
        </p:nvGrpSpPr>
        <p:grpSpPr>
          <a:xfrm>
            <a:off x="658368" y="1147064"/>
            <a:ext cx="10817352" cy="1739392"/>
            <a:chOff x="658368" y="1197864"/>
            <a:chExt cx="10817352" cy="1739392"/>
          </a:xfrm>
        </p:grpSpPr>
        <p:grpSp>
          <p:nvGrpSpPr>
            <p:cNvPr id="18" name="Group 17">
              <a:extLst>
                <a:ext uri="{FF2B5EF4-FFF2-40B4-BE49-F238E27FC236}">
                  <a16:creationId xmlns:a16="http://schemas.microsoft.com/office/drawing/2014/main" id="{F5D8EAFE-8D9C-444A-FC22-845EAF08DDD4}"/>
                </a:ext>
              </a:extLst>
            </p:cNvPr>
            <p:cNvGrpSpPr/>
            <p:nvPr/>
          </p:nvGrpSpPr>
          <p:grpSpPr>
            <a:xfrm>
              <a:off x="658368" y="1197864"/>
              <a:ext cx="5303520" cy="1739392"/>
              <a:chOff x="658368" y="1279144"/>
              <a:chExt cx="5303520" cy="1949704"/>
            </a:xfrm>
          </p:grpSpPr>
          <p:sp>
            <p:nvSpPr>
              <p:cNvPr id="5" name="Shape 3"/>
              <p:cNvSpPr/>
              <p:nvPr/>
            </p:nvSpPr>
            <p:spPr>
              <a:xfrm>
                <a:off x="658368" y="1279144"/>
                <a:ext cx="5303520" cy="1949704"/>
              </a:xfrm>
              <a:prstGeom prst="roundRect">
                <a:avLst>
                  <a:gd name="adj" fmla="val 5517"/>
                </a:avLst>
              </a:prstGeom>
              <a:solidFill>
                <a:srgbClr val="FFFFFF"/>
              </a:solidFill>
              <a:ln w="12700">
                <a:solidFill>
                  <a:srgbClr val="C9D4E2"/>
                </a:solidFill>
                <a:prstDash val="solid"/>
              </a:ln>
            </p:spPr>
            <p:txBody>
              <a:bodyPr/>
              <a:lstStyle/>
              <a:p>
                <a:endParaRPr lang="en-GB" noProof="0" dirty="0"/>
              </a:p>
            </p:txBody>
          </p:sp>
          <p:sp>
            <p:nvSpPr>
              <p:cNvPr id="6" name="Text 4"/>
              <p:cNvSpPr/>
              <p:nvPr/>
            </p:nvSpPr>
            <p:spPr>
              <a:xfrm>
                <a:off x="822960" y="1371600"/>
                <a:ext cx="4974336" cy="310896"/>
              </a:xfrm>
              <a:prstGeom prst="rect">
                <a:avLst/>
              </a:prstGeom>
              <a:noFill/>
              <a:ln/>
            </p:spPr>
            <p:txBody>
              <a:bodyPr wrap="square" lIns="1016" tIns="1016" rIns="1016" bIns="1016" rtlCol="0" anchor="t">
                <a:normAutofit/>
              </a:bodyPr>
              <a:lstStyle/>
              <a:p>
                <a:pPr marL="0" indent="0" algn="l">
                  <a:buNone/>
                </a:pPr>
                <a:r>
                  <a:rPr lang="en-GB" sz="1800" b="1" noProof="0" dirty="0">
                    <a:solidFill>
                      <a:srgbClr val="27638D"/>
                    </a:solidFill>
                    <a:latin typeface="Arial" pitchFamily="34" charset="0"/>
                    <a:ea typeface="Arial" pitchFamily="34" charset="-122"/>
                    <a:cs typeface="Arial" pitchFamily="34" charset="-120"/>
                  </a:rPr>
                  <a:t>Policy gap</a:t>
                </a:r>
                <a:endParaRPr lang="en-GB" sz="1800" noProof="0" dirty="0"/>
              </a:p>
            </p:txBody>
          </p:sp>
          <p:sp>
            <p:nvSpPr>
              <p:cNvPr id="7" name="Text 5"/>
              <p:cNvSpPr/>
              <p:nvPr/>
            </p:nvSpPr>
            <p:spPr>
              <a:xfrm>
                <a:off x="822960" y="1764792"/>
                <a:ext cx="4974336" cy="1253744"/>
              </a:xfrm>
              <a:prstGeom prst="rect">
                <a:avLst/>
              </a:prstGeom>
              <a:noFill/>
              <a:ln/>
            </p:spPr>
            <p:txBody>
              <a:bodyPr wrap="square" lIns="1016" tIns="1016" rIns="1016" bIns="1016" rtlCol="0" anchor="t">
                <a:normAutofit lnSpcReduction="10000"/>
              </a:bodyPr>
              <a:lstStyle/>
              <a:p>
                <a:pPr marL="0" indent="0" algn="l">
                  <a:lnSpc>
                    <a:spcPct val="160000"/>
                  </a:lnSpc>
                  <a:buNone/>
                </a:pPr>
                <a:r>
                  <a:rPr lang="en-GB" sz="1600" noProof="0" dirty="0">
                    <a:solidFill>
                      <a:srgbClr val="2E3D50"/>
                    </a:solidFill>
                    <a:latin typeface="Arial" pitchFamily="34" charset="0"/>
                    <a:ea typeface="Arial" pitchFamily="34" charset="-122"/>
                    <a:cs typeface="Arial" pitchFamily="34" charset="-120"/>
                  </a:rPr>
                  <a:t>The Mid Staffordshire scandal demonstrated an absence of written policy and real care practice (Department of Health, 2013).</a:t>
                </a:r>
                <a:endParaRPr lang="en-GB" sz="1600" noProof="0" dirty="0"/>
              </a:p>
            </p:txBody>
          </p:sp>
        </p:grpSp>
        <p:sp>
          <p:nvSpPr>
            <p:cNvPr id="8" name="Shape 6"/>
            <p:cNvSpPr/>
            <p:nvPr/>
          </p:nvSpPr>
          <p:spPr>
            <a:xfrm>
              <a:off x="6172200" y="1197864"/>
              <a:ext cx="5303520" cy="1739392"/>
            </a:xfrm>
            <a:prstGeom prst="roundRect">
              <a:avLst>
                <a:gd name="adj" fmla="val 5517"/>
              </a:avLst>
            </a:prstGeom>
            <a:solidFill>
              <a:srgbClr val="FFFFFF"/>
            </a:solidFill>
            <a:ln w="12700">
              <a:solidFill>
                <a:srgbClr val="C9D4E2"/>
              </a:solidFill>
              <a:prstDash val="solid"/>
            </a:ln>
          </p:spPr>
          <p:txBody>
            <a:bodyPr/>
            <a:lstStyle/>
            <a:p>
              <a:endParaRPr lang="en-GB" noProof="0" dirty="0"/>
            </a:p>
          </p:txBody>
        </p:sp>
        <p:grpSp>
          <p:nvGrpSpPr>
            <p:cNvPr id="19" name="Group 18">
              <a:extLst>
                <a:ext uri="{FF2B5EF4-FFF2-40B4-BE49-F238E27FC236}">
                  <a16:creationId xmlns:a16="http://schemas.microsoft.com/office/drawing/2014/main" id="{091CFFCA-0290-DD53-DEB9-5A2558157215}"/>
                </a:ext>
              </a:extLst>
            </p:cNvPr>
            <p:cNvGrpSpPr/>
            <p:nvPr/>
          </p:nvGrpSpPr>
          <p:grpSpPr>
            <a:xfrm>
              <a:off x="6336792" y="1300480"/>
              <a:ext cx="4974336" cy="1636776"/>
              <a:chOff x="6336792" y="1371600"/>
              <a:chExt cx="4974336" cy="1381760"/>
            </a:xfrm>
          </p:grpSpPr>
          <p:sp>
            <p:nvSpPr>
              <p:cNvPr id="9" name="Text 7"/>
              <p:cNvSpPr/>
              <p:nvPr/>
            </p:nvSpPr>
            <p:spPr>
              <a:xfrm>
                <a:off x="6336792" y="1371600"/>
                <a:ext cx="4974336" cy="310896"/>
              </a:xfrm>
              <a:prstGeom prst="rect">
                <a:avLst/>
              </a:prstGeom>
              <a:noFill/>
              <a:ln/>
            </p:spPr>
            <p:txBody>
              <a:bodyPr wrap="square" lIns="1016" tIns="1016" rIns="1016" bIns="1016" rtlCol="0" anchor="t">
                <a:normAutofit/>
              </a:bodyPr>
              <a:lstStyle/>
              <a:p>
                <a:pPr marL="0" indent="0" algn="l">
                  <a:buNone/>
                </a:pPr>
                <a:r>
                  <a:rPr lang="en-GB" sz="1800" b="1" noProof="0" dirty="0">
                    <a:solidFill>
                      <a:srgbClr val="2C8C87"/>
                    </a:solidFill>
                    <a:latin typeface="Arial" pitchFamily="34" charset="0"/>
                    <a:ea typeface="Arial" pitchFamily="34" charset="-122"/>
                    <a:cs typeface="Arial" pitchFamily="34" charset="-120"/>
                  </a:rPr>
                  <a:t>Government response</a:t>
                </a:r>
                <a:endParaRPr lang="en-GB" sz="1800" noProof="0" dirty="0"/>
              </a:p>
            </p:txBody>
          </p:sp>
          <p:sp>
            <p:nvSpPr>
              <p:cNvPr id="10" name="Text 8"/>
              <p:cNvSpPr/>
              <p:nvPr/>
            </p:nvSpPr>
            <p:spPr>
              <a:xfrm>
                <a:off x="6336792" y="1682496"/>
                <a:ext cx="4974336" cy="1070864"/>
              </a:xfrm>
              <a:prstGeom prst="rect">
                <a:avLst/>
              </a:prstGeom>
              <a:noFill/>
              <a:ln/>
            </p:spPr>
            <p:txBody>
              <a:bodyPr wrap="square" lIns="1016" tIns="1016" rIns="1016" bIns="1016" rtlCol="0" anchor="t">
                <a:normAutofit/>
              </a:bodyPr>
              <a:lstStyle/>
              <a:p>
                <a:pPr marL="0" indent="0" algn="l">
                  <a:lnSpc>
                    <a:spcPct val="160000"/>
                  </a:lnSpc>
                  <a:buNone/>
                </a:pPr>
                <a:r>
                  <a:rPr lang="en-GB" sz="1600" noProof="0" dirty="0">
                    <a:solidFill>
                      <a:srgbClr val="2E3D50"/>
                    </a:solidFill>
                    <a:latin typeface="Arial" pitchFamily="34" charset="0"/>
                    <a:ea typeface="Arial" pitchFamily="34" charset="-122"/>
                    <a:cs typeface="Arial" pitchFamily="34" charset="-120"/>
                  </a:rPr>
                  <a:t>The governmental reaction was to put patients in the </a:t>
                </a:r>
                <a:r>
                  <a:rPr lang="en-GB" sz="1600" noProof="0" dirty="0" err="1">
                    <a:solidFill>
                      <a:srgbClr val="2E3D50"/>
                    </a:solidFill>
                    <a:latin typeface="Arial" pitchFamily="34" charset="0"/>
                    <a:ea typeface="Arial" pitchFamily="34" charset="-122"/>
                    <a:cs typeface="Arial" pitchFamily="34" charset="-120"/>
                  </a:rPr>
                  <a:t>center</a:t>
                </a:r>
                <a:r>
                  <a:rPr lang="en-GB" sz="1600" noProof="0" dirty="0">
                    <a:solidFill>
                      <a:srgbClr val="2E3D50"/>
                    </a:solidFill>
                    <a:latin typeface="Arial" pitchFamily="34" charset="0"/>
                    <a:ea typeface="Arial" pitchFamily="34" charset="-122"/>
                    <a:cs typeface="Arial" pitchFamily="34" charset="-120"/>
                  </a:rPr>
                  <a:t>, enhance transparency and advance responsibility (Department of Health, 2013).</a:t>
                </a:r>
                <a:endParaRPr lang="en-GB" sz="1600" noProof="0" dirty="0"/>
              </a:p>
            </p:txBody>
          </p:sp>
        </p:grpSp>
      </p:grpSp>
      <p:sp>
        <p:nvSpPr>
          <p:cNvPr id="11" name="Shape 9"/>
          <p:cNvSpPr/>
          <p:nvPr/>
        </p:nvSpPr>
        <p:spPr>
          <a:xfrm>
            <a:off x="658368" y="3094482"/>
            <a:ext cx="5303520" cy="1828800"/>
          </a:xfrm>
          <a:prstGeom prst="roundRect">
            <a:avLst>
              <a:gd name="adj" fmla="val 5517"/>
            </a:avLst>
          </a:prstGeom>
          <a:solidFill>
            <a:srgbClr val="FFFFFF"/>
          </a:solidFill>
          <a:ln w="12700">
            <a:solidFill>
              <a:srgbClr val="C9D4E2"/>
            </a:solidFill>
            <a:prstDash val="solid"/>
          </a:ln>
        </p:spPr>
        <p:txBody>
          <a:bodyPr/>
          <a:lstStyle/>
          <a:p>
            <a:endParaRPr lang="en-GB" noProof="0" dirty="0"/>
          </a:p>
        </p:txBody>
      </p:sp>
      <p:sp>
        <p:nvSpPr>
          <p:cNvPr id="12" name="Text 10"/>
          <p:cNvSpPr/>
          <p:nvPr/>
        </p:nvSpPr>
        <p:spPr>
          <a:xfrm>
            <a:off x="822960" y="3303016"/>
            <a:ext cx="4974336" cy="310896"/>
          </a:xfrm>
          <a:prstGeom prst="rect">
            <a:avLst/>
          </a:prstGeom>
          <a:noFill/>
          <a:ln/>
        </p:spPr>
        <p:txBody>
          <a:bodyPr wrap="square" lIns="1016" tIns="1016" rIns="1016" bIns="1016" rtlCol="0" anchor="t">
            <a:normAutofit/>
          </a:bodyPr>
          <a:lstStyle/>
          <a:p>
            <a:pPr marL="0" indent="0" algn="l">
              <a:buNone/>
            </a:pPr>
            <a:r>
              <a:rPr lang="en-GB" sz="1800" b="1" noProof="0" dirty="0">
                <a:solidFill>
                  <a:srgbClr val="B87517"/>
                </a:solidFill>
                <a:latin typeface="Arial" pitchFamily="34" charset="0"/>
                <a:ea typeface="Arial" pitchFamily="34" charset="-122"/>
                <a:cs typeface="Arial" pitchFamily="34" charset="-120"/>
              </a:rPr>
              <a:t>Patient safety culture</a:t>
            </a:r>
            <a:endParaRPr lang="en-GB" sz="1800" noProof="0" dirty="0"/>
          </a:p>
        </p:txBody>
      </p:sp>
      <p:sp>
        <p:nvSpPr>
          <p:cNvPr id="13" name="Text 11"/>
          <p:cNvSpPr/>
          <p:nvPr/>
        </p:nvSpPr>
        <p:spPr>
          <a:xfrm>
            <a:off x="880872" y="3726688"/>
            <a:ext cx="4974336" cy="1166368"/>
          </a:xfrm>
          <a:prstGeom prst="rect">
            <a:avLst/>
          </a:prstGeom>
          <a:noFill/>
          <a:ln/>
        </p:spPr>
        <p:txBody>
          <a:bodyPr wrap="square" lIns="1016" tIns="1016" rIns="1016" bIns="1016" rtlCol="0" anchor="t">
            <a:normAutofit/>
          </a:bodyPr>
          <a:lstStyle/>
          <a:p>
            <a:pPr marL="0" indent="0" algn="l">
              <a:lnSpc>
                <a:spcPct val="150000"/>
              </a:lnSpc>
              <a:buNone/>
            </a:pPr>
            <a:r>
              <a:rPr lang="en-GB" sz="1600" noProof="0" dirty="0">
                <a:solidFill>
                  <a:srgbClr val="2E3D50"/>
                </a:solidFill>
                <a:latin typeface="Arial" pitchFamily="34" charset="0"/>
                <a:ea typeface="Arial" pitchFamily="34" charset="-122"/>
                <a:cs typeface="Arial" pitchFamily="34" charset="-120"/>
              </a:rPr>
              <a:t>The Berwick Review claimed that the NHS required a more effective learning culture, safety and transparency (Berwick, 2013).</a:t>
            </a:r>
            <a:endParaRPr lang="en-GB" sz="1600" noProof="0" dirty="0"/>
          </a:p>
        </p:txBody>
      </p:sp>
      <p:grpSp>
        <p:nvGrpSpPr>
          <p:cNvPr id="20" name="Group 19">
            <a:extLst>
              <a:ext uri="{FF2B5EF4-FFF2-40B4-BE49-F238E27FC236}">
                <a16:creationId xmlns:a16="http://schemas.microsoft.com/office/drawing/2014/main" id="{B7BDDD08-0ECE-B697-481F-A484FD7DC177}"/>
              </a:ext>
            </a:extLst>
          </p:cNvPr>
          <p:cNvGrpSpPr/>
          <p:nvPr/>
        </p:nvGrpSpPr>
        <p:grpSpPr>
          <a:xfrm>
            <a:off x="6172200" y="3088640"/>
            <a:ext cx="5303520" cy="2759964"/>
            <a:chOff x="6172200" y="2971800"/>
            <a:chExt cx="5303520" cy="1828800"/>
          </a:xfrm>
        </p:grpSpPr>
        <p:sp>
          <p:nvSpPr>
            <p:cNvPr id="14" name="Shape 12"/>
            <p:cNvSpPr/>
            <p:nvPr/>
          </p:nvSpPr>
          <p:spPr>
            <a:xfrm>
              <a:off x="6172200" y="2971800"/>
              <a:ext cx="5303520" cy="1828800"/>
            </a:xfrm>
            <a:prstGeom prst="roundRect">
              <a:avLst>
                <a:gd name="adj" fmla="val 4000"/>
              </a:avLst>
            </a:prstGeom>
            <a:solidFill>
              <a:srgbClr val="FFFFFF"/>
            </a:solidFill>
            <a:ln w="12700">
              <a:solidFill>
                <a:srgbClr val="C9D4E2"/>
              </a:solidFill>
              <a:prstDash val="solid"/>
            </a:ln>
          </p:spPr>
          <p:txBody>
            <a:bodyPr/>
            <a:lstStyle/>
            <a:p>
              <a:endParaRPr lang="en-GB" noProof="0" dirty="0"/>
            </a:p>
          </p:txBody>
        </p:sp>
        <p:sp>
          <p:nvSpPr>
            <p:cNvPr id="15" name="Text 13"/>
            <p:cNvSpPr/>
            <p:nvPr/>
          </p:nvSpPr>
          <p:spPr>
            <a:xfrm>
              <a:off x="6336792" y="3108960"/>
              <a:ext cx="4974336" cy="310896"/>
            </a:xfrm>
            <a:prstGeom prst="rect">
              <a:avLst/>
            </a:prstGeom>
            <a:noFill/>
            <a:ln/>
          </p:spPr>
          <p:txBody>
            <a:bodyPr wrap="square" lIns="1016" tIns="1016" rIns="1016" bIns="1016" rtlCol="0" anchor="t">
              <a:normAutofit/>
            </a:bodyPr>
            <a:lstStyle/>
            <a:p>
              <a:pPr marL="0" indent="0" algn="l">
                <a:buNone/>
              </a:pPr>
              <a:r>
                <a:rPr lang="en-GB" sz="1800" b="1" noProof="0" dirty="0">
                  <a:solidFill>
                    <a:srgbClr val="B94A48"/>
                  </a:solidFill>
                  <a:latin typeface="Arial" pitchFamily="34" charset="0"/>
                  <a:ea typeface="Arial" pitchFamily="34" charset="-122"/>
                  <a:cs typeface="Arial" pitchFamily="34" charset="-120"/>
                </a:rPr>
                <a:t>Current regulation</a:t>
              </a:r>
              <a:endParaRPr lang="en-GB" sz="1800" noProof="0" dirty="0"/>
            </a:p>
          </p:txBody>
        </p:sp>
        <p:sp>
          <p:nvSpPr>
            <p:cNvPr id="16" name="Text 14"/>
            <p:cNvSpPr/>
            <p:nvPr/>
          </p:nvSpPr>
          <p:spPr>
            <a:xfrm>
              <a:off x="6336792" y="3347793"/>
              <a:ext cx="4974336" cy="1394573"/>
            </a:xfrm>
            <a:prstGeom prst="rect">
              <a:avLst/>
            </a:prstGeom>
            <a:noFill/>
            <a:ln/>
          </p:spPr>
          <p:txBody>
            <a:bodyPr wrap="square" lIns="1016" tIns="1016" rIns="1016" bIns="1016" rtlCol="0" anchor="t">
              <a:normAutofit lnSpcReduction="10000"/>
            </a:bodyPr>
            <a:lstStyle/>
            <a:p>
              <a:pPr marL="0" indent="0" algn="l">
                <a:lnSpc>
                  <a:spcPct val="150000"/>
                </a:lnSpc>
                <a:buNone/>
              </a:pPr>
              <a:r>
                <a:rPr lang="en-GB" sz="1600" noProof="0" dirty="0">
                  <a:solidFill>
                    <a:srgbClr val="2E3D50"/>
                  </a:solidFill>
                  <a:latin typeface="Arial" pitchFamily="34" charset="0"/>
                  <a:ea typeface="Arial" pitchFamily="34" charset="-122"/>
                  <a:cs typeface="Arial" pitchFamily="34" charset="-120"/>
                </a:rPr>
                <a:t>CQC Regulation 12 predicts that the providers will avoid avoidable harm and unsafe care. (Care Quality Commission, 2025a)</a:t>
              </a:r>
            </a:p>
            <a:p>
              <a:pPr marL="0" indent="0" algn="l">
                <a:lnSpc>
                  <a:spcPct val="150000"/>
                </a:lnSpc>
                <a:buNone/>
              </a:pPr>
              <a:r>
                <a:rPr lang="en-GB" sz="1600" noProof="0" dirty="0">
                  <a:solidFill>
                    <a:srgbClr val="2E3D50"/>
                  </a:solidFill>
                  <a:latin typeface="Arial" pitchFamily="34" charset="0"/>
                  <a:ea typeface="Arial" pitchFamily="34" charset="-122"/>
                  <a:cs typeface="Arial" pitchFamily="34" charset="-120"/>
                </a:rPr>
                <a:t>CQC Regulation 20 stipulates that providers must be transparent and open in case they go wrong. (Care Quality Commission, 2025b)</a:t>
              </a:r>
            </a:p>
          </p:txBody>
        </p:sp>
      </p:grpSp>
      <p:sp>
        <p:nvSpPr>
          <p:cNvPr id="17" name="Text 7">
            <a:extLst>
              <a:ext uri="{FF2B5EF4-FFF2-40B4-BE49-F238E27FC236}">
                <a16:creationId xmlns:a16="http://schemas.microsoft.com/office/drawing/2014/main" id="{BFE934E2-B59D-E6E6-AC6E-F66EC0064E79}"/>
              </a:ext>
            </a:extLst>
          </p:cNvPr>
          <p:cNvSpPr/>
          <p:nvPr/>
        </p:nvSpPr>
        <p:spPr>
          <a:xfrm>
            <a:off x="1603171" y="5991364"/>
            <a:ext cx="8717433" cy="411480"/>
          </a:xfrm>
          <a:prstGeom prst="rect">
            <a:avLst/>
          </a:prstGeom>
          <a:noFill/>
          <a:ln/>
        </p:spPr>
        <p:txBody>
          <a:bodyPr wrap="square" lIns="635" tIns="635" rIns="635" bIns="635" rtlCol="0" anchor="t">
            <a:normAutofit fontScale="85000" lnSpcReduction="10000"/>
          </a:bodyPr>
          <a:lstStyle/>
          <a:p>
            <a:pPr marL="0" indent="0">
              <a:lnSpc>
                <a:spcPct val="150000"/>
              </a:lnSpc>
              <a:buNone/>
            </a:pPr>
            <a:r>
              <a:rPr lang="en-GB" b="1" noProof="0" dirty="0">
                <a:solidFill>
                  <a:srgbClr val="0F2A43"/>
                </a:solidFill>
                <a:latin typeface="Arial" pitchFamily="34" charset="0"/>
                <a:ea typeface="Arial" pitchFamily="34" charset="-122"/>
                <a:cs typeface="Arial" pitchFamily="34" charset="-120"/>
              </a:rPr>
              <a:t>These are the policy areas that are directly related to the failures observed at Mid Staffordshire.</a:t>
            </a:r>
            <a:endParaRPr lang="en-GB" noProof="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864AB-5BA4-18F6-FB22-036436A8139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F527D232-6F07-B78E-9E67-92B34F72EBD5}"/>
              </a:ext>
            </a:extLst>
          </p:cNvPr>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a:extLst>
              <a:ext uri="{FF2B5EF4-FFF2-40B4-BE49-F238E27FC236}">
                <a16:creationId xmlns:a16="http://schemas.microsoft.com/office/drawing/2014/main" id="{8DCC4623-FFE5-9BB3-2912-9C402A772ACB}"/>
              </a:ext>
            </a:extLst>
          </p:cNvPr>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Benchmarking Mid Staffordshire Against Quality Standards</a:t>
            </a:r>
            <a:endParaRPr lang="en-GB" sz="3000" noProof="0" dirty="0"/>
          </a:p>
        </p:txBody>
      </p:sp>
      <p:sp>
        <p:nvSpPr>
          <p:cNvPr id="20" name="Text 2">
            <a:extLst>
              <a:ext uri="{FF2B5EF4-FFF2-40B4-BE49-F238E27FC236}">
                <a16:creationId xmlns:a16="http://schemas.microsoft.com/office/drawing/2014/main" id="{353FB5D3-C80E-3F4C-C5E1-40BB7CCEADE3}"/>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12</a:t>
            </a:r>
            <a:endParaRPr lang="en-GB" sz="800" noProof="0" dirty="0"/>
          </a:p>
        </p:txBody>
      </p:sp>
      <p:graphicFrame>
        <p:nvGraphicFramePr>
          <p:cNvPr id="24" name="Table 23">
            <a:extLst>
              <a:ext uri="{FF2B5EF4-FFF2-40B4-BE49-F238E27FC236}">
                <a16:creationId xmlns:a16="http://schemas.microsoft.com/office/drawing/2014/main" id="{4F8F97D9-BC83-3D27-FBC4-ADBDBD95C45C}"/>
              </a:ext>
            </a:extLst>
          </p:cNvPr>
          <p:cNvGraphicFramePr>
            <a:graphicFrameLocks noGrp="1"/>
          </p:cNvGraphicFramePr>
          <p:nvPr>
            <p:extLst>
              <p:ext uri="{D42A27DB-BD31-4B8C-83A1-F6EECF244321}">
                <p14:modId xmlns:p14="http://schemas.microsoft.com/office/powerpoint/2010/main" val="2450221469"/>
              </p:ext>
            </p:extLst>
          </p:nvPr>
        </p:nvGraphicFramePr>
        <p:xfrm>
          <a:off x="594360" y="1219201"/>
          <a:ext cx="10789920" cy="4957761"/>
        </p:xfrm>
        <a:graphic>
          <a:graphicData uri="http://schemas.openxmlformats.org/drawingml/2006/table">
            <a:tbl>
              <a:tblPr/>
              <a:tblGrid>
                <a:gridCol w="2697480">
                  <a:extLst>
                    <a:ext uri="{9D8B030D-6E8A-4147-A177-3AD203B41FA5}">
                      <a16:colId xmlns:a16="http://schemas.microsoft.com/office/drawing/2014/main" val="1404924245"/>
                    </a:ext>
                  </a:extLst>
                </a:gridCol>
                <a:gridCol w="2697480">
                  <a:extLst>
                    <a:ext uri="{9D8B030D-6E8A-4147-A177-3AD203B41FA5}">
                      <a16:colId xmlns:a16="http://schemas.microsoft.com/office/drawing/2014/main" val="2614446065"/>
                    </a:ext>
                  </a:extLst>
                </a:gridCol>
                <a:gridCol w="2697480">
                  <a:extLst>
                    <a:ext uri="{9D8B030D-6E8A-4147-A177-3AD203B41FA5}">
                      <a16:colId xmlns:a16="http://schemas.microsoft.com/office/drawing/2014/main" val="400823815"/>
                    </a:ext>
                  </a:extLst>
                </a:gridCol>
                <a:gridCol w="2697480">
                  <a:extLst>
                    <a:ext uri="{9D8B030D-6E8A-4147-A177-3AD203B41FA5}">
                      <a16:colId xmlns:a16="http://schemas.microsoft.com/office/drawing/2014/main" val="4274827830"/>
                    </a:ext>
                  </a:extLst>
                </a:gridCol>
              </a:tblGrid>
              <a:tr h="340238">
                <a:tc>
                  <a:txBody>
                    <a:bodyPr/>
                    <a:lstStyle/>
                    <a:p>
                      <a:pPr>
                        <a:buNone/>
                      </a:pPr>
                      <a:r>
                        <a:rPr lang="en-GB" sz="1100" b="1" noProof="0" dirty="0"/>
                        <a:t>Quality indicator</a:t>
                      </a:r>
                    </a:p>
                  </a:txBody>
                  <a:tcPr marL="42660" marR="42660" marT="21330" marB="21330" anchor="ctr">
                    <a:lnL>
                      <a:noFill/>
                    </a:lnL>
                    <a:lnR>
                      <a:noFill/>
                    </a:lnR>
                    <a:lnT>
                      <a:noFill/>
                    </a:lnT>
                    <a:lnB>
                      <a:noFill/>
                    </a:lnB>
                    <a:noFill/>
                  </a:tcPr>
                </a:tc>
                <a:tc>
                  <a:txBody>
                    <a:bodyPr/>
                    <a:lstStyle/>
                    <a:p>
                      <a:pPr>
                        <a:buNone/>
                      </a:pPr>
                      <a:r>
                        <a:rPr lang="en-GB" sz="1100" b="1" noProof="0" dirty="0"/>
                        <a:t>Mid Staffordshire position</a:t>
                      </a:r>
                    </a:p>
                  </a:txBody>
                  <a:tcPr marL="42660" marR="42660" marT="21330" marB="21330" anchor="ctr">
                    <a:lnL>
                      <a:noFill/>
                    </a:lnL>
                    <a:lnR>
                      <a:noFill/>
                    </a:lnR>
                    <a:lnT>
                      <a:noFill/>
                    </a:lnT>
                    <a:lnB>
                      <a:noFill/>
                    </a:lnB>
                    <a:noFill/>
                  </a:tcPr>
                </a:tc>
                <a:tc>
                  <a:txBody>
                    <a:bodyPr/>
                    <a:lstStyle/>
                    <a:p>
                      <a:pPr>
                        <a:buNone/>
                      </a:pPr>
                      <a:r>
                        <a:rPr lang="en-GB" sz="1100" b="1" noProof="0" dirty="0"/>
                        <a:t>Expected standard / benchmark</a:t>
                      </a:r>
                    </a:p>
                  </a:txBody>
                  <a:tcPr marL="42660" marR="42660" marT="21330" marB="21330" anchor="ctr">
                    <a:lnL>
                      <a:noFill/>
                    </a:lnL>
                    <a:lnR>
                      <a:noFill/>
                    </a:lnR>
                    <a:lnT>
                      <a:noFill/>
                    </a:lnT>
                    <a:lnB>
                      <a:noFill/>
                    </a:lnB>
                    <a:noFill/>
                  </a:tcPr>
                </a:tc>
                <a:tc>
                  <a:txBody>
                    <a:bodyPr/>
                    <a:lstStyle/>
                    <a:p>
                      <a:pPr>
                        <a:buNone/>
                      </a:pPr>
                      <a:r>
                        <a:rPr lang="en-GB" sz="1100" b="1" noProof="0" dirty="0"/>
                        <a:t>Improvement gap identified</a:t>
                      </a:r>
                    </a:p>
                  </a:txBody>
                  <a:tcPr marL="42660" marR="42660" marT="21330" marB="21330" anchor="ctr">
                    <a:lnL>
                      <a:noFill/>
                    </a:lnL>
                    <a:lnR>
                      <a:noFill/>
                    </a:lnR>
                    <a:lnT>
                      <a:noFill/>
                    </a:lnT>
                    <a:lnB>
                      <a:noFill/>
                    </a:lnB>
                    <a:noFill/>
                  </a:tcPr>
                </a:tc>
                <a:extLst>
                  <a:ext uri="{0D108BD9-81ED-4DB2-BD59-A6C34878D82A}">
                    <a16:rowId xmlns:a16="http://schemas.microsoft.com/office/drawing/2014/main" val="1849046450"/>
                  </a:ext>
                </a:extLst>
              </a:tr>
              <a:tr h="777689">
                <a:tc>
                  <a:txBody>
                    <a:bodyPr/>
                    <a:lstStyle/>
                    <a:p>
                      <a:pPr>
                        <a:buNone/>
                      </a:pPr>
                      <a:r>
                        <a:rPr lang="en-GB" sz="1100" b="0" noProof="0" dirty="0"/>
                        <a:t>Safe care and treatment</a:t>
                      </a:r>
                    </a:p>
                  </a:txBody>
                  <a:tcPr marL="42660" marR="42660" marT="21330" marB="21330" anchor="ctr">
                    <a:lnL>
                      <a:noFill/>
                    </a:lnL>
                    <a:lnR>
                      <a:noFill/>
                    </a:lnR>
                    <a:lnT>
                      <a:noFill/>
                    </a:lnT>
                    <a:lnB>
                      <a:noFill/>
                    </a:lnB>
                    <a:noFill/>
                  </a:tcPr>
                </a:tc>
                <a:tc>
                  <a:txBody>
                    <a:bodyPr/>
                    <a:lstStyle/>
                    <a:p>
                      <a:pPr>
                        <a:buNone/>
                      </a:pPr>
                      <a:r>
                        <a:rPr lang="en-GB" sz="1100" noProof="0" dirty="0"/>
                        <a:t>The quality of care received by patients was unsafe and unacceptable (Francis, 2013).</a:t>
                      </a:r>
                    </a:p>
                  </a:txBody>
                  <a:tcPr marL="42660" marR="42660" marT="21330" marB="21330" anchor="ctr">
                    <a:lnL>
                      <a:noFill/>
                    </a:lnL>
                    <a:lnR>
                      <a:noFill/>
                    </a:lnR>
                    <a:lnT>
                      <a:noFill/>
                    </a:lnT>
                    <a:lnB>
                      <a:noFill/>
                    </a:lnB>
                    <a:noFill/>
                  </a:tcPr>
                </a:tc>
                <a:tc>
                  <a:txBody>
                    <a:bodyPr/>
                    <a:lstStyle/>
                    <a:p>
                      <a:pPr>
                        <a:buNone/>
                      </a:pPr>
                      <a:r>
                        <a:rPr lang="en-GB" sz="1100" noProof="0" dirty="0"/>
                        <a:t>Risk evaluation and avoidance of unnecessary harm should be part of the work of care providers (Care Quality Commission, 2025a).</a:t>
                      </a:r>
                    </a:p>
                  </a:txBody>
                  <a:tcPr marL="42660" marR="42660" marT="21330" marB="21330" anchor="ctr">
                    <a:lnL>
                      <a:noFill/>
                    </a:lnL>
                    <a:lnR>
                      <a:noFill/>
                    </a:lnR>
                    <a:lnT>
                      <a:noFill/>
                    </a:lnT>
                    <a:lnB>
                      <a:noFill/>
                    </a:lnB>
                    <a:noFill/>
                  </a:tcPr>
                </a:tc>
                <a:tc>
                  <a:txBody>
                    <a:bodyPr/>
                    <a:lstStyle/>
                    <a:p>
                      <a:pPr>
                        <a:buNone/>
                      </a:pPr>
                      <a:r>
                        <a:rPr lang="en-US" sz="1100" noProof="0" dirty="0"/>
                        <a:t>Poor risk management and harm prevention.</a:t>
                      </a:r>
                      <a:endParaRPr lang="en-GB" sz="1100" noProof="0" dirty="0"/>
                    </a:p>
                  </a:txBody>
                  <a:tcPr marL="42660" marR="42660" marT="21330" marB="21330" anchor="ctr">
                    <a:lnL>
                      <a:noFill/>
                    </a:lnL>
                    <a:lnR>
                      <a:noFill/>
                    </a:lnR>
                    <a:lnT>
                      <a:noFill/>
                    </a:lnT>
                    <a:lnB>
                      <a:noFill/>
                    </a:lnB>
                    <a:noFill/>
                  </a:tcPr>
                </a:tc>
                <a:extLst>
                  <a:ext uri="{0D108BD9-81ED-4DB2-BD59-A6C34878D82A}">
                    <a16:rowId xmlns:a16="http://schemas.microsoft.com/office/drawing/2014/main" val="2093664075"/>
                  </a:ext>
                </a:extLst>
              </a:tr>
              <a:tr h="923504">
                <a:tc>
                  <a:txBody>
                    <a:bodyPr/>
                    <a:lstStyle/>
                    <a:p>
                      <a:pPr>
                        <a:buNone/>
                      </a:pPr>
                      <a:r>
                        <a:rPr lang="en-GB" sz="1100" b="0" noProof="0" dirty="0"/>
                        <a:t>Governance and quality monitoring</a:t>
                      </a:r>
                    </a:p>
                  </a:txBody>
                  <a:tcPr marL="42660" marR="42660" marT="21330" marB="21330" anchor="ctr">
                    <a:lnL>
                      <a:noFill/>
                    </a:lnL>
                    <a:lnR>
                      <a:noFill/>
                    </a:lnR>
                    <a:lnT>
                      <a:noFill/>
                    </a:lnT>
                    <a:lnB>
                      <a:noFill/>
                    </a:lnB>
                    <a:noFill/>
                  </a:tcPr>
                </a:tc>
                <a:tc>
                  <a:txBody>
                    <a:bodyPr/>
                    <a:lstStyle/>
                    <a:p>
                      <a:pPr>
                        <a:buNone/>
                      </a:pPr>
                      <a:r>
                        <a:rPr lang="en-GB" sz="1100" noProof="0" dirty="0"/>
                        <a:t>Signs of harm, care concerns and complaints have not been effectively addressed (Francis, 2013).</a:t>
                      </a:r>
                    </a:p>
                  </a:txBody>
                  <a:tcPr marL="42660" marR="42660" marT="21330" marB="21330" anchor="ctr">
                    <a:lnL>
                      <a:noFill/>
                    </a:lnL>
                    <a:lnR>
                      <a:noFill/>
                    </a:lnR>
                    <a:lnT>
                      <a:noFill/>
                    </a:lnT>
                    <a:lnB>
                      <a:noFill/>
                    </a:lnB>
                    <a:noFill/>
                  </a:tcPr>
                </a:tc>
                <a:tc>
                  <a:txBody>
                    <a:bodyPr/>
                    <a:lstStyle/>
                    <a:p>
                      <a:pPr>
                        <a:buNone/>
                      </a:pPr>
                      <a:r>
                        <a:rPr lang="en-GB" sz="1100" noProof="0" dirty="0"/>
                        <a:t>A good governance necessitates systems to control quality, risk management and better care (Care Quality Commission, 2026).</a:t>
                      </a:r>
                    </a:p>
                  </a:txBody>
                  <a:tcPr marL="42660" marR="42660" marT="21330" marB="21330" anchor="ctr">
                    <a:lnL>
                      <a:noFill/>
                    </a:lnL>
                    <a:lnR>
                      <a:noFill/>
                    </a:lnR>
                    <a:lnT>
                      <a:noFill/>
                    </a:lnT>
                    <a:lnB>
                      <a:noFill/>
                    </a:lnB>
                    <a:noFill/>
                  </a:tcPr>
                </a:tc>
                <a:tc>
                  <a:txBody>
                    <a:bodyPr/>
                    <a:lstStyle/>
                    <a:p>
                      <a:pPr>
                        <a:buNone/>
                      </a:pPr>
                      <a:r>
                        <a:rPr lang="en-US" sz="1100" noProof="0" dirty="0"/>
                        <a:t>Ineffective quality assurance and ineffective escalation.</a:t>
                      </a:r>
                      <a:endParaRPr lang="en-GB" sz="1100" noProof="0" dirty="0"/>
                    </a:p>
                  </a:txBody>
                  <a:tcPr marL="42660" marR="42660" marT="21330" marB="21330" anchor="ctr">
                    <a:lnL>
                      <a:noFill/>
                    </a:lnL>
                    <a:lnR>
                      <a:noFill/>
                    </a:lnR>
                    <a:lnT>
                      <a:noFill/>
                    </a:lnT>
                    <a:lnB>
                      <a:noFill/>
                    </a:lnB>
                    <a:noFill/>
                  </a:tcPr>
                </a:tc>
                <a:extLst>
                  <a:ext uri="{0D108BD9-81ED-4DB2-BD59-A6C34878D82A}">
                    <a16:rowId xmlns:a16="http://schemas.microsoft.com/office/drawing/2014/main" val="2341701491"/>
                  </a:ext>
                </a:extLst>
              </a:tr>
              <a:tr h="923504">
                <a:tc>
                  <a:txBody>
                    <a:bodyPr/>
                    <a:lstStyle/>
                    <a:p>
                      <a:pPr>
                        <a:buNone/>
                      </a:pPr>
                      <a:r>
                        <a:rPr lang="en-GB" sz="1100" b="0" noProof="0" dirty="0"/>
                        <a:t>Staffing and workforce capacity</a:t>
                      </a:r>
                    </a:p>
                  </a:txBody>
                  <a:tcPr marL="42660" marR="42660" marT="21330" marB="21330" anchor="ctr">
                    <a:lnL>
                      <a:noFill/>
                    </a:lnL>
                    <a:lnR>
                      <a:noFill/>
                    </a:lnR>
                    <a:lnT>
                      <a:noFill/>
                    </a:lnT>
                    <a:lnB>
                      <a:noFill/>
                    </a:lnB>
                    <a:noFill/>
                  </a:tcPr>
                </a:tc>
                <a:tc>
                  <a:txBody>
                    <a:bodyPr/>
                    <a:lstStyle/>
                    <a:p>
                      <a:pPr>
                        <a:buNone/>
                      </a:pPr>
                      <a:r>
                        <a:rPr lang="en-GB" sz="1100" noProof="0" dirty="0"/>
                        <a:t>The issue of staffing strains impacted on providing safe and basic care delivery (Healthcare Commission, 2009).</a:t>
                      </a:r>
                    </a:p>
                  </a:txBody>
                  <a:tcPr marL="42660" marR="42660" marT="21330" marB="21330" anchor="ctr">
                    <a:lnL>
                      <a:noFill/>
                    </a:lnL>
                    <a:lnR>
                      <a:noFill/>
                    </a:lnR>
                    <a:lnT>
                      <a:noFill/>
                    </a:lnT>
                    <a:lnB>
                      <a:noFill/>
                    </a:lnB>
                    <a:noFill/>
                  </a:tcPr>
                </a:tc>
                <a:tc>
                  <a:txBody>
                    <a:bodyPr/>
                    <a:lstStyle/>
                    <a:p>
                      <a:pPr>
                        <a:buNone/>
                      </a:pPr>
                      <a:r>
                        <a:rPr lang="en-GB" sz="1100" noProof="0" dirty="0"/>
                        <a:t>A sufficient number of appropriately qualified, competent and skilled staff must exist (Care Quality Commission, 2026).</a:t>
                      </a:r>
                    </a:p>
                  </a:txBody>
                  <a:tcPr marL="42660" marR="42660" marT="21330" marB="21330" anchor="ctr">
                    <a:lnL>
                      <a:noFill/>
                    </a:lnL>
                    <a:lnR>
                      <a:noFill/>
                    </a:lnR>
                    <a:lnT>
                      <a:noFill/>
                    </a:lnT>
                    <a:lnB>
                      <a:noFill/>
                    </a:lnB>
                    <a:noFill/>
                  </a:tcPr>
                </a:tc>
                <a:tc>
                  <a:txBody>
                    <a:bodyPr/>
                    <a:lstStyle/>
                    <a:p>
                      <a:pPr>
                        <a:buNone/>
                      </a:pPr>
                      <a:r>
                        <a:rPr lang="en-US" sz="1100" noProof="0" dirty="0"/>
                        <a:t>There was mismatch between staffing and patient need or care demand.</a:t>
                      </a:r>
                      <a:endParaRPr lang="en-GB" sz="1100" noProof="0" dirty="0"/>
                    </a:p>
                  </a:txBody>
                  <a:tcPr marL="42660" marR="42660" marT="21330" marB="21330" anchor="ctr">
                    <a:lnL>
                      <a:noFill/>
                    </a:lnL>
                    <a:lnR>
                      <a:noFill/>
                    </a:lnR>
                    <a:lnT>
                      <a:noFill/>
                    </a:lnT>
                    <a:lnB>
                      <a:noFill/>
                    </a:lnB>
                    <a:noFill/>
                  </a:tcPr>
                </a:tc>
                <a:extLst>
                  <a:ext uri="{0D108BD9-81ED-4DB2-BD59-A6C34878D82A}">
                    <a16:rowId xmlns:a16="http://schemas.microsoft.com/office/drawing/2014/main" val="2187796524"/>
                  </a:ext>
                </a:extLst>
              </a:tr>
              <a:tr h="1069322">
                <a:tc>
                  <a:txBody>
                    <a:bodyPr/>
                    <a:lstStyle/>
                    <a:p>
                      <a:pPr>
                        <a:buNone/>
                      </a:pPr>
                      <a:r>
                        <a:rPr lang="en-GB" sz="1100" b="0" noProof="0" dirty="0"/>
                        <a:t>Patient voice and complaints</a:t>
                      </a:r>
                    </a:p>
                  </a:txBody>
                  <a:tcPr marL="42660" marR="42660" marT="21330" marB="21330" anchor="ctr">
                    <a:lnL>
                      <a:noFill/>
                    </a:lnL>
                    <a:lnR>
                      <a:noFill/>
                    </a:lnR>
                    <a:lnT>
                      <a:noFill/>
                    </a:lnT>
                    <a:lnB>
                      <a:noFill/>
                    </a:lnB>
                    <a:noFill/>
                  </a:tcPr>
                </a:tc>
                <a:tc>
                  <a:txBody>
                    <a:bodyPr/>
                    <a:lstStyle/>
                    <a:p>
                      <a:pPr>
                        <a:buNone/>
                      </a:pPr>
                      <a:r>
                        <a:rPr lang="en-GB" sz="1100" noProof="0" dirty="0"/>
                        <a:t>Poor care was not evidenced using patient and family complaints (Francis, 2013).</a:t>
                      </a:r>
                    </a:p>
                  </a:txBody>
                  <a:tcPr marL="42660" marR="42660" marT="21330" marB="21330" anchor="ctr">
                    <a:lnL>
                      <a:noFill/>
                    </a:lnL>
                    <a:lnR>
                      <a:noFill/>
                    </a:lnR>
                    <a:lnT>
                      <a:noFill/>
                    </a:lnT>
                    <a:lnB>
                      <a:noFill/>
                    </a:lnB>
                    <a:noFill/>
                  </a:tcPr>
                </a:tc>
                <a:tc>
                  <a:txBody>
                    <a:bodyPr/>
                    <a:lstStyle/>
                    <a:p>
                      <a:pPr>
                        <a:buNone/>
                      </a:pPr>
                      <a:r>
                        <a:rPr lang="en-GB" sz="1100" noProof="0" dirty="0"/>
                        <a:t>The services are to be person-centred, open and transparent in case of problems (Care Quality Commission, 2025b; Care Quality Commission, 2026).</a:t>
                      </a:r>
                    </a:p>
                  </a:txBody>
                  <a:tcPr marL="42660" marR="42660" marT="21330" marB="21330" anchor="ctr">
                    <a:lnL>
                      <a:noFill/>
                    </a:lnL>
                    <a:lnR>
                      <a:noFill/>
                    </a:lnR>
                    <a:lnT>
                      <a:noFill/>
                    </a:lnT>
                    <a:lnB>
                      <a:noFill/>
                    </a:lnB>
                    <a:noFill/>
                  </a:tcPr>
                </a:tc>
                <a:tc>
                  <a:txBody>
                    <a:bodyPr/>
                    <a:lstStyle/>
                    <a:p>
                      <a:pPr>
                        <a:buNone/>
                      </a:pPr>
                      <a:r>
                        <a:rPr lang="en-US" sz="1100" noProof="0" dirty="0"/>
                        <a:t>The complaints were not considered to be the safety intelligence.</a:t>
                      </a:r>
                      <a:endParaRPr lang="en-GB" sz="1100" noProof="0" dirty="0"/>
                    </a:p>
                  </a:txBody>
                  <a:tcPr marL="42660" marR="42660" marT="21330" marB="21330" anchor="ctr">
                    <a:lnL>
                      <a:noFill/>
                    </a:lnL>
                    <a:lnR>
                      <a:noFill/>
                    </a:lnR>
                    <a:lnT>
                      <a:noFill/>
                    </a:lnT>
                    <a:lnB>
                      <a:noFill/>
                    </a:lnB>
                    <a:noFill/>
                  </a:tcPr>
                </a:tc>
                <a:extLst>
                  <a:ext uri="{0D108BD9-81ED-4DB2-BD59-A6C34878D82A}">
                    <a16:rowId xmlns:a16="http://schemas.microsoft.com/office/drawing/2014/main" val="33669168"/>
                  </a:ext>
                </a:extLst>
              </a:tr>
              <a:tr h="923504">
                <a:tc>
                  <a:txBody>
                    <a:bodyPr/>
                    <a:lstStyle/>
                    <a:p>
                      <a:pPr>
                        <a:buNone/>
                      </a:pPr>
                      <a:r>
                        <a:rPr lang="en-GB" sz="1100" b="0" noProof="0" dirty="0"/>
                        <a:t>Use of quality data</a:t>
                      </a:r>
                    </a:p>
                  </a:txBody>
                  <a:tcPr marL="42660" marR="42660" marT="21330" marB="21330" anchor="ctr">
                    <a:lnL>
                      <a:noFill/>
                    </a:lnL>
                    <a:lnR>
                      <a:noFill/>
                    </a:lnR>
                    <a:lnT>
                      <a:noFill/>
                    </a:lnT>
                    <a:lnB>
                      <a:noFill/>
                    </a:lnB>
                    <a:noFill/>
                  </a:tcPr>
                </a:tc>
                <a:tc>
                  <a:txBody>
                    <a:bodyPr/>
                    <a:lstStyle/>
                    <a:p>
                      <a:pPr>
                        <a:buNone/>
                      </a:pPr>
                      <a:r>
                        <a:rPr lang="en-GB" sz="1100" noProof="0" dirty="0"/>
                        <a:t>There was no timely improvement of mortality indicators and emergency care issues (Healthcare Commission, 2009).</a:t>
                      </a:r>
                    </a:p>
                  </a:txBody>
                  <a:tcPr marL="42660" marR="42660" marT="21330" marB="21330" anchor="ctr">
                    <a:lnL>
                      <a:noFill/>
                    </a:lnL>
                    <a:lnR>
                      <a:noFill/>
                    </a:lnR>
                    <a:lnT>
                      <a:noFill/>
                    </a:lnT>
                    <a:lnB>
                      <a:noFill/>
                    </a:lnB>
                    <a:noFill/>
                  </a:tcPr>
                </a:tc>
                <a:tc>
                  <a:txBody>
                    <a:bodyPr/>
                    <a:lstStyle/>
                    <a:p>
                      <a:pPr>
                        <a:buNone/>
                      </a:pPr>
                      <a:r>
                        <a:rPr lang="en-US" sz="1100" noProof="0" dirty="0"/>
                        <a:t>Quality measurement is the comparison of care to clear criteria to aid improvement (AHRQ, 2020).</a:t>
                      </a:r>
                      <a:endParaRPr lang="en-GB" sz="1100" noProof="0" dirty="0"/>
                    </a:p>
                  </a:txBody>
                  <a:tcPr marL="42660" marR="42660" marT="21330" marB="21330" anchor="ctr">
                    <a:lnL>
                      <a:noFill/>
                    </a:lnL>
                    <a:lnR>
                      <a:noFill/>
                    </a:lnR>
                    <a:lnT>
                      <a:noFill/>
                    </a:lnT>
                    <a:lnB>
                      <a:noFill/>
                    </a:lnB>
                    <a:noFill/>
                  </a:tcPr>
                </a:tc>
                <a:tc>
                  <a:txBody>
                    <a:bodyPr/>
                    <a:lstStyle/>
                    <a:p>
                      <a:pPr>
                        <a:buNone/>
                      </a:pPr>
                      <a:r>
                        <a:rPr lang="en-US" sz="1100" noProof="0" dirty="0"/>
                        <a:t>The information was present but not translated to learning and action.</a:t>
                      </a:r>
                      <a:endParaRPr lang="en-GB" sz="1100" noProof="0" dirty="0"/>
                    </a:p>
                  </a:txBody>
                  <a:tcPr marL="42660" marR="42660" marT="21330" marB="21330" anchor="ctr">
                    <a:lnL>
                      <a:noFill/>
                    </a:lnL>
                    <a:lnR>
                      <a:noFill/>
                    </a:lnR>
                    <a:lnT>
                      <a:noFill/>
                    </a:lnT>
                    <a:lnB>
                      <a:noFill/>
                    </a:lnB>
                    <a:noFill/>
                  </a:tcPr>
                </a:tc>
                <a:extLst>
                  <a:ext uri="{0D108BD9-81ED-4DB2-BD59-A6C34878D82A}">
                    <a16:rowId xmlns:a16="http://schemas.microsoft.com/office/drawing/2014/main" val="2191306270"/>
                  </a:ext>
                </a:extLst>
              </a:tr>
            </a:tbl>
          </a:graphicData>
        </a:graphic>
      </p:graphicFrame>
    </p:spTree>
    <p:extLst>
      <p:ext uri="{BB962C8B-B14F-4D97-AF65-F5344CB8AC3E}">
        <p14:creationId xmlns:p14="http://schemas.microsoft.com/office/powerpoint/2010/main" val="1335736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Impact on Quality of Service Provision</a:t>
            </a:r>
            <a:endParaRPr lang="en-GB" sz="3000" noProof="0" dirty="0"/>
          </a:p>
        </p:txBody>
      </p:sp>
      <p:sp>
        <p:nvSpPr>
          <p:cNvPr id="4" name="Text 2"/>
          <p:cNvSpPr/>
          <p:nvPr/>
        </p:nvSpPr>
        <p:spPr>
          <a:xfrm>
            <a:off x="685800" y="1078992"/>
            <a:ext cx="10698480" cy="365760"/>
          </a:xfrm>
          <a:prstGeom prst="rect">
            <a:avLst/>
          </a:prstGeom>
          <a:noFill/>
          <a:ln/>
        </p:spPr>
        <p:txBody>
          <a:bodyPr wrap="square" lIns="635" tIns="635" rIns="635" bIns="635" rtlCol="0" anchor="t">
            <a:normAutofit/>
          </a:bodyPr>
          <a:lstStyle/>
          <a:p>
            <a:pPr marL="0" indent="0">
              <a:lnSpc>
                <a:spcPct val="150000"/>
              </a:lnSpc>
              <a:buNone/>
            </a:pPr>
            <a:r>
              <a:rPr lang="en-GB" sz="1800" b="1" noProof="0" dirty="0">
                <a:solidFill>
                  <a:srgbClr val="0F2A43"/>
                </a:solidFill>
                <a:latin typeface="Arial" pitchFamily="34" charset="0"/>
                <a:ea typeface="Arial" pitchFamily="34" charset="-122"/>
                <a:cs typeface="Arial" pitchFamily="34" charset="-120"/>
              </a:rPr>
              <a:t>Quality health services must be safe, effective and people-centred (WHO, 2025).</a:t>
            </a:r>
            <a:endParaRPr lang="en-GB" sz="1800" noProof="0" dirty="0"/>
          </a:p>
        </p:txBody>
      </p:sp>
      <p:sp>
        <p:nvSpPr>
          <p:cNvPr id="5" name="Text 3"/>
          <p:cNvSpPr/>
          <p:nvPr/>
        </p:nvSpPr>
        <p:spPr>
          <a:xfrm>
            <a:off x="685800" y="1508760"/>
            <a:ext cx="10698480" cy="365760"/>
          </a:xfrm>
          <a:prstGeom prst="rect">
            <a:avLst/>
          </a:prstGeom>
          <a:noFill/>
          <a:ln/>
        </p:spPr>
        <p:txBody>
          <a:bodyPr wrap="square" lIns="635" tIns="635" rIns="635" bIns="635" rtlCol="0" anchor="t">
            <a:normAutofit/>
          </a:bodyPr>
          <a:lstStyle/>
          <a:p>
            <a:pPr marL="0" indent="0">
              <a:lnSpc>
                <a:spcPct val="150000"/>
              </a:lnSpc>
              <a:buNone/>
            </a:pPr>
            <a:r>
              <a:rPr lang="en-GB" sz="1800" b="1" noProof="0" dirty="0">
                <a:solidFill>
                  <a:srgbClr val="0F2A43"/>
                </a:solidFill>
                <a:latin typeface="Arial" pitchFamily="34" charset="0"/>
                <a:ea typeface="Arial" pitchFamily="34" charset="-122"/>
                <a:cs typeface="Arial" pitchFamily="34" charset="-120"/>
              </a:rPr>
              <a:t>Timely, efficient, equitable and integrated quality services should also be provided (WHO, 2025).</a:t>
            </a:r>
            <a:endParaRPr lang="en-GB" sz="1800" noProof="0" dirty="0"/>
          </a:p>
        </p:txBody>
      </p:sp>
      <p:grpSp>
        <p:nvGrpSpPr>
          <p:cNvPr id="20" name="Group 19">
            <a:extLst>
              <a:ext uri="{FF2B5EF4-FFF2-40B4-BE49-F238E27FC236}">
                <a16:creationId xmlns:a16="http://schemas.microsoft.com/office/drawing/2014/main" id="{6569E362-958E-CC6F-A937-E1BAB8C7AA14}"/>
              </a:ext>
            </a:extLst>
          </p:cNvPr>
          <p:cNvGrpSpPr/>
          <p:nvPr/>
        </p:nvGrpSpPr>
        <p:grpSpPr>
          <a:xfrm>
            <a:off x="731520" y="2331719"/>
            <a:ext cx="10607040" cy="1671321"/>
            <a:chOff x="731520" y="2331719"/>
            <a:chExt cx="10607040" cy="1132612"/>
          </a:xfrm>
        </p:grpSpPr>
        <p:sp>
          <p:nvSpPr>
            <p:cNvPr id="6" name="Shape 4"/>
            <p:cNvSpPr/>
            <p:nvPr/>
          </p:nvSpPr>
          <p:spPr>
            <a:xfrm>
              <a:off x="731520" y="2331720"/>
              <a:ext cx="5120640" cy="1132611"/>
            </a:xfrm>
            <a:prstGeom prst="roundRect">
              <a:avLst>
                <a:gd name="adj" fmla="val 6957"/>
              </a:avLst>
            </a:prstGeom>
            <a:solidFill>
              <a:srgbClr val="FFFFFF"/>
            </a:solidFill>
            <a:ln w="12700">
              <a:solidFill>
                <a:srgbClr val="CBD5E1"/>
              </a:solidFill>
              <a:prstDash val="solid"/>
            </a:ln>
          </p:spPr>
          <p:txBody>
            <a:bodyPr/>
            <a:lstStyle/>
            <a:p>
              <a:endParaRPr lang="en-GB" noProof="0" dirty="0"/>
            </a:p>
          </p:txBody>
        </p:sp>
        <p:sp>
          <p:nvSpPr>
            <p:cNvPr id="7" name="Text 5"/>
            <p:cNvSpPr/>
            <p:nvPr/>
          </p:nvSpPr>
          <p:spPr>
            <a:xfrm>
              <a:off x="932688" y="2496312"/>
              <a:ext cx="4718304" cy="237744"/>
            </a:xfrm>
            <a:prstGeom prst="rect">
              <a:avLst/>
            </a:prstGeom>
            <a:noFill/>
            <a:ln/>
          </p:spPr>
          <p:txBody>
            <a:bodyPr wrap="square" lIns="0" tIns="0" rIns="0" bIns="0" rtlCol="0" anchor="ctr"/>
            <a:lstStyle/>
            <a:p>
              <a:pPr marL="0" indent="0">
                <a:buNone/>
              </a:pPr>
              <a:r>
                <a:rPr lang="en-GB" sz="1800" b="1" noProof="0" dirty="0">
                  <a:solidFill>
                    <a:srgbClr val="B84A4A"/>
                  </a:solidFill>
                  <a:latin typeface="Arial" pitchFamily="34" charset="0"/>
                  <a:ea typeface="Arial" pitchFamily="34" charset="-122"/>
                  <a:cs typeface="Arial" pitchFamily="34" charset="-120"/>
                </a:rPr>
                <a:t>Safety</a:t>
              </a:r>
              <a:endParaRPr lang="en-GB" sz="1800" noProof="0" dirty="0"/>
            </a:p>
          </p:txBody>
        </p:sp>
        <p:sp>
          <p:nvSpPr>
            <p:cNvPr id="8" name="Text 6"/>
            <p:cNvSpPr/>
            <p:nvPr/>
          </p:nvSpPr>
          <p:spPr>
            <a:xfrm>
              <a:off x="932688" y="2862072"/>
              <a:ext cx="4718304" cy="393192"/>
            </a:xfrm>
            <a:prstGeom prst="rect">
              <a:avLst/>
            </a:prstGeom>
            <a:noFill/>
            <a:ln/>
          </p:spPr>
          <p:txBody>
            <a:bodyPr wrap="square" lIns="254" tIns="254" rIns="254" bIns="254" rtlCol="0" anchor="t">
              <a:noAutofit/>
            </a:bodyPr>
            <a:lstStyle/>
            <a:p>
              <a:pPr marL="0" indent="0">
                <a:lnSpc>
                  <a:spcPct val="150000"/>
                </a:lnSpc>
                <a:buNone/>
              </a:pPr>
              <a:r>
                <a:rPr lang="en-GB" sz="1600" noProof="0" dirty="0">
                  <a:solidFill>
                    <a:srgbClr val="334155"/>
                  </a:solidFill>
                  <a:latin typeface="Arial" pitchFamily="34" charset="0"/>
                  <a:ea typeface="Arial" pitchFamily="34" charset="-122"/>
                  <a:cs typeface="Arial" pitchFamily="34" charset="-120"/>
                </a:rPr>
                <a:t>Patients were put at risk of unnecessary damage (Francis, 2013).</a:t>
              </a:r>
              <a:endParaRPr lang="en-GB" sz="1600" noProof="0" dirty="0"/>
            </a:p>
          </p:txBody>
        </p:sp>
        <p:sp>
          <p:nvSpPr>
            <p:cNvPr id="9" name="Shape 7"/>
            <p:cNvSpPr/>
            <p:nvPr/>
          </p:nvSpPr>
          <p:spPr>
            <a:xfrm>
              <a:off x="6217920" y="2331719"/>
              <a:ext cx="5120640" cy="1132610"/>
            </a:xfrm>
            <a:prstGeom prst="roundRect">
              <a:avLst>
                <a:gd name="adj" fmla="val 6957"/>
              </a:avLst>
            </a:prstGeom>
            <a:solidFill>
              <a:srgbClr val="FFFFFF"/>
            </a:solidFill>
            <a:ln w="12700">
              <a:solidFill>
                <a:srgbClr val="CBD5E1"/>
              </a:solidFill>
              <a:prstDash val="solid"/>
            </a:ln>
          </p:spPr>
          <p:txBody>
            <a:bodyPr/>
            <a:lstStyle/>
            <a:p>
              <a:endParaRPr lang="en-GB" noProof="0" dirty="0"/>
            </a:p>
          </p:txBody>
        </p:sp>
        <p:sp>
          <p:nvSpPr>
            <p:cNvPr id="10" name="Text 8"/>
            <p:cNvSpPr/>
            <p:nvPr/>
          </p:nvSpPr>
          <p:spPr>
            <a:xfrm>
              <a:off x="6419088" y="2496312"/>
              <a:ext cx="4718304" cy="237744"/>
            </a:xfrm>
            <a:prstGeom prst="rect">
              <a:avLst/>
            </a:prstGeom>
            <a:noFill/>
            <a:ln/>
          </p:spPr>
          <p:txBody>
            <a:bodyPr wrap="square" lIns="0" tIns="0" rIns="0" bIns="0" rtlCol="0" anchor="ctr"/>
            <a:lstStyle/>
            <a:p>
              <a:pPr marL="0" indent="0">
                <a:buNone/>
              </a:pPr>
              <a:r>
                <a:rPr lang="en-GB" sz="1800" b="1" noProof="0" dirty="0">
                  <a:solidFill>
                    <a:srgbClr val="2E8A8A"/>
                  </a:solidFill>
                  <a:latin typeface="Arial" pitchFamily="34" charset="0"/>
                  <a:ea typeface="Arial" pitchFamily="34" charset="-122"/>
                  <a:cs typeface="Arial" pitchFamily="34" charset="-120"/>
                </a:rPr>
                <a:t>Patient-centredness</a:t>
              </a:r>
              <a:endParaRPr lang="en-GB" sz="1800" noProof="0" dirty="0"/>
            </a:p>
          </p:txBody>
        </p:sp>
        <p:sp>
          <p:nvSpPr>
            <p:cNvPr id="11" name="Text 9"/>
            <p:cNvSpPr/>
            <p:nvPr/>
          </p:nvSpPr>
          <p:spPr>
            <a:xfrm>
              <a:off x="6419088" y="2862072"/>
              <a:ext cx="4718304" cy="393192"/>
            </a:xfrm>
            <a:prstGeom prst="rect">
              <a:avLst/>
            </a:prstGeom>
            <a:noFill/>
            <a:ln/>
          </p:spPr>
          <p:txBody>
            <a:bodyPr wrap="square" lIns="254" tIns="254" rIns="254" bIns="254" rtlCol="0" anchor="t">
              <a:noAutofit/>
            </a:bodyPr>
            <a:lstStyle/>
            <a:p>
              <a:pPr marL="0" indent="0">
                <a:lnSpc>
                  <a:spcPct val="150000"/>
                </a:lnSpc>
                <a:buNone/>
              </a:pPr>
              <a:r>
                <a:rPr lang="en-GB" sz="1600" noProof="0" dirty="0">
                  <a:solidFill>
                    <a:srgbClr val="334155"/>
                  </a:solidFill>
                  <a:latin typeface="Arial" pitchFamily="34" charset="0"/>
                  <a:ea typeface="Arial" pitchFamily="34" charset="-122"/>
                  <a:cs typeface="Arial" pitchFamily="34" charset="-120"/>
                </a:rPr>
                <a:t>Listening to patients and families was not done appropriately (Francis, 2013).</a:t>
              </a:r>
              <a:endParaRPr lang="en-GB" sz="1600" noProof="0" dirty="0"/>
            </a:p>
          </p:txBody>
        </p:sp>
      </p:grpSp>
      <p:grpSp>
        <p:nvGrpSpPr>
          <p:cNvPr id="19" name="Group 18">
            <a:extLst>
              <a:ext uri="{FF2B5EF4-FFF2-40B4-BE49-F238E27FC236}">
                <a16:creationId xmlns:a16="http://schemas.microsoft.com/office/drawing/2014/main" id="{08AF7886-0F36-7263-6E3F-E580D12C4D52}"/>
              </a:ext>
            </a:extLst>
          </p:cNvPr>
          <p:cNvGrpSpPr/>
          <p:nvPr/>
        </p:nvGrpSpPr>
        <p:grpSpPr>
          <a:xfrm>
            <a:off x="685800" y="4261104"/>
            <a:ext cx="10607040" cy="1938528"/>
            <a:chOff x="731520" y="3794760"/>
            <a:chExt cx="10607040" cy="1330930"/>
          </a:xfrm>
        </p:grpSpPr>
        <p:sp>
          <p:nvSpPr>
            <p:cNvPr id="12" name="Shape 10"/>
            <p:cNvSpPr/>
            <p:nvPr/>
          </p:nvSpPr>
          <p:spPr>
            <a:xfrm>
              <a:off x="731520" y="3794760"/>
              <a:ext cx="5120640" cy="1051560"/>
            </a:xfrm>
            <a:prstGeom prst="roundRect">
              <a:avLst>
                <a:gd name="adj" fmla="val 6957"/>
              </a:avLst>
            </a:prstGeom>
            <a:solidFill>
              <a:srgbClr val="FFFFFF"/>
            </a:solidFill>
            <a:ln w="12700">
              <a:solidFill>
                <a:srgbClr val="CBD5E1"/>
              </a:solidFill>
              <a:prstDash val="solid"/>
            </a:ln>
          </p:spPr>
          <p:txBody>
            <a:bodyPr/>
            <a:lstStyle/>
            <a:p>
              <a:endParaRPr lang="en-GB" noProof="0" dirty="0"/>
            </a:p>
          </p:txBody>
        </p:sp>
        <p:sp>
          <p:nvSpPr>
            <p:cNvPr id="13" name="Text 11"/>
            <p:cNvSpPr/>
            <p:nvPr/>
          </p:nvSpPr>
          <p:spPr>
            <a:xfrm>
              <a:off x="932688" y="3959352"/>
              <a:ext cx="4718304" cy="237744"/>
            </a:xfrm>
            <a:prstGeom prst="rect">
              <a:avLst/>
            </a:prstGeom>
            <a:noFill/>
            <a:ln/>
          </p:spPr>
          <p:txBody>
            <a:bodyPr wrap="square" lIns="0" tIns="0" rIns="0" bIns="0" rtlCol="0" anchor="ctr"/>
            <a:lstStyle/>
            <a:p>
              <a:pPr marL="0" indent="0">
                <a:buNone/>
              </a:pPr>
              <a:r>
                <a:rPr lang="en-GB" sz="1800" b="1" noProof="0" dirty="0">
                  <a:solidFill>
                    <a:srgbClr val="1E5E8C"/>
                  </a:solidFill>
                  <a:latin typeface="Arial" pitchFamily="34" charset="0"/>
                  <a:ea typeface="Arial" pitchFamily="34" charset="-122"/>
                  <a:cs typeface="Arial" pitchFamily="34" charset="-120"/>
                </a:rPr>
                <a:t>Effectiveness</a:t>
              </a:r>
              <a:endParaRPr lang="en-GB" sz="1800" noProof="0" dirty="0"/>
            </a:p>
          </p:txBody>
        </p:sp>
        <p:sp>
          <p:nvSpPr>
            <p:cNvPr id="14" name="Text 12"/>
            <p:cNvSpPr/>
            <p:nvPr/>
          </p:nvSpPr>
          <p:spPr>
            <a:xfrm>
              <a:off x="932688" y="4225923"/>
              <a:ext cx="4718304" cy="521208"/>
            </a:xfrm>
            <a:prstGeom prst="rect">
              <a:avLst/>
            </a:prstGeom>
            <a:noFill/>
            <a:ln/>
          </p:spPr>
          <p:txBody>
            <a:bodyPr wrap="square" lIns="254" tIns="254" rIns="254" bIns="254" rtlCol="0" anchor="t">
              <a:normAutofit fontScale="92500"/>
            </a:bodyPr>
            <a:lstStyle/>
            <a:p>
              <a:pPr marL="0" indent="0">
                <a:lnSpc>
                  <a:spcPct val="150000"/>
                </a:lnSpc>
                <a:buNone/>
              </a:pPr>
              <a:r>
                <a:rPr lang="en-GB" sz="1600" noProof="0" dirty="0">
                  <a:solidFill>
                    <a:srgbClr val="334155"/>
                  </a:solidFill>
                  <a:latin typeface="Arial" pitchFamily="34" charset="0"/>
                  <a:ea typeface="Arial" pitchFamily="34" charset="-122"/>
                  <a:cs typeface="Arial" pitchFamily="34" charset="-120"/>
                </a:rPr>
                <a:t>Minimal care regulations and surveillance mechanisms were not reliable (Healthcare Commission, 2009).</a:t>
              </a:r>
              <a:endParaRPr lang="en-GB" sz="1600" noProof="0" dirty="0"/>
            </a:p>
          </p:txBody>
        </p:sp>
        <p:sp>
          <p:nvSpPr>
            <p:cNvPr id="15" name="Shape 13"/>
            <p:cNvSpPr/>
            <p:nvPr/>
          </p:nvSpPr>
          <p:spPr>
            <a:xfrm>
              <a:off x="6217920" y="3794760"/>
              <a:ext cx="5120640" cy="1330930"/>
            </a:xfrm>
            <a:prstGeom prst="roundRect">
              <a:avLst>
                <a:gd name="adj" fmla="val 6957"/>
              </a:avLst>
            </a:prstGeom>
            <a:solidFill>
              <a:srgbClr val="FFFFFF"/>
            </a:solidFill>
            <a:ln w="12700">
              <a:solidFill>
                <a:srgbClr val="CBD5E1"/>
              </a:solidFill>
              <a:prstDash val="solid"/>
            </a:ln>
          </p:spPr>
          <p:txBody>
            <a:bodyPr/>
            <a:lstStyle/>
            <a:p>
              <a:endParaRPr lang="en-GB" noProof="0" dirty="0"/>
            </a:p>
          </p:txBody>
        </p:sp>
        <p:sp>
          <p:nvSpPr>
            <p:cNvPr id="16" name="Text 14"/>
            <p:cNvSpPr/>
            <p:nvPr/>
          </p:nvSpPr>
          <p:spPr>
            <a:xfrm>
              <a:off x="6419088" y="3959352"/>
              <a:ext cx="4718304" cy="237744"/>
            </a:xfrm>
            <a:prstGeom prst="rect">
              <a:avLst/>
            </a:prstGeom>
            <a:noFill/>
            <a:ln/>
          </p:spPr>
          <p:txBody>
            <a:bodyPr wrap="square" lIns="0" tIns="0" rIns="0" bIns="0" rtlCol="0" anchor="ctr"/>
            <a:lstStyle/>
            <a:p>
              <a:pPr marL="0" indent="0">
                <a:buNone/>
              </a:pPr>
              <a:r>
                <a:rPr lang="en-GB" sz="1800" b="1" noProof="0" dirty="0">
                  <a:solidFill>
                    <a:srgbClr val="B7791F"/>
                  </a:solidFill>
                  <a:latin typeface="Arial" pitchFamily="34" charset="0"/>
                  <a:ea typeface="Arial" pitchFamily="34" charset="-122"/>
                  <a:cs typeface="Arial" pitchFamily="34" charset="-120"/>
                </a:rPr>
                <a:t>Trust</a:t>
              </a:r>
              <a:endParaRPr lang="en-GB" sz="1800" noProof="0" dirty="0"/>
            </a:p>
          </p:txBody>
        </p:sp>
        <p:sp>
          <p:nvSpPr>
            <p:cNvPr id="17" name="Text 15"/>
            <p:cNvSpPr/>
            <p:nvPr/>
          </p:nvSpPr>
          <p:spPr>
            <a:xfrm>
              <a:off x="6419088" y="4274327"/>
              <a:ext cx="4718304" cy="763472"/>
            </a:xfrm>
            <a:prstGeom prst="rect">
              <a:avLst/>
            </a:prstGeom>
            <a:noFill/>
            <a:ln/>
          </p:spPr>
          <p:txBody>
            <a:bodyPr wrap="square" lIns="254" tIns="254" rIns="254" bIns="254" rtlCol="0" anchor="t">
              <a:noAutofit/>
            </a:bodyPr>
            <a:lstStyle/>
            <a:p>
              <a:pPr marL="0" indent="0">
                <a:lnSpc>
                  <a:spcPct val="150000"/>
                </a:lnSpc>
                <a:buNone/>
              </a:pPr>
              <a:r>
                <a:rPr lang="en-GB" sz="1600" noProof="0" dirty="0">
                  <a:solidFill>
                    <a:srgbClr val="334155"/>
                  </a:solidFill>
                  <a:latin typeface="Arial" pitchFamily="34" charset="0"/>
                  <a:ea typeface="Arial" pitchFamily="34" charset="-122"/>
                  <a:cs typeface="Arial" pitchFamily="34" charset="-120"/>
                </a:rPr>
                <a:t>The case undermined the confidence of the people in the organisation and the general NHS quality assurance systems (Francis, 2013).</a:t>
              </a:r>
              <a:endParaRPr lang="en-GB" sz="1600" noProof="0" dirty="0"/>
            </a:p>
          </p:txBody>
        </p:sp>
      </p:grpSp>
      <p:sp>
        <p:nvSpPr>
          <p:cNvPr id="18" name="Text 2">
            <a:extLst>
              <a:ext uri="{FF2B5EF4-FFF2-40B4-BE49-F238E27FC236}">
                <a16:creationId xmlns:a16="http://schemas.microsoft.com/office/drawing/2014/main" id="{86275D8D-1B12-CC0D-087D-7310C91B713C}"/>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13</a:t>
            </a:r>
            <a:endParaRPr lang="en-GB" sz="800" noProof="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Impact on Efficiency and Equity</a:t>
            </a:r>
            <a:endParaRPr lang="en-GB" sz="3000" noProof="0" dirty="0"/>
          </a:p>
        </p:txBody>
      </p:sp>
      <p:sp>
        <p:nvSpPr>
          <p:cNvPr id="4" name="Shape 2"/>
          <p:cNvSpPr/>
          <p:nvPr/>
        </p:nvSpPr>
        <p:spPr>
          <a:xfrm>
            <a:off x="777240" y="1325880"/>
            <a:ext cx="5166360" cy="4389120"/>
          </a:xfrm>
          <a:prstGeom prst="roundRect">
            <a:avLst>
              <a:gd name="adj" fmla="val 1667"/>
            </a:avLst>
          </a:prstGeom>
          <a:solidFill>
            <a:srgbClr val="FFFFFF"/>
          </a:solidFill>
          <a:ln w="12700">
            <a:solidFill>
              <a:srgbClr val="CBD5E1"/>
            </a:solidFill>
            <a:prstDash val="solid"/>
          </a:ln>
        </p:spPr>
        <p:txBody>
          <a:bodyPr/>
          <a:lstStyle/>
          <a:p>
            <a:endParaRPr lang="en-GB" noProof="0" dirty="0"/>
          </a:p>
        </p:txBody>
      </p:sp>
      <p:sp>
        <p:nvSpPr>
          <p:cNvPr id="5" name="Text 3"/>
          <p:cNvSpPr/>
          <p:nvPr/>
        </p:nvSpPr>
        <p:spPr>
          <a:xfrm>
            <a:off x="978408" y="1490472"/>
            <a:ext cx="4764024" cy="237744"/>
          </a:xfrm>
          <a:prstGeom prst="rect">
            <a:avLst/>
          </a:prstGeom>
          <a:noFill/>
          <a:ln/>
        </p:spPr>
        <p:txBody>
          <a:bodyPr wrap="square" lIns="0" tIns="0" rIns="0" bIns="0" rtlCol="0" anchor="ctr"/>
          <a:lstStyle/>
          <a:p>
            <a:pPr marL="0" indent="0">
              <a:buNone/>
            </a:pPr>
            <a:r>
              <a:rPr lang="en-GB" sz="1800" b="1" noProof="0" dirty="0">
                <a:solidFill>
                  <a:srgbClr val="1E5E8C"/>
                </a:solidFill>
                <a:latin typeface="Arial" pitchFamily="34" charset="0"/>
                <a:ea typeface="Arial" pitchFamily="34" charset="-122"/>
                <a:cs typeface="Arial" pitchFamily="34" charset="-120"/>
              </a:rPr>
              <a:t>Efficiency</a:t>
            </a:r>
            <a:endParaRPr lang="en-GB" sz="1800" noProof="0" dirty="0"/>
          </a:p>
        </p:txBody>
      </p:sp>
      <p:sp>
        <p:nvSpPr>
          <p:cNvPr id="6" name="Text 4"/>
          <p:cNvSpPr/>
          <p:nvPr/>
        </p:nvSpPr>
        <p:spPr>
          <a:xfrm>
            <a:off x="978408" y="1856232"/>
            <a:ext cx="4764024" cy="3730752"/>
          </a:xfrm>
          <a:prstGeom prst="rect">
            <a:avLst/>
          </a:prstGeom>
          <a:noFill/>
          <a:ln/>
        </p:spPr>
        <p:txBody>
          <a:bodyPr wrap="square" lIns="254" tIns="254" rIns="254" bIns="254" rtlCol="0" anchor="t">
            <a:normAutofit lnSpcReduction="10000"/>
          </a:bodyPr>
          <a:lstStyle/>
          <a:p>
            <a:pPr marL="0" indent="0">
              <a:lnSpc>
                <a:spcPct val="150000"/>
              </a:lnSpc>
              <a:buNone/>
            </a:pPr>
            <a:r>
              <a:rPr lang="en-GB" sz="1600" noProof="0" dirty="0">
                <a:solidFill>
                  <a:srgbClr val="334155"/>
                </a:solidFill>
                <a:latin typeface="Arial" pitchFamily="34" charset="0"/>
                <a:ea typeface="Arial" pitchFamily="34" charset="-122"/>
                <a:cs typeface="Arial" pitchFamily="34" charset="-120"/>
              </a:rPr>
              <a:t>Lack of quality care causes ineffectiveness as failures are not corrected at an early stage. (AHRQ, 2020)</a:t>
            </a:r>
          </a:p>
          <a:p>
            <a:pPr marL="0" indent="0">
              <a:lnSpc>
                <a:spcPct val="150000"/>
              </a:lnSpc>
              <a:buNone/>
            </a:pPr>
            <a:endParaRPr lang="en-GB" sz="1600" noProof="0" dirty="0">
              <a:solidFill>
                <a:srgbClr val="334155"/>
              </a:solidFill>
              <a:latin typeface="Arial" pitchFamily="34" charset="0"/>
              <a:ea typeface="Arial" pitchFamily="34" charset="-122"/>
              <a:cs typeface="Arial" pitchFamily="34" charset="-120"/>
            </a:endParaRPr>
          </a:p>
          <a:p>
            <a:pPr marL="0" indent="0">
              <a:lnSpc>
                <a:spcPct val="150000"/>
              </a:lnSpc>
              <a:buNone/>
            </a:pPr>
            <a:r>
              <a:rPr lang="en-GB" sz="1600" noProof="0" dirty="0">
                <a:solidFill>
                  <a:srgbClr val="334155"/>
                </a:solidFill>
                <a:latin typeface="Arial" pitchFamily="34" charset="0"/>
                <a:ea typeface="Arial" pitchFamily="34" charset="-122"/>
                <a:cs typeface="Arial" pitchFamily="34" charset="-120"/>
              </a:rPr>
              <a:t>Long-term organisational damage was caused by poor learning and weak monitoring at Mid Staffordshire. (Francis, 2013)</a:t>
            </a:r>
          </a:p>
          <a:p>
            <a:pPr marL="0" indent="0">
              <a:lnSpc>
                <a:spcPct val="150000"/>
              </a:lnSpc>
              <a:buNone/>
            </a:pPr>
            <a:endParaRPr lang="en-GB" sz="1600" noProof="0" dirty="0">
              <a:solidFill>
                <a:srgbClr val="334155"/>
              </a:solidFill>
              <a:latin typeface="Arial" pitchFamily="34" charset="0"/>
              <a:ea typeface="Arial" pitchFamily="34" charset="-122"/>
              <a:cs typeface="Arial" pitchFamily="34" charset="-120"/>
            </a:endParaRPr>
          </a:p>
          <a:p>
            <a:pPr marL="0" indent="0">
              <a:lnSpc>
                <a:spcPct val="150000"/>
              </a:lnSpc>
              <a:buNone/>
            </a:pPr>
            <a:r>
              <a:rPr lang="en-GB" sz="1600" noProof="0" dirty="0">
                <a:solidFill>
                  <a:srgbClr val="334155"/>
                </a:solidFill>
                <a:latin typeface="Arial" pitchFamily="34" charset="0"/>
                <a:ea typeface="Arial" pitchFamily="34" charset="-122"/>
                <a:cs typeface="Arial" pitchFamily="34" charset="-120"/>
              </a:rPr>
              <a:t>The regulatory response and investigations coupled with the public inquiry demonstrated the price of not having acted sooner. (Department of Health, 2013)</a:t>
            </a:r>
            <a:endParaRPr lang="en-GB" sz="1600" noProof="0" dirty="0"/>
          </a:p>
        </p:txBody>
      </p:sp>
      <p:sp>
        <p:nvSpPr>
          <p:cNvPr id="7" name="Shape 5"/>
          <p:cNvSpPr/>
          <p:nvPr/>
        </p:nvSpPr>
        <p:spPr>
          <a:xfrm>
            <a:off x="6263640" y="1325880"/>
            <a:ext cx="5166360" cy="4389120"/>
          </a:xfrm>
          <a:prstGeom prst="roundRect">
            <a:avLst>
              <a:gd name="adj" fmla="val 1667"/>
            </a:avLst>
          </a:prstGeom>
          <a:solidFill>
            <a:srgbClr val="FFFFFF"/>
          </a:solidFill>
          <a:ln w="12700">
            <a:solidFill>
              <a:srgbClr val="CBD5E1"/>
            </a:solidFill>
            <a:prstDash val="solid"/>
          </a:ln>
        </p:spPr>
        <p:txBody>
          <a:bodyPr/>
          <a:lstStyle/>
          <a:p>
            <a:endParaRPr lang="en-GB" noProof="0" dirty="0"/>
          </a:p>
        </p:txBody>
      </p:sp>
      <p:sp>
        <p:nvSpPr>
          <p:cNvPr id="8" name="Text 6"/>
          <p:cNvSpPr/>
          <p:nvPr/>
        </p:nvSpPr>
        <p:spPr>
          <a:xfrm>
            <a:off x="6464808" y="1490472"/>
            <a:ext cx="4764024" cy="237744"/>
          </a:xfrm>
          <a:prstGeom prst="rect">
            <a:avLst/>
          </a:prstGeom>
          <a:noFill/>
          <a:ln/>
        </p:spPr>
        <p:txBody>
          <a:bodyPr wrap="square" lIns="0" tIns="0" rIns="0" bIns="0" rtlCol="0" anchor="ctr"/>
          <a:lstStyle/>
          <a:p>
            <a:pPr marL="0" indent="0">
              <a:buNone/>
            </a:pPr>
            <a:r>
              <a:rPr lang="en-GB" sz="1800" b="1" noProof="0" dirty="0">
                <a:solidFill>
                  <a:srgbClr val="2E8A8A"/>
                </a:solidFill>
                <a:latin typeface="Arial" pitchFamily="34" charset="0"/>
                <a:ea typeface="Arial" pitchFamily="34" charset="-122"/>
                <a:cs typeface="Arial" pitchFamily="34" charset="-120"/>
              </a:rPr>
              <a:t>Equity</a:t>
            </a:r>
            <a:endParaRPr lang="en-GB" sz="1800" noProof="0" dirty="0"/>
          </a:p>
        </p:txBody>
      </p:sp>
      <p:sp>
        <p:nvSpPr>
          <p:cNvPr id="9" name="Text 7"/>
          <p:cNvSpPr/>
          <p:nvPr/>
        </p:nvSpPr>
        <p:spPr>
          <a:xfrm>
            <a:off x="6464808" y="1856232"/>
            <a:ext cx="4764024" cy="3730752"/>
          </a:xfrm>
          <a:prstGeom prst="rect">
            <a:avLst/>
          </a:prstGeom>
          <a:noFill/>
          <a:ln/>
        </p:spPr>
        <p:txBody>
          <a:bodyPr wrap="square" lIns="254" tIns="254" rIns="254" bIns="254" rtlCol="0" anchor="t">
            <a:normAutofit fontScale="92500" lnSpcReduction="2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Even equity was impacted as vulnerable patients were less able to fight against poor care. (Francis, 2013)</a:t>
            </a:r>
          </a:p>
          <a:p>
            <a:pPr marL="0" indent="0">
              <a:lnSpc>
                <a:spcPct val="150000"/>
              </a:lnSpc>
              <a:buNone/>
            </a:pPr>
            <a:endParaRPr lang="en-GB" sz="1800" noProof="0" dirty="0">
              <a:solidFill>
                <a:srgbClr val="334155"/>
              </a:solidFill>
              <a:latin typeface="Arial" pitchFamily="34" charset="0"/>
              <a:ea typeface="Arial" pitchFamily="34" charset="-122"/>
              <a:cs typeface="Arial" pitchFamily="34" charset="-120"/>
            </a:endParaRPr>
          </a:p>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There was a lack of emphasis on the use of patient and family complaints as indicators of risk and poor quality. (Francis, 2013)</a:t>
            </a:r>
          </a:p>
          <a:p>
            <a:pPr marL="0" indent="0">
              <a:lnSpc>
                <a:spcPct val="150000"/>
              </a:lnSpc>
              <a:buNone/>
            </a:pPr>
            <a:endParaRPr lang="en-GB" sz="1800" noProof="0" dirty="0">
              <a:solidFill>
                <a:srgbClr val="334155"/>
              </a:solidFill>
              <a:latin typeface="Arial" pitchFamily="34" charset="0"/>
              <a:ea typeface="Arial" pitchFamily="34" charset="-122"/>
              <a:cs typeface="Arial" pitchFamily="34" charset="-120"/>
            </a:endParaRPr>
          </a:p>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This demonstrates how incompetence to quality assurance will impact equitable, dignity, and voice in the healthcare provision.</a:t>
            </a:r>
            <a:endParaRPr lang="en-GB" sz="1800" noProof="0" dirty="0"/>
          </a:p>
        </p:txBody>
      </p:sp>
      <p:sp>
        <p:nvSpPr>
          <p:cNvPr id="10" name="Text 2">
            <a:extLst>
              <a:ext uri="{FF2B5EF4-FFF2-40B4-BE49-F238E27FC236}">
                <a16:creationId xmlns:a16="http://schemas.microsoft.com/office/drawing/2014/main" id="{2E7B324E-FB27-825B-2728-E960A8B1B9E2}"/>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14</a:t>
            </a:r>
            <a:endParaRPr lang="en-GB" sz="800" noProof="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Lessons for Quality Assurance and Service Improvement</a:t>
            </a:r>
            <a:endParaRPr lang="en-GB" sz="3000" noProof="0" dirty="0"/>
          </a:p>
        </p:txBody>
      </p:sp>
      <p:grpSp>
        <p:nvGrpSpPr>
          <p:cNvPr id="23" name="Group 22">
            <a:extLst>
              <a:ext uri="{FF2B5EF4-FFF2-40B4-BE49-F238E27FC236}">
                <a16:creationId xmlns:a16="http://schemas.microsoft.com/office/drawing/2014/main" id="{2778C560-2C86-698C-9721-0041DEBF26C2}"/>
              </a:ext>
            </a:extLst>
          </p:cNvPr>
          <p:cNvGrpSpPr/>
          <p:nvPr/>
        </p:nvGrpSpPr>
        <p:grpSpPr>
          <a:xfrm>
            <a:off x="777240" y="1325879"/>
            <a:ext cx="10561320" cy="4443171"/>
            <a:chOff x="777240" y="1325879"/>
            <a:chExt cx="10561320" cy="3328416"/>
          </a:xfrm>
        </p:grpSpPr>
        <p:sp>
          <p:nvSpPr>
            <p:cNvPr id="4" name="Shape 2"/>
            <p:cNvSpPr/>
            <p:nvPr/>
          </p:nvSpPr>
          <p:spPr>
            <a:xfrm>
              <a:off x="777240" y="1325880"/>
              <a:ext cx="5074920" cy="950975"/>
            </a:xfrm>
            <a:prstGeom prst="roundRect">
              <a:avLst>
                <a:gd name="adj" fmla="val 11111"/>
              </a:avLst>
            </a:prstGeom>
            <a:solidFill>
              <a:srgbClr val="FFFFFF"/>
            </a:solidFill>
            <a:ln w="12700">
              <a:solidFill>
                <a:srgbClr val="CBD5E1"/>
              </a:solidFill>
              <a:prstDash val="solid"/>
            </a:ln>
          </p:spPr>
          <p:txBody>
            <a:bodyPr/>
            <a:lstStyle/>
            <a:p>
              <a:endParaRPr lang="en-GB" noProof="0" dirty="0"/>
            </a:p>
          </p:txBody>
        </p:sp>
        <p:sp>
          <p:nvSpPr>
            <p:cNvPr id="5" name="Shape 3"/>
            <p:cNvSpPr/>
            <p:nvPr/>
          </p:nvSpPr>
          <p:spPr>
            <a:xfrm>
              <a:off x="777240" y="1325880"/>
              <a:ext cx="73152" cy="950975"/>
            </a:xfrm>
            <a:prstGeom prst="rect">
              <a:avLst/>
            </a:prstGeom>
            <a:solidFill>
              <a:srgbClr val="1E5E8C"/>
            </a:solidFill>
            <a:ln w="12700">
              <a:solidFill>
                <a:srgbClr val="1E5E8C"/>
              </a:solidFill>
              <a:prstDash val="solid"/>
            </a:ln>
          </p:spPr>
          <p:txBody>
            <a:bodyPr/>
            <a:lstStyle/>
            <a:p>
              <a:endParaRPr lang="en-GB" noProof="0" dirty="0"/>
            </a:p>
          </p:txBody>
        </p:sp>
        <p:sp>
          <p:nvSpPr>
            <p:cNvPr id="6" name="Text 4"/>
            <p:cNvSpPr/>
            <p:nvPr/>
          </p:nvSpPr>
          <p:spPr>
            <a:xfrm>
              <a:off x="978408" y="1453896"/>
              <a:ext cx="4782312" cy="621792"/>
            </a:xfrm>
            <a:prstGeom prst="rect">
              <a:avLst/>
            </a:prstGeom>
            <a:noFill/>
            <a:ln/>
          </p:spPr>
          <p:txBody>
            <a:bodyPr wrap="square" lIns="254" tIns="254" rIns="254" bIns="254" rtlCol="0" anchor="ctr">
              <a:noAutofit/>
            </a:bodyPr>
            <a:lstStyle/>
            <a:p>
              <a:pPr marL="0" indent="0">
                <a:lnSpc>
                  <a:spcPct val="150000"/>
                </a:lnSpc>
                <a:buNone/>
              </a:pPr>
              <a:r>
                <a:rPr lang="en-GB" sz="1500" noProof="0" dirty="0">
                  <a:solidFill>
                    <a:srgbClr val="334155"/>
                  </a:solidFill>
                  <a:latin typeface="Arial" pitchFamily="34" charset="0"/>
                  <a:ea typeface="Arial" pitchFamily="34" charset="-122"/>
                  <a:cs typeface="Arial" pitchFamily="34" charset="-120"/>
                </a:rPr>
                <a:t>Early warning signs that need to be utilized in quality assurance should be complaints, mortality data, staff concerns and patient feedback (Francis, 2013).</a:t>
              </a:r>
              <a:endParaRPr lang="en-GB" sz="1500" noProof="0" dirty="0"/>
            </a:p>
          </p:txBody>
        </p:sp>
        <p:sp>
          <p:nvSpPr>
            <p:cNvPr id="7" name="Shape 5"/>
            <p:cNvSpPr/>
            <p:nvPr/>
          </p:nvSpPr>
          <p:spPr>
            <a:xfrm>
              <a:off x="6263640" y="1325879"/>
              <a:ext cx="5074920" cy="950976"/>
            </a:xfrm>
            <a:prstGeom prst="roundRect">
              <a:avLst>
                <a:gd name="adj" fmla="val 11111"/>
              </a:avLst>
            </a:prstGeom>
            <a:solidFill>
              <a:srgbClr val="FFFFFF"/>
            </a:solidFill>
            <a:ln w="12700">
              <a:solidFill>
                <a:srgbClr val="CBD5E1"/>
              </a:solidFill>
              <a:prstDash val="solid"/>
            </a:ln>
          </p:spPr>
          <p:txBody>
            <a:bodyPr/>
            <a:lstStyle/>
            <a:p>
              <a:endParaRPr lang="en-GB" noProof="0" dirty="0"/>
            </a:p>
          </p:txBody>
        </p:sp>
        <p:sp>
          <p:nvSpPr>
            <p:cNvPr id="8" name="Shape 6"/>
            <p:cNvSpPr/>
            <p:nvPr/>
          </p:nvSpPr>
          <p:spPr>
            <a:xfrm>
              <a:off x="6263640" y="1325880"/>
              <a:ext cx="73152" cy="950975"/>
            </a:xfrm>
            <a:prstGeom prst="rect">
              <a:avLst/>
            </a:prstGeom>
            <a:solidFill>
              <a:srgbClr val="2E8A8A"/>
            </a:solidFill>
            <a:ln w="12700">
              <a:solidFill>
                <a:srgbClr val="2E8A8A"/>
              </a:solidFill>
              <a:prstDash val="solid"/>
            </a:ln>
          </p:spPr>
          <p:txBody>
            <a:bodyPr/>
            <a:lstStyle/>
            <a:p>
              <a:endParaRPr lang="en-GB" noProof="0" dirty="0"/>
            </a:p>
          </p:txBody>
        </p:sp>
        <p:sp>
          <p:nvSpPr>
            <p:cNvPr id="9" name="Text 7"/>
            <p:cNvSpPr/>
            <p:nvPr/>
          </p:nvSpPr>
          <p:spPr>
            <a:xfrm>
              <a:off x="6464808" y="1453896"/>
              <a:ext cx="4782312" cy="621792"/>
            </a:xfrm>
            <a:prstGeom prst="rect">
              <a:avLst/>
            </a:prstGeom>
            <a:noFill/>
            <a:ln/>
          </p:spPr>
          <p:txBody>
            <a:bodyPr wrap="square" lIns="254" tIns="254" rIns="254" bIns="254" rtlCol="0" anchor="ctr">
              <a:noAutofit/>
            </a:bodyPr>
            <a:lstStyle/>
            <a:p>
              <a:pPr marL="0" indent="0">
                <a:lnSpc>
                  <a:spcPct val="150000"/>
                </a:lnSpc>
                <a:buNone/>
              </a:pPr>
              <a:r>
                <a:rPr lang="en-GB" sz="1500" noProof="0" dirty="0">
                  <a:solidFill>
                    <a:srgbClr val="334155"/>
                  </a:solidFill>
                  <a:latin typeface="Arial" pitchFamily="34" charset="0"/>
                  <a:ea typeface="Arial" pitchFamily="34" charset="-122"/>
                  <a:cs typeface="Arial" pitchFamily="34" charset="-120"/>
                </a:rPr>
                <a:t>It is essential that boards concentrate on the quality of patient care, rather than just finance, targets and organisational status (Francis, 2013).</a:t>
              </a:r>
              <a:endParaRPr lang="en-GB" sz="1500" noProof="0" dirty="0"/>
            </a:p>
          </p:txBody>
        </p:sp>
        <p:sp>
          <p:nvSpPr>
            <p:cNvPr id="10" name="Shape 8"/>
            <p:cNvSpPr/>
            <p:nvPr/>
          </p:nvSpPr>
          <p:spPr>
            <a:xfrm>
              <a:off x="777240" y="2514600"/>
              <a:ext cx="5074920" cy="950975"/>
            </a:xfrm>
            <a:prstGeom prst="roundRect">
              <a:avLst>
                <a:gd name="adj" fmla="val 11111"/>
              </a:avLst>
            </a:prstGeom>
            <a:solidFill>
              <a:srgbClr val="FFFFFF"/>
            </a:solidFill>
            <a:ln w="12700">
              <a:solidFill>
                <a:srgbClr val="CBD5E1"/>
              </a:solidFill>
              <a:prstDash val="solid"/>
            </a:ln>
          </p:spPr>
          <p:txBody>
            <a:bodyPr/>
            <a:lstStyle/>
            <a:p>
              <a:endParaRPr lang="en-GB" noProof="0" dirty="0"/>
            </a:p>
          </p:txBody>
        </p:sp>
        <p:sp>
          <p:nvSpPr>
            <p:cNvPr id="11" name="Shape 9"/>
            <p:cNvSpPr/>
            <p:nvPr/>
          </p:nvSpPr>
          <p:spPr>
            <a:xfrm>
              <a:off x="777240" y="2514600"/>
              <a:ext cx="73152" cy="950975"/>
            </a:xfrm>
            <a:prstGeom prst="rect">
              <a:avLst/>
            </a:prstGeom>
            <a:solidFill>
              <a:srgbClr val="1E5E8C"/>
            </a:solidFill>
            <a:ln w="12700">
              <a:solidFill>
                <a:srgbClr val="1E5E8C"/>
              </a:solidFill>
              <a:prstDash val="solid"/>
            </a:ln>
          </p:spPr>
          <p:txBody>
            <a:bodyPr/>
            <a:lstStyle/>
            <a:p>
              <a:endParaRPr lang="en-GB" noProof="0" dirty="0"/>
            </a:p>
          </p:txBody>
        </p:sp>
        <p:sp>
          <p:nvSpPr>
            <p:cNvPr id="12" name="Text 10"/>
            <p:cNvSpPr/>
            <p:nvPr/>
          </p:nvSpPr>
          <p:spPr>
            <a:xfrm>
              <a:off x="978408" y="2642616"/>
              <a:ext cx="4782312" cy="621792"/>
            </a:xfrm>
            <a:prstGeom prst="rect">
              <a:avLst/>
            </a:prstGeom>
            <a:noFill/>
            <a:ln/>
          </p:spPr>
          <p:txBody>
            <a:bodyPr wrap="square" lIns="254" tIns="254" rIns="254" bIns="254" rtlCol="0" anchor="ctr">
              <a:noAutofit/>
            </a:bodyPr>
            <a:lstStyle/>
            <a:p>
              <a:pPr marL="0" indent="0">
                <a:lnSpc>
                  <a:spcPct val="150000"/>
                </a:lnSpc>
                <a:buNone/>
              </a:pPr>
              <a:r>
                <a:rPr lang="en-GB" sz="1500" noProof="0" dirty="0">
                  <a:solidFill>
                    <a:srgbClr val="334155"/>
                  </a:solidFill>
                  <a:latin typeface="Arial" pitchFamily="34" charset="0"/>
                  <a:ea typeface="Arial" pitchFamily="34" charset="-122"/>
                  <a:cs typeface="Arial" pitchFamily="34" charset="-120"/>
                </a:rPr>
                <a:t>Healthcare organisations require open reporting and open learning cultures as opposed to defensive cultures (Berwick, 2013).</a:t>
              </a:r>
              <a:endParaRPr lang="en-GB" sz="1500" noProof="0" dirty="0"/>
            </a:p>
          </p:txBody>
        </p:sp>
        <p:sp>
          <p:nvSpPr>
            <p:cNvPr id="13" name="Shape 11"/>
            <p:cNvSpPr/>
            <p:nvPr/>
          </p:nvSpPr>
          <p:spPr>
            <a:xfrm>
              <a:off x="6263640" y="2514600"/>
              <a:ext cx="5074920" cy="822960"/>
            </a:xfrm>
            <a:prstGeom prst="roundRect">
              <a:avLst>
                <a:gd name="adj" fmla="val 11111"/>
              </a:avLst>
            </a:prstGeom>
            <a:solidFill>
              <a:srgbClr val="FFFFFF"/>
            </a:solidFill>
            <a:ln w="12700">
              <a:solidFill>
                <a:srgbClr val="CBD5E1"/>
              </a:solidFill>
              <a:prstDash val="solid"/>
            </a:ln>
          </p:spPr>
          <p:txBody>
            <a:bodyPr/>
            <a:lstStyle/>
            <a:p>
              <a:endParaRPr lang="en-GB" noProof="0" dirty="0"/>
            </a:p>
          </p:txBody>
        </p:sp>
        <p:sp>
          <p:nvSpPr>
            <p:cNvPr id="14" name="Shape 12"/>
            <p:cNvSpPr/>
            <p:nvPr/>
          </p:nvSpPr>
          <p:spPr>
            <a:xfrm>
              <a:off x="6263640" y="2514600"/>
              <a:ext cx="73152" cy="822960"/>
            </a:xfrm>
            <a:prstGeom prst="rect">
              <a:avLst/>
            </a:prstGeom>
            <a:solidFill>
              <a:srgbClr val="2E8A8A"/>
            </a:solidFill>
            <a:ln w="12700">
              <a:solidFill>
                <a:srgbClr val="2E8A8A"/>
              </a:solidFill>
              <a:prstDash val="solid"/>
            </a:ln>
          </p:spPr>
          <p:txBody>
            <a:bodyPr/>
            <a:lstStyle/>
            <a:p>
              <a:endParaRPr lang="en-GB" noProof="0" dirty="0"/>
            </a:p>
          </p:txBody>
        </p:sp>
        <p:sp>
          <p:nvSpPr>
            <p:cNvPr id="15" name="Text 13"/>
            <p:cNvSpPr/>
            <p:nvPr/>
          </p:nvSpPr>
          <p:spPr>
            <a:xfrm>
              <a:off x="6464808" y="2642616"/>
              <a:ext cx="4782312" cy="621792"/>
            </a:xfrm>
            <a:prstGeom prst="rect">
              <a:avLst/>
            </a:prstGeom>
            <a:noFill/>
            <a:ln/>
          </p:spPr>
          <p:txBody>
            <a:bodyPr wrap="square" lIns="254" tIns="254" rIns="254" bIns="254" rtlCol="0" anchor="ctr">
              <a:normAutofit fontScale="850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Measuring quality should be in terms of structure, process and outcome measures (Donabedian, 1988).</a:t>
              </a:r>
              <a:endParaRPr lang="en-GB" sz="1800" noProof="0" dirty="0"/>
            </a:p>
          </p:txBody>
        </p:sp>
        <p:sp>
          <p:nvSpPr>
            <p:cNvPr id="16" name="Shape 14"/>
            <p:cNvSpPr/>
            <p:nvPr/>
          </p:nvSpPr>
          <p:spPr>
            <a:xfrm>
              <a:off x="777240" y="3703320"/>
              <a:ext cx="5074920" cy="950975"/>
            </a:xfrm>
            <a:prstGeom prst="roundRect">
              <a:avLst>
                <a:gd name="adj" fmla="val 11111"/>
              </a:avLst>
            </a:prstGeom>
            <a:solidFill>
              <a:srgbClr val="FFFFFF"/>
            </a:solidFill>
            <a:ln w="12700">
              <a:solidFill>
                <a:srgbClr val="CBD5E1"/>
              </a:solidFill>
              <a:prstDash val="solid"/>
            </a:ln>
          </p:spPr>
          <p:txBody>
            <a:bodyPr/>
            <a:lstStyle/>
            <a:p>
              <a:endParaRPr lang="en-GB" noProof="0" dirty="0"/>
            </a:p>
          </p:txBody>
        </p:sp>
        <p:sp>
          <p:nvSpPr>
            <p:cNvPr id="17" name="Shape 15"/>
            <p:cNvSpPr/>
            <p:nvPr/>
          </p:nvSpPr>
          <p:spPr>
            <a:xfrm>
              <a:off x="777240" y="3703320"/>
              <a:ext cx="73152" cy="950975"/>
            </a:xfrm>
            <a:prstGeom prst="rect">
              <a:avLst/>
            </a:prstGeom>
            <a:solidFill>
              <a:srgbClr val="1E5E8C"/>
            </a:solidFill>
            <a:ln w="12700">
              <a:solidFill>
                <a:srgbClr val="1E5E8C"/>
              </a:solidFill>
              <a:prstDash val="solid"/>
            </a:ln>
          </p:spPr>
          <p:txBody>
            <a:bodyPr/>
            <a:lstStyle/>
            <a:p>
              <a:endParaRPr lang="en-GB" noProof="0" dirty="0"/>
            </a:p>
          </p:txBody>
        </p:sp>
        <p:sp>
          <p:nvSpPr>
            <p:cNvPr id="18" name="Text 16"/>
            <p:cNvSpPr/>
            <p:nvPr/>
          </p:nvSpPr>
          <p:spPr>
            <a:xfrm>
              <a:off x="978408" y="3831336"/>
              <a:ext cx="4782312" cy="694944"/>
            </a:xfrm>
            <a:prstGeom prst="rect">
              <a:avLst/>
            </a:prstGeom>
            <a:noFill/>
            <a:ln/>
          </p:spPr>
          <p:txBody>
            <a:bodyPr wrap="square" lIns="254" tIns="254" rIns="254" bIns="254" rtlCol="0" anchor="ctr">
              <a:noAutofit/>
            </a:bodyPr>
            <a:lstStyle/>
            <a:p>
              <a:pPr marL="0" indent="0">
                <a:lnSpc>
                  <a:spcPct val="150000"/>
                </a:lnSpc>
                <a:buNone/>
              </a:pPr>
              <a:r>
                <a:rPr lang="en-GB" sz="1500" noProof="0" dirty="0">
                  <a:solidFill>
                    <a:srgbClr val="334155"/>
                  </a:solidFill>
                  <a:latin typeface="Arial" pitchFamily="34" charset="0"/>
                  <a:ea typeface="Arial" pitchFamily="34" charset="-122"/>
                  <a:cs typeface="Arial" pitchFamily="34" charset="-120"/>
                </a:rPr>
                <a:t>Safe care involves effective risk evaluation, appropriate staffing and elimination of preventable injury. (Care Quality Commission, 2025a)</a:t>
              </a:r>
              <a:endParaRPr lang="en-GB" sz="1500" noProof="0" dirty="0"/>
            </a:p>
          </p:txBody>
        </p:sp>
        <p:sp>
          <p:nvSpPr>
            <p:cNvPr id="19" name="Shape 17"/>
            <p:cNvSpPr/>
            <p:nvPr/>
          </p:nvSpPr>
          <p:spPr>
            <a:xfrm>
              <a:off x="6263640" y="3703320"/>
              <a:ext cx="5074920" cy="822960"/>
            </a:xfrm>
            <a:prstGeom prst="roundRect">
              <a:avLst>
                <a:gd name="adj" fmla="val 11111"/>
              </a:avLst>
            </a:prstGeom>
            <a:solidFill>
              <a:srgbClr val="FFFFFF"/>
            </a:solidFill>
            <a:ln w="12700">
              <a:solidFill>
                <a:srgbClr val="CBD5E1"/>
              </a:solidFill>
              <a:prstDash val="solid"/>
            </a:ln>
          </p:spPr>
          <p:txBody>
            <a:bodyPr/>
            <a:lstStyle/>
            <a:p>
              <a:endParaRPr lang="en-GB" noProof="0" dirty="0"/>
            </a:p>
          </p:txBody>
        </p:sp>
        <p:sp>
          <p:nvSpPr>
            <p:cNvPr id="20" name="Shape 18"/>
            <p:cNvSpPr/>
            <p:nvPr/>
          </p:nvSpPr>
          <p:spPr>
            <a:xfrm>
              <a:off x="6263640" y="3703320"/>
              <a:ext cx="73152" cy="822960"/>
            </a:xfrm>
            <a:prstGeom prst="rect">
              <a:avLst/>
            </a:prstGeom>
            <a:solidFill>
              <a:srgbClr val="2E8A8A"/>
            </a:solidFill>
            <a:ln w="12700">
              <a:solidFill>
                <a:srgbClr val="2E8A8A"/>
              </a:solidFill>
              <a:prstDash val="solid"/>
            </a:ln>
          </p:spPr>
          <p:txBody>
            <a:bodyPr/>
            <a:lstStyle/>
            <a:p>
              <a:endParaRPr lang="en-GB" noProof="0" dirty="0"/>
            </a:p>
          </p:txBody>
        </p:sp>
        <p:sp>
          <p:nvSpPr>
            <p:cNvPr id="21" name="Text 19"/>
            <p:cNvSpPr/>
            <p:nvPr/>
          </p:nvSpPr>
          <p:spPr>
            <a:xfrm>
              <a:off x="6464808" y="3831336"/>
              <a:ext cx="4782312" cy="621792"/>
            </a:xfrm>
            <a:prstGeom prst="rect">
              <a:avLst/>
            </a:prstGeom>
            <a:noFill/>
            <a:ln/>
          </p:spPr>
          <p:txBody>
            <a:bodyPr wrap="square" lIns="254" tIns="254" rIns="254" bIns="254" rtlCol="0" anchor="ctr">
              <a:normAutofit fontScale="85000" lnSpcReduction="10000"/>
            </a:bodyPr>
            <a:lstStyle/>
            <a:p>
              <a:pPr marL="0" indent="0">
                <a:lnSpc>
                  <a:spcPct val="150000"/>
                </a:lnSpc>
                <a:buNone/>
              </a:pPr>
              <a:r>
                <a:rPr lang="en-GB" sz="1800" noProof="0" dirty="0">
                  <a:solidFill>
                    <a:srgbClr val="334155"/>
                  </a:solidFill>
                  <a:latin typeface="Arial" pitchFamily="34" charset="0"/>
                  <a:ea typeface="Arial" pitchFamily="34" charset="-122"/>
                  <a:cs typeface="Arial" pitchFamily="34" charset="-120"/>
                </a:rPr>
                <a:t>Trust and accountability requires open communication following harm (Care Quality Commission, 2025b).</a:t>
              </a:r>
              <a:endParaRPr lang="en-GB" sz="1800" noProof="0" dirty="0"/>
            </a:p>
          </p:txBody>
        </p:sp>
      </p:grpSp>
      <p:sp>
        <p:nvSpPr>
          <p:cNvPr id="22" name="Text 2">
            <a:extLst>
              <a:ext uri="{FF2B5EF4-FFF2-40B4-BE49-F238E27FC236}">
                <a16:creationId xmlns:a16="http://schemas.microsoft.com/office/drawing/2014/main" id="{9ACF2FE1-3022-A55B-0E26-086CC4A2E4FE}"/>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15</a:t>
            </a:r>
            <a:endParaRPr lang="en-GB" sz="800" noProof="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Structure of Component 2 Report</a:t>
            </a:r>
            <a:endParaRPr lang="en-GB" sz="3000" noProof="0" dirty="0"/>
          </a:p>
        </p:txBody>
      </p:sp>
      <p:sp>
        <p:nvSpPr>
          <p:cNvPr id="4" name="Text 2"/>
          <p:cNvSpPr/>
          <p:nvPr/>
        </p:nvSpPr>
        <p:spPr>
          <a:xfrm>
            <a:off x="685800" y="1051560"/>
            <a:ext cx="10698480" cy="411480"/>
          </a:xfrm>
          <a:prstGeom prst="rect">
            <a:avLst/>
          </a:prstGeom>
          <a:noFill/>
          <a:ln/>
        </p:spPr>
        <p:txBody>
          <a:bodyPr wrap="square" lIns="635" tIns="635" rIns="635" bIns="635" rtlCol="0" anchor="t">
            <a:normAutofit/>
          </a:bodyPr>
          <a:lstStyle/>
          <a:p>
            <a:pPr marL="0" indent="0">
              <a:lnSpc>
                <a:spcPct val="150000"/>
              </a:lnSpc>
              <a:buNone/>
            </a:pPr>
            <a:r>
              <a:rPr lang="en-GB" sz="1800" b="1" noProof="0" dirty="0">
                <a:solidFill>
                  <a:srgbClr val="0F2A43"/>
                </a:solidFill>
                <a:latin typeface="Arial" pitchFamily="34" charset="0"/>
                <a:ea typeface="Arial" pitchFamily="34" charset="-122"/>
                <a:cs typeface="Arial" pitchFamily="34" charset="-120"/>
              </a:rPr>
              <a:t>This presentation will be developed into a complete service improvement report in component 2.</a:t>
            </a:r>
            <a:endParaRPr lang="en-GB" sz="1800" noProof="0" dirty="0"/>
          </a:p>
        </p:txBody>
      </p:sp>
      <p:grpSp>
        <p:nvGrpSpPr>
          <p:cNvPr id="46" name="Group 45">
            <a:extLst>
              <a:ext uri="{FF2B5EF4-FFF2-40B4-BE49-F238E27FC236}">
                <a16:creationId xmlns:a16="http://schemas.microsoft.com/office/drawing/2014/main" id="{01755DD0-0977-B316-8F07-82480386A7EB}"/>
              </a:ext>
            </a:extLst>
          </p:cNvPr>
          <p:cNvGrpSpPr/>
          <p:nvPr/>
        </p:nvGrpSpPr>
        <p:grpSpPr>
          <a:xfrm>
            <a:off x="965200" y="1874520"/>
            <a:ext cx="10196068" cy="2852928"/>
            <a:chOff x="731520" y="1874520"/>
            <a:chExt cx="10196068" cy="2852928"/>
          </a:xfrm>
        </p:grpSpPr>
        <p:sp>
          <p:nvSpPr>
            <p:cNvPr id="5" name="Shape 3"/>
            <p:cNvSpPr/>
            <p:nvPr/>
          </p:nvSpPr>
          <p:spPr>
            <a:xfrm>
              <a:off x="1207008" y="1874520"/>
              <a:ext cx="502920" cy="502920"/>
            </a:xfrm>
            <a:prstGeom prst="ellipse">
              <a:avLst/>
            </a:prstGeom>
            <a:solidFill>
              <a:srgbClr val="1E5E8C"/>
            </a:solidFill>
            <a:ln w="12700">
              <a:solidFill>
                <a:srgbClr val="1E5E8C"/>
              </a:solidFill>
              <a:prstDash val="solid"/>
            </a:ln>
          </p:spPr>
          <p:txBody>
            <a:bodyPr/>
            <a:lstStyle/>
            <a:p>
              <a:endParaRPr lang="en-GB" noProof="0" dirty="0"/>
            </a:p>
          </p:txBody>
        </p:sp>
        <p:sp>
          <p:nvSpPr>
            <p:cNvPr id="6" name="Text 4"/>
            <p:cNvSpPr/>
            <p:nvPr/>
          </p:nvSpPr>
          <p:spPr>
            <a:xfrm>
              <a:off x="1207008" y="199339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1</a:t>
              </a:r>
              <a:endParaRPr lang="en-GB" sz="1400" noProof="0" dirty="0"/>
            </a:p>
          </p:txBody>
        </p:sp>
        <p:sp>
          <p:nvSpPr>
            <p:cNvPr id="7" name="Text 5"/>
            <p:cNvSpPr/>
            <p:nvPr/>
          </p:nvSpPr>
          <p:spPr>
            <a:xfrm>
              <a:off x="731520" y="2532888"/>
              <a:ext cx="1463040" cy="548640"/>
            </a:xfrm>
            <a:prstGeom prst="rect">
              <a:avLst/>
            </a:prstGeom>
            <a:noFill/>
            <a:ln/>
          </p:spPr>
          <p:txBody>
            <a:bodyPr wrap="square" lIns="254" tIns="254" rIns="254" bIns="254" rtlCol="0" anchor="ctr">
              <a:normAutofit fontScale="77500" lnSpcReduction="20000"/>
            </a:bodyPr>
            <a:lstStyle/>
            <a:p>
              <a:pPr marL="0" indent="0" algn="ctr">
                <a:lnSpc>
                  <a:spcPct val="150000"/>
                </a:lnSpc>
                <a:buNone/>
              </a:pPr>
              <a:r>
                <a:rPr lang="en-GB" sz="1800" noProof="0" dirty="0">
                  <a:solidFill>
                    <a:srgbClr val="334155"/>
                  </a:solidFill>
                  <a:latin typeface="Arial" pitchFamily="34" charset="0"/>
                  <a:ea typeface="Arial" pitchFamily="34" charset="-122"/>
                  <a:cs typeface="Arial" pitchFamily="34" charset="-120"/>
                </a:rPr>
                <a:t>Introduction to the quality concern</a:t>
              </a:r>
              <a:endParaRPr lang="en-GB" sz="1800" noProof="0" dirty="0"/>
            </a:p>
          </p:txBody>
        </p:sp>
        <p:sp>
          <p:nvSpPr>
            <p:cNvPr id="8" name="Shape 6"/>
            <p:cNvSpPr/>
            <p:nvPr/>
          </p:nvSpPr>
          <p:spPr>
            <a:xfrm>
              <a:off x="1810512" y="2130552"/>
              <a:ext cx="914400" cy="0"/>
            </a:xfrm>
            <a:prstGeom prst="line">
              <a:avLst/>
            </a:prstGeom>
            <a:noFill/>
            <a:ln w="19050">
              <a:solidFill>
                <a:srgbClr val="CBD5E1"/>
              </a:solidFill>
              <a:prstDash val="solid"/>
              <a:tailEnd type="triangle"/>
            </a:ln>
          </p:spPr>
          <p:txBody>
            <a:bodyPr/>
            <a:lstStyle/>
            <a:p>
              <a:endParaRPr lang="en-GB" noProof="0" dirty="0"/>
            </a:p>
          </p:txBody>
        </p:sp>
        <p:sp>
          <p:nvSpPr>
            <p:cNvPr id="9" name="Shape 7"/>
            <p:cNvSpPr/>
            <p:nvPr/>
          </p:nvSpPr>
          <p:spPr>
            <a:xfrm>
              <a:off x="3447288" y="1874520"/>
              <a:ext cx="502920" cy="502920"/>
            </a:xfrm>
            <a:prstGeom prst="ellipse">
              <a:avLst/>
            </a:prstGeom>
            <a:solidFill>
              <a:srgbClr val="1E5E8C"/>
            </a:solidFill>
            <a:ln w="12700">
              <a:solidFill>
                <a:srgbClr val="1E5E8C"/>
              </a:solidFill>
              <a:prstDash val="solid"/>
            </a:ln>
          </p:spPr>
          <p:txBody>
            <a:bodyPr/>
            <a:lstStyle/>
            <a:p>
              <a:endParaRPr lang="en-GB" noProof="0" dirty="0"/>
            </a:p>
          </p:txBody>
        </p:sp>
        <p:sp>
          <p:nvSpPr>
            <p:cNvPr id="10" name="Text 8"/>
            <p:cNvSpPr/>
            <p:nvPr/>
          </p:nvSpPr>
          <p:spPr>
            <a:xfrm>
              <a:off x="3447288" y="199339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2</a:t>
              </a:r>
              <a:endParaRPr lang="en-GB" sz="1400" noProof="0" dirty="0"/>
            </a:p>
          </p:txBody>
        </p:sp>
        <p:sp>
          <p:nvSpPr>
            <p:cNvPr id="11" name="Text 9"/>
            <p:cNvSpPr/>
            <p:nvPr/>
          </p:nvSpPr>
          <p:spPr>
            <a:xfrm>
              <a:off x="2971800" y="2532888"/>
              <a:ext cx="1463040" cy="548640"/>
            </a:xfrm>
            <a:prstGeom prst="rect">
              <a:avLst/>
            </a:prstGeom>
            <a:noFill/>
            <a:ln/>
          </p:spPr>
          <p:txBody>
            <a:bodyPr wrap="square" lIns="254" tIns="254" rIns="254" bIns="254" rtlCol="0" anchor="ctr">
              <a:normAutofit fontScale="77500" lnSpcReduction="20000"/>
            </a:bodyPr>
            <a:lstStyle/>
            <a:p>
              <a:pPr marL="0" indent="0" algn="ctr">
                <a:lnSpc>
                  <a:spcPct val="150000"/>
                </a:lnSpc>
                <a:buNone/>
              </a:pPr>
              <a:r>
                <a:rPr lang="en-GB" sz="1800" noProof="0" dirty="0">
                  <a:solidFill>
                    <a:srgbClr val="334155"/>
                  </a:solidFill>
                  <a:latin typeface="Arial" pitchFamily="34" charset="0"/>
                  <a:ea typeface="Arial" pitchFamily="34" charset="-122"/>
                  <a:cs typeface="Arial" pitchFamily="34" charset="-120"/>
                </a:rPr>
                <a:t>Case background and evidence</a:t>
              </a:r>
              <a:endParaRPr lang="en-GB" sz="1800" noProof="0" dirty="0"/>
            </a:p>
          </p:txBody>
        </p:sp>
        <p:sp>
          <p:nvSpPr>
            <p:cNvPr id="12" name="Shape 10"/>
            <p:cNvSpPr/>
            <p:nvPr/>
          </p:nvSpPr>
          <p:spPr>
            <a:xfrm>
              <a:off x="4050792" y="2130552"/>
              <a:ext cx="914400" cy="0"/>
            </a:xfrm>
            <a:prstGeom prst="line">
              <a:avLst/>
            </a:prstGeom>
            <a:noFill/>
            <a:ln w="19050">
              <a:solidFill>
                <a:srgbClr val="CBD5E1"/>
              </a:solidFill>
              <a:prstDash val="solid"/>
              <a:tailEnd type="triangle"/>
            </a:ln>
          </p:spPr>
          <p:txBody>
            <a:bodyPr/>
            <a:lstStyle/>
            <a:p>
              <a:endParaRPr lang="en-GB" noProof="0" dirty="0"/>
            </a:p>
          </p:txBody>
        </p:sp>
        <p:sp>
          <p:nvSpPr>
            <p:cNvPr id="13" name="Shape 11"/>
            <p:cNvSpPr/>
            <p:nvPr/>
          </p:nvSpPr>
          <p:spPr>
            <a:xfrm>
              <a:off x="5687568" y="1874520"/>
              <a:ext cx="502920" cy="502920"/>
            </a:xfrm>
            <a:prstGeom prst="ellipse">
              <a:avLst/>
            </a:prstGeom>
            <a:solidFill>
              <a:srgbClr val="1E5E8C"/>
            </a:solidFill>
            <a:ln w="12700">
              <a:solidFill>
                <a:srgbClr val="1E5E8C"/>
              </a:solidFill>
              <a:prstDash val="solid"/>
            </a:ln>
          </p:spPr>
          <p:txBody>
            <a:bodyPr/>
            <a:lstStyle/>
            <a:p>
              <a:endParaRPr lang="en-GB" noProof="0" dirty="0"/>
            </a:p>
          </p:txBody>
        </p:sp>
        <p:sp>
          <p:nvSpPr>
            <p:cNvPr id="14" name="Text 12"/>
            <p:cNvSpPr/>
            <p:nvPr/>
          </p:nvSpPr>
          <p:spPr>
            <a:xfrm>
              <a:off x="5687568" y="199339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3</a:t>
              </a:r>
              <a:endParaRPr lang="en-GB" sz="1400" noProof="0" dirty="0"/>
            </a:p>
          </p:txBody>
        </p:sp>
        <p:sp>
          <p:nvSpPr>
            <p:cNvPr id="15" name="Text 13"/>
            <p:cNvSpPr/>
            <p:nvPr/>
          </p:nvSpPr>
          <p:spPr>
            <a:xfrm>
              <a:off x="5212080" y="2532888"/>
              <a:ext cx="1463040" cy="548640"/>
            </a:xfrm>
            <a:prstGeom prst="rect">
              <a:avLst/>
            </a:prstGeom>
            <a:noFill/>
            <a:ln/>
          </p:spPr>
          <p:txBody>
            <a:bodyPr wrap="square" lIns="254" tIns="254" rIns="254" bIns="254" rtlCol="0" anchor="ctr">
              <a:normAutofit fontScale="77500" lnSpcReduction="20000"/>
            </a:bodyPr>
            <a:lstStyle/>
            <a:p>
              <a:pPr marL="0" indent="0" algn="ctr">
                <a:lnSpc>
                  <a:spcPct val="150000"/>
                </a:lnSpc>
                <a:buNone/>
              </a:pPr>
              <a:r>
                <a:rPr lang="en-GB" sz="1800" noProof="0" dirty="0">
                  <a:solidFill>
                    <a:srgbClr val="334155"/>
                  </a:solidFill>
                  <a:latin typeface="Arial" pitchFamily="34" charset="0"/>
                  <a:ea typeface="Arial" pitchFamily="34" charset="-122"/>
                  <a:cs typeface="Arial" pitchFamily="34" charset="-120"/>
                </a:rPr>
                <a:t>Root cause analysis</a:t>
              </a:r>
              <a:endParaRPr lang="en-GB" sz="1800" noProof="0" dirty="0"/>
            </a:p>
          </p:txBody>
        </p:sp>
        <p:sp>
          <p:nvSpPr>
            <p:cNvPr id="16" name="Shape 14"/>
            <p:cNvSpPr/>
            <p:nvPr/>
          </p:nvSpPr>
          <p:spPr>
            <a:xfrm>
              <a:off x="6291072" y="2130552"/>
              <a:ext cx="914400" cy="0"/>
            </a:xfrm>
            <a:prstGeom prst="line">
              <a:avLst/>
            </a:prstGeom>
            <a:noFill/>
            <a:ln w="19050">
              <a:solidFill>
                <a:srgbClr val="CBD5E1"/>
              </a:solidFill>
              <a:prstDash val="solid"/>
              <a:tailEnd type="triangle"/>
            </a:ln>
          </p:spPr>
          <p:txBody>
            <a:bodyPr/>
            <a:lstStyle/>
            <a:p>
              <a:endParaRPr lang="en-GB" noProof="0" dirty="0"/>
            </a:p>
          </p:txBody>
        </p:sp>
        <p:sp>
          <p:nvSpPr>
            <p:cNvPr id="17" name="Shape 15"/>
            <p:cNvSpPr/>
            <p:nvPr/>
          </p:nvSpPr>
          <p:spPr>
            <a:xfrm>
              <a:off x="7927848" y="1874520"/>
              <a:ext cx="502920" cy="502920"/>
            </a:xfrm>
            <a:prstGeom prst="ellipse">
              <a:avLst/>
            </a:prstGeom>
            <a:solidFill>
              <a:srgbClr val="1E5E8C"/>
            </a:solidFill>
            <a:ln w="12700">
              <a:solidFill>
                <a:srgbClr val="1E5E8C"/>
              </a:solidFill>
              <a:prstDash val="solid"/>
            </a:ln>
          </p:spPr>
          <p:txBody>
            <a:bodyPr/>
            <a:lstStyle/>
            <a:p>
              <a:endParaRPr lang="en-GB" noProof="0" dirty="0"/>
            </a:p>
          </p:txBody>
        </p:sp>
        <p:sp>
          <p:nvSpPr>
            <p:cNvPr id="18" name="Text 16"/>
            <p:cNvSpPr/>
            <p:nvPr/>
          </p:nvSpPr>
          <p:spPr>
            <a:xfrm>
              <a:off x="7927848" y="199339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4</a:t>
              </a:r>
              <a:endParaRPr lang="en-GB" sz="1400" noProof="0" dirty="0"/>
            </a:p>
          </p:txBody>
        </p:sp>
        <p:sp>
          <p:nvSpPr>
            <p:cNvPr id="19" name="Text 17"/>
            <p:cNvSpPr/>
            <p:nvPr/>
          </p:nvSpPr>
          <p:spPr>
            <a:xfrm>
              <a:off x="7452360" y="2532888"/>
              <a:ext cx="1463040" cy="548640"/>
            </a:xfrm>
            <a:prstGeom prst="rect">
              <a:avLst/>
            </a:prstGeom>
            <a:noFill/>
            <a:ln/>
          </p:spPr>
          <p:txBody>
            <a:bodyPr wrap="square" lIns="254" tIns="254" rIns="254" bIns="254" rtlCol="0" anchor="ctr">
              <a:normAutofit fontScale="77500" lnSpcReduction="20000"/>
            </a:bodyPr>
            <a:lstStyle/>
            <a:p>
              <a:pPr marL="0" indent="0" algn="ctr">
                <a:lnSpc>
                  <a:spcPct val="150000"/>
                </a:lnSpc>
                <a:buNone/>
              </a:pPr>
              <a:r>
                <a:rPr lang="en-GB" sz="1800" noProof="0" dirty="0">
                  <a:solidFill>
                    <a:srgbClr val="334155"/>
                  </a:solidFill>
                  <a:latin typeface="Arial" pitchFamily="34" charset="0"/>
                  <a:ea typeface="Arial" pitchFamily="34" charset="-122"/>
                  <a:cs typeface="Arial" pitchFamily="34" charset="-120"/>
                </a:rPr>
                <a:t>Donabedian analysis</a:t>
              </a:r>
              <a:endParaRPr lang="en-GB" sz="1800" noProof="0" dirty="0"/>
            </a:p>
          </p:txBody>
        </p:sp>
        <p:sp>
          <p:nvSpPr>
            <p:cNvPr id="20" name="Shape 18"/>
            <p:cNvSpPr/>
            <p:nvPr/>
          </p:nvSpPr>
          <p:spPr>
            <a:xfrm>
              <a:off x="8531352" y="2130552"/>
              <a:ext cx="914400" cy="0"/>
            </a:xfrm>
            <a:prstGeom prst="line">
              <a:avLst/>
            </a:prstGeom>
            <a:noFill/>
            <a:ln w="19050">
              <a:solidFill>
                <a:srgbClr val="CBD5E1"/>
              </a:solidFill>
              <a:prstDash val="solid"/>
              <a:tailEnd type="triangle"/>
            </a:ln>
          </p:spPr>
          <p:txBody>
            <a:bodyPr/>
            <a:lstStyle/>
            <a:p>
              <a:endParaRPr lang="en-GB" noProof="0" dirty="0"/>
            </a:p>
          </p:txBody>
        </p:sp>
        <p:sp>
          <p:nvSpPr>
            <p:cNvPr id="23" name="Text 21"/>
            <p:cNvSpPr/>
            <p:nvPr/>
          </p:nvSpPr>
          <p:spPr>
            <a:xfrm>
              <a:off x="9464548" y="2555749"/>
              <a:ext cx="1463040" cy="548640"/>
            </a:xfrm>
            <a:prstGeom prst="rect">
              <a:avLst/>
            </a:prstGeom>
            <a:noFill/>
            <a:ln/>
          </p:spPr>
          <p:txBody>
            <a:bodyPr wrap="square" lIns="254" tIns="254" rIns="254" bIns="254" rtlCol="0" anchor="ctr">
              <a:normAutofit/>
            </a:bodyPr>
            <a:lstStyle/>
            <a:p>
              <a:pPr marL="0" indent="0" algn="ctr">
                <a:lnSpc>
                  <a:spcPct val="150000"/>
                </a:lnSpc>
                <a:buNone/>
              </a:pPr>
              <a:r>
                <a:rPr lang="en-GB" sz="1400" noProof="0" dirty="0">
                  <a:solidFill>
                    <a:srgbClr val="334155"/>
                  </a:solidFill>
                  <a:latin typeface="Arial" pitchFamily="34" charset="0"/>
                  <a:ea typeface="Arial" pitchFamily="34" charset="-122"/>
                  <a:cs typeface="Arial" pitchFamily="34" charset="-120"/>
                </a:rPr>
                <a:t>Policy analysis</a:t>
              </a:r>
              <a:endParaRPr lang="en-GB" sz="1400" noProof="0" dirty="0"/>
            </a:p>
          </p:txBody>
        </p:sp>
        <p:sp>
          <p:nvSpPr>
            <p:cNvPr id="24" name="Shape 22"/>
            <p:cNvSpPr/>
            <p:nvPr/>
          </p:nvSpPr>
          <p:spPr>
            <a:xfrm>
              <a:off x="1207008" y="3520440"/>
              <a:ext cx="502920" cy="502920"/>
            </a:xfrm>
            <a:prstGeom prst="ellipse">
              <a:avLst/>
            </a:prstGeom>
            <a:solidFill>
              <a:srgbClr val="2E8A8A"/>
            </a:solidFill>
            <a:ln w="12700">
              <a:solidFill>
                <a:srgbClr val="2E8A8A"/>
              </a:solidFill>
              <a:prstDash val="solid"/>
            </a:ln>
          </p:spPr>
          <p:txBody>
            <a:bodyPr/>
            <a:lstStyle/>
            <a:p>
              <a:endParaRPr lang="en-GB" noProof="0" dirty="0"/>
            </a:p>
          </p:txBody>
        </p:sp>
        <p:sp>
          <p:nvSpPr>
            <p:cNvPr id="25" name="Text 23"/>
            <p:cNvSpPr/>
            <p:nvPr/>
          </p:nvSpPr>
          <p:spPr>
            <a:xfrm>
              <a:off x="1207008" y="363931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6</a:t>
              </a:r>
              <a:endParaRPr lang="en-GB" sz="1400" noProof="0" dirty="0"/>
            </a:p>
          </p:txBody>
        </p:sp>
        <p:sp>
          <p:nvSpPr>
            <p:cNvPr id="26" name="Text 24"/>
            <p:cNvSpPr/>
            <p:nvPr/>
          </p:nvSpPr>
          <p:spPr>
            <a:xfrm>
              <a:off x="731520" y="4178808"/>
              <a:ext cx="1463040" cy="548640"/>
            </a:xfrm>
            <a:prstGeom prst="rect">
              <a:avLst/>
            </a:prstGeom>
            <a:noFill/>
            <a:ln/>
          </p:spPr>
          <p:txBody>
            <a:bodyPr wrap="square" lIns="254" tIns="254" rIns="254" bIns="254" rtlCol="0" anchor="ctr">
              <a:normAutofit fontScale="77500" lnSpcReduction="20000"/>
            </a:bodyPr>
            <a:lstStyle/>
            <a:p>
              <a:pPr marL="0" indent="0" algn="ctr">
                <a:lnSpc>
                  <a:spcPct val="150000"/>
                </a:lnSpc>
                <a:buNone/>
              </a:pPr>
              <a:r>
                <a:rPr lang="en-GB" sz="1800" noProof="0" dirty="0">
                  <a:solidFill>
                    <a:srgbClr val="334155"/>
                  </a:solidFill>
                  <a:latin typeface="Arial" pitchFamily="34" charset="0"/>
                  <a:ea typeface="Arial" pitchFamily="34" charset="-122"/>
                  <a:cs typeface="Arial" pitchFamily="34" charset="-120"/>
                </a:rPr>
                <a:t>Strategic analysis</a:t>
              </a:r>
              <a:endParaRPr lang="en-GB" sz="1800" noProof="0" dirty="0"/>
            </a:p>
          </p:txBody>
        </p:sp>
        <p:sp>
          <p:nvSpPr>
            <p:cNvPr id="27" name="Shape 25"/>
            <p:cNvSpPr/>
            <p:nvPr/>
          </p:nvSpPr>
          <p:spPr>
            <a:xfrm>
              <a:off x="1810512" y="3776472"/>
              <a:ext cx="914400" cy="0"/>
            </a:xfrm>
            <a:prstGeom prst="line">
              <a:avLst/>
            </a:prstGeom>
            <a:noFill/>
            <a:ln w="19050">
              <a:solidFill>
                <a:srgbClr val="CBD5E1"/>
              </a:solidFill>
              <a:prstDash val="solid"/>
              <a:tailEnd type="triangle"/>
            </a:ln>
          </p:spPr>
          <p:txBody>
            <a:bodyPr/>
            <a:lstStyle/>
            <a:p>
              <a:endParaRPr lang="en-GB" noProof="0" dirty="0"/>
            </a:p>
          </p:txBody>
        </p:sp>
        <p:sp>
          <p:nvSpPr>
            <p:cNvPr id="28" name="Shape 26"/>
            <p:cNvSpPr/>
            <p:nvPr/>
          </p:nvSpPr>
          <p:spPr>
            <a:xfrm>
              <a:off x="3447288" y="3520440"/>
              <a:ext cx="502920" cy="502920"/>
            </a:xfrm>
            <a:prstGeom prst="ellipse">
              <a:avLst/>
            </a:prstGeom>
            <a:solidFill>
              <a:srgbClr val="2E8A8A"/>
            </a:solidFill>
            <a:ln w="12700">
              <a:solidFill>
                <a:srgbClr val="2E8A8A"/>
              </a:solidFill>
              <a:prstDash val="solid"/>
            </a:ln>
          </p:spPr>
          <p:txBody>
            <a:bodyPr/>
            <a:lstStyle/>
            <a:p>
              <a:endParaRPr lang="en-GB" noProof="0" dirty="0"/>
            </a:p>
          </p:txBody>
        </p:sp>
        <p:sp>
          <p:nvSpPr>
            <p:cNvPr id="29" name="Text 27"/>
            <p:cNvSpPr/>
            <p:nvPr/>
          </p:nvSpPr>
          <p:spPr>
            <a:xfrm>
              <a:off x="3447288" y="363931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7</a:t>
              </a:r>
              <a:endParaRPr lang="en-GB" sz="1400" noProof="0" dirty="0"/>
            </a:p>
          </p:txBody>
        </p:sp>
        <p:sp>
          <p:nvSpPr>
            <p:cNvPr id="30" name="Text 28"/>
            <p:cNvSpPr/>
            <p:nvPr/>
          </p:nvSpPr>
          <p:spPr>
            <a:xfrm>
              <a:off x="2971800" y="4178808"/>
              <a:ext cx="1463040" cy="548640"/>
            </a:xfrm>
            <a:prstGeom prst="rect">
              <a:avLst/>
            </a:prstGeom>
            <a:noFill/>
            <a:ln/>
          </p:spPr>
          <p:txBody>
            <a:bodyPr wrap="square" lIns="254" tIns="254" rIns="254" bIns="254" rtlCol="0" anchor="ctr">
              <a:normAutofit fontScale="77500" lnSpcReduction="20000"/>
            </a:bodyPr>
            <a:lstStyle/>
            <a:p>
              <a:pPr marL="0" indent="0" algn="ctr">
                <a:lnSpc>
                  <a:spcPct val="150000"/>
                </a:lnSpc>
                <a:buNone/>
              </a:pPr>
              <a:r>
                <a:rPr lang="en-GB" sz="1800" noProof="0" dirty="0">
                  <a:solidFill>
                    <a:srgbClr val="334155"/>
                  </a:solidFill>
                  <a:latin typeface="Arial" pitchFamily="34" charset="0"/>
                  <a:ea typeface="Arial" pitchFamily="34" charset="-122"/>
                  <a:cs typeface="Arial" pitchFamily="34" charset="-120"/>
                </a:rPr>
                <a:t>Service improvement plan</a:t>
              </a:r>
              <a:endParaRPr lang="en-GB" sz="1800" noProof="0" dirty="0"/>
            </a:p>
          </p:txBody>
        </p:sp>
        <p:sp>
          <p:nvSpPr>
            <p:cNvPr id="31" name="Shape 29"/>
            <p:cNvSpPr/>
            <p:nvPr/>
          </p:nvSpPr>
          <p:spPr>
            <a:xfrm>
              <a:off x="4050792" y="3776472"/>
              <a:ext cx="914400" cy="0"/>
            </a:xfrm>
            <a:prstGeom prst="line">
              <a:avLst/>
            </a:prstGeom>
            <a:noFill/>
            <a:ln w="19050">
              <a:solidFill>
                <a:srgbClr val="CBD5E1"/>
              </a:solidFill>
              <a:prstDash val="solid"/>
              <a:tailEnd type="triangle"/>
            </a:ln>
          </p:spPr>
          <p:txBody>
            <a:bodyPr/>
            <a:lstStyle/>
            <a:p>
              <a:endParaRPr lang="en-GB" noProof="0" dirty="0"/>
            </a:p>
          </p:txBody>
        </p:sp>
        <p:sp>
          <p:nvSpPr>
            <p:cNvPr id="32" name="Shape 30"/>
            <p:cNvSpPr/>
            <p:nvPr/>
          </p:nvSpPr>
          <p:spPr>
            <a:xfrm>
              <a:off x="5687568" y="3520440"/>
              <a:ext cx="502920" cy="502920"/>
            </a:xfrm>
            <a:prstGeom prst="ellipse">
              <a:avLst/>
            </a:prstGeom>
            <a:solidFill>
              <a:srgbClr val="2E8A8A"/>
            </a:solidFill>
            <a:ln w="12700">
              <a:solidFill>
                <a:srgbClr val="2E8A8A"/>
              </a:solidFill>
              <a:prstDash val="solid"/>
            </a:ln>
          </p:spPr>
          <p:txBody>
            <a:bodyPr/>
            <a:lstStyle/>
            <a:p>
              <a:endParaRPr lang="en-GB" noProof="0" dirty="0"/>
            </a:p>
          </p:txBody>
        </p:sp>
        <p:sp>
          <p:nvSpPr>
            <p:cNvPr id="33" name="Text 31"/>
            <p:cNvSpPr/>
            <p:nvPr/>
          </p:nvSpPr>
          <p:spPr>
            <a:xfrm>
              <a:off x="5687568" y="363931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8</a:t>
              </a:r>
              <a:endParaRPr lang="en-GB" sz="1400" noProof="0" dirty="0"/>
            </a:p>
          </p:txBody>
        </p:sp>
        <p:sp>
          <p:nvSpPr>
            <p:cNvPr id="34" name="Text 32"/>
            <p:cNvSpPr/>
            <p:nvPr/>
          </p:nvSpPr>
          <p:spPr>
            <a:xfrm>
              <a:off x="5212080" y="4178808"/>
              <a:ext cx="1463040" cy="548640"/>
            </a:xfrm>
            <a:prstGeom prst="rect">
              <a:avLst/>
            </a:prstGeom>
            <a:noFill/>
            <a:ln/>
          </p:spPr>
          <p:txBody>
            <a:bodyPr wrap="square" lIns="254" tIns="254" rIns="254" bIns="254" rtlCol="0" anchor="ctr">
              <a:normAutofit fontScale="77500" lnSpcReduction="20000"/>
            </a:bodyPr>
            <a:lstStyle/>
            <a:p>
              <a:pPr marL="0" indent="0" algn="ctr">
                <a:lnSpc>
                  <a:spcPct val="150000"/>
                </a:lnSpc>
                <a:buNone/>
              </a:pPr>
              <a:r>
                <a:rPr lang="en-GB" sz="1800" noProof="0" dirty="0">
                  <a:solidFill>
                    <a:srgbClr val="334155"/>
                  </a:solidFill>
                  <a:latin typeface="Arial" pitchFamily="34" charset="0"/>
                  <a:ea typeface="Arial" pitchFamily="34" charset="-122"/>
                  <a:cs typeface="Arial" pitchFamily="34" charset="-120"/>
                </a:rPr>
                <a:t>Implementation barriers</a:t>
              </a:r>
              <a:endParaRPr lang="en-GB" sz="1800" noProof="0" dirty="0"/>
            </a:p>
          </p:txBody>
        </p:sp>
        <p:sp>
          <p:nvSpPr>
            <p:cNvPr id="35" name="Shape 33"/>
            <p:cNvSpPr/>
            <p:nvPr/>
          </p:nvSpPr>
          <p:spPr>
            <a:xfrm>
              <a:off x="6291072" y="3776472"/>
              <a:ext cx="914400" cy="0"/>
            </a:xfrm>
            <a:prstGeom prst="line">
              <a:avLst/>
            </a:prstGeom>
            <a:noFill/>
            <a:ln w="19050">
              <a:solidFill>
                <a:srgbClr val="CBD5E1"/>
              </a:solidFill>
              <a:prstDash val="solid"/>
              <a:tailEnd type="triangle"/>
            </a:ln>
          </p:spPr>
          <p:txBody>
            <a:bodyPr/>
            <a:lstStyle/>
            <a:p>
              <a:endParaRPr lang="en-GB" noProof="0" dirty="0"/>
            </a:p>
          </p:txBody>
        </p:sp>
        <p:sp>
          <p:nvSpPr>
            <p:cNvPr id="36" name="Shape 34"/>
            <p:cNvSpPr/>
            <p:nvPr/>
          </p:nvSpPr>
          <p:spPr>
            <a:xfrm>
              <a:off x="7927848" y="3520440"/>
              <a:ext cx="502920" cy="502920"/>
            </a:xfrm>
            <a:prstGeom prst="ellipse">
              <a:avLst/>
            </a:prstGeom>
            <a:solidFill>
              <a:srgbClr val="2E8A8A"/>
            </a:solidFill>
            <a:ln w="12700">
              <a:solidFill>
                <a:srgbClr val="2E8A8A"/>
              </a:solidFill>
              <a:prstDash val="solid"/>
            </a:ln>
          </p:spPr>
          <p:txBody>
            <a:bodyPr/>
            <a:lstStyle/>
            <a:p>
              <a:endParaRPr lang="en-GB" noProof="0" dirty="0"/>
            </a:p>
          </p:txBody>
        </p:sp>
        <p:sp>
          <p:nvSpPr>
            <p:cNvPr id="37" name="Text 35"/>
            <p:cNvSpPr/>
            <p:nvPr/>
          </p:nvSpPr>
          <p:spPr>
            <a:xfrm>
              <a:off x="7927848" y="363931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9</a:t>
              </a:r>
              <a:endParaRPr lang="en-GB" sz="1400" noProof="0" dirty="0"/>
            </a:p>
          </p:txBody>
        </p:sp>
        <p:sp>
          <p:nvSpPr>
            <p:cNvPr id="38" name="Text 36"/>
            <p:cNvSpPr/>
            <p:nvPr/>
          </p:nvSpPr>
          <p:spPr>
            <a:xfrm>
              <a:off x="7452360" y="4178808"/>
              <a:ext cx="1630680" cy="548640"/>
            </a:xfrm>
            <a:prstGeom prst="rect">
              <a:avLst/>
            </a:prstGeom>
            <a:noFill/>
            <a:ln/>
          </p:spPr>
          <p:txBody>
            <a:bodyPr wrap="square" lIns="254" tIns="254" rIns="254" bIns="254" rtlCol="0" anchor="ctr">
              <a:normAutofit/>
            </a:bodyPr>
            <a:lstStyle/>
            <a:p>
              <a:pPr marL="0" indent="0" algn="ctr">
                <a:lnSpc>
                  <a:spcPct val="150000"/>
                </a:lnSpc>
                <a:buNone/>
              </a:pPr>
              <a:r>
                <a:rPr lang="en-GB" sz="1400" noProof="0" dirty="0">
                  <a:solidFill>
                    <a:srgbClr val="334155"/>
                  </a:solidFill>
                  <a:latin typeface="Arial" pitchFamily="34" charset="0"/>
                  <a:ea typeface="Arial" pitchFamily="34" charset="-122"/>
                  <a:cs typeface="Arial" pitchFamily="34" charset="-120"/>
                </a:rPr>
                <a:t>Recommendations</a:t>
              </a:r>
              <a:endParaRPr lang="en-GB" sz="1400" noProof="0" dirty="0"/>
            </a:p>
          </p:txBody>
        </p:sp>
        <p:sp>
          <p:nvSpPr>
            <p:cNvPr id="39" name="Shape 37"/>
            <p:cNvSpPr/>
            <p:nvPr/>
          </p:nvSpPr>
          <p:spPr>
            <a:xfrm>
              <a:off x="8531352" y="3776472"/>
              <a:ext cx="914400" cy="0"/>
            </a:xfrm>
            <a:prstGeom prst="line">
              <a:avLst/>
            </a:prstGeom>
            <a:noFill/>
            <a:ln w="19050">
              <a:solidFill>
                <a:srgbClr val="CBD5E1"/>
              </a:solidFill>
              <a:prstDash val="solid"/>
              <a:tailEnd type="triangle"/>
            </a:ln>
          </p:spPr>
          <p:txBody>
            <a:bodyPr/>
            <a:lstStyle/>
            <a:p>
              <a:endParaRPr lang="en-GB" noProof="0" dirty="0"/>
            </a:p>
          </p:txBody>
        </p:sp>
        <p:grpSp>
          <p:nvGrpSpPr>
            <p:cNvPr id="45" name="Group 44">
              <a:extLst>
                <a:ext uri="{FF2B5EF4-FFF2-40B4-BE49-F238E27FC236}">
                  <a16:creationId xmlns:a16="http://schemas.microsoft.com/office/drawing/2014/main" id="{37D4337C-C61D-C117-855F-36BA2A167733}"/>
                </a:ext>
              </a:extLst>
            </p:cNvPr>
            <p:cNvGrpSpPr/>
            <p:nvPr/>
          </p:nvGrpSpPr>
          <p:grpSpPr>
            <a:xfrm>
              <a:off x="9944608" y="1874520"/>
              <a:ext cx="502920" cy="2148840"/>
              <a:chOff x="10168128" y="1874520"/>
              <a:chExt cx="502920" cy="2148840"/>
            </a:xfrm>
          </p:grpSpPr>
          <p:sp>
            <p:nvSpPr>
              <p:cNvPr id="21" name="Shape 19"/>
              <p:cNvSpPr/>
              <p:nvPr/>
            </p:nvSpPr>
            <p:spPr>
              <a:xfrm>
                <a:off x="10168128" y="1874520"/>
                <a:ext cx="502920" cy="502920"/>
              </a:xfrm>
              <a:prstGeom prst="ellipse">
                <a:avLst/>
              </a:prstGeom>
              <a:solidFill>
                <a:srgbClr val="1E5E8C"/>
              </a:solidFill>
              <a:ln w="12700">
                <a:solidFill>
                  <a:srgbClr val="1E5E8C"/>
                </a:solidFill>
                <a:prstDash val="solid"/>
              </a:ln>
            </p:spPr>
            <p:txBody>
              <a:bodyPr/>
              <a:lstStyle/>
              <a:p>
                <a:endParaRPr lang="en-GB" noProof="0" dirty="0"/>
              </a:p>
            </p:txBody>
          </p:sp>
          <p:sp>
            <p:nvSpPr>
              <p:cNvPr id="22" name="Text 20"/>
              <p:cNvSpPr/>
              <p:nvPr/>
            </p:nvSpPr>
            <p:spPr>
              <a:xfrm>
                <a:off x="10168128" y="199339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5</a:t>
                </a:r>
                <a:endParaRPr lang="en-GB" sz="1400" noProof="0" dirty="0"/>
              </a:p>
            </p:txBody>
          </p:sp>
          <p:sp>
            <p:nvSpPr>
              <p:cNvPr id="40" name="Shape 38"/>
              <p:cNvSpPr/>
              <p:nvPr/>
            </p:nvSpPr>
            <p:spPr>
              <a:xfrm>
                <a:off x="10168128" y="3520440"/>
                <a:ext cx="502920" cy="502920"/>
              </a:xfrm>
              <a:prstGeom prst="ellipse">
                <a:avLst/>
              </a:prstGeom>
              <a:solidFill>
                <a:srgbClr val="2E8A8A"/>
              </a:solidFill>
              <a:ln w="12700">
                <a:solidFill>
                  <a:srgbClr val="2E8A8A"/>
                </a:solidFill>
                <a:prstDash val="solid"/>
              </a:ln>
            </p:spPr>
            <p:txBody>
              <a:bodyPr/>
              <a:lstStyle/>
              <a:p>
                <a:endParaRPr lang="en-GB" noProof="0" dirty="0"/>
              </a:p>
            </p:txBody>
          </p:sp>
          <p:sp>
            <p:nvSpPr>
              <p:cNvPr id="41" name="Text 39"/>
              <p:cNvSpPr/>
              <p:nvPr/>
            </p:nvSpPr>
            <p:spPr>
              <a:xfrm>
                <a:off x="10168128" y="3639312"/>
                <a:ext cx="502920" cy="201168"/>
              </a:xfrm>
              <a:prstGeom prst="rect">
                <a:avLst/>
              </a:prstGeom>
              <a:noFill/>
              <a:ln/>
            </p:spPr>
            <p:txBody>
              <a:bodyPr wrap="square" lIns="0" tIns="0" rIns="0" bIns="0" rtlCol="0" anchor="ctr"/>
              <a:lstStyle/>
              <a:p>
                <a:pPr marL="0" indent="0" algn="ctr">
                  <a:buNone/>
                </a:pPr>
                <a:r>
                  <a:rPr lang="en-GB" sz="1400" b="1" noProof="0" dirty="0">
                    <a:solidFill>
                      <a:srgbClr val="FFFFFF"/>
                    </a:solidFill>
                    <a:latin typeface="Arial" pitchFamily="34" charset="0"/>
                    <a:ea typeface="Arial" pitchFamily="34" charset="-122"/>
                    <a:cs typeface="Arial" pitchFamily="34" charset="-120"/>
                  </a:rPr>
                  <a:t>10</a:t>
                </a:r>
                <a:endParaRPr lang="en-GB" sz="1400" noProof="0" dirty="0"/>
              </a:p>
            </p:txBody>
          </p:sp>
        </p:grpSp>
        <p:sp>
          <p:nvSpPr>
            <p:cNvPr id="42" name="Text 40"/>
            <p:cNvSpPr/>
            <p:nvPr/>
          </p:nvSpPr>
          <p:spPr>
            <a:xfrm>
              <a:off x="9464548" y="4178808"/>
              <a:ext cx="1463040" cy="548640"/>
            </a:xfrm>
            <a:prstGeom prst="rect">
              <a:avLst/>
            </a:prstGeom>
            <a:noFill/>
            <a:ln/>
          </p:spPr>
          <p:txBody>
            <a:bodyPr wrap="square" lIns="254" tIns="254" rIns="254" bIns="254" rtlCol="0" anchor="ctr">
              <a:normAutofit/>
            </a:bodyPr>
            <a:lstStyle/>
            <a:p>
              <a:pPr marL="0" indent="0" algn="ctr">
                <a:lnSpc>
                  <a:spcPct val="150000"/>
                </a:lnSpc>
                <a:buNone/>
              </a:pPr>
              <a:r>
                <a:rPr lang="en-GB" sz="1400" noProof="0" dirty="0">
                  <a:solidFill>
                    <a:srgbClr val="334155"/>
                  </a:solidFill>
                  <a:latin typeface="Arial" pitchFamily="34" charset="0"/>
                  <a:ea typeface="Arial" pitchFamily="34" charset="-122"/>
                  <a:cs typeface="Arial" pitchFamily="34" charset="-120"/>
                </a:rPr>
                <a:t>Conclusion</a:t>
              </a:r>
              <a:endParaRPr lang="en-GB" sz="1400" noProof="0" dirty="0"/>
            </a:p>
          </p:txBody>
        </p:sp>
      </p:grpSp>
      <p:sp>
        <p:nvSpPr>
          <p:cNvPr id="43" name="Text 41"/>
          <p:cNvSpPr/>
          <p:nvPr/>
        </p:nvSpPr>
        <p:spPr>
          <a:xfrm>
            <a:off x="899668" y="5422392"/>
            <a:ext cx="10261600" cy="548640"/>
          </a:xfrm>
          <a:prstGeom prst="rect">
            <a:avLst/>
          </a:prstGeom>
          <a:noFill/>
          <a:ln/>
        </p:spPr>
        <p:txBody>
          <a:bodyPr wrap="square" lIns="635" tIns="635" rIns="635" bIns="635" rtlCol="0" anchor="t">
            <a:normAutofit fontScale="25000" lnSpcReduction="20000"/>
          </a:bodyPr>
          <a:lstStyle/>
          <a:p>
            <a:pPr marL="0" indent="0">
              <a:lnSpc>
                <a:spcPct val="150000"/>
              </a:lnSpc>
              <a:buNone/>
            </a:pPr>
            <a:endParaRPr lang="en-GB" sz="1800" b="1" noProof="0" dirty="0">
              <a:solidFill>
                <a:srgbClr val="0F2A43"/>
              </a:solidFill>
              <a:latin typeface="Arial" pitchFamily="34" charset="0"/>
              <a:ea typeface="Arial" pitchFamily="34" charset="-122"/>
              <a:cs typeface="Arial" pitchFamily="34" charset="-120"/>
            </a:endParaRPr>
          </a:p>
          <a:p>
            <a:pPr marL="0" indent="0">
              <a:lnSpc>
                <a:spcPct val="150000"/>
              </a:lnSpc>
              <a:buNone/>
            </a:pPr>
            <a:r>
              <a:rPr lang="en-GB" sz="6400" b="1" noProof="0" dirty="0">
                <a:solidFill>
                  <a:srgbClr val="0F2A43"/>
                </a:solidFill>
                <a:latin typeface="Arial" pitchFamily="34" charset="0"/>
                <a:ea typeface="Arial" pitchFamily="34" charset="-122"/>
                <a:cs typeface="Arial" pitchFamily="34" charset="-120"/>
              </a:rPr>
              <a:t>The report will no longer focus on defining the problem but offer an effective and viable enhancement.</a:t>
            </a:r>
            <a:endParaRPr lang="en-GB" sz="6400" noProof="0" dirty="0"/>
          </a:p>
        </p:txBody>
      </p:sp>
      <p:sp>
        <p:nvSpPr>
          <p:cNvPr id="44" name="Text 2">
            <a:extLst>
              <a:ext uri="{FF2B5EF4-FFF2-40B4-BE49-F238E27FC236}">
                <a16:creationId xmlns:a16="http://schemas.microsoft.com/office/drawing/2014/main" id="{45524891-33C9-1E47-4F6D-B781641A4897}"/>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16</a:t>
            </a:r>
            <a:endParaRPr lang="en-GB" sz="800" noProof="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E8A8A"/>
          </a:solidFill>
          <a:ln w="12700">
            <a:solidFill>
              <a:srgbClr val="2E8A8A"/>
            </a:solidFill>
            <a:prstDash val="solid"/>
          </a:ln>
        </p:spPr>
        <p:txBody>
          <a:bodyPr/>
          <a:lstStyle/>
          <a:p>
            <a:endParaRPr lang="en-GB" noProof="0" dirty="0"/>
          </a:p>
        </p:txBody>
      </p:sp>
      <p:sp>
        <p:nvSpPr>
          <p:cNvPr id="3" name="Text 1"/>
          <p:cNvSpPr/>
          <p:nvPr/>
        </p:nvSpPr>
        <p:spPr>
          <a:xfrm>
            <a:off x="594360" y="411480"/>
            <a:ext cx="10789920" cy="457200"/>
          </a:xfrm>
          <a:prstGeom prst="rect">
            <a:avLst/>
          </a:prstGeom>
          <a:noFill/>
          <a:ln/>
        </p:spPr>
        <p:txBody>
          <a:bodyPr wrap="square" lIns="0" tIns="0" rIns="0" bIns="0" rtlCol="0" anchor="ctr"/>
          <a:lstStyle/>
          <a:p>
            <a:pPr marL="0" indent="0">
              <a:buNone/>
            </a:pPr>
            <a:r>
              <a:rPr lang="en-GB" sz="3000" b="1" noProof="0" dirty="0">
                <a:solidFill>
                  <a:srgbClr val="0F2A43"/>
                </a:solidFill>
                <a:latin typeface="Arial" pitchFamily="34" charset="0"/>
                <a:ea typeface="Arial" pitchFamily="34" charset="-122"/>
                <a:cs typeface="Arial" pitchFamily="34" charset="-120"/>
              </a:rPr>
              <a:t>Conclusion</a:t>
            </a:r>
            <a:endParaRPr lang="en-GB" sz="3000" noProof="0" dirty="0"/>
          </a:p>
        </p:txBody>
      </p:sp>
      <p:sp>
        <p:nvSpPr>
          <p:cNvPr id="4" name="Text 2"/>
          <p:cNvSpPr/>
          <p:nvPr/>
        </p:nvSpPr>
        <p:spPr>
          <a:xfrm>
            <a:off x="777240" y="1139950"/>
            <a:ext cx="10698480" cy="4109720"/>
          </a:xfrm>
          <a:prstGeom prst="rect">
            <a:avLst/>
          </a:prstGeom>
          <a:noFill/>
          <a:ln/>
        </p:spPr>
        <p:txBody>
          <a:bodyPr wrap="square" lIns="635" tIns="635" rIns="635" bIns="635" rtlCol="0" anchor="t">
            <a:normAutofit fontScale="85000" lnSpcReduction="10000"/>
          </a:bodyPr>
          <a:lstStyle/>
          <a:p>
            <a:pPr marL="285750" indent="-285750">
              <a:lnSpc>
                <a:spcPct val="170000"/>
              </a:lnSpc>
              <a:buFont typeface="Arial" panose="020B0604020202020204" pitchFamily="34" charset="0"/>
              <a:buChar char="•"/>
            </a:pPr>
            <a:r>
              <a:rPr lang="en-GB" noProof="0" dirty="0">
                <a:solidFill>
                  <a:srgbClr val="334155"/>
                </a:solidFill>
                <a:latin typeface="Arial" pitchFamily="34" charset="0"/>
                <a:ea typeface="Arial" pitchFamily="34" charset="-122"/>
                <a:cs typeface="Arial" pitchFamily="34" charset="-120"/>
              </a:rPr>
              <a:t>Mid Staffordshire scandal was an endemic quality assurance breakdown. (Francis, 2013)</a:t>
            </a:r>
          </a:p>
          <a:p>
            <a:pPr marL="285750" indent="-285750">
              <a:lnSpc>
                <a:spcPct val="170000"/>
              </a:lnSpc>
              <a:buFont typeface="Arial" panose="020B0604020202020204" pitchFamily="34" charset="0"/>
              <a:buChar char="•"/>
            </a:pPr>
            <a:r>
              <a:rPr lang="en-GB" noProof="0" dirty="0">
                <a:solidFill>
                  <a:srgbClr val="334155"/>
                </a:solidFill>
                <a:latin typeface="Arial" pitchFamily="34" charset="0"/>
                <a:ea typeface="Arial" pitchFamily="34" charset="-122"/>
                <a:cs typeface="Arial" pitchFamily="34" charset="-120"/>
              </a:rPr>
              <a:t>The underlying causes comprised of weak leadership, bad governance, unsafe staffing, bad culture and lack of listening to patients and families. (Francis, 2013)</a:t>
            </a:r>
          </a:p>
          <a:p>
            <a:pPr marL="285750" indent="-285750">
              <a:lnSpc>
                <a:spcPct val="170000"/>
              </a:lnSpc>
              <a:buFont typeface="Arial" panose="020B0604020202020204" pitchFamily="34" charset="0"/>
              <a:buChar char="•"/>
            </a:pPr>
            <a:r>
              <a:rPr lang="en-GB" noProof="0" dirty="0">
                <a:solidFill>
                  <a:srgbClr val="334155"/>
                </a:solidFill>
                <a:latin typeface="Arial" pitchFamily="34" charset="0"/>
                <a:ea typeface="Arial" pitchFamily="34" charset="-122"/>
                <a:cs typeface="Arial" pitchFamily="34" charset="-120"/>
              </a:rPr>
              <a:t>The Swiss Cheese Model demonstrates the failure of multiple layers of defence that occurred simultaneously. (Reason, 2000)</a:t>
            </a:r>
          </a:p>
          <a:p>
            <a:pPr marL="285750" indent="-285750">
              <a:lnSpc>
                <a:spcPct val="170000"/>
              </a:lnSpc>
              <a:buFont typeface="Arial" panose="020B0604020202020204" pitchFamily="34" charset="0"/>
              <a:buChar char="•"/>
            </a:pPr>
            <a:r>
              <a:rPr lang="en-GB" noProof="0" dirty="0">
                <a:solidFill>
                  <a:srgbClr val="334155"/>
                </a:solidFill>
                <a:latin typeface="Arial" pitchFamily="34" charset="0"/>
                <a:ea typeface="Arial" pitchFamily="34" charset="-122"/>
                <a:cs typeface="Arial" pitchFamily="34" charset="-120"/>
              </a:rPr>
              <a:t>The Donabedian Model reveals the negative consequences of bad structures and ineffective processes. (Donabedian, 1988)</a:t>
            </a:r>
          </a:p>
          <a:p>
            <a:pPr marL="285750" indent="-285750">
              <a:lnSpc>
                <a:spcPct val="170000"/>
              </a:lnSpc>
              <a:buFont typeface="Arial" panose="020B0604020202020204" pitchFamily="34" charset="0"/>
              <a:buChar char="•"/>
            </a:pPr>
            <a:r>
              <a:rPr lang="en-GB" noProof="0" dirty="0">
                <a:solidFill>
                  <a:srgbClr val="334155"/>
                </a:solidFill>
                <a:latin typeface="Arial" pitchFamily="34" charset="0"/>
                <a:ea typeface="Arial" pitchFamily="34" charset="-122"/>
                <a:cs typeface="Arial" pitchFamily="34" charset="-120"/>
              </a:rPr>
              <a:t>The case had a subsequent impact on policy interest in patient safety, transparency, duty of candour and greater regulation. (Department of Health, 2013)</a:t>
            </a:r>
          </a:p>
          <a:p>
            <a:pPr marL="285750" indent="-285750">
              <a:lnSpc>
                <a:spcPct val="170000"/>
              </a:lnSpc>
              <a:buFont typeface="Arial" panose="020B0604020202020204" pitchFamily="34" charset="0"/>
              <a:buChar char="•"/>
            </a:pPr>
            <a:r>
              <a:rPr lang="en-GB" noProof="0" dirty="0">
                <a:solidFill>
                  <a:srgbClr val="334155"/>
                </a:solidFill>
                <a:latin typeface="Arial" pitchFamily="34" charset="0"/>
                <a:ea typeface="Arial" pitchFamily="34" charset="-122"/>
                <a:cs typeface="Arial" pitchFamily="34" charset="-120"/>
              </a:rPr>
              <a:t>The assurance systems, effective quality measures, open culture and constant learning are essential towards sustainable improvement. (Berwick, 2013)</a:t>
            </a:r>
            <a:endParaRPr lang="en-GB" noProof="0" dirty="0"/>
          </a:p>
        </p:txBody>
      </p:sp>
      <p:sp>
        <p:nvSpPr>
          <p:cNvPr id="10" name="Text 2">
            <a:extLst>
              <a:ext uri="{FF2B5EF4-FFF2-40B4-BE49-F238E27FC236}">
                <a16:creationId xmlns:a16="http://schemas.microsoft.com/office/drawing/2014/main" id="{62CD84DE-CCF2-22F2-D3AF-95C3DD193EBF}"/>
              </a:ext>
            </a:extLst>
          </p:cNvPr>
          <p:cNvSpPr/>
          <p:nvPr/>
        </p:nvSpPr>
        <p:spPr>
          <a:xfrm>
            <a:off x="9921240" y="6510528"/>
            <a:ext cx="1737360" cy="182880"/>
          </a:xfrm>
          <a:prstGeom prst="rect">
            <a:avLst/>
          </a:prstGeom>
          <a:noFill/>
          <a:ln/>
        </p:spPr>
        <p:txBody>
          <a:bodyPr wrap="square" lIns="0" tIns="0" rIns="0" bIns="0" rtlCol="0" anchor="ctr"/>
          <a:lstStyle/>
          <a:p>
            <a:pPr marL="0" indent="0">
              <a:buNone/>
            </a:pPr>
            <a:r>
              <a:rPr lang="en-GB" sz="800" noProof="0" dirty="0">
                <a:solidFill>
                  <a:srgbClr val="8A99AA"/>
                </a:solidFill>
                <a:latin typeface="Arial" pitchFamily="34" charset="0"/>
                <a:ea typeface="Arial" pitchFamily="34" charset="-122"/>
                <a:cs typeface="Arial" pitchFamily="34" charset="-120"/>
              </a:rPr>
              <a:t>LCHS7006 | Component 1 | 17</a:t>
            </a:r>
            <a:endParaRPr lang="en-GB" sz="800" noProof="0" dirty="0"/>
          </a:p>
        </p:txBody>
      </p:sp>
      <p:grpSp>
        <p:nvGrpSpPr>
          <p:cNvPr id="11" name="Group 10">
            <a:extLst>
              <a:ext uri="{FF2B5EF4-FFF2-40B4-BE49-F238E27FC236}">
                <a16:creationId xmlns:a16="http://schemas.microsoft.com/office/drawing/2014/main" id="{D8C80527-E5CC-2B74-2099-EFA80CCB0942}"/>
              </a:ext>
            </a:extLst>
          </p:cNvPr>
          <p:cNvGrpSpPr/>
          <p:nvPr/>
        </p:nvGrpSpPr>
        <p:grpSpPr>
          <a:xfrm>
            <a:off x="1026160" y="5466079"/>
            <a:ext cx="10068560" cy="828040"/>
            <a:chOff x="1188720" y="5687231"/>
            <a:chExt cx="9784080" cy="502920"/>
          </a:xfrm>
        </p:grpSpPr>
        <p:sp>
          <p:nvSpPr>
            <p:cNvPr id="12" name="Shape 4">
              <a:extLst>
                <a:ext uri="{FF2B5EF4-FFF2-40B4-BE49-F238E27FC236}">
                  <a16:creationId xmlns:a16="http://schemas.microsoft.com/office/drawing/2014/main" id="{CF58FC59-EABF-9707-4B23-4F4D9E2F93C8}"/>
                </a:ext>
              </a:extLst>
            </p:cNvPr>
            <p:cNvSpPr/>
            <p:nvPr/>
          </p:nvSpPr>
          <p:spPr>
            <a:xfrm>
              <a:off x="1188720" y="5687231"/>
              <a:ext cx="9784080" cy="502920"/>
            </a:xfrm>
            <a:prstGeom prst="roundRect">
              <a:avLst>
                <a:gd name="adj" fmla="val 14545"/>
              </a:avLst>
            </a:prstGeom>
            <a:solidFill>
              <a:srgbClr val="0E2A44"/>
            </a:solidFill>
            <a:ln w="12700">
              <a:solidFill>
                <a:srgbClr val="0E2A44"/>
              </a:solidFill>
              <a:prstDash val="solid"/>
            </a:ln>
          </p:spPr>
          <p:txBody>
            <a:bodyPr/>
            <a:lstStyle/>
            <a:p>
              <a:endParaRPr lang="en-GB" noProof="0" dirty="0"/>
            </a:p>
          </p:txBody>
        </p:sp>
        <p:sp>
          <p:nvSpPr>
            <p:cNvPr id="13" name="Text 5">
              <a:extLst>
                <a:ext uri="{FF2B5EF4-FFF2-40B4-BE49-F238E27FC236}">
                  <a16:creationId xmlns:a16="http://schemas.microsoft.com/office/drawing/2014/main" id="{7121EE1A-965C-F7BC-5A87-9233FA5BF070}"/>
                </a:ext>
              </a:extLst>
            </p:cNvPr>
            <p:cNvSpPr/>
            <p:nvPr/>
          </p:nvSpPr>
          <p:spPr>
            <a:xfrm>
              <a:off x="1417320" y="5852160"/>
              <a:ext cx="9326880" cy="262708"/>
            </a:xfrm>
            <a:prstGeom prst="rect">
              <a:avLst/>
            </a:prstGeom>
            <a:noFill/>
            <a:ln/>
          </p:spPr>
          <p:txBody>
            <a:bodyPr wrap="square" lIns="1016" tIns="1016" rIns="1016" bIns="1016" rtlCol="0" anchor="t">
              <a:normAutofit/>
            </a:bodyPr>
            <a:lstStyle/>
            <a:p>
              <a:pPr marL="0" indent="0" algn="ctr">
                <a:buNone/>
              </a:pPr>
              <a:r>
                <a:rPr lang="en-GB" sz="1500" b="1" noProof="0" dirty="0">
                  <a:solidFill>
                    <a:srgbClr val="FFFFFF"/>
                  </a:solidFill>
                  <a:latin typeface="Arial" pitchFamily="34" charset="0"/>
                  <a:ea typeface="Arial" pitchFamily="34" charset="-122"/>
                  <a:cs typeface="Arial" pitchFamily="34" charset="-120"/>
                </a:rPr>
                <a:t>Final judgement: systems, culture, leadership and regulation all should work together in matters of safety.</a:t>
              </a:r>
              <a:endParaRPr lang="en-GB" sz="1500" noProof="0" dirty="0"/>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C8C87"/>
          </a:solidFill>
          <a:ln w="12700">
            <a:solidFill>
              <a:srgbClr val="2C8C87"/>
            </a:solidFill>
            <a:prstDash val="solid"/>
          </a:ln>
        </p:spPr>
        <p:txBody>
          <a:bodyPr/>
          <a:lstStyle/>
          <a:p>
            <a:endParaRPr lang="en-GB" noProof="0" dirty="0"/>
          </a:p>
        </p:txBody>
      </p:sp>
      <p:sp>
        <p:nvSpPr>
          <p:cNvPr id="3" name="Text 1"/>
          <p:cNvSpPr/>
          <p:nvPr/>
        </p:nvSpPr>
        <p:spPr>
          <a:xfrm>
            <a:off x="502920" y="438912"/>
            <a:ext cx="11155680" cy="457200"/>
          </a:xfrm>
          <a:prstGeom prst="rect">
            <a:avLst/>
          </a:prstGeom>
          <a:noFill/>
          <a:ln/>
        </p:spPr>
        <p:txBody>
          <a:bodyPr wrap="square" lIns="254" tIns="254" rIns="254" bIns="254" rtlCol="0" anchor="ctr">
            <a:normAutofit lnSpcReduction="10000"/>
          </a:bodyPr>
          <a:lstStyle/>
          <a:p>
            <a:pPr marL="0" indent="0">
              <a:buNone/>
            </a:pPr>
            <a:r>
              <a:rPr lang="en-GB" sz="3000" b="1" noProof="0" dirty="0">
                <a:solidFill>
                  <a:srgbClr val="0E2A44"/>
                </a:solidFill>
                <a:latin typeface="Arial" pitchFamily="34" charset="0"/>
                <a:ea typeface="Arial" pitchFamily="34" charset="-122"/>
                <a:cs typeface="Arial" pitchFamily="34" charset="-120"/>
              </a:rPr>
              <a:t>References</a:t>
            </a:r>
            <a:endParaRPr lang="en-GB" sz="3000" noProof="0" dirty="0"/>
          </a:p>
        </p:txBody>
      </p:sp>
      <p:sp>
        <p:nvSpPr>
          <p:cNvPr id="4" name="Text 2"/>
          <p:cNvSpPr/>
          <p:nvPr/>
        </p:nvSpPr>
        <p:spPr>
          <a:xfrm>
            <a:off x="530352" y="1051560"/>
            <a:ext cx="11109960" cy="5237480"/>
          </a:xfrm>
          <a:prstGeom prst="rect">
            <a:avLst/>
          </a:prstGeom>
          <a:noFill/>
          <a:ln/>
        </p:spPr>
        <p:txBody>
          <a:bodyPr wrap="square" lIns="381" tIns="381" rIns="381" bIns="381" rtlCol="0" anchor="t">
            <a:normAutofit/>
          </a:bodyPr>
          <a:lstStyle/>
          <a:p>
            <a:pPr>
              <a:lnSpc>
                <a:spcPct val="150000"/>
              </a:lnSpc>
            </a:pPr>
            <a:r>
              <a:rPr lang="en-GB" sz="1600" noProof="0" dirty="0"/>
              <a:t>Agency for Healthcare Research and Quality (AHRQ) (2020) </a:t>
            </a:r>
            <a:r>
              <a:rPr lang="en-GB" sz="1600" i="1" noProof="0" dirty="0"/>
              <a:t>Understanding Quality Measurement</a:t>
            </a:r>
            <a:r>
              <a:rPr lang="en-GB" sz="1600" noProof="0" dirty="0"/>
              <a:t>, </a:t>
            </a:r>
            <a:r>
              <a:rPr lang="en-GB" sz="1600" i="1" noProof="0" dirty="0"/>
              <a:t>www.ahrq.gov</a:t>
            </a:r>
            <a:r>
              <a:rPr lang="en-GB" sz="1600" noProof="0" dirty="0"/>
              <a:t>. Available at: </a:t>
            </a:r>
            <a:r>
              <a:rPr lang="en-GB" sz="1600" noProof="0" dirty="0">
                <a:hlinkClick r:id="rId3"/>
              </a:rPr>
              <a:t>https://www.ahrq.gov/patient-safety/quality-resources/tools/chtoolbx/understand/index.html</a:t>
            </a:r>
            <a:r>
              <a:rPr lang="en-GB" sz="1600" noProof="0" dirty="0"/>
              <a:t>. </a:t>
            </a:r>
          </a:p>
          <a:p>
            <a:pPr>
              <a:lnSpc>
                <a:spcPct val="150000"/>
              </a:lnSpc>
            </a:pPr>
            <a:r>
              <a:rPr lang="en-GB" sz="1600" noProof="0" dirty="0"/>
              <a:t>Berwick, D. (2013) </a:t>
            </a:r>
            <a:r>
              <a:rPr lang="en-GB" sz="1600" i="1" noProof="0" dirty="0"/>
              <a:t>Berwick review into patient safety</a:t>
            </a:r>
            <a:r>
              <a:rPr lang="en-GB" sz="1600" noProof="0" dirty="0"/>
              <a:t>, </a:t>
            </a:r>
            <a:r>
              <a:rPr lang="en-GB" sz="1600" i="1" noProof="0" dirty="0"/>
              <a:t>GOV.UK</a:t>
            </a:r>
            <a:r>
              <a:rPr lang="en-GB" sz="1600" noProof="0" dirty="0"/>
              <a:t>. Available at: </a:t>
            </a:r>
            <a:r>
              <a:rPr lang="en-GB" sz="1600" noProof="0" dirty="0">
                <a:hlinkClick r:id="rId4"/>
              </a:rPr>
              <a:t>https://www.gov.uk/government/publications/berwick-review-into-patient-safety</a:t>
            </a:r>
            <a:r>
              <a:rPr lang="en-GB" sz="1600" noProof="0" dirty="0"/>
              <a:t>. </a:t>
            </a:r>
          </a:p>
          <a:p>
            <a:pPr>
              <a:lnSpc>
                <a:spcPct val="150000"/>
              </a:lnSpc>
            </a:pPr>
            <a:r>
              <a:rPr lang="en-GB" sz="1600" noProof="0" dirty="0"/>
              <a:t>Care Quality Commission (2025a) </a:t>
            </a:r>
            <a:r>
              <a:rPr lang="en-GB" sz="1600" i="1" noProof="0" dirty="0"/>
              <a:t>Regulation 12: Safe care and treatment - Care Quality Commission</a:t>
            </a:r>
            <a:r>
              <a:rPr lang="en-GB" sz="1600" noProof="0" dirty="0"/>
              <a:t>, </a:t>
            </a:r>
            <a:r>
              <a:rPr lang="en-GB" sz="1600" i="1" noProof="0" dirty="0"/>
              <a:t>Cqc.org.uk</a:t>
            </a:r>
            <a:r>
              <a:rPr lang="en-GB" sz="1600" noProof="0" dirty="0"/>
              <a:t>. Available at: </a:t>
            </a:r>
            <a:r>
              <a:rPr lang="en-GB" sz="1600" noProof="0" dirty="0">
                <a:hlinkClick r:id="rId5"/>
              </a:rPr>
              <a:t>https://www.cqc.org.uk/guidance-regulation/providers/regulations-service-providers-and-managers/health-social-care-act/regulation-12</a:t>
            </a:r>
            <a:r>
              <a:rPr lang="en-GB" sz="1600" noProof="0" dirty="0"/>
              <a:t>. </a:t>
            </a:r>
          </a:p>
          <a:p>
            <a:pPr>
              <a:lnSpc>
                <a:spcPct val="150000"/>
              </a:lnSpc>
            </a:pPr>
            <a:r>
              <a:rPr lang="en-GB" sz="1600" noProof="0" dirty="0"/>
              <a:t>Care Quality Commission (2025b) </a:t>
            </a:r>
            <a:r>
              <a:rPr lang="en-GB" sz="1600" i="1" noProof="0" dirty="0"/>
              <a:t>Regulation 20: Duty of Candour - Care Quality Commission</a:t>
            </a:r>
            <a:r>
              <a:rPr lang="en-GB" sz="1600" noProof="0" dirty="0"/>
              <a:t>, </a:t>
            </a:r>
            <a:r>
              <a:rPr lang="en-GB" sz="1600" i="1" noProof="0" dirty="0"/>
              <a:t>Cqc.org.uk</a:t>
            </a:r>
            <a:r>
              <a:rPr lang="en-GB" sz="1600" noProof="0" dirty="0"/>
              <a:t>. Available at: </a:t>
            </a:r>
            <a:r>
              <a:rPr lang="en-GB" sz="1600" noProof="0" dirty="0">
                <a:hlinkClick r:id="rId6"/>
              </a:rPr>
              <a:t>https://www.cqc.org.uk/guidance-regulation/providers/regulations-service-providers-and-managers/health-social-care-act/regulation-20</a:t>
            </a:r>
            <a:r>
              <a:rPr lang="en-GB" sz="1600" noProof="0" dirty="0"/>
              <a:t>. </a:t>
            </a:r>
          </a:p>
          <a:p>
            <a:pPr>
              <a:lnSpc>
                <a:spcPct val="150000"/>
              </a:lnSpc>
            </a:pPr>
            <a:r>
              <a:rPr lang="en-GB" sz="1600" noProof="0" dirty="0"/>
              <a:t>Care Quality Commission (2026) </a:t>
            </a:r>
            <a:r>
              <a:rPr lang="en-GB" sz="1600" i="1" noProof="0" dirty="0"/>
              <a:t>The Fundamental Standards - Care Quality Commission</a:t>
            </a:r>
            <a:r>
              <a:rPr lang="en-GB" sz="1600" noProof="0" dirty="0"/>
              <a:t>, </a:t>
            </a:r>
            <a:r>
              <a:rPr lang="en-GB" sz="1600" i="1" noProof="0" dirty="0"/>
              <a:t>www.cqc.org.uk</a:t>
            </a:r>
            <a:r>
              <a:rPr lang="en-GB" sz="1600" noProof="0" dirty="0"/>
              <a:t>. Available at: </a:t>
            </a:r>
            <a:r>
              <a:rPr lang="en-GB" sz="1600" noProof="0" dirty="0">
                <a:hlinkClick r:id="rId7"/>
              </a:rPr>
              <a:t>https://www.cqc.org.uk/about-us/fundamental-standards</a:t>
            </a:r>
            <a:r>
              <a:rPr lang="en-GB" sz="1600" noProof="0" dirty="0"/>
              <a:t>. </a:t>
            </a:r>
          </a:p>
          <a:p>
            <a:pPr>
              <a:lnSpc>
                <a:spcPct val="150000"/>
              </a:lnSpc>
            </a:pPr>
            <a:r>
              <a:rPr lang="en-GB" sz="1600" noProof="0" dirty="0"/>
              <a:t>Department of Health (2013) </a:t>
            </a:r>
            <a:r>
              <a:rPr lang="en-GB" sz="1600" i="1" noProof="0" dirty="0"/>
              <a:t>Mid Staffordshire NHS FT public inquiry: government response</a:t>
            </a:r>
            <a:r>
              <a:rPr lang="en-GB" sz="1600" noProof="0" dirty="0"/>
              <a:t>, </a:t>
            </a:r>
            <a:r>
              <a:rPr lang="en-GB" sz="1600" i="1" noProof="0" dirty="0"/>
              <a:t>GOV.UK</a:t>
            </a:r>
            <a:r>
              <a:rPr lang="en-GB" sz="1600" noProof="0" dirty="0"/>
              <a:t>. Available at: </a:t>
            </a:r>
            <a:r>
              <a:rPr lang="en-GB" sz="1600" noProof="0" dirty="0">
                <a:hlinkClick r:id="rId8"/>
              </a:rPr>
              <a:t>https://www.gov.uk/government/publications/mid-staffordshire-nhs-ft-public-inquiry-government-response</a:t>
            </a:r>
            <a:r>
              <a:rPr lang="en-GB" sz="1600" noProof="0" dirty="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C950B-4B03-ACEF-2404-3A538B8EB88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95FD53A8-383B-3F77-7315-CDD6160A77A8}"/>
              </a:ext>
            </a:extLst>
          </p:cNvPr>
          <p:cNvSpPr/>
          <p:nvPr/>
        </p:nvSpPr>
        <p:spPr>
          <a:xfrm>
            <a:off x="0" y="0"/>
            <a:ext cx="12191695" cy="146304"/>
          </a:xfrm>
          <a:prstGeom prst="rect">
            <a:avLst/>
          </a:prstGeom>
          <a:solidFill>
            <a:srgbClr val="2C8C87"/>
          </a:solidFill>
          <a:ln w="12700">
            <a:solidFill>
              <a:srgbClr val="2C8C87"/>
            </a:solidFill>
            <a:prstDash val="solid"/>
          </a:ln>
        </p:spPr>
        <p:txBody>
          <a:bodyPr/>
          <a:lstStyle/>
          <a:p>
            <a:endParaRPr lang="en-GB" noProof="0" dirty="0"/>
          </a:p>
        </p:txBody>
      </p:sp>
      <p:sp>
        <p:nvSpPr>
          <p:cNvPr id="3" name="Text 1">
            <a:extLst>
              <a:ext uri="{FF2B5EF4-FFF2-40B4-BE49-F238E27FC236}">
                <a16:creationId xmlns:a16="http://schemas.microsoft.com/office/drawing/2014/main" id="{2124200F-1949-5955-2DF1-68D87F1BF93B}"/>
              </a:ext>
            </a:extLst>
          </p:cNvPr>
          <p:cNvSpPr/>
          <p:nvPr/>
        </p:nvSpPr>
        <p:spPr>
          <a:xfrm>
            <a:off x="502920" y="438912"/>
            <a:ext cx="11155680" cy="457200"/>
          </a:xfrm>
          <a:prstGeom prst="rect">
            <a:avLst/>
          </a:prstGeom>
          <a:noFill/>
          <a:ln/>
        </p:spPr>
        <p:txBody>
          <a:bodyPr wrap="square" lIns="254" tIns="254" rIns="254" bIns="254" rtlCol="0" anchor="ctr">
            <a:normAutofit lnSpcReduction="10000"/>
          </a:bodyPr>
          <a:lstStyle/>
          <a:p>
            <a:pPr marL="0" indent="0">
              <a:buNone/>
            </a:pPr>
            <a:r>
              <a:rPr lang="en-GB" sz="3000" b="1" noProof="0" dirty="0">
                <a:solidFill>
                  <a:srgbClr val="0E2A44"/>
                </a:solidFill>
                <a:latin typeface="Arial" pitchFamily="34" charset="0"/>
                <a:ea typeface="Arial" pitchFamily="34" charset="-122"/>
                <a:cs typeface="Arial" pitchFamily="34" charset="-120"/>
              </a:rPr>
              <a:t>References</a:t>
            </a:r>
            <a:endParaRPr lang="en-GB" sz="3000" noProof="0" dirty="0"/>
          </a:p>
        </p:txBody>
      </p:sp>
      <p:sp>
        <p:nvSpPr>
          <p:cNvPr id="4" name="Text 2">
            <a:extLst>
              <a:ext uri="{FF2B5EF4-FFF2-40B4-BE49-F238E27FC236}">
                <a16:creationId xmlns:a16="http://schemas.microsoft.com/office/drawing/2014/main" id="{694C9F43-D380-AB6F-5CAB-08D05F29ADFA}"/>
              </a:ext>
            </a:extLst>
          </p:cNvPr>
          <p:cNvSpPr/>
          <p:nvPr/>
        </p:nvSpPr>
        <p:spPr>
          <a:xfrm>
            <a:off x="530352" y="1051560"/>
            <a:ext cx="11109960" cy="5440680"/>
          </a:xfrm>
          <a:prstGeom prst="rect">
            <a:avLst/>
          </a:prstGeom>
          <a:noFill/>
          <a:ln/>
        </p:spPr>
        <p:txBody>
          <a:bodyPr wrap="square" lIns="381" tIns="381" rIns="381" bIns="381" rtlCol="0" anchor="t">
            <a:normAutofit/>
          </a:bodyPr>
          <a:lstStyle/>
          <a:p>
            <a:pPr>
              <a:lnSpc>
                <a:spcPct val="150000"/>
              </a:lnSpc>
            </a:pPr>
            <a:r>
              <a:rPr lang="en-GB" sz="1600" noProof="0" dirty="0"/>
              <a:t>Donabedian, A. (1988) ‘The quality of care. How can it be assessed?’, </a:t>
            </a:r>
            <a:r>
              <a:rPr lang="en-GB" sz="1600" i="1" noProof="0" dirty="0"/>
              <a:t>JAMA: The Journal of the American Medical Association</a:t>
            </a:r>
            <a:r>
              <a:rPr lang="en-GB" sz="1600" noProof="0" dirty="0"/>
              <a:t>, 260(12), pp. 1743–1748. Available at: </a:t>
            </a:r>
            <a:r>
              <a:rPr lang="en-GB" sz="1600" noProof="0" dirty="0">
                <a:hlinkClick r:id="rId3"/>
              </a:rPr>
              <a:t>https://doi.org/10.1001/jama.260.12.1743</a:t>
            </a:r>
            <a:r>
              <a:rPr lang="en-GB" sz="1600" noProof="0" dirty="0"/>
              <a:t>. </a:t>
            </a:r>
          </a:p>
          <a:p>
            <a:pPr>
              <a:lnSpc>
                <a:spcPct val="150000"/>
              </a:lnSpc>
            </a:pPr>
            <a:r>
              <a:rPr lang="en-GB" sz="1600" noProof="0" dirty="0"/>
              <a:t>Francis, R. (2013) </a:t>
            </a:r>
            <a:r>
              <a:rPr lang="en-GB" sz="1600" i="1" noProof="0" dirty="0"/>
              <a:t>Report of the Mid Staffordshire NHS Foundation Trust Public Inquiry</a:t>
            </a:r>
            <a:r>
              <a:rPr lang="en-GB" sz="1600" noProof="0" dirty="0"/>
              <a:t>, </a:t>
            </a:r>
            <a:r>
              <a:rPr lang="en-GB" sz="1600" i="1" noProof="0" dirty="0"/>
              <a:t>GOV.UK</a:t>
            </a:r>
            <a:r>
              <a:rPr lang="en-GB" sz="1600" noProof="0" dirty="0"/>
              <a:t>. Available at: </a:t>
            </a:r>
            <a:r>
              <a:rPr lang="en-GB" sz="1600" noProof="0" dirty="0">
                <a:hlinkClick r:id="rId4"/>
              </a:rPr>
              <a:t>https://www.gov.uk/government/publications/report-of-the-mid-staffordshire-nhs-foundation-trust-public-inquiry</a:t>
            </a:r>
            <a:r>
              <a:rPr lang="en-GB" sz="1600" noProof="0" dirty="0"/>
              <a:t>. </a:t>
            </a:r>
          </a:p>
          <a:p>
            <a:pPr>
              <a:lnSpc>
                <a:spcPct val="150000"/>
              </a:lnSpc>
            </a:pPr>
            <a:r>
              <a:rPr lang="en-GB" sz="1600" noProof="0" dirty="0"/>
              <a:t>Healthcare Commission (2009) </a:t>
            </a:r>
            <a:r>
              <a:rPr lang="en-GB" sz="1600" i="1" noProof="0" dirty="0"/>
              <a:t>Investigation into Mid Staffordshire NHS Foundation Trust</a:t>
            </a:r>
            <a:r>
              <a:rPr lang="en-GB" sz="1600" noProof="0" dirty="0"/>
              <a:t>. Available at: </a:t>
            </a:r>
            <a:r>
              <a:rPr lang="en-GB" sz="1600" noProof="0" dirty="0">
                <a:hlinkClick r:id="rId5"/>
              </a:rPr>
              <a:t>https://cdn.ps.emap.com/wp-content/uploads/sites/3/2009/06/Investigation_into_Mid_Staffordshire_NHS_Foundation_Trust.pdf</a:t>
            </a:r>
            <a:r>
              <a:rPr lang="en-GB" sz="1600" noProof="0" dirty="0"/>
              <a:t>. </a:t>
            </a:r>
          </a:p>
          <a:p>
            <a:pPr>
              <a:lnSpc>
                <a:spcPct val="150000"/>
              </a:lnSpc>
            </a:pPr>
            <a:r>
              <a:rPr lang="en-GB" sz="1600" noProof="0" dirty="0"/>
              <a:t>Reason, J. (2000) ‘Human Error: Models and Management’, </a:t>
            </a:r>
            <a:r>
              <a:rPr lang="en-GB" sz="1600" i="1" noProof="0" dirty="0"/>
              <a:t>British Medical Journal</a:t>
            </a:r>
            <a:r>
              <a:rPr lang="en-GB" sz="1600" noProof="0" dirty="0"/>
              <a:t>, 320(7237), pp. 768–770. Available at: </a:t>
            </a:r>
            <a:r>
              <a:rPr lang="en-GB" sz="1600" noProof="0" dirty="0">
                <a:hlinkClick r:id="rId6"/>
              </a:rPr>
              <a:t>https://doi.org/10.1136/bmj.320.7237.768</a:t>
            </a:r>
            <a:r>
              <a:rPr lang="en-GB" sz="1600" noProof="0" dirty="0"/>
              <a:t>. </a:t>
            </a:r>
          </a:p>
          <a:p>
            <a:pPr>
              <a:lnSpc>
                <a:spcPct val="150000"/>
              </a:lnSpc>
            </a:pPr>
            <a:r>
              <a:rPr lang="en-GB" sz="1600" noProof="0" dirty="0"/>
              <a:t>WHO (2025) </a:t>
            </a:r>
            <a:r>
              <a:rPr lang="en-GB" sz="1600" i="1" noProof="0" dirty="0"/>
              <a:t>Fact sheet: Quality Health Services</a:t>
            </a:r>
            <a:r>
              <a:rPr lang="en-GB" sz="1600" noProof="0" dirty="0"/>
              <a:t>, </a:t>
            </a:r>
            <a:r>
              <a:rPr lang="en-GB" sz="1600" i="1" noProof="0" dirty="0"/>
              <a:t>www.who.int</a:t>
            </a:r>
            <a:r>
              <a:rPr lang="en-GB" sz="1600" noProof="0" dirty="0"/>
              <a:t>. Available at: </a:t>
            </a:r>
            <a:r>
              <a:rPr lang="en-GB" sz="1600" noProof="0" dirty="0">
                <a:hlinkClick r:id="rId7"/>
              </a:rPr>
              <a:t>https://www.who.int/news-room/fact-sheets/detail/quality-health-services</a:t>
            </a:r>
            <a:r>
              <a:rPr lang="en-GB" sz="1600" noProof="0" dirty="0"/>
              <a:t>. </a:t>
            </a:r>
          </a:p>
          <a:p>
            <a:pPr>
              <a:lnSpc>
                <a:spcPct val="150000"/>
              </a:lnSpc>
            </a:pPr>
            <a:r>
              <a:rPr lang="en-GB" sz="1600" noProof="0" dirty="0"/>
              <a:t>Wiegmann, D.A. </a:t>
            </a:r>
            <a:r>
              <a:rPr lang="en-GB" sz="1600" i="1" noProof="0" dirty="0"/>
              <a:t>et al.</a:t>
            </a:r>
            <a:r>
              <a:rPr lang="en-GB" sz="1600" noProof="0" dirty="0"/>
              <a:t> (2022) ‘Understanding the “Swiss cheese model” and its application to patient safety’, </a:t>
            </a:r>
            <a:r>
              <a:rPr lang="en-GB" sz="1600" i="1" noProof="0" dirty="0"/>
              <a:t>Journal of Patient Safety</a:t>
            </a:r>
            <a:r>
              <a:rPr lang="en-GB" sz="1600" noProof="0" dirty="0"/>
              <a:t>, 18(2), pp. 119–123. Available at: </a:t>
            </a:r>
            <a:r>
              <a:rPr lang="en-GB" sz="1600" noProof="0" dirty="0">
                <a:hlinkClick r:id="rId8"/>
              </a:rPr>
              <a:t>https://www.ncbi.nlm.nih.gov/pmc/articles/PMC8514562/</a:t>
            </a:r>
            <a:r>
              <a:rPr lang="en-GB" sz="1600" noProof="0" dirty="0"/>
              <a:t>. </a:t>
            </a:r>
          </a:p>
          <a:p>
            <a:pPr marL="0" indent="0" algn="l">
              <a:lnSpc>
                <a:spcPct val="150000"/>
              </a:lnSpc>
              <a:buNone/>
            </a:pPr>
            <a:endParaRPr lang="en-GB" sz="800" noProof="0" dirty="0"/>
          </a:p>
        </p:txBody>
      </p:sp>
    </p:spTree>
    <p:extLst>
      <p:ext uri="{BB962C8B-B14F-4D97-AF65-F5344CB8AC3E}">
        <p14:creationId xmlns:p14="http://schemas.microsoft.com/office/powerpoint/2010/main" val="2567015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204</TotalTime>
  <Words>3239</Words>
  <Application>Microsoft Macintosh PowerPoint</Application>
  <PresentationFormat>Widescreen</PresentationFormat>
  <Paragraphs>225</Paragraphs>
  <Slides>16</Slides>
  <Notes>16</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Naima Amin (2222407)</cp:lastModifiedBy>
  <cp:revision>1</cp:revision>
  <dcterms:created xsi:type="dcterms:W3CDTF">2026-06-08T23:03:43Z</dcterms:created>
  <dcterms:modified xsi:type="dcterms:W3CDTF">2026-06-19T06:54:24Z</dcterms:modified>
</cp:coreProperties>
</file>