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xml" ContentType="application/vnd.openxmlformats-officedocument.presentationml.tags+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1"/>
  </p:notesMasterIdLst>
  <p:sldIdLst>
    <p:sldId id="269" r:id="rId2"/>
    <p:sldId id="271" r:id="rId3"/>
    <p:sldId id="266" r:id="rId4"/>
    <p:sldId id="268" r:id="rId5"/>
    <p:sldId id="282" r:id="rId6"/>
    <p:sldId id="283" r:id="rId7"/>
    <p:sldId id="608" r:id="rId8"/>
    <p:sldId id="609" r:id="rId9"/>
    <p:sldId id="610" r:id="rId10"/>
    <p:sldId id="611" r:id="rId11"/>
    <p:sldId id="612" r:id="rId12"/>
    <p:sldId id="277" r:id="rId13"/>
    <p:sldId id="284" r:id="rId14"/>
    <p:sldId id="279" r:id="rId15"/>
    <p:sldId id="285" r:id="rId16"/>
    <p:sldId id="286" r:id="rId17"/>
    <p:sldId id="288" r:id="rId18"/>
    <p:sldId id="287" r:id="rId19"/>
    <p:sldId id="289" r:id="rId20"/>
    <p:sldId id="278" r:id="rId21"/>
    <p:sldId id="290" r:id="rId22"/>
    <p:sldId id="469" r:id="rId23"/>
    <p:sldId id="613" r:id="rId24"/>
    <p:sldId id="468" r:id="rId25"/>
    <p:sldId id="606" r:id="rId26"/>
    <p:sldId id="605" r:id="rId27"/>
    <p:sldId id="291" r:id="rId28"/>
    <p:sldId id="603" r:id="rId29"/>
    <p:sldId id="604" r:id="rId30"/>
    <p:sldId id="270" r:id="rId31"/>
    <p:sldId id="476" r:id="rId32"/>
    <p:sldId id="477" r:id="rId33"/>
    <p:sldId id="295" r:id="rId34"/>
    <p:sldId id="296" r:id="rId35"/>
    <p:sldId id="614" r:id="rId36"/>
    <p:sldId id="461" r:id="rId37"/>
    <p:sldId id="297" r:id="rId38"/>
    <p:sldId id="462" r:id="rId39"/>
    <p:sldId id="463" r:id="rId40"/>
    <p:sldId id="464" r:id="rId41"/>
    <p:sldId id="602" r:id="rId42"/>
    <p:sldId id="470" r:id="rId43"/>
    <p:sldId id="274" r:id="rId44"/>
    <p:sldId id="607" r:id="rId45"/>
    <p:sldId id="435" r:id="rId46"/>
    <p:sldId id="437" r:id="rId47"/>
    <p:sldId id="436" r:id="rId48"/>
    <p:sldId id="480" r:id="rId49"/>
    <p:sldId id="600" r:id="rId50"/>
    <p:sldId id="601" r:id="rId51"/>
    <p:sldId id="439" r:id="rId52"/>
    <p:sldId id="471" r:id="rId53"/>
    <p:sldId id="472" r:id="rId54"/>
    <p:sldId id="474" r:id="rId55"/>
    <p:sldId id="475" r:id="rId56"/>
    <p:sldId id="478" r:id="rId57"/>
    <p:sldId id="479" r:id="rId58"/>
    <p:sldId id="280" r:id="rId59"/>
    <p:sldId id="465"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7" d="100"/>
          <a:sy n="117" d="100"/>
        </p:scale>
        <p:origin x="76" y="5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41EFA6-4EA4-4DD4-BF35-B13E4400ACD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714AC9AD-6BED-41F3-A5EC-B2C6FACF19D8}">
      <dgm:prSet/>
      <dgm:spPr/>
      <dgm:t>
        <a:bodyPr/>
        <a:lstStyle/>
        <a:p>
          <a:r>
            <a:rPr lang="en-US"/>
            <a:t>Access the Policing vision 2030 and make a note of what you feel is the biggest challenge for our future policing?</a:t>
          </a:r>
        </a:p>
      </dgm:t>
    </dgm:pt>
    <dgm:pt modelId="{83FBE767-62AD-42BD-B0EF-2280E7B889F1}" type="parTrans" cxnId="{BF0DE244-94CA-4655-8714-9686C632A210}">
      <dgm:prSet/>
      <dgm:spPr/>
      <dgm:t>
        <a:bodyPr/>
        <a:lstStyle/>
        <a:p>
          <a:endParaRPr lang="en-US"/>
        </a:p>
      </dgm:t>
    </dgm:pt>
    <dgm:pt modelId="{0E68EF18-F96F-4691-A864-9BC997542CF3}" type="sibTrans" cxnId="{BF0DE244-94CA-4655-8714-9686C632A210}">
      <dgm:prSet/>
      <dgm:spPr/>
      <dgm:t>
        <a:bodyPr/>
        <a:lstStyle/>
        <a:p>
          <a:endParaRPr lang="en-US"/>
        </a:p>
      </dgm:t>
    </dgm:pt>
    <dgm:pt modelId="{0528D638-99AB-49C0-8CEF-7C3E5058B9DC}">
      <dgm:prSet/>
      <dgm:spPr/>
      <dgm:t>
        <a:bodyPr/>
        <a:lstStyle/>
        <a:p>
          <a:r>
            <a:rPr lang="en-US"/>
            <a:t>Policing future environment 2040- What are the 10 key trends?</a:t>
          </a:r>
        </a:p>
      </dgm:t>
    </dgm:pt>
    <dgm:pt modelId="{D0143132-6835-4730-8A75-59CCD96D1929}" type="parTrans" cxnId="{5353CAEC-F35E-4B0E-9259-7682D2F1DB21}">
      <dgm:prSet/>
      <dgm:spPr/>
      <dgm:t>
        <a:bodyPr/>
        <a:lstStyle/>
        <a:p>
          <a:endParaRPr lang="en-US"/>
        </a:p>
      </dgm:t>
    </dgm:pt>
    <dgm:pt modelId="{2ED82238-B8A2-48B5-801F-112876D942C7}" type="sibTrans" cxnId="{5353CAEC-F35E-4B0E-9259-7682D2F1DB21}">
      <dgm:prSet/>
      <dgm:spPr/>
      <dgm:t>
        <a:bodyPr/>
        <a:lstStyle/>
        <a:p>
          <a:endParaRPr lang="en-US"/>
        </a:p>
      </dgm:t>
    </dgm:pt>
    <dgm:pt modelId="{6BBBDED9-DA17-49FB-8C68-85D62434D3FE}">
      <dgm:prSet/>
      <dgm:spPr/>
      <dgm:t>
        <a:bodyPr/>
        <a:lstStyle/>
        <a:p>
          <a:r>
            <a:rPr lang="en-US"/>
            <a:t>Can you identify any differences in these two reports?</a:t>
          </a:r>
        </a:p>
      </dgm:t>
    </dgm:pt>
    <dgm:pt modelId="{B6B8BF99-4A2B-422F-B33A-CD35E2245458}" type="parTrans" cxnId="{33BB6D09-42A8-42A0-B3F5-A01AE6119C7A}">
      <dgm:prSet/>
      <dgm:spPr/>
      <dgm:t>
        <a:bodyPr/>
        <a:lstStyle/>
        <a:p>
          <a:endParaRPr lang="en-US"/>
        </a:p>
      </dgm:t>
    </dgm:pt>
    <dgm:pt modelId="{44415885-852C-45E9-A354-CE26EE0651D4}" type="sibTrans" cxnId="{33BB6D09-42A8-42A0-B3F5-A01AE6119C7A}">
      <dgm:prSet/>
      <dgm:spPr/>
      <dgm:t>
        <a:bodyPr/>
        <a:lstStyle/>
        <a:p>
          <a:endParaRPr lang="en-US"/>
        </a:p>
      </dgm:t>
    </dgm:pt>
    <dgm:pt modelId="{279579C9-273D-4FDD-92A2-7C75177D6A56}" type="pres">
      <dgm:prSet presAssocID="{4341EFA6-4EA4-4DD4-BF35-B13E4400ACD6}" presName="outerComposite" presStyleCnt="0">
        <dgm:presLayoutVars>
          <dgm:chMax val="5"/>
          <dgm:dir/>
          <dgm:resizeHandles val="exact"/>
        </dgm:presLayoutVars>
      </dgm:prSet>
      <dgm:spPr/>
    </dgm:pt>
    <dgm:pt modelId="{5F078CD5-5509-4996-A4A2-592E17AC07CB}" type="pres">
      <dgm:prSet presAssocID="{4341EFA6-4EA4-4DD4-BF35-B13E4400ACD6}" presName="dummyMaxCanvas" presStyleCnt="0">
        <dgm:presLayoutVars/>
      </dgm:prSet>
      <dgm:spPr/>
    </dgm:pt>
    <dgm:pt modelId="{48D83E62-EF9B-47B9-836E-CA6C9B28EE68}" type="pres">
      <dgm:prSet presAssocID="{4341EFA6-4EA4-4DD4-BF35-B13E4400ACD6}" presName="ThreeNodes_1" presStyleLbl="node1" presStyleIdx="0" presStyleCnt="3">
        <dgm:presLayoutVars>
          <dgm:bulletEnabled val="1"/>
        </dgm:presLayoutVars>
      </dgm:prSet>
      <dgm:spPr/>
    </dgm:pt>
    <dgm:pt modelId="{1A777474-FA13-43FB-A486-DB54E4210E0B}" type="pres">
      <dgm:prSet presAssocID="{4341EFA6-4EA4-4DD4-BF35-B13E4400ACD6}" presName="ThreeNodes_2" presStyleLbl="node1" presStyleIdx="1" presStyleCnt="3">
        <dgm:presLayoutVars>
          <dgm:bulletEnabled val="1"/>
        </dgm:presLayoutVars>
      </dgm:prSet>
      <dgm:spPr/>
    </dgm:pt>
    <dgm:pt modelId="{6B6A4107-045B-454F-BB90-CC1C34A81D08}" type="pres">
      <dgm:prSet presAssocID="{4341EFA6-4EA4-4DD4-BF35-B13E4400ACD6}" presName="ThreeNodes_3" presStyleLbl="node1" presStyleIdx="2" presStyleCnt="3">
        <dgm:presLayoutVars>
          <dgm:bulletEnabled val="1"/>
        </dgm:presLayoutVars>
      </dgm:prSet>
      <dgm:spPr/>
    </dgm:pt>
    <dgm:pt modelId="{63C7787A-9987-454E-80DD-D08649AB2DB0}" type="pres">
      <dgm:prSet presAssocID="{4341EFA6-4EA4-4DD4-BF35-B13E4400ACD6}" presName="ThreeConn_1-2" presStyleLbl="fgAccFollowNode1" presStyleIdx="0" presStyleCnt="2">
        <dgm:presLayoutVars>
          <dgm:bulletEnabled val="1"/>
        </dgm:presLayoutVars>
      </dgm:prSet>
      <dgm:spPr/>
    </dgm:pt>
    <dgm:pt modelId="{09B052CE-2999-4DE1-BB77-29163072AB0A}" type="pres">
      <dgm:prSet presAssocID="{4341EFA6-4EA4-4DD4-BF35-B13E4400ACD6}" presName="ThreeConn_2-3" presStyleLbl="fgAccFollowNode1" presStyleIdx="1" presStyleCnt="2">
        <dgm:presLayoutVars>
          <dgm:bulletEnabled val="1"/>
        </dgm:presLayoutVars>
      </dgm:prSet>
      <dgm:spPr/>
    </dgm:pt>
    <dgm:pt modelId="{7151A39D-4599-4ECA-A503-590964B17C72}" type="pres">
      <dgm:prSet presAssocID="{4341EFA6-4EA4-4DD4-BF35-B13E4400ACD6}" presName="ThreeNodes_1_text" presStyleLbl="node1" presStyleIdx="2" presStyleCnt="3">
        <dgm:presLayoutVars>
          <dgm:bulletEnabled val="1"/>
        </dgm:presLayoutVars>
      </dgm:prSet>
      <dgm:spPr/>
    </dgm:pt>
    <dgm:pt modelId="{1A603298-ADFB-4DD2-BA32-C7321ABC19F7}" type="pres">
      <dgm:prSet presAssocID="{4341EFA6-4EA4-4DD4-BF35-B13E4400ACD6}" presName="ThreeNodes_2_text" presStyleLbl="node1" presStyleIdx="2" presStyleCnt="3">
        <dgm:presLayoutVars>
          <dgm:bulletEnabled val="1"/>
        </dgm:presLayoutVars>
      </dgm:prSet>
      <dgm:spPr/>
    </dgm:pt>
    <dgm:pt modelId="{CA946F69-9672-49F7-9165-3ED27025975C}" type="pres">
      <dgm:prSet presAssocID="{4341EFA6-4EA4-4DD4-BF35-B13E4400ACD6}" presName="ThreeNodes_3_text" presStyleLbl="node1" presStyleIdx="2" presStyleCnt="3">
        <dgm:presLayoutVars>
          <dgm:bulletEnabled val="1"/>
        </dgm:presLayoutVars>
      </dgm:prSet>
      <dgm:spPr/>
    </dgm:pt>
  </dgm:ptLst>
  <dgm:cxnLst>
    <dgm:cxn modelId="{3DA2D301-CFEF-4337-BBE2-7197EFAB5521}" type="presOf" srcId="{6BBBDED9-DA17-49FB-8C68-85D62434D3FE}" destId="{CA946F69-9672-49F7-9165-3ED27025975C}" srcOrd="1" destOrd="0" presId="urn:microsoft.com/office/officeart/2005/8/layout/vProcess5"/>
    <dgm:cxn modelId="{33BB6D09-42A8-42A0-B3F5-A01AE6119C7A}" srcId="{4341EFA6-4EA4-4DD4-BF35-B13E4400ACD6}" destId="{6BBBDED9-DA17-49FB-8C68-85D62434D3FE}" srcOrd="2" destOrd="0" parTransId="{B6B8BF99-4A2B-422F-B33A-CD35E2245458}" sibTransId="{44415885-852C-45E9-A354-CE26EE0651D4}"/>
    <dgm:cxn modelId="{473BC11A-F5F6-40B1-93CC-8CA4436715AC}" type="presOf" srcId="{4341EFA6-4EA4-4DD4-BF35-B13E4400ACD6}" destId="{279579C9-273D-4FDD-92A2-7C75177D6A56}" srcOrd="0" destOrd="0" presId="urn:microsoft.com/office/officeart/2005/8/layout/vProcess5"/>
    <dgm:cxn modelId="{BF0DE244-94CA-4655-8714-9686C632A210}" srcId="{4341EFA6-4EA4-4DD4-BF35-B13E4400ACD6}" destId="{714AC9AD-6BED-41F3-A5EC-B2C6FACF19D8}" srcOrd="0" destOrd="0" parTransId="{83FBE767-62AD-42BD-B0EF-2280E7B889F1}" sibTransId="{0E68EF18-F96F-4691-A864-9BC997542CF3}"/>
    <dgm:cxn modelId="{E091474F-9E85-450F-89F6-7DAA222E55BF}" type="presOf" srcId="{714AC9AD-6BED-41F3-A5EC-B2C6FACF19D8}" destId="{48D83E62-EF9B-47B9-836E-CA6C9B28EE68}" srcOrd="0" destOrd="0" presId="urn:microsoft.com/office/officeart/2005/8/layout/vProcess5"/>
    <dgm:cxn modelId="{CFBED04F-C0A2-41F1-BBBE-89ACB2D72206}" type="presOf" srcId="{0E68EF18-F96F-4691-A864-9BC997542CF3}" destId="{63C7787A-9987-454E-80DD-D08649AB2DB0}" srcOrd="0" destOrd="0" presId="urn:microsoft.com/office/officeart/2005/8/layout/vProcess5"/>
    <dgm:cxn modelId="{F157C552-C66C-4B0D-8BBF-68051E9CA9FC}" type="presOf" srcId="{2ED82238-B8A2-48B5-801F-112876D942C7}" destId="{09B052CE-2999-4DE1-BB77-29163072AB0A}" srcOrd="0" destOrd="0" presId="urn:microsoft.com/office/officeart/2005/8/layout/vProcess5"/>
    <dgm:cxn modelId="{A71BF1A6-E20B-4504-AAC5-185994D8DECB}" type="presOf" srcId="{0528D638-99AB-49C0-8CEF-7C3E5058B9DC}" destId="{1A603298-ADFB-4DD2-BA32-C7321ABC19F7}" srcOrd="1" destOrd="0" presId="urn:microsoft.com/office/officeart/2005/8/layout/vProcess5"/>
    <dgm:cxn modelId="{AB8147B4-5FA5-43A0-9F27-2E7FF24C5C98}" type="presOf" srcId="{714AC9AD-6BED-41F3-A5EC-B2C6FACF19D8}" destId="{7151A39D-4599-4ECA-A503-590964B17C72}" srcOrd="1" destOrd="0" presId="urn:microsoft.com/office/officeart/2005/8/layout/vProcess5"/>
    <dgm:cxn modelId="{038B58B5-3AB3-47B0-8AA1-9BA7D1F99C4A}" type="presOf" srcId="{0528D638-99AB-49C0-8CEF-7C3E5058B9DC}" destId="{1A777474-FA13-43FB-A486-DB54E4210E0B}" srcOrd="0" destOrd="0" presId="urn:microsoft.com/office/officeart/2005/8/layout/vProcess5"/>
    <dgm:cxn modelId="{BE90AFE6-E866-4945-A199-5D4A9C6EED6D}" type="presOf" srcId="{6BBBDED9-DA17-49FB-8C68-85D62434D3FE}" destId="{6B6A4107-045B-454F-BB90-CC1C34A81D08}" srcOrd="0" destOrd="0" presId="urn:microsoft.com/office/officeart/2005/8/layout/vProcess5"/>
    <dgm:cxn modelId="{5353CAEC-F35E-4B0E-9259-7682D2F1DB21}" srcId="{4341EFA6-4EA4-4DD4-BF35-B13E4400ACD6}" destId="{0528D638-99AB-49C0-8CEF-7C3E5058B9DC}" srcOrd="1" destOrd="0" parTransId="{D0143132-6835-4730-8A75-59CCD96D1929}" sibTransId="{2ED82238-B8A2-48B5-801F-112876D942C7}"/>
    <dgm:cxn modelId="{85E1C9A6-AFF4-4BE0-8EF3-72F7AC520115}" type="presParOf" srcId="{279579C9-273D-4FDD-92A2-7C75177D6A56}" destId="{5F078CD5-5509-4996-A4A2-592E17AC07CB}" srcOrd="0" destOrd="0" presId="urn:microsoft.com/office/officeart/2005/8/layout/vProcess5"/>
    <dgm:cxn modelId="{8614153F-F05E-4DE4-A83D-260413A7636B}" type="presParOf" srcId="{279579C9-273D-4FDD-92A2-7C75177D6A56}" destId="{48D83E62-EF9B-47B9-836E-CA6C9B28EE68}" srcOrd="1" destOrd="0" presId="urn:microsoft.com/office/officeart/2005/8/layout/vProcess5"/>
    <dgm:cxn modelId="{195B2305-D1A6-41D9-9906-F49E0531037A}" type="presParOf" srcId="{279579C9-273D-4FDD-92A2-7C75177D6A56}" destId="{1A777474-FA13-43FB-A486-DB54E4210E0B}" srcOrd="2" destOrd="0" presId="urn:microsoft.com/office/officeart/2005/8/layout/vProcess5"/>
    <dgm:cxn modelId="{47394466-59CE-45E3-8026-34D9BFA9A447}" type="presParOf" srcId="{279579C9-273D-4FDD-92A2-7C75177D6A56}" destId="{6B6A4107-045B-454F-BB90-CC1C34A81D08}" srcOrd="3" destOrd="0" presId="urn:microsoft.com/office/officeart/2005/8/layout/vProcess5"/>
    <dgm:cxn modelId="{AD105245-EB7C-411F-8BE8-DF5D98A8E7C0}" type="presParOf" srcId="{279579C9-273D-4FDD-92A2-7C75177D6A56}" destId="{63C7787A-9987-454E-80DD-D08649AB2DB0}" srcOrd="4" destOrd="0" presId="urn:microsoft.com/office/officeart/2005/8/layout/vProcess5"/>
    <dgm:cxn modelId="{CEE50FD2-156E-40C5-B849-BE2C6A179CBB}" type="presParOf" srcId="{279579C9-273D-4FDD-92A2-7C75177D6A56}" destId="{09B052CE-2999-4DE1-BB77-29163072AB0A}" srcOrd="5" destOrd="0" presId="urn:microsoft.com/office/officeart/2005/8/layout/vProcess5"/>
    <dgm:cxn modelId="{402CA134-79F8-4376-90DC-0B8FEDE59BD8}" type="presParOf" srcId="{279579C9-273D-4FDD-92A2-7C75177D6A56}" destId="{7151A39D-4599-4ECA-A503-590964B17C72}" srcOrd="6" destOrd="0" presId="urn:microsoft.com/office/officeart/2005/8/layout/vProcess5"/>
    <dgm:cxn modelId="{2C7A9DA6-C68D-46E1-8620-98A839C6F825}" type="presParOf" srcId="{279579C9-273D-4FDD-92A2-7C75177D6A56}" destId="{1A603298-ADFB-4DD2-BA32-C7321ABC19F7}" srcOrd="7" destOrd="0" presId="urn:microsoft.com/office/officeart/2005/8/layout/vProcess5"/>
    <dgm:cxn modelId="{D88528F6-5797-418D-99D3-6FF06059418B}" type="presParOf" srcId="{279579C9-273D-4FDD-92A2-7C75177D6A56}" destId="{CA946F69-9672-49F7-9165-3ED27025975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74F754-9443-4E00-BE9E-7CF1812099AF}"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9CF97F3-7F93-4E75-AEE5-56152B893D04}">
      <dgm:prSet/>
      <dgm:spPr/>
      <dgm:t>
        <a:bodyPr/>
        <a:lstStyle/>
        <a:p>
          <a:r>
            <a:rPr lang="en-US"/>
            <a:t>SMELL</a:t>
          </a:r>
        </a:p>
      </dgm:t>
    </dgm:pt>
    <dgm:pt modelId="{34091C46-09FC-4A15-B0DB-B780E3281434}" type="parTrans" cxnId="{7F5A667D-0F47-4A0B-BF48-D00F16C01AEF}">
      <dgm:prSet/>
      <dgm:spPr/>
      <dgm:t>
        <a:bodyPr/>
        <a:lstStyle/>
        <a:p>
          <a:endParaRPr lang="en-US"/>
        </a:p>
      </dgm:t>
    </dgm:pt>
    <dgm:pt modelId="{2D8092D2-07D6-4B64-817B-D6F1B519622B}" type="sibTrans" cxnId="{7F5A667D-0F47-4A0B-BF48-D00F16C01AEF}">
      <dgm:prSet/>
      <dgm:spPr/>
      <dgm:t>
        <a:bodyPr/>
        <a:lstStyle/>
        <a:p>
          <a:endParaRPr lang="en-US"/>
        </a:p>
      </dgm:t>
    </dgm:pt>
    <dgm:pt modelId="{D6F4AC17-7647-41C2-BD17-987E41A37AD6}">
      <dgm:prSet/>
      <dgm:spPr/>
      <dgm:t>
        <a:bodyPr/>
        <a:lstStyle/>
        <a:p>
          <a:r>
            <a:rPr lang="en-US"/>
            <a:t>HEARD </a:t>
          </a:r>
        </a:p>
      </dgm:t>
    </dgm:pt>
    <dgm:pt modelId="{D6439E09-678B-4918-B160-1114D0BA87BA}" type="parTrans" cxnId="{4B5A985F-930B-42D8-A8E9-54C98EA03421}">
      <dgm:prSet/>
      <dgm:spPr/>
      <dgm:t>
        <a:bodyPr/>
        <a:lstStyle/>
        <a:p>
          <a:endParaRPr lang="en-US"/>
        </a:p>
      </dgm:t>
    </dgm:pt>
    <dgm:pt modelId="{5BD26D3A-FC18-48C4-8231-35E3B0C914B0}" type="sibTrans" cxnId="{4B5A985F-930B-42D8-A8E9-54C98EA03421}">
      <dgm:prSet/>
      <dgm:spPr/>
      <dgm:t>
        <a:bodyPr/>
        <a:lstStyle/>
        <a:p>
          <a:endParaRPr lang="en-US"/>
        </a:p>
      </dgm:t>
    </dgm:pt>
    <dgm:pt modelId="{A9AA2F18-0432-4655-AD12-CFCCBCB380D0}">
      <dgm:prSet/>
      <dgm:spPr/>
      <dgm:t>
        <a:bodyPr/>
        <a:lstStyle/>
        <a:p>
          <a:r>
            <a:rPr lang="en-US"/>
            <a:t>ACTION </a:t>
          </a:r>
        </a:p>
      </dgm:t>
    </dgm:pt>
    <dgm:pt modelId="{D3B1BE74-670F-4C37-AB73-C3403DD18FAA}" type="parTrans" cxnId="{906814BE-1C21-44B1-A5FB-7ED30D25AF90}">
      <dgm:prSet/>
      <dgm:spPr/>
      <dgm:t>
        <a:bodyPr/>
        <a:lstStyle/>
        <a:p>
          <a:endParaRPr lang="en-US"/>
        </a:p>
      </dgm:t>
    </dgm:pt>
    <dgm:pt modelId="{2D0E1971-C78B-4D11-B446-6EEA5AC30A9A}" type="sibTrans" cxnId="{906814BE-1C21-44B1-A5FB-7ED30D25AF90}">
      <dgm:prSet/>
      <dgm:spPr/>
      <dgm:t>
        <a:bodyPr/>
        <a:lstStyle/>
        <a:p>
          <a:endParaRPr lang="en-US"/>
        </a:p>
      </dgm:t>
    </dgm:pt>
    <dgm:pt modelId="{B8C1BEA8-06AB-4558-B14D-5C118A20A766}">
      <dgm:prSet/>
      <dgm:spPr/>
      <dgm:t>
        <a:bodyPr/>
        <a:lstStyle/>
        <a:p>
          <a:r>
            <a:rPr lang="en-US"/>
            <a:t>CONVERSATION </a:t>
          </a:r>
        </a:p>
      </dgm:t>
    </dgm:pt>
    <dgm:pt modelId="{18BDEFB0-6DC7-454F-AC83-E7C7D08A697E}" type="parTrans" cxnId="{88F3290A-334E-44E6-91C7-D7D705F50573}">
      <dgm:prSet/>
      <dgm:spPr/>
      <dgm:t>
        <a:bodyPr/>
        <a:lstStyle/>
        <a:p>
          <a:endParaRPr lang="en-US"/>
        </a:p>
      </dgm:t>
    </dgm:pt>
    <dgm:pt modelId="{9615C01C-0C25-4299-A351-09282702A440}" type="sibTrans" cxnId="{88F3290A-334E-44E6-91C7-D7D705F50573}">
      <dgm:prSet/>
      <dgm:spPr/>
      <dgm:t>
        <a:bodyPr/>
        <a:lstStyle/>
        <a:p>
          <a:endParaRPr lang="en-US"/>
        </a:p>
      </dgm:t>
    </dgm:pt>
    <dgm:pt modelId="{69A4EF2F-0808-4DF7-8FE3-EBE542E2C416}">
      <dgm:prSet/>
      <dgm:spPr/>
      <dgm:t>
        <a:bodyPr/>
        <a:lstStyle/>
        <a:p>
          <a:r>
            <a:rPr lang="en-US"/>
            <a:t>KNOWELDGE </a:t>
          </a:r>
        </a:p>
      </dgm:t>
    </dgm:pt>
    <dgm:pt modelId="{E435C1C1-0024-4C30-ABEA-AB332E9C9862}" type="parTrans" cxnId="{930300B0-B75A-4293-BE45-FCECFCA84EEA}">
      <dgm:prSet/>
      <dgm:spPr/>
      <dgm:t>
        <a:bodyPr/>
        <a:lstStyle/>
        <a:p>
          <a:endParaRPr lang="en-US"/>
        </a:p>
      </dgm:t>
    </dgm:pt>
    <dgm:pt modelId="{80FDA74F-0A7A-467F-96DC-5FAA4E4F828E}" type="sibTrans" cxnId="{930300B0-B75A-4293-BE45-FCECFCA84EEA}">
      <dgm:prSet/>
      <dgm:spPr/>
      <dgm:t>
        <a:bodyPr/>
        <a:lstStyle/>
        <a:p>
          <a:endParaRPr lang="en-US"/>
        </a:p>
      </dgm:t>
    </dgm:pt>
    <dgm:pt modelId="{F9244AF2-1BA9-44AB-BD7C-94B93728D13B}">
      <dgm:prSet/>
      <dgm:spPr/>
      <dgm:t>
        <a:bodyPr/>
        <a:lstStyle/>
        <a:p>
          <a:r>
            <a:rPr lang="en-US"/>
            <a:t>SEEN </a:t>
          </a:r>
        </a:p>
      </dgm:t>
    </dgm:pt>
    <dgm:pt modelId="{D66C05A8-049A-4ABE-954B-A38F946D145B}" type="parTrans" cxnId="{3DE07C0F-9122-4BCE-9533-F86FEA191EB7}">
      <dgm:prSet/>
      <dgm:spPr/>
      <dgm:t>
        <a:bodyPr/>
        <a:lstStyle/>
        <a:p>
          <a:endParaRPr lang="en-US"/>
        </a:p>
      </dgm:t>
    </dgm:pt>
    <dgm:pt modelId="{661F03AF-8379-4D77-9EC4-9EC7E7CF8938}" type="sibTrans" cxnId="{3DE07C0F-9122-4BCE-9533-F86FEA191EB7}">
      <dgm:prSet/>
      <dgm:spPr/>
      <dgm:t>
        <a:bodyPr/>
        <a:lstStyle/>
        <a:p>
          <a:endParaRPr lang="en-US"/>
        </a:p>
      </dgm:t>
    </dgm:pt>
    <dgm:pt modelId="{8AC78D9A-989C-E74F-AE59-FADE534DEF9C}" type="pres">
      <dgm:prSet presAssocID="{8674F754-9443-4E00-BE9E-7CF1812099AF}" presName="diagram" presStyleCnt="0">
        <dgm:presLayoutVars>
          <dgm:dir/>
          <dgm:resizeHandles val="exact"/>
        </dgm:presLayoutVars>
      </dgm:prSet>
      <dgm:spPr/>
    </dgm:pt>
    <dgm:pt modelId="{C2179549-F7F2-C74B-B430-33D233E286E1}" type="pres">
      <dgm:prSet presAssocID="{49CF97F3-7F93-4E75-AEE5-56152B893D04}" presName="node" presStyleLbl="node1" presStyleIdx="0" presStyleCnt="6">
        <dgm:presLayoutVars>
          <dgm:bulletEnabled val="1"/>
        </dgm:presLayoutVars>
      </dgm:prSet>
      <dgm:spPr/>
    </dgm:pt>
    <dgm:pt modelId="{C2FE9D8D-5D02-014F-96B8-32614D839F4C}" type="pres">
      <dgm:prSet presAssocID="{2D8092D2-07D6-4B64-817B-D6F1B519622B}" presName="sibTrans" presStyleCnt="0"/>
      <dgm:spPr/>
    </dgm:pt>
    <dgm:pt modelId="{5A895E4A-D2CF-0147-ABF9-DB0F5D5595E7}" type="pres">
      <dgm:prSet presAssocID="{D6F4AC17-7647-41C2-BD17-987E41A37AD6}" presName="node" presStyleLbl="node1" presStyleIdx="1" presStyleCnt="6">
        <dgm:presLayoutVars>
          <dgm:bulletEnabled val="1"/>
        </dgm:presLayoutVars>
      </dgm:prSet>
      <dgm:spPr/>
    </dgm:pt>
    <dgm:pt modelId="{C902551C-5C5E-1F48-B100-B9C00B6E18F3}" type="pres">
      <dgm:prSet presAssocID="{5BD26D3A-FC18-48C4-8231-35E3B0C914B0}" presName="sibTrans" presStyleCnt="0"/>
      <dgm:spPr/>
    </dgm:pt>
    <dgm:pt modelId="{A8DD8265-F138-A744-97DC-17E37455AE5B}" type="pres">
      <dgm:prSet presAssocID="{A9AA2F18-0432-4655-AD12-CFCCBCB380D0}" presName="node" presStyleLbl="node1" presStyleIdx="2" presStyleCnt="6">
        <dgm:presLayoutVars>
          <dgm:bulletEnabled val="1"/>
        </dgm:presLayoutVars>
      </dgm:prSet>
      <dgm:spPr/>
    </dgm:pt>
    <dgm:pt modelId="{1321AE57-97B8-474D-96DC-E5B4C63BF040}" type="pres">
      <dgm:prSet presAssocID="{2D0E1971-C78B-4D11-B446-6EEA5AC30A9A}" presName="sibTrans" presStyleCnt="0"/>
      <dgm:spPr/>
    </dgm:pt>
    <dgm:pt modelId="{7B45FA05-E59C-7E42-B336-44EDE9430CE7}" type="pres">
      <dgm:prSet presAssocID="{B8C1BEA8-06AB-4558-B14D-5C118A20A766}" presName="node" presStyleLbl="node1" presStyleIdx="3" presStyleCnt="6">
        <dgm:presLayoutVars>
          <dgm:bulletEnabled val="1"/>
        </dgm:presLayoutVars>
      </dgm:prSet>
      <dgm:spPr/>
    </dgm:pt>
    <dgm:pt modelId="{BF657F45-8B93-C449-99C1-DB91048D3F98}" type="pres">
      <dgm:prSet presAssocID="{9615C01C-0C25-4299-A351-09282702A440}" presName="sibTrans" presStyleCnt="0"/>
      <dgm:spPr/>
    </dgm:pt>
    <dgm:pt modelId="{36E87D3C-D71C-E94A-9EA3-BE9A6E82A712}" type="pres">
      <dgm:prSet presAssocID="{69A4EF2F-0808-4DF7-8FE3-EBE542E2C416}" presName="node" presStyleLbl="node1" presStyleIdx="4" presStyleCnt="6">
        <dgm:presLayoutVars>
          <dgm:bulletEnabled val="1"/>
        </dgm:presLayoutVars>
      </dgm:prSet>
      <dgm:spPr/>
    </dgm:pt>
    <dgm:pt modelId="{4DDA3936-031E-974C-978F-4105F59ACAF5}" type="pres">
      <dgm:prSet presAssocID="{80FDA74F-0A7A-467F-96DC-5FAA4E4F828E}" presName="sibTrans" presStyleCnt="0"/>
      <dgm:spPr/>
    </dgm:pt>
    <dgm:pt modelId="{594443EF-A4E7-9E40-9551-FF891AE396C5}" type="pres">
      <dgm:prSet presAssocID="{F9244AF2-1BA9-44AB-BD7C-94B93728D13B}" presName="node" presStyleLbl="node1" presStyleIdx="5" presStyleCnt="6">
        <dgm:presLayoutVars>
          <dgm:bulletEnabled val="1"/>
        </dgm:presLayoutVars>
      </dgm:prSet>
      <dgm:spPr/>
    </dgm:pt>
  </dgm:ptLst>
  <dgm:cxnLst>
    <dgm:cxn modelId="{261B0407-780B-6047-AC89-30ABC10BF037}" type="presOf" srcId="{D6F4AC17-7647-41C2-BD17-987E41A37AD6}" destId="{5A895E4A-D2CF-0147-ABF9-DB0F5D5595E7}" srcOrd="0" destOrd="0" presId="urn:microsoft.com/office/officeart/2005/8/layout/default"/>
    <dgm:cxn modelId="{5DB6DD07-3979-914B-8ECC-63488453D7D8}" type="presOf" srcId="{49CF97F3-7F93-4E75-AEE5-56152B893D04}" destId="{C2179549-F7F2-C74B-B430-33D233E286E1}" srcOrd="0" destOrd="0" presId="urn:microsoft.com/office/officeart/2005/8/layout/default"/>
    <dgm:cxn modelId="{88F3290A-334E-44E6-91C7-D7D705F50573}" srcId="{8674F754-9443-4E00-BE9E-7CF1812099AF}" destId="{B8C1BEA8-06AB-4558-B14D-5C118A20A766}" srcOrd="3" destOrd="0" parTransId="{18BDEFB0-6DC7-454F-AC83-E7C7D08A697E}" sibTransId="{9615C01C-0C25-4299-A351-09282702A440}"/>
    <dgm:cxn modelId="{3DE07C0F-9122-4BCE-9533-F86FEA191EB7}" srcId="{8674F754-9443-4E00-BE9E-7CF1812099AF}" destId="{F9244AF2-1BA9-44AB-BD7C-94B93728D13B}" srcOrd="5" destOrd="0" parTransId="{D66C05A8-049A-4ABE-954B-A38F946D145B}" sibTransId="{661F03AF-8379-4D77-9EC4-9EC7E7CF8938}"/>
    <dgm:cxn modelId="{4B5A985F-930B-42D8-A8E9-54C98EA03421}" srcId="{8674F754-9443-4E00-BE9E-7CF1812099AF}" destId="{D6F4AC17-7647-41C2-BD17-987E41A37AD6}" srcOrd="1" destOrd="0" parTransId="{D6439E09-678B-4918-B160-1114D0BA87BA}" sibTransId="{5BD26D3A-FC18-48C4-8231-35E3B0C914B0}"/>
    <dgm:cxn modelId="{0841DE58-EF30-3D4A-9E8C-3A1CA868EF2A}" type="presOf" srcId="{8674F754-9443-4E00-BE9E-7CF1812099AF}" destId="{8AC78D9A-989C-E74F-AE59-FADE534DEF9C}" srcOrd="0" destOrd="0" presId="urn:microsoft.com/office/officeart/2005/8/layout/default"/>
    <dgm:cxn modelId="{26812E59-10ED-DD4F-B642-77C5B89B9271}" type="presOf" srcId="{F9244AF2-1BA9-44AB-BD7C-94B93728D13B}" destId="{594443EF-A4E7-9E40-9551-FF891AE396C5}" srcOrd="0" destOrd="0" presId="urn:microsoft.com/office/officeart/2005/8/layout/default"/>
    <dgm:cxn modelId="{7F5A667D-0F47-4A0B-BF48-D00F16C01AEF}" srcId="{8674F754-9443-4E00-BE9E-7CF1812099AF}" destId="{49CF97F3-7F93-4E75-AEE5-56152B893D04}" srcOrd="0" destOrd="0" parTransId="{34091C46-09FC-4A15-B0DB-B780E3281434}" sibTransId="{2D8092D2-07D6-4B64-817B-D6F1B519622B}"/>
    <dgm:cxn modelId="{1692A49A-3EE6-4A48-9D47-CA49C6145DFB}" type="presOf" srcId="{69A4EF2F-0808-4DF7-8FE3-EBE542E2C416}" destId="{36E87D3C-D71C-E94A-9EA3-BE9A6E82A712}" srcOrd="0" destOrd="0" presId="urn:microsoft.com/office/officeart/2005/8/layout/default"/>
    <dgm:cxn modelId="{930300B0-B75A-4293-BE45-FCECFCA84EEA}" srcId="{8674F754-9443-4E00-BE9E-7CF1812099AF}" destId="{69A4EF2F-0808-4DF7-8FE3-EBE542E2C416}" srcOrd="4" destOrd="0" parTransId="{E435C1C1-0024-4C30-ABEA-AB332E9C9862}" sibTransId="{80FDA74F-0A7A-467F-96DC-5FAA4E4F828E}"/>
    <dgm:cxn modelId="{906814BE-1C21-44B1-A5FB-7ED30D25AF90}" srcId="{8674F754-9443-4E00-BE9E-7CF1812099AF}" destId="{A9AA2F18-0432-4655-AD12-CFCCBCB380D0}" srcOrd="2" destOrd="0" parTransId="{D3B1BE74-670F-4C37-AB73-C3403DD18FAA}" sibTransId="{2D0E1971-C78B-4D11-B446-6EEA5AC30A9A}"/>
    <dgm:cxn modelId="{663AC0E0-FA01-004C-AC38-AA356B4E1AF0}" type="presOf" srcId="{B8C1BEA8-06AB-4558-B14D-5C118A20A766}" destId="{7B45FA05-E59C-7E42-B336-44EDE9430CE7}" srcOrd="0" destOrd="0" presId="urn:microsoft.com/office/officeart/2005/8/layout/default"/>
    <dgm:cxn modelId="{AB23ADFB-F306-5B4B-9EFF-FEC23849B8AD}" type="presOf" srcId="{A9AA2F18-0432-4655-AD12-CFCCBCB380D0}" destId="{A8DD8265-F138-A744-97DC-17E37455AE5B}" srcOrd="0" destOrd="0" presId="urn:microsoft.com/office/officeart/2005/8/layout/default"/>
    <dgm:cxn modelId="{E62529AC-4FD6-9C43-803C-783E7EFDF53B}" type="presParOf" srcId="{8AC78D9A-989C-E74F-AE59-FADE534DEF9C}" destId="{C2179549-F7F2-C74B-B430-33D233E286E1}" srcOrd="0" destOrd="0" presId="urn:microsoft.com/office/officeart/2005/8/layout/default"/>
    <dgm:cxn modelId="{951B4C8E-5A2A-744B-867A-DE99EE91B2CC}" type="presParOf" srcId="{8AC78D9A-989C-E74F-AE59-FADE534DEF9C}" destId="{C2FE9D8D-5D02-014F-96B8-32614D839F4C}" srcOrd="1" destOrd="0" presId="urn:microsoft.com/office/officeart/2005/8/layout/default"/>
    <dgm:cxn modelId="{2EE2EB0F-D07A-1A4D-B292-CED2EFC4A848}" type="presParOf" srcId="{8AC78D9A-989C-E74F-AE59-FADE534DEF9C}" destId="{5A895E4A-D2CF-0147-ABF9-DB0F5D5595E7}" srcOrd="2" destOrd="0" presId="urn:microsoft.com/office/officeart/2005/8/layout/default"/>
    <dgm:cxn modelId="{8DF9D4B2-EF96-3A4E-9516-EB5DE86DB29E}" type="presParOf" srcId="{8AC78D9A-989C-E74F-AE59-FADE534DEF9C}" destId="{C902551C-5C5E-1F48-B100-B9C00B6E18F3}" srcOrd="3" destOrd="0" presId="urn:microsoft.com/office/officeart/2005/8/layout/default"/>
    <dgm:cxn modelId="{77AD56A0-68E0-0440-A897-18FE6423BC07}" type="presParOf" srcId="{8AC78D9A-989C-E74F-AE59-FADE534DEF9C}" destId="{A8DD8265-F138-A744-97DC-17E37455AE5B}" srcOrd="4" destOrd="0" presId="urn:microsoft.com/office/officeart/2005/8/layout/default"/>
    <dgm:cxn modelId="{7C2E3C6A-5639-0847-8D53-E226EE67C858}" type="presParOf" srcId="{8AC78D9A-989C-E74F-AE59-FADE534DEF9C}" destId="{1321AE57-97B8-474D-96DC-E5B4C63BF040}" srcOrd="5" destOrd="0" presId="urn:microsoft.com/office/officeart/2005/8/layout/default"/>
    <dgm:cxn modelId="{C7979D93-0800-C046-BEB1-6F5EAD64DE6B}" type="presParOf" srcId="{8AC78D9A-989C-E74F-AE59-FADE534DEF9C}" destId="{7B45FA05-E59C-7E42-B336-44EDE9430CE7}" srcOrd="6" destOrd="0" presId="urn:microsoft.com/office/officeart/2005/8/layout/default"/>
    <dgm:cxn modelId="{A0186C9B-06F0-B548-BC36-BDC26C6D774F}" type="presParOf" srcId="{8AC78D9A-989C-E74F-AE59-FADE534DEF9C}" destId="{BF657F45-8B93-C449-99C1-DB91048D3F98}" srcOrd="7" destOrd="0" presId="urn:microsoft.com/office/officeart/2005/8/layout/default"/>
    <dgm:cxn modelId="{F83DFA7A-DD38-524D-83CF-E679E6AD9DC6}" type="presParOf" srcId="{8AC78D9A-989C-E74F-AE59-FADE534DEF9C}" destId="{36E87D3C-D71C-E94A-9EA3-BE9A6E82A712}" srcOrd="8" destOrd="0" presId="urn:microsoft.com/office/officeart/2005/8/layout/default"/>
    <dgm:cxn modelId="{0D88E159-067B-0A43-A8EA-1E1C36A299C6}" type="presParOf" srcId="{8AC78D9A-989C-E74F-AE59-FADE534DEF9C}" destId="{4DDA3936-031E-974C-978F-4105F59ACAF5}" srcOrd="9" destOrd="0" presId="urn:microsoft.com/office/officeart/2005/8/layout/default"/>
    <dgm:cxn modelId="{123A01F3-12BB-6848-83BA-8342C51FA8B5}" type="presParOf" srcId="{8AC78D9A-989C-E74F-AE59-FADE534DEF9C}" destId="{594443EF-A4E7-9E40-9551-FF891AE396C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1115E2-CC73-46DF-A4CE-39E1436E9EEE}"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151B3C2-7809-4B54-88CA-F2F651B36F58}">
      <dgm:prSet/>
      <dgm:spPr/>
      <dgm:t>
        <a:bodyPr/>
        <a:lstStyle/>
        <a:p>
          <a:r>
            <a:rPr lang="en-US"/>
            <a:t>WHO? </a:t>
          </a:r>
        </a:p>
      </dgm:t>
    </dgm:pt>
    <dgm:pt modelId="{96D954E7-24E5-46EF-9968-AD847BD84D42}" type="parTrans" cxnId="{0C993A92-0B8C-4D3C-A93B-9DC687257B32}">
      <dgm:prSet/>
      <dgm:spPr/>
      <dgm:t>
        <a:bodyPr/>
        <a:lstStyle/>
        <a:p>
          <a:endParaRPr lang="en-US"/>
        </a:p>
      </dgm:t>
    </dgm:pt>
    <dgm:pt modelId="{01734C45-9948-4B6E-AC68-4D2DEC041B4B}" type="sibTrans" cxnId="{0C993A92-0B8C-4D3C-A93B-9DC687257B32}">
      <dgm:prSet/>
      <dgm:spPr/>
      <dgm:t>
        <a:bodyPr/>
        <a:lstStyle/>
        <a:p>
          <a:endParaRPr lang="en-US"/>
        </a:p>
      </dgm:t>
    </dgm:pt>
    <dgm:pt modelId="{DBC9D21D-5211-4882-B608-148D0B9F02B4}">
      <dgm:prSet/>
      <dgm:spPr/>
      <dgm:t>
        <a:bodyPr/>
        <a:lstStyle/>
        <a:p>
          <a:r>
            <a:rPr lang="en-US"/>
            <a:t>WHAT? </a:t>
          </a:r>
        </a:p>
      </dgm:t>
    </dgm:pt>
    <dgm:pt modelId="{BC262F34-30E2-4151-A139-4341C2463F23}" type="parTrans" cxnId="{96709381-6E26-43DB-9E16-FA81D85B1D40}">
      <dgm:prSet/>
      <dgm:spPr/>
      <dgm:t>
        <a:bodyPr/>
        <a:lstStyle/>
        <a:p>
          <a:endParaRPr lang="en-US"/>
        </a:p>
      </dgm:t>
    </dgm:pt>
    <dgm:pt modelId="{A7DCD5DE-8F08-404E-857E-5143DF800741}" type="sibTrans" cxnId="{96709381-6E26-43DB-9E16-FA81D85B1D40}">
      <dgm:prSet/>
      <dgm:spPr/>
      <dgm:t>
        <a:bodyPr/>
        <a:lstStyle/>
        <a:p>
          <a:endParaRPr lang="en-US"/>
        </a:p>
      </dgm:t>
    </dgm:pt>
    <dgm:pt modelId="{8183F6B2-4899-43D3-80B9-56B22DF6367A}">
      <dgm:prSet/>
      <dgm:spPr/>
      <dgm:t>
        <a:bodyPr/>
        <a:lstStyle/>
        <a:p>
          <a:r>
            <a:rPr lang="en-US"/>
            <a:t>WHEN? </a:t>
          </a:r>
        </a:p>
      </dgm:t>
    </dgm:pt>
    <dgm:pt modelId="{56434CA0-E16E-46B1-B3C6-8ED956F953D7}" type="parTrans" cxnId="{B52A8B0E-B6C7-4A77-A952-B0CCE928F989}">
      <dgm:prSet/>
      <dgm:spPr/>
      <dgm:t>
        <a:bodyPr/>
        <a:lstStyle/>
        <a:p>
          <a:endParaRPr lang="en-US"/>
        </a:p>
      </dgm:t>
    </dgm:pt>
    <dgm:pt modelId="{5C609C9D-8E39-43B3-813C-6E66219C46EB}" type="sibTrans" cxnId="{B52A8B0E-B6C7-4A77-A952-B0CCE928F989}">
      <dgm:prSet/>
      <dgm:spPr/>
      <dgm:t>
        <a:bodyPr/>
        <a:lstStyle/>
        <a:p>
          <a:endParaRPr lang="en-US"/>
        </a:p>
      </dgm:t>
    </dgm:pt>
    <dgm:pt modelId="{AAD184DB-7C54-4C5C-A27D-8EC00910619B}">
      <dgm:prSet/>
      <dgm:spPr/>
      <dgm:t>
        <a:bodyPr/>
        <a:lstStyle/>
        <a:p>
          <a:r>
            <a:rPr lang="en-US"/>
            <a:t>WHY? </a:t>
          </a:r>
        </a:p>
      </dgm:t>
    </dgm:pt>
    <dgm:pt modelId="{9E9500F4-E46D-47E5-95FA-AEAE158618C7}" type="parTrans" cxnId="{C4C6E49F-B780-4D81-9D5C-2A6029972FBC}">
      <dgm:prSet/>
      <dgm:spPr/>
      <dgm:t>
        <a:bodyPr/>
        <a:lstStyle/>
        <a:p>
          <a:endParaRPr lang="en-US"/>
        </a:p>
      </dgm:t>
    </dgm:pt>
    <dgm:pt modelId="{9F4CDF88-5C18-4345-AABB-0EDC314DFD7F}" type="sibTrans" cxnId="{C4C6E49F-B780-4D81-9D5C-2A6029972FBC}">
      <dgm:prSet/>
      <dgm:spPr/>
      <dgm:t>
        <a:bodyPr/>
        <a:lstStyle/>
        <a:p>
          <a:endParaRPr lang="en-US"/>
        </a:p>
      </dgm:t>
    </dgm:pt>
    <dgm:pt modelId="{D70E2572-FB6A-40C6-A212-D00CF069A10A}">
      <dgm:prSet/>
      <dgm:spPr/>
      <dgm:t>
        <a:bodyPr/>
        <a:lstStyle/>
        <a:p>
          <a:r>
            <a:rPr lang="en-US"/>
            <a:t>WHERE? </a:t>
          </a:r>
        </a:p>
      </dgm:t>
    </dgm:pt>
    <dgm:pt modelId="{6E004133-51E7-4C1E-AA01-E9A0E8614DE7}" type="parTrans" cxnId="{24161EA9-ED26-44CA-A40E-5C893DF7C486}">
      <dgm:prSet/>
      <dgm:spPr/>
      <dgm:t>
        <a:bodyPr/>
        <a:lstStyle/>
        <a:p>
          <a:endParaRPr lang="en-US"/>
        </a:p>
      </dgm:t>
    </dgm:pt>
    <dgm:pt modelId="{36C5556D-FDA3-4BE4-9B9F-8F993C28D226}" type="sibTrans" cxnId="{24161EA9-ED26-44CA-A40E-5C893DF7C486}">
      <dgm:prSet/>
      <dgm:spPr/>
      <dgm:t>
        <a:bodyPr/>
        <a:lstStyle/>
        <a:p>
          <a:endParaRPr lang="en-US"/>
        </a:p>
      </dgm:t>
    </dgm:pt>
    <dgm:pt modelId="{E6B4FBA5-35A4-42BB-A369-F634864D6378}">
      <dgm:prSet/>
      <dgm:spPr/>
      <dgm:t>
        <a:bodyPr/>
        <a:lstStyle/>
        <a:p>
          <a:r>
            <a:rPr lang="en-US"/>
            <a:t>HOW? </a:t>
          </a:r>
        </a:p>
      </dgm:t>
    </dgm:pt>
    <dgm:pt modelId="{38D808B2-183D-4DE6-A5B1-95D045EBD64D}" type="parTrans" cxnId="{F1AE2558-B44F-4DEB-AD9C-D07AC64E684B}">
      <dgm:prSet/>
      <dgm:spPr/>
      <dgm:t>
        <a:bodyPr/>
        <a:lstStyle/>
        <a:p>
          <a:endParaRPr lang="en-US"/>
        </a:p>
      </dgm:t>
    </dgm:pt>
    <dgm:pt modelId="{0672C7A1-29CF-4318-8E91-CF4FB8F29A03}" type="sibTrans" cxnId="{F1AE2558-B44F-4DEB-AD9C-D07AC64E684B}">
      <dgm:prSet/>
      <dgm:spPr/>
      <dgm:t>
        <a:bodyPr/>
        <a:lstStyle/>
        <a:p>
          <a:endParaRPr lang="en-US"/>
        </a:p>
      </dgm:t>
    </dgm:pt>
    <dgm:pt modelId="{A021A20A-FEAA-B44F-8419-C987B9EB4714}" type="pres">
      <dgm:prSet presAssocID="{9D1115E2-CC73-46DF-A4CE-39E1436E9EEE}" presName="diagram" presStyleCnt="0">
        <dgm:presLayoutVars>
          <dgm:dir/>
          <dgm:resizeHandles val="exact"/>
        </dgm:presLayoutVars>
      </dgm:prSet>
      <dgm:spPr/>
    </dgm:pt>
    <dgm:pt modelId="{561DC06A-0A25-CF46-A219-E38520257EF9}" type="pres">
      <dgm:prSet presAssocID="{B151B3C2-7809-4B54-88CA-F2F651B36F58}" presName="node" presStyleLbl="node1" presStyleIdx="0" presStyleCnt="6">
        <dgm:presLayoutVars>
          <dgm:bulletEnabled val="1"/>
        </dgm:presLayoutVars>
      </dgm:prSet>
      <dgm:spPr/>
    </dgm:pt>
    <dgm:pt modelId="{5468B1D5-9535-544D-9575-5806B7C12E6C}" type="pres">
      <dgm:prSet presAssocID="{01734C45-9948-4B6E-AC68-4D2DEC041B4B}" presName="sibTrans" presStyleCnt="0"/>
      <dgm:spPr/>
    </dgm:pt>
    <dgm:pt modelId="{CE589149-82CD-2544-B931-1F292DD20432}" type="pres">
      <dgm:prSet presAssocID="{DBC9D21D-5211-4882-B608-148D0B9F02B4}" presName="node" presStyleLbl="node1" presStyleIdx="1" presStyleCnt="6">
        <dgm:presLayoutVars>
          <dgm:bulletEnabled val="1"/>
        </dgm:presLayoutVars>
      </dgm:prSet>
      <dgm:spPr/>
    </dgm:pt>
    <dgm:pt modelId="{1DD2D9CE-1778-434C-B41F-F7271B8078A8}" type="pres">
      <dgm:prSet presAssocID="{A7DCD5DE-8F08-404E-857E-5143DF800741}" presName="sibTrans" presStyleCnt="0"/>
      <dgm:spPr/>
    </dgm:pt>
    <dgm:pt modelId="{032368F4-936C-B34D-B2CE-FD66DFF00088}" type="pres">
      <dgm:prSet presAssocID="{8183F6B2-4899-43D3-80B9-56B22DF6367A}" presName="node" presStyleLbl="node1" presStyleIdx="2" presStyleCnt="6">
        <dgm:presLayoutVars>
          <dgm:bulletEnabled val="1"/>
        </dgm:presLayoutVars>
      </dgm:prSet>
      <dgm:spPr/>
    </dgm:pt>
    <dgm:pt modelId="{99937416-E102-714C-89D4-FD7D4E1BA7C6}" type="pres">
      <dgm:prSet presAssocID="{5C609C9D-8E39-43B3-813C-6E66219C46EB}" presName="sibTrans" presStyleCnt="0"/>
      <dgm:spPr/>
    </dgm:pt>
    <dgm:pt modelId="{812E07E4-6B4D-8D4F-9165-621081347D3D}" type="pres">
      <dgm:prSet presAssocID="{AAD184DB-7C54-4C5C-A27D-8EC00910619B}" presName="node" presStyleLbl="node1" presStyleIdx="3" presStyleCnt="6">
        <dgm:presLayoutVars>
          <dgm:bulletEnabled val="1"/>
        </dgm:presLayoutVars>
      </dgm:prSet>
      <dgm:spPr/>
    </dgm:pt>
    <dgm:pt modelId="{FB1E786C-F47F-9B4D-9FA4-98DA70058C62}" type="pres">
      <dgm:prSet presAssocID="{9F4CDF88-5C18-4345-AABB-0EDC314DFD7F}" presName="sibTrans" presStyleCnt="0"/>
      <dgm:spPr/>
    </dgm:pt>
    <dgm:pt modelId="{F749494F-0A2C-8A4A-B1FE-63836A58E04C}" type="pres">
      <dgm:prSet presAssocID="{D70E2572-FB6A-40C6-A212-D00CF069A10A}" presName="node" presStyleLbl="node1" presStyleIdx="4" presStyleCnt="6">
        <dgm:presLayoutVars>
          <dgm:bulletEnabled val="1"/>
        </dgm:presLayoutVars>
      </dgm:prSet>
      <dgm:spPr/>
    </dgm:pt>
    <dgm:pt modelId="{D06AE29A-EF2B-F746-81EE-6EE0CFC0DAFC}" type="pres">
      <dgm:prSet presAssocID="{36C5556D-FDA3-4BE4-9B9F-8F993C28D226}" presName="sibTrans" presStyleCnt="0"/>
      <dgm:spPr/>
    </dgm:pt>
    <dgm:pt modelId="{0E833434-AD08-6046-88D9-591F1A12728E}" type="pres">
      <dgm:prSet presAssocID="{E6B4FBA5-35A4-42BB-A369-F634864D6378}" presName="node" presStyleLbl="node1" presStyleIdx="5" presStyleCnt="6">
        <dgm:presLayoutVars>
          <dgm:bulletEnabled val="1"/>
        </dgm:presLayoutVars>
      </dgm:prSet>
      <dgm:spPr/>
    </dgm:pt>
  </dgm:ptLst>
  <dgm:cxnLst>
    <dgm:cxn modelId="{A4395E0D-0366-E44C-918A-0B33067CD0F6}" type="presOf" srcId="{AAD184DB-7C54-4C5C-A27D-8EC00910619B}" destId="{812E07E4-6B4D-8D4F-9165-621081347D3D}" srcOrd="0" destOrd="0" presId="urn:microsoft.com/office/officeart/2005/8/layout/default"/>
    <dgm:cxn modelId="{B52A8B0E-B6C7-4A77-A952-B0CCE928F989}" srcId="{9D1115E2-CC73-46DF-A4CE-39E1436E9EEE}" destId="{8183F6B2-4899-43D3-80B9-56B22DF6367A}" srcOrd="2" destOrd="0" parTransId="{56434CA0-E16E-46B1-B3C6-8ED956F953D7}" sibTransId="{5C609C9D-8E39-43B3-813C-6E66219C46EB}"/>
    <dgm:cxn modelId="{F6DBA917-6D35-3E42-8FBD-8EB1065DEB18}" type="presOf" srcId="{B151B3C2-7809-4B54-88CA-F2F651B36F58}" destId="{561DC06A-0A25-CF46-A219-E38520257EF9}" srcOrd="0" destOrd="0" presId="urn:microsoft.com/office/officeart/2005/8/layout/default"/>
    <dgm:cxn modelId="{F1AE2558-B44F-4DEB-AD9C-D07AC64E684B}" srcId="{9D1115E2-CC73-46DF-A4CE-39E1436E9EEE}" destId="{E6B4FBA5-35A4-42BB-A369-F634864D6378}" srcOrd="5" destOrd="0" parTransId="{38D808B2-183D-4DE6-A5B1-95D045EBD64D}" sibTransId="{0672C7A1-29CF-4318-8E91-CF4FB8F29A03}"/>
    <dgm:cxn modelId="{96709381-6E26-43DB-9E16-FA81D85B1D40}" srcId="{9D1115E2-CC73-46DF-A4CE-39E1436E9EEE}" destId="{DBC9D21D-5211-4882-B608-148D0B9F02B4}" srcOrd="1" destOrd="0" parTransId="{BC262F34-30E2-4151-A139-4341C2463F23}" sibTransId="{A7DCD5DE-8F08-404E-857E-5143DF800741}"/>
    <dgm:cxn modelId="{11CECB8D-C3A9-D542-93EA-4FE22062E3E5}" type="presOf" srcId="{DBC9D21D-5211-4882-B608-148D0B9F02B4}" destId="{CE589149-82CD-2544-B931-1F292DD20432}" srcOrd="0" destOrd="0" presId="urn:microsoft.com/office/officeart/2005/8/layout/default"/>
    <dgm:cxn modelId="{0C993A92-0B8C-4D3C-A93B-9DC687257B32}" srcId="{9D1115E2-CC73-46DF-A4CE-39E1436E9EEE}" destId="{B151B3C2-7809-4B54-88CA-F2F651B36F58}" srcOrd="0" destOrd="0" parTransId="{96D954E7-24E5-46EF-9968-AD847BD84D42}" sibTransId="{01734C45-9948-4B6E-AC68-4D2DEC041B4B}"/>
    <dgm:cxn modelId="{D3071798-884C-064C-B45D-EB7B3AB7F358}" type="presOf" srcId="{8183F6B2-4899-43D3-80B9-56B22DF6367A}" destId="{032368F4-936C-B34D-B2CE-FD66DFF00088}" srcOrd="0" destOrd="0" presId="urn:microsoft.com/office/officeart/2005/8/layout/default"/>
    <dgm:cxn modelId="{C4C6E49F-B780-4D81-9D5C-2A6029972FBC}" srcId="{9D1115E2-CC73-46DF-A4CE-39E1436E9EEE}" destId="{AAD184DB-7C54-4C5C-A27D-8EC00910619B}" srcOrd="3" destOrd="0" parTransId="{9E9500F4-E46D-47E5-95FA-AEAE158618C7}" sibTransId="{9F4CDF88-5C18-4345-AABB-0EDC314DFD7F}"/>
    <dgm:cxn modelId="{24161EA9-ED26-44CA-A40E-5C893DF7C486}" srcId="{9D1115E2-CC73-46DF-A4CE-39E1436E9EEE}" destId="{D70E2572-FB6A-40C6-A212-D00CF069A10A}" srcOrd="4" destOrd="0" parTransId="{6E004133-51E7-4C1E-AA01-E9A0E8614DE7}" sibTransId="{36C5556D-FDA3-4BE4-9B9F-8F993C28D226}"/>
    <dgm:cxn modelId="{3BCAAAB3-9716-FA4A-8EDA-0A398D46A1F8}" type="presOf" srcId="{D70E2572-FB6A-40C6-A212-D00CF069A10A}" destId="{F749494F-0A2C-8A4A-B1FE-63836A58E04C}" srcOrd="0" destOrd="0" presId="urn:microsoft.com/office/officeart/2005/8/layout/default"/>
    <dgm:cxn modelId="{4C0382C8-81A1-624A-B594-4AC753F0A7AB}" type="presOf" srcId="{9D1115E2-CC73-46DF-A4CE-39E1436E9EEE}" destId="{A021A20A-FEAA-B44F-8419-C987B9EB4714}" srcOrd="0" destOrd="0" presId="urn:microsoft.com/office/officeart/2005/8/layout/default"/>
    <dgm:cxn modelId="{FC0B2BCD-8AC8-3D48-BE57-00D0C185B6AC}" type="presOf" srcId="{E6B4FBA5-35A4-42BB-A369-F634864D6378}" destId="{0E833434-AD08-6046-88D9-591F1A12728E}" srcOrd="0" destOrd="0" presId="urn:microsoft.com/office/officeart/2005/8/layout/default"/>
    <dgm:cxn modelId="{64977119-3105-9B40-9A15-3AC653C24BA3}" type="presParOf" srcId="{A021A20A-FEAA-B44F-8419-C987B9EB4714}" destId="{561DC06A-0A25-CF46-A219-E38520257EF9}" srcOrd="0" destOrd="0" presId="urn:microsoft.com/office/officeart/2005/8/layout/default"/>
    <dgm:cxn modelId="{FDCBE3AC-43FC-5F4E-B662-473D1B909255}" type="presParOf" srcId="{A021A20A-FEAA-B44F-8419-C987B9EB4714}" destId="{5468B1D5-9535-544D-9575-5806B7C12E6C}" srcOrd="1" destOrd="0" presId="urn:microsoft.com/office/officeart/2005/8/layout/default"/>
    <dgm:cxn modelId="{BC99FC3B-FA5F-2B46-85C7-A9B635239E0B}" type="presParOf" srcId="{A021A20A-FEAA-B44F-8419-C987B9EB4714}" destId="{CE589149-82CD-2544-B931-1F292DD20432}" srcOrd="2" destOrd="0" presId="urn:microsoft.com/office/officeart/2005/8/layout/default"/>
    <dgm:cxn modelId="{E0AEA436-8422-7441-9115-BCF265A34EDC}" type="presParOf" srcId="{A021A20A-FEAA-B44F-8419-C987B9EB4714}" destId="{1DD2D9CE-1778-434C-B41F-F7271B8078A8}" srcOrd="3" destOrd="0" presId="urn:microsoft.com/office/officeart/2005/8/layout/default"/>
    <dgm:cxn modelId="{C7175611-C67F-CD44-B932-E8B610B6AC48}" type="presParOf" srcId="{A021A20A-FEAA-B44F-8419-C987B9EB4714}" destId="{032368F4-936C-B34D-B2CE-FD66DFF00088}" srcOrd="4" destOrd="0" presId="urn:microsoft.com/office/officeart/2005/8/layout/default"/>
    <dgm:cxn modelId="{12AD5E21-16CC-B14A-BEA3-7522056502BE}" type="presParOf" srcId="{A021A20A-FEAA-B44F-8419-C987B9EB4714}" destId="{99937416-E102-714C-89D4-FD7D4E1BA7C6}" srcOrd="5" destOrd="0" presId="urn:microsoft.com/office/officeart/2005/8/layout/default"/>
    <dgm:cxn modelId="{641FB4F4-0170-FD41-80B1-85CD88ED7C9B}" type="presParOf" srcId="{A021A20A-FEAA-B44F-8419-C987B9EB4714}" destId="{812E07E4-6B4D-8D4F-9165-621081347D3D}" srcOrd="6" destOrd="0" presId="urn:microsoft.com/office/officeart/2005/8/layout/default"/>
    <dgm:cxn modelId="{C0F4FDFE-C0AD-3F48-A12E-292122566DD7}" type="presParOf" srcId="{A021A20A-FEAA-B44F-8419-C987B9EB4714}" destId="{FB1E786C-F47F-9B4D-9FA4-98DA70058C62}" srcOrd="7" destOrd="0" presId="urn:microsoft.com/office/officeart/2005/8/layout/default"/>
    <dgm:cxn modelId="{403C3C40-F2F2-5C4A-9012-2CF0B2564B94}" type="presParOf" srcId="{A021A20A-FEAA-B44F-8419-C987B9EB4714}" destId="{F749494F-0A2C-8A4A-B1FE-63836A58E04C}" srcOrd="8" destOrd="0" presId="urn:microsoft.com/office/officeart/2005/8/layout/default"/>
    <dgm:cxn modelId="{07CDCFDB-F9C9-4E4F-AD0D-856F1A7CD7F0}" type="presParOf" srcId="{A021A20A-FEAA-B44F-8419-C987B9EB4714}" destId="{D06AE29A-EF2B-F746-81EE-6EE0CFC0DAFC}" srcOrd="9" destOrd="0" presId="urn:microsoft.com/office/officeart/2005/8/layout/default"/>
    <dgm:cxn modelId="{6EBAC721-A928-C749-B93A-BED46134983C}" type="presParOf" srcId="{A021A20A-FEAA-B44F-8419-C987B9EB4714}" destId="{0E833434-AD08-6046-88D9-591F1A12728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0605249-9B3C-488C-BD1B-C984D19D3325}" type="doc">
      <dgm:prSet loTypeId="urn:microsoft.com/office/officeart/2005/8/layout/pyramid3" loCatId="pyramid" qsTypeId="urn:microsoft.com/office/officeart/2005/8/quickstyle/simple5" qsCatId="simple" csTypeId="urn:microsoft.com/office/officeart/2005/8/colors/colorful5" csCatId="colorful" phldr="1"/>
      <dgm:spPr/>
    </dgm:pt>
    <dgm:pt modelId="{C4F9A7E8-741C-4B8E-90D7-5ED934D0448D}">
      <dgm:prSet phldrT="[Text]" custT="1"/>
      <dgm:spPr>
        <a:xfrm rot="10800000">
          <a:off x="0" y="0"/>
          <a:ext cx="100583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a:latin typeface="Arial" panose="020B0604020202020204" pitchFamily="34" charset="0"/>
              <a:ea typeface="+mn-ea"/>
              <a:cs typeface="Arial" panose="020B0604020202020204" pitchFamily="34" charset="0"/>
            </a:rPr>
            <a:t>Knowing</a:t>
          </a:r>
        </a:p>
      </dgm:t>
    </dgm:pt>
    <dgm:pt modelId="{BF7AC08B-2149-43DC-AD51-64B42E6ACC8D}" type="parTrans" cxnId="{D094E98A-933C-464C-AABF-8FFBF00D5F77}">
      <dgm:prSet/>
      <dgm:spPr/>
      <dgm:t>
        <a:bodyPr/>
        <a:lstStyle/>
        <a:p>
          <a:endParaRPr lang="en-US"/>
        </a:p>
      </dgm:t>
    </dgm:pt>
    <dgm:pt modelId="{5D8281C8-245C-4490-A9B8-568F4BEDA971}" type="sibTrans" cxnId="{D094E98A-933C-464C-AABF-8FFBF00D5F77}">
      <dgm:prSet/>
      <dgm:spPr/>
      <dgm:t>
        <a:bodyPr/>
        <a:lstStyle/>
        <a:p>
          <a:endParaRPr lang="en-US"/>
        </a:p>
      </dgm:t>
    </dgm:pt>
    <dgm:pt modelId="{E78B6570-31A8-4218-8427-CE634C69F9A7}">
      <dgm:prSet phldrT="[Text]" custT="1"/>
      <dgm:spPr>
        <a:xfrm rot="10800000">
          <a:off x="1676400" y="1201208"/>
          <a:ext cx="67055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a:latin typeface="Arial" panose="020B0604020202020204" pitchFamily="34" charset="0"/>
              <a:ea typeface="+mn-ea"/>
              <a:cs typeface="Arial" panose="020B0604020202020204" pitchFamily="34" charset="0"/>
            </a:rPr>
            <a:t>Believing</a:t>
          </a:r>
        </a:p>
      </dgm:t>
    </dgm:pt>
    <dgm:pt modelId="{17BA083D-6BDB-4935-B2FF-E0FB68A3461E}" type="parTrans" cxnId="{322446DF-AD20-48C1-AF94-2D083009C9A4}">
      <dgm:prSet/>
      <dgm:spPr/>
      <dgm:t>
        <a:bodyPr/>
        <a:lstStyle/>
        <a:p>
          <a:endParaRPr lang="en-US"/>
        </a:p>
      </dgm:t>
    </dgm:pt>
    <dgm:pt modelId="{0BA2FFBD-C193-4968-AA15-051452CD19AB}" type="sibTrans" cxnId="{322446DF-AD20-48C1-AF94-2D083009C9A4}">
      <dgm:prSet/>
      <dgm:spPr/>
      <dgm:t>
        <a:bodyPr/>
        <a:lstStyle/>
        <a:p>
          <a:endParaRPr lang="en-US"/>
        </a:p>
      </dgm:t>
    </dgm:pt>
    <dgm:pt modelId="{139918BB-9DE8-47B5-BEC6-4D5A43E4E2EE}">
      <dgm:prSet phldrT="[Text]" custT="1"/>
      <dgm:spPr>
        <a:xfrm rot="10800000">
          <a:off x="3352799" y="2402416"/>
          <a:ext cx="33527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a:latin typeface="Arial" panose="020B0604020202020204" pitchFamily="34" charset="0"/>
              <a:ea typeface="+mn-ea"/>
              <a:cs typeface="Arial" panose="020B0604020202020204" pitchFamily="34" charset="0"/>
            </a:rPr>
            <a:t>Suspecting</a:t>
          </a:r>
        </a:p>
      </dgm:t>
    </dgm:pt>
    <dgm:pt modelId="{DCBD3410-6211-407D-80EB-D2F1DC493188}" type="parTrans" cxnId="{43DDF188-7044-451C-81C1-F2AA9F1F3104}">
      <dgm:prSet/>
      <dgm:spPr/>
      <dgm:t>
        <a:bodyPr/>
        <a:lstStyle/>
        <a:p>
          <a:endParaRPr lang="en-US"/>
        </a:p>
      </dgm:t>
    </dgm:pt>
    <dgm:pt modelId="{CBD1114B-39B8-4252-8F36-3D99E226D3F0}" type="sibTrans" cxnId="{43DDF188-7044-451C-81C1-F2AA9F1F3104}">
      <dgm:prSet/>
      <dgm:spPr/>
      <dgm:t>
        <a:bodyPr/>
        <a:lstStyle/>
        <a:p>
          <a:endParaRPr lang="en-US"/>
        </a:p>
      </dgm:t>
    </dgm:pt>
    <dgm:pt modelId="{1CB5EA9B-FA24-4A05-910D-2AEBDE6F0F5B}" type="pres">
      <dgm:prSet presAssocID="{70605249-9B3C-488C-BD1B-C984D19D3325}" presName="Name0" presStyleCnt="0">
        <dgm:presLayoutVars>
          <dgm:dir/>
          <dgm:animLvl val="lvl"/>
          <dgm:resizeHandles val="exact"/>
        </dgm:presLayoutVars>
      </dgm:prSet>
      <dgm:spPr/>
    </dgm:pt>
    <dgm:pt modelId="{899BF5D1-4573-4397-94E8-FFE8D64E7F77}" type="pres">
      <dgm:prSet presAssocID="{C4F9A7E8-741C-4B8E-90D7-5ED934D0448D}" presName="Name8" presStyleCnt="0"/>
      <dgm:spPr/>
    </dgm:pt>
    <dgm:pt modelId="{9AF7140A-1B63-4AF0-AC14-000DD44253A7}" type="pres">
      <dgm:prSet presAssocID="{C4F9A7E8-741C-4B8E-90D7-5ED934D0448D}" presName="level" presStyleLbl="node1" presStyleIdx="0" presStyleCnt="3">
        <dgm:presLayoutVars>
          <dgm:chMax val="1"/>
          <dgm:bulletEnabled val="1"/>
        </dgm:presLayoutVars>
      </dgm:prSet>
      <dgm:spPr/>
    </dgm:pt>
    <dgm:pt modelId="{DD7CCD27-9E92-4386-9912-081D94CDC647}" type="pres">
      <dgm:prSet presAssocID="{C4F9A7E8-741C-4B8E-90D7-5ED934D0448D}" presName="levelTx" presStyleLbl="revTx" presStyleIdx="0" presStyleCnt="0">
        <dgm:presLayoutVars>
          <dgm:chMax val="1"/>
          <dgm:bulletEnabled val="1"/>
        </dgm:presLayoutVars>
      </dgm:prSet>
      <dgm:spPr/>
    </dgm:pt>
    <dgm:pt modelId="{3EED2144-DE0B-4C56-8FEF-F7001BE063DF}" type="pres">
      <dgm:prSet presAssocID="{E78B6570-31A8-4218-8427-CE634C69F9A7}" presName="Name8" presStyleCnt="0"/>
      <dgm:spPr/>
    </dgm:pt>
    <dgm:pt modelId="{E39C8E5E-ADAF-411E-B5AC-9A53AFCEB9FA}" type="pres">
      <dgm:prSet presAssocID="{E78B6570-31A8-4218-8427-CE634C69F9A7}" presName="level" presStyleLbl="node1" presStyleIdx="1" presStyleCnt="3" custScaleX="113767">
        <dgm:presLayoutVars>
          <dgm:chMax val="1"/>
          <dgm:bulletEnabled val="1"/>
        </dgm:presLayoutVars>
      </dgm:prSet>
      <dgm:spPr/>
    </dgm:pt>
    <dgm:pt modelId="{B6B5E9B3-D27E-4E7B-9245-27023A88BA19}" type="pres">
      <dgm:prSet presAssocID="{E78B6570-31A8-4218-8427-CE634C69F9A7}" presName="levelTx" presStyleLbl="revTx" presStyleIdx="0" presStyleCnt="0">
        <dgm:presLayoutVars>
          <dgm:chMax val="1"/>
          <dgm:bulletEnabled val="1"/>
        </dgm:presLayoutVars>
      </dgm:prSet>
      <dgm:spPr/>
    </dgm:pt>
    <dgm:pt modelId="{1FFF9A8E-B7BE-4119-A7F0-ED353F0D4BD2}" type="pres">
      <dgm:prSet presAssocID="{139918BB-9DE8-47B5-BEC6-4D5A43E4E2EE}" presName="Name8" presStyleCnt="0"/>
      <dgm:spPr/>
    </dgm:pt>
    <dgm:pt modelId="{2AF2D461-9AA2-4F5C-9EED-7B89FEBDAB57}" type="pres">
      <dgm:prSet presAssocID="{139918BB-9DE8-47B5-BEC6-4D5A43E4E2EE}" presName="level" presStyleLbl="node1" presStyleIdx="2" presStyleCnt="3" custScaleX="160714">
        <dgm:presLayoutVars>
          <dgm:chMax val="1"/>
          <dgm:bulletEnabled val="1"/>
        </dgm:presLayoutVars>
      </dgm:prSet>
      <dgm:spPr/>
    </dgm:pt>
    <dgm:pt modelId="{BB96676E-EB88-4FC0-958D-97F77450821C}" type="pres">
      <dgm:prSet presAssocID="{139918BB-9DE8-47B5-BEC6-4D5A43E4E2EE}" presName="levelTx" presStyleLbl="revTx" presStyleIdx="0" presStyleCnt="0">
        <dgm:presLayoutVars>
          <dgm:chMax val="1"/>
          <dgm:bulletEnabled val="1"/>
        </dgm:presLayoutVars>
      </dgm:prSet>
      <dgm:spPr/>
    </dgm:pt>
  </dgm:ptLst>
  <dgm:cxnLst>
    <dgm:cxn modelId="{A1FFF92D-C732-4170-9F5C-F5780358DED8}" type="presOf" srcId="{E78B6570-31A8-4218-8427-CE634C69F9A7}" destId="{B6B5E9B3-D27E-4E7B-9245-27023A88BA19}" srcOrd="1" destOrd="0" presId="urn:microsoft.com/office/officeart/2005/8/layout/pyramid3"/>
    <dgm:cxn modelId="{D9B9C463-BFDB-415B-926B-28E3FBC9F771}" type="presOf" srcId="{70605249-9B3C-488C-BD1B-C984D19D3325}" destId="{1CB5EA9B-FA24-4A05-910D-2AEBDE6F0F5B}" srcOrd="0" destOrd="0" presId="urn:microsoft.com/office/officeart/2005/8/layout/pyramid3"/>
    <dgm:cxn modelId="{7A7AFD49-73FF-450E-A547-4E5754477223}" type="presOf" srcId="{C4F9A7E8-741C-4B8E-90D7-5ED934D0448D}" destId="{9AF7140A-1B63-4AF0-AC14-000DD44253A7}" srcOrd="0" destOrd="0" presId="urn:microsoft.com/office/officeart/2005/8/layout/pyramid3"/>
    <dgm:cxn modelId="{69F06E4F-D135-4227-81A7-FDBF188A5EA2}" type="presOf" srcId="{139918BB-9DE8-47B5-BEC6-4D5A43E4E2EE}" destId="{BB96676E-EB88-4FC0-958D-97F77450821C}" srcOrd="1" destOrd="0" presId="urn:microsoft.com/office/officeart/2005/8/layout/pyramid3"/>
    <dgm:cxn modelId="{43DDF188-7044-451C-81C1-F2AA9F1F3104}" srcId="{70605249-9B3C-488C-BD1B-C984D19D3325}" destId="{139918BB-9DE8-47B5-BEC6-4D5A43E4E2EE}" srcOrd="2" destOrd="0" parTransId="{DCBD3410-6211-407D-80EB-D2F1DC493188}" sibTransId="{CBD1114B-39B8-4252-8F36-3D99E226D3F0}"/>
    <dgm:cxn modelId="{D094E98A-933C-464C-AABF-8FFBF00D5F77}" srcId="{70605249-9B3C-488C-BD1B-C984D19D3325}" destId="{C4F9A7E8-741C-4B8E-90D7-5ED934D0448D}" srcOrd="0" destOrd="0" parTransId="{BF7AC08B-2149-43DC-AD51-64B42E6ACC8D}" sibTransId="{5D8281C8-245C-4490-A9B8-568F4BEDA971}"/>
    <dgm:cxn modelId="{073C4EB8-A59A-4464-ACC4-4470C10BE9C2}" type="presOf" srcId="{E78B6570-31A8-4218-8427-CE634C69F9A7}" destId="{E39C8E5E-ADAF-411E-B5AC-9A53AFCEB9FA}" srcOrd="0" destOrd="0" presId="urn:microsoft.com/office/officeart/2005/8/layout/pyramid3"/>
    <dgm:cxn modelId="{322446DF-AD20-48C1-AF94-2D083009C9A4}" srcId="{70605249-9B3C-488C-BD1B-C984D19D3325}" destId="{E78B6570-31A8-4218-8427-CE634C69F9A7}" srcOrd="1" destOrd="0" parTransId="{17BA083D-6BDB-4935-B2FF-E0FB68A3461E}" sibTransId="{0BA2FFBD-C193-4968-AA15-051452CD19AB}"/>
    <dgm:cxn modelId="{9CA50CE1-5A8D-460B-B3B9-6CFBD0DF7F42}" type="presOf" srcId="{139918BB-9DE8-47B5-BEC6-4D5A43E4E2EE}" destId="{2AF2D461-9AA2-4F5C-9EED-7B89FEBDAB57}" srcOrd="0" destOrd="0" presId="urn:microsoft.com/office/officeart/2005/8/layout/pyramid3"/>
    <dgm:cxn modelId="{E64D7BF0-8393-438C-9F12-06D2E0248703}" type="presOf" srcId="{C4F9A7E8-741C-4B8E-90D7-5ED934D0448D}" destId="{DD7CCD27-9E92-4386-9912-081D94CDC647}" srcOrd="1" destOrd="0" presId="urn:microsoft.com/office/officeart/2005/8/layout/pyramid3"/>
    <dgm:cxn modelId="{708E6386-2B22-47E6-87C5-C916205A653A}" type="presParOf" srcId="{1CB5EA9B-FA24-4A05-910D-2AEBDE6F0F5B}" destId="{899BF5D1-4573-4397-94E8-FFE8D64E7F77}" srcOrd="0" destOrd="0" presId="urn:microsoft.com/office/officeart/2005/8/layout/pyramid3"/>
    <dgm:cxn modelId="{169E76A8-650D-4688-B769-C2BE0E3CC033}" type="presParOf" srcId="{899BF5D1-4573-4397-94E8-FFE8D64E7F77}" destId="{9AF7140A-1B63-4AF0-AC14-000DD44253A7}" srcOrd="0" destOrd="0" presId="urn:microsoft.com/office/officeart/2005/8/layout/pyramid3"/>
    <dgm:cxn modelId="{15C6E205-DF48-4895-AF28-B0EC4D5EADB6}" type="presParOf" srcId="{899BF5D1-4573-4397-94E8-FFE8D64E7F77}" destId="{DD7CCD27-9E92-4386-9912-081D94CDC647}" srcOrd="1" destOrd="0" presId="urn:microsoft.com/office/officeart/2005/8/layout/pyramid3"/>
    <dgm:cxn modelId="{6B2EB677-FA64-4E72-ADC9-38248F6BC7E9}" type="presParOf" srcId="{1CB5EA9B-FA24-4A05-910D-2AEBDE6F0F5B}" destId="{3EED2144-DE0B-4C56-8FEF-F7001BE063DF}" srcOrd="1" destOrd="0" presId="urn:microsoft.com/office/officeart/2005/8/layout/pyramid3"/>
    <dgm:cxn modelId="{CDB691EC-6BE3-43A4-9EAD-06FED565B98B}" type="presParOf" srcId="{3EED2144-DE0B-4C56-8FEF-F7001BE063DF}" destId="{E39C8E5E-ADAF-411E-B5AC-9A53AFCEB9FA}" srcOrd="0" destOrd="0" presId="urn:microsoft.com/office/officeart/2005/8/layout/pyramid3"/>
    <dgm:cxn modelId="{3F076D11-3405-4183-8C6F-97F1E6F8AA00}" type="presParOf" srcId="{3EED2144-DE0B-4C56-8FEF-F7001BE063DF}" destId="{B6B5E9B3-D27E-4E7B-9245-27023A88BA19}" srcOrd="1" destOrd="0" presId="urn:microsoft.com/office/officeart/2005/8/layout/pyramid3"/>
    <dgm:cxn modelId="{08EEB19D-09B4-4EFA-AB7A-E1158D946195}" type="presParOf" srcId="{1CB5EA9B-FA24-4A05-910D-2AEBDE6F0F5B}" destId="{1FFF9A8E-B7BE-4119-A7F0-ED353F0D4BD2}" srcOrd="2" destOrd="0" presId="urn:microsoft.com/office/officeart/2005/8/layout/pyramid3"/>
    <dgm:cxn modelId="{558DDCDC-DCA0-46DF-97DC-71FE2F79BE02}" type="presParOf" srcId="{1FFF9A8E-B7BE-4119-A7F0-ED353F0D4BD2}" destId="{2AF2D461-9AA2-4F5C-9EED-7B89FEBDAB57}" srcOrd="0" destOrd="0" presId="urn:microsoft.com/office/officeart/2005/8/layout/pyramid3"/>
    <dgm:cxn modelId="{83914CC8-F8C8-4198-94CA-0460C475243A}" type="presParOf" srcId="{1FFF9A8E-B7BE-4119-A7F0-ED353F0D4BD2}" destId="{BB96676E-EB88-4FC0-958D-97F77450821C}"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D83E62-EF9B-47B9-836E-CA6C9B28EE68}">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Access the Policing vision 2030 and make a note of what you feel is the biggest challenge for our future policing?</a:t>
          </a:r>
        </a:p>
      </dsp:txBody>
      <dsp:txXfrm>
        <a:off x="36841" y="36841"/>
        <a:ext cx="7931345" cy="1184159"/>
      </dsp:txXfrm>
    </dsp:sp>
    <dsp:sp modelId="{1A777474-FA13-43FB-A486-DB54E4210E0B}">
      <dsp:nvSpPr>
        <dsp:cNvPr id="0" name=""/>
        <dsp:cNvSpPr/>
      </dsp:nvSpPr>
      <dsp:spPr>
        <a:xfrm>
          <a:off x="819587" y="1467481"/>
          <a:ext cx="9288654" cy="1257841"/>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Policing future environment 2040- What are the 10 key trends?</a:t>
          </a:r>
        </a:p>
      </dsp:txBody>
      <dsp:txXfrm>
        <a:off x="856428" y="1504322"/>
        <a:ext cx="7577788" cy="1184159"/>
      </dsp:txXfrm>
    </dsp:sp>
    <dsp:sp modelId="{6B6A4107-045B-454F-BB90-CC1C34A81D08}">
      <dsp:nvSpPr>
        <dsp:cNvPr id="0" name=""/>
        <dsp:cNvSpPr/>
      </dsp:nvSpPr>
      <dsp:spPr>
        <a:xfrm>
          <a:off x="1639174" y="2934963"/>
          <a:ext cx="9288654" cy="1257841"/>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Can you identify any differences in these two reports?</a:t>
          </a:r>
        </a:p>
      </dsp:txBody>
      <dsp:txXfrm>
        <a:off x="1676015" y="2971804"/>
        <a:ext cx="7577788" cy="1184159"/>
      </dsp:txXfrm>
    </dsp:sp>
    <dsp:sp modelId="{63C7787A-9987-454E-80DD-D08649AB2DB0}">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09B052CE-2999-4DE1-BB77-29163072AB0A}">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179549-F7F2-C74B-B430-33D233E286E1}">
      <dsp:nvSpPr>
        <dsp:cNvPr id="0" name=""/>
        <dsp:cNvSpPr/>
      </dsp:nvSpPr>
      <dsp:spPr>
        <a:xfrm>
          <a:off x="402550" y="1992"/>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SMELL</a:t>
          </a:r>
        </a:p>
      </dsp:txBody>
      <dsp:txXfrm>
        <a:off x="402550" y="1992"/>
        <a:ext cx="3034531" cy="1820718"/>
      </dsp:txXfrm>
    </dsp:sp>
    <dsp:sp modelId="{5A895E4A-D2CF-0147-ABF9-DB0F5D5595E7}">
      <dsp:nvSpPr>
        <dsp:cNvPr id="0" name=""/>
        <dsp:cNvSpPr/>
      </dsp:nvSpPr>
      <dsp:spPr>
        <a:xfrm>
          <a:off x="3740534" y="1992"/>
          <a:ext cx="3034531" cy="1820718"/>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HEARD </a:t>
          </a:r>
        </a:p>
      </dsp:txBody>
      <dsp:txXfrm>
        <a:off x="3740534" y="1992"/>
        <a:ext cx="3034531" cy="1820718"/>
      </dsp:txXfrm>
    </dsp:sp>
    <dsp:sp modelId="{A8DD8265-F138-A744-97DC-17E37455AE5B}">
      <dsp:nvSpPr>
        <dsp:cNvPr id="0" name=""/>
        <dsp:cNvSpPr/>
      </dsp:nvSpPr>
      <dsp:spPr>
        <a:xfrm>
          <a:off x="7078518" y="1992"/>
          <a:ext cx="3034531" cy="1820718"/>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ACTION </a:t>
          </a:r>
        </a:p>
      </dsp:txBody>
      <dsp:txXfrm>
        <a:off x="7078518" y="1992"/>
        <a:ext cx="3034531" cy="1820718"/>
      </dsp:txXfrm>
    </dsp:sp>
    <dsp:sp modelId="{7B45FA05-E59C-7E42-B336-44EDE9430CE7}">
      <dsp:nvSpPr>
        <dsp:cNvPr id="0" name=""/>
        <dsp:cNvSpPr/>
      </dsp:nvSpPr>
      <dsp:spPr>
        <a:xfrm>
          <a:off x="402550" y="2126164"/>
          <a:ext cx="3034531" cy="1820718"/>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CONVERSATION </a:t>
          </a:r>
        </a:p>
      </dsp:txBody>
      <dsp:txXfrm>
        <a:off x="402550" y="2126164"/>
        <a:ext cx="3034531" cy="1820718"/>
      </dsp:txXfrm>
    </dsp:sp>
    <dsp:sp modelId="{36E87D3C-D71C-E94A-9EA3-BE9A6E82A712}">
      <dsp:nvSpPr>
        <dsp:cNvPr id="0" name=""/>
        <dsp:cNvSpPr/>
      </dsp:nvSpPr>
      <dsp:spPr>
        <a:xfrm>
          <a:off x="3740534" y="2126164"/>
          <a:ext cx="3034531" cy="1820718"/>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KNOWELDGE </a:t>
          </a:r>
        </a:p>
      </dsp:txBody>
      <dsp:txXfrm>
        <a:off x="3740534" y="2126164"/>
        <a:ext cx="3034531" cy="1820718"/>
      </dsp:txXfrm>
    </dsp:sp>
    <dsp:sp modelId="{594443EF-A4E7-9E40-9551-FF891AE396C5}">
      <dsp:nvSpPr>
        <dsp:cNvPr id="0" name=""/>
        <dsp:cNvSpPr/>
      </dsp:nvSpPr>
      <dsp:spPr>
        <a:xfrm>
          <a:off x="7078518" y="2126164"/>
          <a:ext cx="3034531" cy="1820718"/>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SEEN </a:t>
          </a:r>
        </a:p>
      </dsp:txBody>
      <dsp:txXfrm>
        <a:off x="7078518" y="2126164"/>
        <a:ext cx="3034531" cy="1820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1DC06A-0A25-CF46-A219-E38520257EF9}">
      <dsp:nvSpPr>
        <dsp:cNvPr id="0" name=""/>
        <dsp:cNvSpPr/>
      </dsp:nvSpPr>
      <dsp:spPr>
        <a:xfrm>
          <a:off x="402550" y="1992"/>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a:t>WHO? </a:t>
          </a:r>
        </a:p>
      </dsp:txBody>
      <dsp:txXfrm>
        <a:off x="402550" y="1992"/>
        <a:ext cx="3034531" cy="1820718"/>
      </dsp:txXfrm>
    </dsp:sp>
    <dsp:sp modelId="{CE589149-82CD-2544-B931-1F292DD20432}">
      <dsp:nvSpPr>
        <dsp:cNvPr id="0" name=""/>
        <dsp:cNvSpPr/>
      </dsp:nvSpPr>
      <dsp:spPr>
        <a:xfrm>
          <a:off x="3740534" y="1992"/>
          <a:ext cx="3034531" cy="1820718"/>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a:t>WHAT? </a:t>
          </a:r>
        </a:p>
      </dsp:txBody>
      <dsp:txXfrm>
        <a:off x="3740534" y="1992"/>
        <a:ext cx="3034531" cy="1820718"/>
      </dsp:txXfrm>
    </dsp:sp>
    <dsp:sp modelId="{032368F4-936C-B34D-B2CE-FD66DFF00088}">
      <dsp:nvSpPr>
        <dsp:cNvPr id="0" name=""/>
        <dsp:cNvSpPr/>
      </dsp:nvSpPr>
      <dsp:spPr>
        <a:xfrm>
          <a:off x="7078518" y="1992"/>
          <a:ext cx="3034531" cy="1820718"/>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a:t>WHEN? </a:t>
          </a:r>
        </a:p>
      </dsp:txBody>
      <dsp:txXfrm>
        <a:off x="7078518" y="1992"/>
        <a:ext cx="3034531" cy="1820718"/>
      </dsp:txXfrm>
    </dsp:sp>
    <dsp:sp modelId="{812E07E4-6B4D-8D4F-9165-621081347D3D}">
      <dsp:nvSpPr>
        <dsp:cNvPr id="0" name=""/>
        <dsp:cNvSpPr/>
      </dsp:nvSpPr>
      <dsp:spPr>
        <a:xfrm>
          <a:off x="402550" y="2126164"/>
          <a:ext cx="3034531" cy="1820718"/>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a:t>WHY? </a:t>
          </a:r>
        </a:p>
      </dsp:txBody>
      <dsp:txXfrm>
        <a:off x="402550" y="2126164"/>
        <a:ext cx="3034531" cy="1820718"/>
      </dsp:txXfrm>
    </dsp:sp>
    <dsp:sp modelId="{F749494F-0A2C-8A4A-B1FE-63836A58E04C}">
      <dsp:nvSpPr>
        <dsp:cNvPr id="0" name=""/>
        <dsp:cNvSpPr/>
      </dsp:nvSpPr>
      <dsp:spPr>
        <a:xfrm>
          <a:off x="3740534" y="2126164"/>
          <a:ext cx="3034531" cy="1820718"/>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a:t>WHERE? </a:t>
          </a:r>
        </a:p>
      </dsp:txBody>
      <dsp:txXfrm>
        <a:off x="3740534" y="2126164"/>
        <a:ext cx="3034531" cy="1820718"/>
      </dsp:txXfrm>
    </dsp:sp>
    <dsp:sp modelId="{0E833434-AD08-6046-88D9-591F1A12728E}">
      <dsp:nvSpPr>
        <dsp:cNvPr id="0" name=""/>
        <dsp:cNvSpPr/>
      </dsp:nvSpPr>
      <dsp:spPr>
        <a:xfrm>
          <a:off x="7078518" y="2126164"/>
          <a:ext cx="3034531" cy="1820718"/>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US" sz="5400" kern="1200"/>
            <a:t>HOW? </a:t>
          </a:r>
        </a:p>
      </dsp:txBody>
      <dsp:txXfrm>
        <a:off x="7078518" y="2126164"/>
        <a:ext cx="3034531" cy="1820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7140A-1B63-4AF0-AC14-000DD44253A7}">
      <dsp:nvSpPr>
        <dsp:cNvPr id="0" name=""/>
        <dsp:cNvSpPr/>
      </dsp:nvSpPr>
      <dsp:spPr>
        <a:xfrm rot="10800000">
          <a:off x="0" y="0"/>
          <a:ext cx="8064896" cy="1369923"/>
        </a:xfrm>
        <a:prstGeom prst="trapezoid">
          <a:avLst>
            <a:gd name="adj" fmla="val 139559"/>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rial" panose="020B0604020202020204" pitchFamily="34" charset="0"/>
              <a:ea typeface="+mn-ea"/>
              <a:cs typeface="Arial" panose="020B0604020202020204" pitchFamily="34" charset="0"/>
            </a:rPr>
            <a:t>Knowing</a:t>
          </a:r>
        </a:p>
      </dsp:txBody>
      <dsp:txXfrm rot="-10800000">
        <a:off x="2685923" y="333079"/>
        <a:ext cx="2693048" cy="1036844"/>
      </dsp:txXfrm>
    </dsp:sp>
    <dsp:sp modelId="{E39C8E5E-ADAF-411E-B5AC-9A53AFCEB9FA}">
      <dsp:nvSpPr>
        <dsp:cNvPr id="0" name=""/>
        <dsp:cNvSpPr/>
      </dsp:nvSpPr>
      <dsp:spPr>
        <a:xfrm rot="10800000">
          <a:off x="974051" y="1369923"/>
          <a:ext cx="6116793" cy="1369923"/>
        </a:xfrm>
        <a:prstGeom prst="trapezoid">
          <a:avLst>
            <a:gd name="adj" fmla="val 139559"/>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rial" panose="020B0604020202020204" pitchFamily="34" charset="0"/>
              <a:ea typeface="+mn-ea"/>
              <a:cs typeface="Arial" panose="020B0604020202020204" pitchFamily="34" charset="0"/>
            </a:rPr>
            <a:t>Believing</a:t>
          </a:r>
        </a:p>
      </dsp:txBody>
      <dsp:txXfrm rot="-10800000">
        <a:off x="3319057" y="1809082"/>
        <a:ext cx="1426781" cy="930764"/>
      </dsp:txXfrm>
    </dsp:sp>
    <dsp:sp modelId="{2AF2D461-9AA2-4F5C-9EED-7B89FEBDAB57}">
      <dsp:nvSpPr>
        <dsp:cNvPr id="0" name=""/>
        <dsp:cNvSpPr/>
      </dsp:nvSpPr>
      <dsp:spPr>
        <a:xfrm rot="10800000">
          <a:off x="1872211" y="2739846"/>
          <a:ext cx="4320472" cy="1369923"/>
        </a:xfrm>
        <a:prstGeom prst="trapezoid">
          <a:avLst>
            <a:gd name="adj" fmla="val 139559"/>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rial" panose="020B0604020202020204" pitchFamily="34" charset="0"/>
              <a:ea typeface="+mn-ea"/>
              <a:cs typeface="Arial" panose="020B0604020202020204" pitchFamily="34" charset="0"/>
            </a:rPr>
            <a:t>Suspecting</a:t>
          </a:r>
        </a:p>
      </dsp:txBody>
      <dsp:txXfrm rot="-10800000">
        <a:off x="3146778" y="3143982"/>
        <a:ext cx="1771338" cy="96578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35DE58-0C3F-40A7-AB98-3AE85CBADDBB}" type="datetimeFigureOut">
              <a:t>10/8/2025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054F6D-F9C8-4A7B-9A1F-00F334B9CB4A}" type="slidenum">
              <a:t>‹#›</a:t>
            </a:fld>
            <a:endParaRPr lang="en-US"/>
          </a:p>
        </p:txBody>
      </p:sp>
    </p:spTree>
    <p:extLst>
      <p:ext uri="{BB962C8B-B14F-4D97-AF65-F5344CB8AC3E}">
        <p14:creationId xmlns:p14="http://schemas.microsoft.com/office/powerpoint/2010/main" val="1054560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s://www.college.police.uk/research/support-research" TargetMode="External"/><Relationship Id="rId3" Type="http://schemas.openxmlformats.org/officeDocument/2006/relationships/hyperlink" Target="https://www.college.police.uk/research/crime-reduction-toolkit" TargetMode="External"/><Relationship Id="rId7" Type="http://schemas.openxmlformats.org/officeDocument/2006/relationships/hyperlink" Target="https://www.college.police.uk/research/practical-evaluation-tools" TargetMode="External"/><Relationship Id="rId2" Type="http://schemas.openxmlformats.org/officeDocument/2006/relationships/slide" Target="../slides/slide21.xml"/><Relationship Id="rId1" Type="http://schemas.openxmlformats.org/officeDocument/2006/relationships/notesMaster" Target="../notesMasters/notesMaster1.xml"/><Relationship Id="rId6" Type="http://schemas.openxmlformats.org/officeDocument/2006/relationships/hyperlink" Target="https://www.college.police.uk/support-forces/practices" TargetMode="External"/><Relationship Id="rId5" Type="http://schemas.openxmlformats.org/officeDocument/2006/relationships/hyperlink" Target="https://www.college.police.uk/guidance" TargetMode="External"/><Relationship Id="rId4" Type="http://schemas.openxmlformats.org/officeDocument/2006/relationships/hyperlink" Target="https://www.college.police.uk/research/projects"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APP- </a:t>
            </a:r>
          </a:p>
          <a:p>
            <a:r>
              <a:rPr lang="en-US">
                <a:cs typeface="Calibri"/>
              </a:rPr>
              <a:t>What works Centre- </a:t>
            </a:r>
            <a:r>
              <a:rPr lang="en-US"/>
              <a:t>providing easy access to the best available evidence in the </a:t>
            </a:r>
            <a:r>
              <a:rPr lang="en-US" b="1" u="sng">
                <a:hlinkClick r:id="rId3"/>
              </a:rPr>
              <a:t>crime reduction toolkit</a:t>
            </a:r>
            <a:endParaRPr lang="en-US"/>
          </a:p>
          <a:p>
            <a:r>
              <a:rPr lang="en-US"/>
              <a:t>sharing research on the </a:t>
            </a:r>
            <a:r>
              <a:rPr lang="en-US" b="1" u="sng">
                <a:hlinkClick r:id="rId4"/>
              </a:rPr>
              <a:t>research map</a:t>
            </a:r>
            <a:endParaRPr lang="en-US"/>
          </a:p>
          <a:p>
            <a:r>
              <a:rPr lang="en-US"/>
              <a:t>turning evidence into practice with </a:t>
            </a:r>
            <a:r>
              <a:rPr lang="en-US" b="1" u="sng">
                <a:hlinkClick r:id="rId5"/>
              </a:rPr>
              <a:t>operational policing guidance</a:t>
            </a:r>
            <a:endParaRPr lang="en-US"/>
          </a:p>
          <a:p>
            <a:r>
              <a:rPr lang="en-US"/>
              <a:t>sharing interventions that have been implemented by crime reduction and community safety </a:t>
            </a:r>
            <a:r>
              <a:rPr lang="en-US" err="1"/>
              <a:t>organisations</a:t>
            </a:r>
            <a:r>
              <a:rPr lang="en-US"/>
              <a:t> in the </a:t>
            </a:r>
            <a:r>
              <a:rPr lang="en-US" b="1" u="sng">
                <a:hlinkClick r:id="rId6"/>
              </a:rPr>
              <a:t>practice bank</a:t>
            </a:r>
            <a:endParaRPr lang="en-US"/>
          </a:p>
          <a:p>
            <a:r>
              <a:rPr lang="en-US"/>
              <a:t>providing </a:t>
            </a:r>
            <a:r>
              <a:rPr lang="en-US" b="1" u="sng">
                <a:hlinkClick r:id="rId7"/>
              </a:rPr>
              <a:t>practical tools for evaluating policing projects, interventions and tactics</a:t>
            </a:r>
            <a:endParaRPr lang="en-US"/>
          </a:p>
          <a:p>
            <a:r>
              <a:rPr lang="en-US"/>
              <a:t>helping to connect practitioners and academics</a:t>
            </a:r>
          </a:p>
          <a:p>
            <a:r>
              <a:rPr lang="en-US"/>
              <a:t>supporting people in policing to undertake research by </a:t>
            </a:r>
            <a:r>
              <a:rPr lang="en-US" b="1" u="sng">
                <a:hlinkClick r:id="rId8"/>
              </a:rPr>
              <a:t>providing peer support networks, research surgeries and a college bursary scheme</a:t>
            </a:r>
            <a:endParaRPr lang="en-US"/>
          </a:p>
          <a:p>
            <a:r>
              <a:rPr lang="en-US">
                <a:cs typeface="Calibri"/>
              </a:rPr>
              <a:t>PEQF- </a:t>
            </a:r>
            <a:r>
              <a:rPr lang="en-US"/>
              <a:t>The National Police Chiefs’ Council (NPCC) and Association of Police and Crime Commissioners (APCC) Policing Vision 2025 aims that </a:t>
            </a:r>
            <a:r>
              <a:rPr lang="en-US" i="1"/>
              <a:t>“By 2025 policing will be a profession with a more representative workforce that will align the right skills, powers and experience to meet challenging requirements.”</a:t>
            </a:r>
            <a:endParaRPr lang="en-US">
              <a:cs typeface="Calibri"/>
            </a:endParaRPr>
          </a:p>
        </p:txBody>
      </p:sp>
      <p:sp>
        <p:nvSpPr>
          <p:cNvPr id="4" name="Slide Number Placeholder 3"/>
          <p:cNvSpPr>
            <a:spLocks noGrp="1"/>
          </p:cNvSpPr>
          <p:nvPr>
            <p:ph type="sldNum" sz="quarter" idx="5"/>
          </p:nvPr>
        </p:nvSpPr>
        <p:spPr/>
        <p:txBody>
          <a:bodyPr/>
          <a:lstStyle/>
          <a:p>
            <a:fld id="{74054F6D-F9C8-4A7B-9A1F-00F334B9CB4A}" type="slidenum">
              <a:t>21</a:t>
            </a:fld>
            <a:endParaRPr lang="en-US"/>
          </a:p>
        </p:txBody>
      </p:sp>
    </p:spTree>
    <p:extLst>
      <p:ext uri="{BB962C8B-B14F-4D97-AF65-F5344CB8AC3E}">
        <p14:creationId xmlns:p14="http://schemas.microsoft.com/office/powerpoint/2010/main" val="1394077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Grouped into 3 </a:t>
            </a:r>
            <a:r>
              <a:rPr lang="en-US" err="1">
                <a:cs typeface="Calibri"/>
              </a:rPr>
              <a:t>catagories</a:t>
            </a:r>
            <a:r>
              <a:rPr lang="en-US">
                <a:cs typeface="Calibri"/>
              </a:rPr>
              <a:t>-</a:t>
            </a:r>
          </a:p>
        </p:txBody>
      </p:sp>
      <p:sp>
        <p:nvSpPr>
          <p:cNvPr id="4" name="Slide Number Placeholder 3"/>
          <p:cNvSpPr>
            <a:spLocks noGrp="1"/>
          </p:cNvSpPr>
          <p:nvPr>
            <p:ph type="sldNum" sz="quarter" idx="5"/>
          </p:nvPr>
        </p:nvSpPr>
        <p:spPr/>
        <p:txBody>
          <a:bodyPr/>
          <a:lstStyle/>
          <a:p>
            <a:fld id="{74054F6D-F9C8-4A7B-9A1F-00F334B9CB4A}" type="slidenum">
              <a:rPr lang="en-US"/>
              <a:t>27</a:t>
            </a:fld>
            <a:endParaRPr lang="en-US"/>
          </a:p>
        </p:txBody>
      </p:sp>
    </p:spTree>
    <p:extLst>
      <p:ext uri="{BB962C8B-B14F-4D97-AF65-F5344CB8AC3E}">
        <p14:creationId xmlns:p14="http://schemas.microsoft.com/office/powerpoint/2010/main" val="3875673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74054F6D-F9C8-4A7B-9A1F-00F334B9CB4A}" type="slidenum">
              <a:rPr lang="en-GB" smtClean="0"/>
              <a:t>34</a:t>
            </a:fld>
            <a:endParaRPr lang="en-GB"/>
          </a:p>
        </p:txBody>
      </p:sp>
    </p:spTree>
    <p:extLst>
      <p:ext uri="{BB962C8B-B14F-4D97-AF65-F5344CB8AC3E}">
        <p14:creationId xmlns:p14="http://schemas.microsoft.com/office/powerpoint/2010/main" val="4659332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36</a:t>
            </a:fld>
            <a:endParaRPr lang="en-GB"/>
          </a:p>
        </p:txBody>
      </p:sp>
    </p:spTree>
    <p:extLst>
      <p:ext uri="{BB962C8B-B14F-4D97-AF65-F5344CB8AC3E}">
        <p14:creationId xmlns:p14="http://schemas.microsoft.com/office/powerpoint/2010/main" val="618778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Gotham"/>
              </a:rPr>
              <a:t>The Human Rights Act 1998 (HRA) requires all public authorities, including the police, to act in a way which is compatible with the European Convention on Human Rights (ECHR) unless they are prevented from doing so by primary legislation, or by secondary legislation made under the primary legislation which cannot be interpreted compatibly with the convention</a:t>
            </a:r>
            <a:endParaRPr lang="en-GB"/>
          </a:p>
        </p:txBody>
      </p:sp>
      <p:sp>
        <p:nvSpPr>
          <p:cNvPr id="4" name="Slide Number Placeholder 3"/>
          <p:cNvSpPr>
            <a:spLocks noGrp="1"/>
          </p:cNvSpPr>
          <p:nvPr>
            <p:ph type="sldNum" sz="quarter" idx="5"/>
          </p:nvPr>
        </p:nvSpPr>
        <p:spPr/>
        <p:txBody>
          <a:bodyPr/>
          <a:lstStyle/>
          <a:p>
            <a:fld id="{0AFA3B81-1FFD-284C-AEB9-9147FA945C58}" type="slidenum">
              <a:rPr lang="en-US" smtClean="0"/>
              <a:t>37</a:t>
            </a:fld>
            <a:endParaRPr lang="en-US"/>
          </a:p>
        </p:txBody>
      </p:sp>
    </p:spTree>
    <p:extLst>
      <p:ext uri="{BB962C8B-B14F-4D97-AF65-F5344CB8AC3E}">
        <p14:creationId xmlns:p14="http://schemas.microsoft.com/office/powerpoint/2010/main" val="30637366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45</a:t>
            </a:fld>
            <a:endParaRPr lang="en-GB"/>
          </a:p>
        </p:txBody>
      </p:sp>
    </p:spTree>
    <p:extLst>
      <p:ext uri="{BB962C8B-B14F-4D97-AF65-F5344CB8AC3E}">
        <p14:creationId xmlns:p14="http://schemas.microsoft.com/office/powerpoint/2010/main" val="1532698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46</a:t>
            </a:fld>
            <a:endParaRPr lang="en-GB"/>
          </a:p>
        </p:txBody>
      </p:sp>
    </p:spTree>
    <p:extLst>
      <p:ext uri="{BB962C8B-B14F-4D97-AF65-F5344CB8AC3E}">
        <p14:creationId xmlns:p14="http://schemas.microsoft.com/office/powerpoint/2010/main" val="41324805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47</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48</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51</a:t>
            </a:fld>
            <a:endParaRPr lang="en-GB"/>
          </a:p>
        </p:txBody>
      </p:sp>
    </p:spTree>
    <p:extLst>
      <p:ext uri="{BB962C8B-B14F-4D97-AF65-F5344CB8AC3E}">
        <p14:creationId xmlns:p14="http://schemas.microsoft.com/office/powerpoint/2010/main" val="3988516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youtu.be/6Gg26onLLDY"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bc.co.uk/iplayer/episode/m002k7k6/panorama-undercover-in-the-police"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bc.co.uk/news/articles/c28ezm8pwmzo"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1.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53A9379B-474C-79AE-BEEC-1470185C6254}"/>
              </a:ext>
            </a:extLst>
          </p:cNvPr>
          <p:cNvPicPr>
            <a:picLocks noChangeAspect="1"/>
          </p:cNvPicPr>
          <p:nvPr/>
        </p:nvPicPr>
        <p:blipFill>
          <a:blip r:embed="rId2"/>
          <a:srcRect l="427" r="2" b="2"/>
          <a:stretch>
            <a:fillRect/>
          </a:stretch>
        </p:blipFill>
        <p:spPr>
          <a:xfrm>
            <a:off x="20" y="-7619"/>
            <a:ext cx="12191979" cy="6887364"/>
          </a:xfrm>
          <a:prstGeom prst="rect">
            <a:avLst/>
          </a:prstGeom>
        </p:spPr>
      </p:pic>
      <p:sp>
        <p:nvSpPr>
          <p:cNvPr id="20" name="Rectangle 19">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063219" y="-1252908"/>
            <a:ext cx="4065561" cy="12192000"/>
          </a:xfrm>
          <a:prstGeom prst="rect">
            <a:avLst/>
          </a:prstGeom>
          <a:gradFill flip="none" rotWithShape="1">
            <a:gsLst>
              <a:gs pos="17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92CB243-67C5-E304-31A0-4D7D607BA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464116" y="322049"/>
            <a:ext cx="3067943" cy="2408606"/>
          </a:xfrm>
          <a:prstGeom prst="rect">
            <a:avLst/>
          </a:prstGeom>
          <a:gradFill flip="none" rotWithShape="1">
            <a:gsLst>
              <a:gs pos="0">
                <a:schemeClr val="accent2"/>
              </a:gs>
              <a:gs pos="51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4" name="Rectangle 23">
            <a:extLst>
              <a:ext uri="{FF2B5EF4-FFF2-40B4-BE49-F238E27FC236}">
                <a16:creationId xmlns:a16="http://schemas.microsoft.com/office/drawing/2014/main" id="{11A95761-C93E-94BF-087D-D2A823789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392" y="4172881"/>
            <a:ext cx="7154743" cy="2702991"/>
          </a:xfrm>
          <a:prstGeom prst="rect">
            <a:avLst/>
          </a:prstGeom>
          <a:gradFill flip="none" rotWithShape="1">
            <a:gsLst>
              <a:gs pos="0">
                <a:schemeClr val="accent5"/>
              </a:gs>
              <a:gs pos="52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p:cNvSpPr>
            <a:spLocks noGrp="1"/>
          </p:cNvSpPr>
          <p:nvPr>
            <p:ph type="ctrTitle"/>
          </p:nvPr>
        </p:nvSpPr>
        <p:spPr>
          <a:xfrm>
            <a:off x="859029" y="1936866"/>
            <a:ext cx="4849044" cy="2839273"/>
          </a:xfrm>
        </p:spPr>
        <p:txBody>
          <a:bodyPr>
            <a:normAutofit/>
          </a:bodyPr>
          <a:lstStyle/>
          <a:p>
            <a:pPr algn="l"/>
            <a:r>
              <a:rPr lang="en-US" sz="3600" dirty="0">
                <a:solidFill>
                  <a:srgbClr val="FFFFFF"/>
                </a:solidFill>
              </a:rPr>
              <a:t>Understanding the role of  police constable </a:t>
            </a:r>
            <a:br>
              <a:rPr lang="en-US" sz="3600" dirty="0">
                <a:solidFill>
                  <a:srgbClr val="FFFFFF"/>
                </a:solidFill>
              </a:rPr>
            </a:br>
            <a:r>
              <a:rPr lang="en-US" sz="3600" dirty="0">
                <a:solidFill>
                  <a:srgbClr val="FFFFFF"/>
                </a:solidFill>
              </a:rPr>
              <a:t>BMPL4019a</a:t>
            </a:r>
          </a:p>
        </p:txBody>
      </p:sp>
      <p:sp>
        <p:nvSpPr>
          <p:cNvPr id="3" name="Subtitle 2"/>
          <p:cNvSpPr>
            <a:spLocks noGrp="1"/>
          </p:cNvSpPr>
          <p:nvPr>
            <p:ph type="subTitle" idx="1"/>
          </p:nvPr>
        </p:nvSpPr>
        <p:spPr>
          <a:xfrm>
            <a:off x="859028" y="4873600"/>
            <a:ext cx="4849044" cy="1183602"/>
          </a:xfrm>
        </p:spPr>
        <p:txBody>
          <a:bodyPr vert="horz" lIns="91440" tIns="45720" rIns="91440" bIns="45720" rtlCol="0">
            <a:normAutofit/>
          </a:bodyPr>
          <a:lstStyle/>
          <a:p>
            <a:pPr algn="l"/>
            <a:r>
              <a:rPr lang="en-US" sz="2000" dirty="0">
                <a:solidFill>
                  <a:srgbClr val="FFFFFF"/>
                </a:solidFill>
              </a:rPr>
              <a:t>Week 3</a:t>
            </a:r>
          </a:p>
        </p:txBody>
      </p:sp>
      <p:sp>
        <p:nvSpPr>
          <p:cNvPr id="26" name="Rectangle 25">
            <a:extLst>
              <a:ext uri="{FF2B5EF4-FFF2-40B4-BE49-F238E27FC236}">
                <a16:creationId xmlns:a16="http://schemas.microsoft.com/office/drawing/2014/main" id="{6E63D1A5-FD49-4756-F62E-786C34E63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6736" y="-7619"/>
            <a:ext cx="995654" cy="6918113"/>
          </a:xfrm>
          <a:prstGeom prst="rect">
            <a:avLst/>
          </a:prstGeom>
          <a:gradFill flip="none" rotWithShape="1">
            <a:gsLst>
              <a:gs pos="0">
                <a:schemeClr val="accent5">
                  <a:alpha val="68000"/>
                </a:schemeClr>
              </a:gs>
              <a:gs pos="37000">
                <a:schemeClr val="accent5">
                  <a:alpha val="0"/>
                </a:schemeClr>
              </a:gs>
            </a:gsLst>
            <a:lin ang="10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6192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AC3076-B596-ACEF-B347-DBDF9A8C181C}"/>
              </a:ext>
            </a:extLst>
          </p:cNvPr>
          <p:cNvSpPr>
            <a:spLocks noGrp="1"/>
          </p:cNvSpPr>
          <p:nvPr>
            <p:ph type="title"/>
          </p:nvPr>
        </p:nvSpPr>
        <p:spPr>
          <a:xfrm>
            <a:off x="686834" y="1153572"/>
            <a:ext cx="3200400" cy="4461163"/>
          </a:xfrm>
        </p:spPr>
        <p:txBody>
          <a:bodyPr>
            <a:normAutofit/>
          </a:bodyPr>
          <a:lstStyle/>
          <a:p>
            <a:r>
              <a:rPr lang="en-US">
                <a:solidFill>
                  <a:srgbClr val="FFFFFF"/>
                </a:solidFill>
              </a:rPr>
              <a:t>Last session</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A9D368A-0F86-0EAD-ACCB-86BC0A2DDEED}"/>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2400" b="1"/>
              <a:t>Last week:-</a:t>
            </a:r>
          </a:p>
          <a:p>
            <a:pPr marL="457200" indent="-457200"/>
            <a:r>
              <a:rPr lang="en-US" sz="2400"/>
              <a:t>The module- assessments, housekeeping, scheme of work</a:t>
            </a:r>
          </a:p>
          <a:p>
            <a:pPr marL="457200" indent="-457200"/>
            <a:r>
              <a:rPr lang="en-US" sz="2400"/>
              <a:t>History of Uk policing- </a:t>
            </a:r>
            <a:r>
              <a:rPr lang="en-US" sz="2400" err="1"/>
              <a:t>Peelian</a:t>
            </a:r>
            <a:r>
              <a:rPr lang="en-US" sz="2400"/>
              <a:t> principles</a:t>
            </a:r>
          </a:p>
          <a:p>
            <a:pPr marL="457200" indent="-457200"/>
            <a:r>
              <a:rPr lang="en-US" sz="2400"/>
              <a:t>The duties of a police constable</a:t>
            </a:r>
          </a:p>
          <a:p>
            <a:pPr marL="457200" indent="-457200"/>
            <a:r>
              <a:rPr lang="en-US" sz="2400"/>
              <a:t>Policing by consent- the importance</a:t>
            </a:r>
          </a:p>
          <a:p>
            <a:pPr marL="457200" indent="-457200"/>
            <a:r>
              <a:rPr lang="en-US" sz="2400"/>
              <a:t>The hierarchal order and the duties of each role</a:t>
            </a:r>
          </a:p>
          <a:p>
            <a:pPr marL="457200" indent="-457200"/>
            <a:endParaRPr lang="en-US" sz="2400"/>
          </a:p>
          <a:p>
            <a:pPr marL="0" indent="0">
              <a:buNone/>
            </a:pPr>
            <a:r>
              <a:rPr lang="en-US" sz="2400" b="1"/>
              <a:t>Aims for today:-</a:t>
            </a:r>
          </a:p>
          <a:p>
            <a:pPr marL="457200" indent="-457200"/>
            <a:r>
              <a:rPr lang="en-US" sz="2400"/>
              <a:t>Understanding the role of a police constable </a:t>
            </a:r>
          </a:p>
          <a:p>
            <a:pPr marL="457200" indent="-457200"/>
            <a:r>
              <a:rPr lang="en-US" sz="2400"/>
              <a:t>Police powers</a:t>
            </a:r>
          </a:p>
          <a:p>
            <a:pPr marL="457200" indent="-457200"/>
            <a:r>
              <a:rPr lang="en-US" sz="2400"/>
              <a:t>Strategic context of policing</a:t>
            </a:r>
          </a:p>
        </p:txBody>
      </p:sp>
    </p:spTree>
    <p:extLst>
      <p:ext uri="{BB962C8B-B14F-4D97-AF65-F5344CB8AC3E}">
        <p14:creationId xmlns:p14="http://schemas.microsoft.com/office/powerpoint/2010/main" val="1532845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113154-B3B4-8E28-F044-B145E5544D60}"/>
              </a:ext>
            </a:extLst>
          </p:cNvPr>
          <p:cNvSpPr>
            <a:spLocks noGrp="1"/>
          </p:cNvSpPr>
          <p:nvPr>
            <p:ph type="title"/>
          </p:nvPr>
        </p:nvSpPr>
        <p:spPr>
          <a:xfrm>
            <a:off x="1171074" y="1396686"/>
            <a:ext cx="3240506" cy="4064628"/>
          </a:xfrm>
        </p:spPr>
        <p:txBody>
          <a:bodyPr>
            <a:normAutofit/>
          </a:bodyPr>
          <a:lstStyle/>
          <a:p>
            <a:r>
              <a:rPr lang="en-US">
                <a:solidFill>
                  <a:srgbClr val="FFFFFF"/>
                </a:solidFill>
              </a:rPr>
              <a:t>The policing mission</a:t>
            </a:r>
          </a:p>
        </p:txBody>
      </p:sp>
      <p:sp>
        <p:nvSpPr>
          <p:cNvPr id="23" name="Arc 2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5" name="Oval 2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058CF9D-1D55-56D9-5BD3-3D8918650834}"/>
              </a:ext>
            </a:extLst>
          </p:cNvPr>
          <p:cNvSpPr>
            <a:spLocks noGrp="1"/>
          </p:cNvSpPr>
          <p:nvPr>
            <p:ph idx="1"/>
          </p:nvPr>
        </p:nvSpPr>
        <p:spPr>
          <a:xfrm>
            <a:off x="5370153" y="1526033"/>
            <a:ext cx="5536397" cy="3935281"/>
          </a:xfrm>
        </p:spPr>
        <p:txBody>
          <a:bodyPr vert="horz" lIns="91440" tIns="45720" rIns="91440" bIns="45720" rtlCol="0">
            <a:normAutofit/>
          </a:bodyPr>
          <a:lstStyle/>
          <a:p>
            <a:pPr marL="0" indent="0">
              <a:buNone/>
            </a:pPr>
            <a:r>
              <a:rPr lang="en-US"/>
              <a:t>TASK- 10 minutes:-</a:t>
            </a:r>
          </a:p>
          <a:p>
            <a:endParaRPr lang="en-US"/>
          </a:p>
          <a:p>
            <a:r>
              <a:rPr lang="en-US"/>
              <a:t>Research into the Policing Values, Purpose &amp; Mission</a:t>
            </a:r>
          </a:p>
        </p:txBody>
      </p:sp>
    </p:spTree>
    <p:extLst>
      <p:ext uri="{BB962C8B-B14F-4D97-AF65-F5344CB8AC3E}">
        <p14:creationId xmlns:p14="http://schemas.microsoft.com/office/powerpoint/2010/main" val="3084187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6"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8" name="Oval 27">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0" name="Arc 29">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730781-0CB9-78E0-D835-99DDAD2339F7}"/>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5100" kern="1200">
                <a:solidFill>
                  <a:schemeClr val="tx1"/>
                </a:solidFill>
                <a:latin typeface="+mj-lt"/>
                <a:ea typeface="+mj-ea"/>
                <a:cs typeface="+mj-cs"/>
              </a:rPr>
              <a:t>Uk Policing Values, Purpose and Mission </a:t>
            </a:r>
            <a:br>
              <a:rPr lang="en-US" sz="5100" kern="1200">
                <a:solidFill>
                  <a:schemeClr val="tx1"/>
                </a:solidFill>
                <a:latin typeface="+mj-lt"/>
                <a:ea typeface="+mj-ea"/>
                <a:cs typeface="+mj-cs"/>
              </a:rPr>
            </a:br>
            <a:r>
              <a:rPr lang="en-US" sz="5100" kern="1200">
                <a:solidFill>
                  <a:schemeClr val="tx1"/>
                </a:solidFill>
                <a:latin typeface="+mj-lt"/>
                <a:ea typeface="+mj-ea"/>
                <a:cs typeface="+mj-cs"/>
              </a:rPr>
              <a:t>(College of Policing, 2023)</a:t>
            </a:r>
          </a:p>
        </p:txBody>
      </p:sp>
      <p:sp>
        <p:nvSpPr>
          <p:cNvPr id="6" name="Content Placeholder 5">
            <a:extLst>
              <a:ext uri="{FF2B5EF4-FFF2-40B4-BE49-F238E27FC236}">
                <a16:creationId xmlns:a16="http://schemas.microsoft.com/office/drawing/2014/main" id="{EC1E930D-E27C-41F7-2E08-BAA9301C1034}"/>
              </a:ext>
            </a:extLst>
          </p:cNvPr>
          <p:cNvSpPr>
            <a:spLocks noGrp="1"/>
          </p:cNvSpPr>
          <p:nvPr>
            <p:ph idx="1"/>
          </p:nvPr>
        </p:nvSpPr>
        <p:spPr>
          <a:xfrm>
            <a:off x="4038600" y="4782320"/>
            <a:ext cx="7644627" cy="1329443"/>
          </a:xfrm>
        </p:spPr>
        <p:txBody>
          <a:bodyPr vert="horz" lIns="91440" tIns="45720" rIns="91440" bIns="45720" rtlCol="0">
            <a:normAutofit/>
          </a:bodyPr>
          <a:lstStyle/>
          <a:p>
            <a:pPr marL="0" indent="0" algn="r">
              <a:buNone/>
            </a:pPr>
            <a:r>
              <a:rPr lang="en-US" sz="2400" kern="1200">
                <a:solidFill>
                  <a:schemeClr val="tx1"/>
                </a:solidFill>
                <a:latin typeface="+mn-lt"/>
                <a:ea typeface="+mn-ea"/>
                <a:cs typeface="+mn-cs"/>
                <a:hlinkClick r:id="rId2"/>
              </a:rPr>
              <a:t>https://youtu.be/6Gg26onLLDY</a:t>
            </a:r>
            <a:r>
              <a:rPr lang="en-US" sz="2400" kern="1200">
                <a:solidFill>
                  <a:schemeClr val="tx1"/>
                </a:solidFill>
                <a:latin typeface="+mn-lt"/>
                <a:ea typeface="+mn-ea"/>
                <a:cs typeface="+mn-cs"/>
              </a:rPr>
              <a:t> </a:t>
            </a:r>
          </a:p>
        </p:txBody>
      </p:sp>
    </p:spTree>
    <p:extLst>
      <p:ext uri="{BB962C8B-B14F-4D97-AF65-F5344CB8AC3E}">
        <p14:creationId xmlns:p14="http://schemas.microsoft.com/office/powerpoint/2010/main" val="1036386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7535AF-1F77-7CC0-3120-588BDD657DFC}"/>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Task- 20 mins</a:t>
            </a:r>
          </a:p>
        </p:txBody>
      </p:sp>
      <p:graphicFrame>
        <p:nvGraphicFramePr>
          <p:cNvPr id="23" name="Content Placeholder 2">
            <a:extLst>
              <a:ext uri="{FF2B5EF4-FFF2-40B4-BE49-F238E27FC236}">
                <a16:creationId xmlns:a16="http://schemas.microsoft.com/office/drawing/2014/main" id="{F1BC7C70-C828-415B-346E-6851E42F0295}"/>
              </a:ext>
            </a:extLst>
          </p:cNvPr>
          <p:cNvGraphicFramePr>
            <a:graphicFrameLocks noGrp="1"/>
          </p:cNvGraphicFramePr>
          <p:nvPr>
            <p:ph idx="1"/>
            <p:extLst>
              <p:ext uri="{D42A27DB-BD31-4B8C-83A1-F6EECF244321}">
                <p14:modId xmlns:p14="http://schemas.microsoft.com/office/powerpoint/2010/main" val="362738890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3810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C0CF5F-4A6E-ACA9-AA3A-CE9CAC81839B}"/>
              </a:ext>
            </a:extLst>
          </p:cNvPr>
          <p:cNvSpPr>
            <a:spLocks noGrp="1"/>
          </p:cNvSpPr>
          <p:nvPr>
            <p:ph type="title"/>
          </p:nvPr>
        </p:nvSpPr>
        <p:spPr>
          <a:xfrm>
            <a:off x="793662" y="386930"/>
            <a:ext cx="10066122" cy="1298448"/>
          </a:xfrm>
        </p:spPr>
        <p:txBody>
          <a:bodyPr anchor="b">
            <a:normAutofit fontScale="90000"/>
          </a:bodyPr>
          <a:lstStyle/>
          <a:p>
            <a:r>
              <a:rPr lang="en-US" sz="4800" dirty="0"/>
              <a:t>Workforce Transformation- 2018 and Policing Vision 2025</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66EADF-CFC2-4F7A-0ABF-59AFA8890ACF}"/>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buNone/>
            </a:pPr>
            <a:r>
              <a:rPr lang="en-US" sz="1700"/>
              <a:t>Intended to transform policing by investing into </a:t>
            </a:r>
            <a:r>
              <a:rPr lang="en-US" sz="1700" err="1"/>
              <a:t>digitalisation</a:t>
            </a:r>
            <a:r>
              <a:rPr lang="en-US" sz="1700"/>
              <a:t>, a more diverse and flexible workforce, and new capabilities to react to national threats of crime.</a:t>
            </a:r>
          </a:p>
          <a:p>
            <a:pPr marL="0" indent="0">
              <a:buNone/>
            </a:pPr>
            <a:r>
              <a:rPr lang="en-US" sz="1700" b="1"/>
              <a:t>Particular focus on:-</a:t>
            </a:r>
          </a:p>
          <a:p>
            <a:r>
              <a:rPr lang="en-US" sz="1700"/>
              <a:t> Leadership</a:t>
            </a:r>
          </a:p>
          <a:p>
            <a:r>
              <a:rPr lang="en-US" sz="1700"/>
              <a:t> Professionalism</a:t>
            </a:r>
          </a:p>
          <a:p>
            <a:r>
              <a:rPr lang="en-US" sz="1700"/>
              <a:t>Restructuring</a:t>
            </a:r>
          </a:p>
          <a:p>
            <a:r>
              <a:rPr lang="en-US" sz="1700"/>
              <a:t> Training</a:t>
            </a:r>
          </a:p>
          <a:p>
            <a:r>
              <a:rPr lang="en-US" sz="1700"/>
              <a:t>Collaboration</a:t>
            </a:r>
          </a:p>
        </p:txBody>
      </p:sp>
      <p:pic>
        <p:nvPicPr>
          <p:cNvPr id="4" name="Picture 3" descr="Leadership Team For Transformation Success">
            <a:extLst>
              <a:ext uri="{FF2B5EF4-FFF2-40B4-BE49-F238E27FC236}">
                <a16:creationId xmlns:a16="http://schemas.microsoft.com/office/drawing/2014/main" id="{CE7C7369-1C84-9297-7D0D-939F22BB524E}"/>
              </a:ext>
            </a:extLst>
          </p:cNvPr>
          <p:cNvPicPr>
            <a:picLocks noChangeAspect="1"/>
          </p:cNvPicPr>
          <p:nvPr/>
        </p:nvPicPr>
        <p:blipFill>
          <a:blip r:embed="rId2"/>
          <a:stretch>
            <a:fillRect/>
          </a:stretch>
        </p:blipFill>
        <p:spPr>
          <a:xfrm>
            <a:off x="5911532" y="2627739"/>
            <a:ext cx="5150277" cy="3427275"/>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6112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890CA0-0AE2-44E1-A6D8-2E707D727075}"/>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Research and present to the group the differences between Policing Vision 2025 and 2030</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C3983A9-0BB1-2E8B-7C1B-AD5C6FE3645D}"/>
              </a:ext>
            </a:extLst>
          </p:cNvPr>
          <p:cNvSpPr>
            <a:spLocks noGrp="1"/>
          </p:cNvSpPr>
          <p:nvPr>
            <p:ph idx="1"/>
          </p:nvPr>
        </p:nvSpPr>
        <p:spPr>
          <a:xfrm>
            <a:off x="4467628" y="636190"/>
            <a:ext cx="6906491" cy="5585619"/>
          </a:xfrm>
        </p:spPr>
        <p:txBody>
          <a:bodyPr anchor="ctr">
            <a:normAutofit/>
          </a:bodyPr>
          <a:lstStyle/>
          <a:p>
            <a:r>
              <a:rPr lang="en-GB" dirty="0"/>
              <a:t>You may have identified the following:</a:t>
            </a:r>
          </a:p>
          <a:p>
            <a:endParaRPr lang="en-GB" dirty="0"/>
          </a:p>
          <a:p>
            <a:r>
              <a:rPr lang="en-GB" dirty="0"/>
              <a:t>2025 focused on Digital policing and skills</a:t>
            </a:r>
          </a:p>
          <a:p>
            <a:r>
              <a:rPr lang="en-GB" dirty="0"/>
              <a:t>2030 builds upon developing a more professional service with skills to undertake policing demands in the current day, but it also focuses on the need to develop the police services relationship with the public, improve culture, engagement with communities, achieve safer communities, reduce crime and deliver effective justice.</a:t>
            </a:r>
          </a:p>
        </p:txBody>
      </p:sp>
    </p:spTree>
    <p:extLst>
      <p:ext uri="{BB962C8B-B14F-4D97-AF65-F5344CB8AC3E}">
        <p14:creationId xmlns:p14="http://schemas.microsoft.com/office/powerpoint/2010/main" val="1724685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03E6BE9-311B-D74B-3470-28475BB5425F}"/>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kern="1200">
                <a:solidFill>
                  <a:srgbClr val="FFFFFF"/>
                </a:solidFill>
                <a:latin typeface="+mj-lt"/>
                <a:ea typeface="+mj-ea"/>
                <a:cs typeface="+mj-cs"/>
              </a:rPr>
              <a:t>Why do you think that there was a need for a new policing vision?</a:t>
            </a:r>
          </a:p>
        </p:txBody>
      </p:sp>
      <p:pic>
        <p:nvPicPr>
          <p:cNvPr id="5" name="Content Placeholder 4">
            <a:extLst>
              <a:ext uri="{FF2B5EF4-FFF2-40B4-BE49-F238E27FC236}">
                <a16:creationId xmlns:a16="http://schemas.microsoft.com/office/drawing/2014/main" id="{38548FB3-C237-84D0-76A9-DF396DF2885D}"/>
              </a:ext>
            </a:extLst>
          </p:cNvPr>
          <p:cNvPicPr>
            <a:picLocks noGrp="1" noChangeAspect="1"/>
          </p:cNvPicPr>
          <p:nvPr>
            <p:ph idx="1"/>
          </p:nvPr>
        </p:nvPicPr>
        <p:blipFill>
          <a:blip r:embed="rId2"/>
          <a:stretch>
            <a:fillRect/>
          </a:stretch>
        </p:blipFill>
        <p:spPr>
          <a:xfrm>
            <a:off x="4651218" y="467208"/>
            <a:ext cx="6928168" cy="5923584"/>
          </a:xfrm>
          <a:prstGeom prst="rect">
            <a:avLst/>
          </a:prstGeom>
        </p:spPr>
      </p:pic>
    </p:spTree>
    <p:extLst>
      <p:ext uri="{BB962C8B-B14F-4D97-AF65-F5344CB8AC3E}">
        <p14:creationId xmlns:p14="http://schemas.microsoft.com/office/powerpoint/2010/main" val="4080184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7582E-CCEE-44B0-3EB0-A552E37AA82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9FAD459-A445-B39B-9852-75CE300386A9}"/>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942111A6-58AE-474E-D673-E09082CF54E4}"/>
              </a:ext>
            </a:extLst>
          </p:cNvPr>
          <p:cNvPicPr>
            <a:picLocks noChangeAspect="1"/>
          </p:cNvPicPr>
          <p:nvPr/>
        </p:nvPicPr>
        <p:blipFill>
          <a:blip r:embed="rId2"/>
          <a:stretch>
            <a:fillRect/>
          </a:stretch>
        </p:blipFill>
        <p:spPr>
          <a:xfrm>
            <a:off x="0" y="86155"/>
            <a:ext cx="12192000" cy="6685689"/>
          </a:xfrm>
          <a:prstGeom prst="rect">
            <a:avLst/>
          </a:prstGeom>
        </p:spPr>
      </p:pic>
      <p:sp>
        <p:nvSpPr>
          <p:cNvPr id="7" name="TextBox 6">
            <a:extLst>
              <a:ext uri="{FF2B5EF4-FFF2-40B4-BE49-F238E27FC236}">
                <a16:creationId xmlns:a16="http://schemas.microsoft.com/office/drawing/2014/main" id="{9108B169-B99D-59F4-BC21-E84D3AC5D31B}"/>
              </a:ext>
            </a:extLst>
          </p:cNvPr>
          <p:cNvSpPr txBox="1"/>
          <p:nvPr/>
        </p:nvSpPr>
        <p:spPr>
          <a:xfrm>
            <a:off x="838200" y="3059761"/>
            <a:ext cx="8339666" cy="369332"/>
          </a:xfrm>
          <a:prstGeom prst="rect">
            <a:avLst/>
          </a:prstGeom>
          <a:noFill/>
        </p:spPr>
        <p:txBody>
          <a:bodyPr wrap="square">
            <a:spAutoFit/>
          </a:bodyPr>
          <a:lstStyle/>
          <a:p>
            <a:r>
              <a:rPr lang="en-GB" dirty="0">
                <a:hlinkClick r:id="rId3"/>
              </a:rPr>
              <a:t>Panorama - Undercover in the Police - BBC iPlayer</a:t>
            </a:r>
            <a:endParaRPr lang="en-GB" dirty="0"/>
          </a:p>
        </p:txBody>
      </p:sp>
    </p:spTree>
    <p:extLst>
      <p:ext uri="{BB962C8B-B14F-4D97-AF65-F5344CB8AC3E}">
        <p14:creationId xmlns:p14="http://schemas.microsoft.com/office/powerpoint/2010/main" val="3777026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8A81B86-6989-13DD-CB76-A1401D5EC6F3}"/>
              </a:ext>
            </a:extLst>
          </p:cNvPr>
          <p:cNvPicPr>
            <a:picLocks noGrp="1" noChangeAspect="1"/>
          </p:cNvPicPr>
          <p:nvPr>
            <p:ph idx="1"/>
          </p:nvPr>
        </p:nvPicPr>
        <p:blipFill>
          <a:blip r:embed="rId2"/>
          <a:stretch>
            <a:fillRect/>
          </a:stretch>
        </p:blipFill>
        <p:spPr>
          <a:xfrm>
            <a:off x="3849652" y="1825625"/>
            <a:ext cx="4492695" cy="4351338"/>
          </a:xfrm>
          <a:prstGeom prst="rect">
            <a:avLst/>
          </a:prstGeom>
        </p:spPr>
      </p:pic>
    </p:spTree>
    <p:extLst>
      <p:ext uri="{BB962C8B-B14F-4D97-AF65-F5344CB8AC3E}">
        <p14:creationId xmlns:p14="http://schemas.microsoft.com/office/powerpoint/2010/main" val="366607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9AF89D2-98AC-EBFA-24AC-2DF320692E09}"/>
              </a:ext>
            </a:extLst>
          </p:cNvPr>
          <p:cNvPicPr>
            <a:picLocks noGrp="1" noChangeAspect="1"/>
          </p:cNvPicPr>
          <p:nvPr>
            <p:ph idx="1"/>
          </p:nvPr>
        </p:nvPicPr>
        <p:blipFill>
          <a:blip r:embed="rId2"/>
          <a:stretch>
            <a:fillRect/>
          </a:stretch>
        </p:blipFill>
        <p:spPr>
          <a:xfrm>
            <a:off x="3731598" y="1825625"/>
            <a:ext cx="4728803" cy="4351338"/>
          </a:xfrm>
          <a:prstGeom prst="rect">
            <a:avLst/>
          </a:prstGeom>
        </p:spPr>
      </p:pic>
      <p:sp>
        <p:nvSpPr>
          <p:cNvPr id="7" name="TextBox 6">
            <a:extLst>
              <a:ext uri="{FF2B5EF4-FFF2-40B4-BE49-F238E27FC236}">
                <a16:creationId xmlns:a16="http://schemas.microsoft.com/office/drawing/2014/main" id="{28F420FD-CA16-02EF-F7C2-8DD48CC92E2D}"/>
              </a:ext>
            </a:extLst>
          </p:cNvPr>
          <p:cNvSpPr txBox="1"/>
          <p:nvPr/>
        </p:nvSpPr>
        <p:spPr>
          <a:xfrm>
            <a:off x="8724899" y="3107528"/>
            <a:ext cx="3385457" cy="923330"/>
          </a:xfrm>
          <a:prstGeom prst="rect">
            <a:avLst/>
          </a:prstGeom>
          <a:noFill/>
        </p:spPr>
        <p:txBody>
          <a:bodyPr wrap="square">
            <a:spAutoFit/>
          </a:bodyPr>
          <a:lstStyle/>
          <a:p>
            <a:r>
              <a:rPr lang="en-GB" dirty="0">
                <a:hlinkClick r:id="rId3"/>
              </a:rPr>
              <a:t>South Wales Police officer Ben Cook jailed for burglaries - BBC News</a:t>
            </a:r>
            <a:endParaRPr lang="en-GB" dirty="0"/>
          </a:p>
        </p:txBody>
      </p:sp>
    </p:spTree>
    <p:extLst>
      <p:ext uri="{BB962C8B-B14F-4D97-AF65-F5344CB8AC3E}">
        <p14:creationId xmlns:p14="http://schemas.microsoft.com/office/powerpoint/2010/main" val="1916927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FC5FD9-FAE4-47F9-94E0-DA81E2CE9B38}"/>
              </a:ext>
            </a:extLst>
          </p:cNvPr>
          <p:cNvSpPr>
            <a:spLocks noGrp="1"/>
          </p:cNvSpPr>
          <p:nvPr>
            <p:ph type="title"/>
          </p:nvPr>
        </p:nvSpPr>
        <p:spPr>
          <a:xfrm>
            <a:off x="793662" y="386930"/>
            <a:ext cx="10066122" cy="1298448"/>
          </a:xfrm>
        </p:spPr>
        <p:txBody>
          <a:bodyPr anchor="b">
            <a:normAutofit/>
          </a:bodyPr>
          <a:lstStyle/>
          <a:p>
            <a:r>
              <a:rPr lang="en-US" sz="4100"/>
              <a:t>Who ensures the police deliver a professional service? </a:t>
            </a:r>
          </a:p>
        </p:txBody>
      </p:sp>
      <p:sp>
        <p:nvSpPr>
          <p:cNvPr id="24" name="Rectangle 2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B80741-E435-E921-5060-15A5544BF02C}"/>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buNone/>
            </a:pPr>
            <a:r>
              <a:rPr lang="en-US" sz="1700" b="1">
                <a:ea typeface="+mn-lt"/>
                <a:cs typeface="+mn-lt"/>
              </a:rPr>
              <a:t>Police and Crime Commissioners (PCC)</a:t>
            </a:r>
            <a:endParaRPr lang="en-US" sz="1700" b="1"/>
          </a:p>
          <a:p>
            <a:r>
              <a:rPr lang="en-US" sz="1700"/>
              <a:t>Established in 2012, replacing the Police Authorities.</a:t>
            </a:r>
            <a:endParaRPr lang="en-US"/>
          </a:p>
          <a:p>
            <a:r>
              <a:rPr lang="en-US" sz="1700"/>
              <a:t> Each force has a PCC to which the Chief officer of the force is accountable. </a:t>
            </a:r>
            <a:endParaRPr lang="en-US"/>
          </a:p>
          <a:p>
            <a:r>
              <a:rPr lang="en-US" sz="1700"/>
              <a:t>Elected by the public every 4 years- usually affiliated to a political party.</a:t>
            </a:r>
          </a:p>
          <a:p>
            <a:r>
              <a:rPr lang="en-US" sz="1700"/>
              <a:t>The PCC is answerable to the local police force and crime panel (PCP).</a:t>
            </a:r>
          </a:p>
          <a:p>
            <a:endParaRPr lang="en-US" sz="1700"/>
          </a:p>
          <a:p>
            <a:pPr marL="0" indent="0">
              <a:buNone/>
            </a:pPr>
            <a:r>
              <a:rPr lang="en-US" sz="1700" b="1"/>
              <a:t>Task- Who is your local police force's PCC? </a:t>
            </a:r>
          </a:p>
        </p:txBody>
      </p:sp>
      <p:pic>
        <p:nvPicPr>
          <p:cNvPr id="4" name="Picture 3" descr="of Police and Crime Commissioners">
            <a:extLst>
              <a:ext uri="{FF2B5EF4-FFF2-40B4-BE49-F238E27FC236}">
                <a16:creationId xmlns:a16="http://schemas.microsoft.com/office/drawing/2014/main" id="{8A7DB14A-A81C-8C6D-2F5C-11F3AB63C3D7}"/>
              </a:ext>
            </a:extLst>
          </p:cNvPr>
          <p:cNvPicPr>
            <a:picLocks noChangeAspect="1"/>
          </p:cNvPicPr>
          <p:nvPr/>
        </p:nvPicPr>
        <p:blipFill>
          <a:blip r:embed="rId2"/>
          <a:stretch>
            <a:fillRect/>
          </a:stretch>
        </p:blipFill>
        <p:spPr>
          <a:xfrm>
            <a:off x="6629548" y="2484255"/>
            <a:ext cx="3714244" cy="3714244"/>
          </a:xfrm>
          <a:prstGeom prst="rect">
            <a:avLst/>
          </a:prstGeom>
        </p:spPr>
      </p:pic>
      <p:sp>
        <p:nvSpPr>
          <p:cNvPr id="28" name="Rectangle 2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575431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C0877-90B4-5F12-17EE-E1E21DBC9691}"/>
              </a:ext>
            </a:extLst>
          </p:cNvPr>
          <p:cNvSpPr>
            <a:spLocks noGrp="1"/>
          </p:cNvSpPr>
          <p:nvPr>
            <p:ph type="title"/>
          </p:nvPr>
        </p:nvSpPr>
        <p:spPr>
          <a:xfrm>
            <a:off x="793662" y="386930"/>
            <a:ext cx="10066122" cy="1298448"/>
          </a:xfrm>
        </p:spPr>
        <p:txBody>
          <a:bodyPr anchor="b">
            <a:normAutofit/>
          </a:bodyPr>
          <a:lstStyle/>
          <a:p>
            <a:r>
              <a:rPr lang="en-US" sz="4800"/>
              <a:t>Police and Crime plan (P&amp;CP)</a:t>
            </a:r>
          </a:p>
        </p:txBody>
      </p:sp>
      <p:sp>
        <p:nvSpPr>
          <p:cNvPr id="3" name="Content Placeholder 2">
            <a:extLst>
              <a:ext uri="{FF2B5EF4-FFF2-40B4-BE49-F238E27FC236}">
                <a16:creationId xmlns:a16="http://schemas.microsoft.com/office/drawing/2014/main" id="{BF381383-0615-1C03-41B4-961ABAF9B9A0}"/>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2000"/>
              <a:t>PCC's responsible to produce a P&amp;CP</a:t>
            </a:r>
          </a:p>
          <a:p>
            <a:r>
              <a:rPr lang="en-US" sz="2000"/>
              <a:t>Each plan covers a 4 year period (this can be revised annually)</a:t>
            </a:r>
          </a:p>
          <a:p>
            <a:r>
              <a:rPr lang="en-US" sz="2000"/>
              <a:t>Each plan contains specific priorities</a:t>
            </a:r>
          </a:p>
          <a:p>
            <a:endParaRPr lang="en-US" sz="2000"/>
          </a:p>
          <a:p>
            <a:endParaRPr lang="en-US" sz="2000"/>
          </a:p>
          <a:p>
            <a:pPr marL="0" indent="0">
              <a:buNone/>
            </a:pPr>
            <a:r>
              <a:rPr lang="en-US" sz="2000" b="1"/>
              <a:t>Why not have one Police and Crime plan for all police forces in the UK?</a:t>
            </a:r>
          </a:p>
        </p:txBody>
      </p:sp>
      <p:pic>
        <p:nvPicPr>
          <p:cNvPr id="7" name="Graphic 6" descr="Check List">
            <a:extLst>
              <a:ext uri="{FF2B5EF4-FFF2-40B4-BE49-F238E27FC236}">
                <a16:creationId xmlns:a16="http://schemas.microsoft.com/office/drawing/2014/main" id="{649013BD-8AAF-4B5E-B393-C3CD0F9C7C4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9548" y="2484255"/>
            <a:ext cx="3714244" cy="3714244"/>
          </a:xfrm>
          <a:prstGeom prst="rect">
            <a:avLst/>
          </a:prstGeom>
        </p:spPr>
      </p:pic>
    </p:spTree>
    <p:extLst>
      <p:ext uri="{BB962C8B-B14F-4D97-AF65-F5344CB8AC3E}">
        <p14:creationId xmlns:p14="http://schemas.microsoft.com/office/powerpoint/2010/main" val="9559213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A79FC-F577-C63A-1972-5FFB6DEB2DC8}"/>
              </a:ext>
            </a:extLst>
          </p:cNvPr>
          <p:cNvSpPr>
            <a:spLocks noGrp="1"/>
          </p:cNvSpPr>
          <p:nvPr>
            <p:ph type="title"/>
          </p:nvPr>
        </p:nvSpPr>
        <p:spPr>
          <a:xfrm>
            <a:off x="1043631" y="809898"/>
            <a:ext cx="9942716" cy="1554480"/>
          </a:xfrm>
        </p:spPr>
        <p:txBody>
          <a:bodyPr anchor="ctr">
            <a:normAutofit/>
          </a:bodyPr>
          <a:lstStyle/>
          <a:p>
            <a:r>
              <a:rPr lang="en-US" sz="4800"/>
              <a:t>What is a Police and Crime plan (P&amp;CP)?</a:t>
            </a:r>
          </a:p>
        </p:txBody>
      </p:sp>
      <p:sp>
        <p:nvSpPr>
          <p:cNvPr id="3" name="Content Placeholder 2">
            <a:extLst>
              <a:ext uri="{FF2B5EF4-FFF2-40B4-BE49-F238E27FC236}">
                <a16:creationId xmlns:a16="http://schemas.microsoft.com/office/drawing/2014/main" id="{FDB1D06F-DF9E-8257-5FAF-865ED63990A7}"/>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US" sz="1900" b="1" u="sng"/>
              <a:t>Task- research into the following:-</a:t>
            </a:r>
          </a:p>
          <a:p>
            <a:pPr marL="0" indent="0">
              <a:buNone/>
            </a:pPr>
            <a:r>
              <a:rPr lang="en-US" sz="1900"/>
              <a:t>Group 1- South Wales police</a:t>
            </a:r>
          </a:p>
          <a:p>
            <a:pPr marL="0" indent="0">
              <a:buNone/>
            </a:pPr>
            <a:r>
              <a:rPr lang="en-US" sz="1900"/>
              <a:t>Group 2- Dyfed Powys police</a:t>
            </a:r>
          </a:p>
          <a:p>
            <a:pPr marL="0" indent="0">
              <a:buNone/>
            </a:pPr>
            <a:r>
              <a:rPr lang="en-US" sz="1900"/>
              <a:t>Group 3- Gwent police</a:t>
            </a:r>
          </a:p>
          <a:p>
            <a:pPr marL="0" indent="0">
              <a:buNone/>
            </a:pPr>
            <a:endParaRPr lang="en-US" sz="1900">
              <a:highlight>
                <a:srgbClr val="FF0000"/>
              </a:highlight>
            </a:endParaRPr>
          </a:p>
          <a:p>
            <a:pPr marL="0" indent="0">
              <a:buNone/>
            </a:pPr>
            <a:endParaRPr lang="en-US" sz="1900"/>
          </a:p>
          <a:p>
            <a:pPr marL="0" indent="0">
              <a:buNone/>
            </a:pPr>
            <a:r>
              <a:rPr lang="en-US" sz="1900" b="1"/>
              <a:t>What are the priorities?</a:t>
            </a:r>
          </a:p>
          <a:p>
            <a:pPr marL="0" indent="0">
              <a:buNone/>
            </a:pPr>
            <a:r>
              <a:rPr lang="en-US" sz="1900" b="1"/>
              <a:t>What are the plans in place to overcome the challenges?</a:t>
            </a:r>
          </a:p>
          <a:p>
            <a:pPr marL="0" indent="0">
              <a:buNone/>
            </a:pPr>
            <a:endParaRPr lang="en-US" sz="19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52294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8C2308-DB45-6182-CFC2-B8515E8FB034}"/>
              </a:ext>
            </a:extLst>
          </p:cNvPr>
          <p:cNvSpPr>
            <a:spLocks noGrp="1"/>
          </p:cNvSpPr>
          <p:nvPr>
            <p:ph type="title"/>
          </p:nvPr>
        </p:nvSpPr>
        <p:spPr>
          <a:xfrm>
            <a:off x="793662" y="386930"/>
            <a:ext cx="10066122" cy="1298448"/>
          </a:xfrm>
        </p:spPr>
        <p:txBody>
          <a:bodyPr anchor="b">
            <a:normAutofit/>
          </a:bodyPr>
          <a:lstStyle/>
          <a:p>
            <a:r>
              <a:rPr lang="en-US" sz="4800"/>
              <a:t>The home secretary</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00C288-61FF-3829-7806-8D37C827625A}"/>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buNone/>
            </a:pPr>
            <a:r>
              <a:rPr lang="en-US" sz="1600" b="1"/>
              <a:t>Responsibilities:-</a:t>
            </a:r>
          </a:p>
          <a:p>
            <a:r>
              <a:rPr lang="en-US" sz="1600"/>
              <a:t>empower</a:t>
            </a:r>
            <a:r>
              <a:rPr lang="en-US" sz="1600">
                <a:ea typeface="+mn-lt"/>
                <a:cs typeface="+mn-lt"/>
              </a:rPr>
              <a:t> the public to hold the police to account for their role in cutting crime; </a:t>
            </a:r>
          </a:p>
          <a:p>
            <a:r>
              <a:rPr lang="en-US" sz="1600">
                <a:ea typeface="+mn-lt"/>
                <a:cs typeface="+mn-lt"/>
              </a:rPr>
              <a:t> free up the police to fight crime more effectively and efficiently; </a:t>
            </a:r>
          </a:p>
          <a:p>
            <a:r>
              <a:rPr lang="en-US" sz="1600">
                <a:ea typeface="+mn-lt"/>
                <a:cs typeface="+mn-lt"/>
              </a:rPr>
              <a:t>create a more integrated criminal justice system;</a:t>
            </a:r>
          </a:p>
          <a:p>
            <a:r>
              <a:rPr lang="en-US" sz="1600">
                <a:ea typeface="+mn-lt"/>
                <a:cs typeface="+mn-lt"/>
              </a:rPr>
              <a:t> secure our borders and reduce immigration; </a:t>
            </a:r>
          </a:p>
          <a:p>
            <a:r>
              <a:rPr lang="en-US" sz="1600">
                <a:ea typeface="+mn-lt"/>
                <a:cs typeface="+mn-lt"/>
              </a:rPr>
              <a:t> protect people’s freedoms and civil liberties; </a:t>
            </a:r>
          </a:p>
          <a:p>
            <a:r>
              <a:rPr lang="en-US" sz="1600">
                <a:ea typeface="+mn-lt"/>
                <a:cs typeface="+mn-lt"/>
              </a:rPr>
              <a:t> protect our citizens from terrorism </a:t>
            </a:r>
          </a:p>
          <a:p>
            <a:pPr marL="0" indent="0">
              <a:buNone/>
            </a:pPr>
            <a:r>
              <a:rPr lang="en-US" sz="1600"/>
              <a:t>(Home Office, 2023)</a:t>
            </a:r>
          </a:p>
        </p:txBody>
      </p:sp>
      <p:pic>
        <p:nvPicPr>
          <p:cNvPr id="4" name="Picture 3" descr="Home Office | artification">
            <a:extLst>
              <a:ext uri="{FF2B5EF4-FFF2-40B4-BE49-F238E27FC236}">
                <a16:creationId xmlns:a16="http://schemas.microsoft.com/office/drawing/2014/main" id="{87AA1EF4-660A-2FD4-15D6-B8057183BB28}"/>
              </a:ext>
            </a:extLst>
          </p:cNvPr>
          <p:cNvPicPr>
            <a:picLocks noChangeAspect="1"/>
          </p:cNvPicPr>
          <p:nvPr/>
        </p:nvPicPr>
        <p:blipFill>
          <a:blip r:embed="rId2"/>
          <a:stretch>
            <a:fillRect/>
          </a:stretch>
        </p:blipFill>
        <p:spPr>
          <a:xfrm>
            <a:off x="5911532" y="3237746"/>
            <a:ext cx="5150277" cy="2207261"/>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3087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0D1B2F-FA40-E600-6CC6-8A20A4AB2FCD}"/>
              </a:ext>
            </a:extLst>
          </p:cNvPr>
          <p:cNvSpPr>
            <a:spLocks noGrp="1"/>
          </p:cNvSpPr>
          <p:nvPr>
            <p:ph type="title"/>
          </p:nvPr>
        </p:nvSpPr>
        <p:spPr>
          <a:xfrm>
            <a:off x="6234865" y="568517"/>
            <a:ext cx="5248221" cy="1067209"/>
          </a:xfrm>
        </p:spPr>
        <p:txBody>
          <a:bodyPr>
            <a:normAutofit fontScale="90000"/>
          </a:bodyPr>
          <a:lstStyle/>
          <a:p>
            <a:r>
              <a:rPr lang="en-US" dirty="0">
                <a:solidFill>
                  <a:schemeClr val="bg1"/>
                </a:solidFill>
              </a:rPr>
              <a:t>The Home Secretary The Rt Hon </a:t>
            </a:r>
            <a:r>
              <a:rPr lang="en-US" dirty="0" err="1">
                <a:solidFill>
                  <a:schemeClr val="bg1"/>
                </a:solidFill>
              </a:rPr>
              <a:t>Shbana</a:t>
            </a:r>
            <a:r>
              <a:rPr lang="en-US" dirty="0">
                <a:solidFill>
                  <a:schemeClr val="bg1"/>
                </a:solidFill>
              </a:rPr>
              <a:t> Mahmood MP</a:t>
            </a:r>
          </a:p>
        </p:txBody>
      </p:sp>
      <p:pic>
        <p:nvPicPr>
          <p:cNvPr id="6" name="Picture 5">
            <a:extLst>
              <a:ext uri="{FF2B5EF4-FFF2-40B4-BE49-F238E27FC236}">
                <a16:creationId xmlns:a16="http://schemas.microsoft.com/office/drawing/2014/main" id="{12836F1B-A236-2C17-B97B-E0585F4044C1}"/>
              </a:ext>
            </a:extLst>
          </p:cNvPr>
          <p:cNvPicPr>
            <a:picLocks noChangeAspect="1"/>
          </p:cNvPicPr>
          <p:nvPr/>
        </p:nvPicPr>
        <p:blipFill>
          <a:blip r:embed="rId2"/>
          <a:srcRect l="16947" r="17282"/>
          <a:stretch>
            <a:fill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22" name="Group 21">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3" name="Freeform: Shape 22">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4" name="Freeform: Shape 23">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DF53E14E-5AEA-D269-0B79-D689899818C8}"/>
              </a:ext>
            </a:extLst>
          </p:cNvPr>
          <p:cNvSpPr>
            <a:spLocks noGrp="1"/>
          </p:cNvSpPr>
          <p:nvPr>
            <p:ph idx="1"/>
          </p:nvPr>
        </p:nvSpPr>
        <p:spPr>
          <a:xfrm>
            <a:off x="6234868" y="3271157"/>
            <a:ext cx="5217173" cy="2900550"/>
          </a:xfrm>
        </p:spPr>
        <p:txBody>
          <a:bodyPr vert="horz" lIns="91440" tIns="45720" rIns="91440" bIns="45720" rtlCol="0">
            <a:normAutofit fontScale="62500" lnSpcReduction="20000"/>
          </a:bodyPr>
          <a:lstStyle/>
          <a:p>
            <a:r>
              <a:rPr lang="en-US" sz="2400" b="1" dirty="0">
                <a:solidFill>
                  <a:schemeClr val="bg1"/>
                </a:solidFill>
                <a:ea typeface="+mn-lt"/>
                <a:cs typeface="+mn-lt"/>
              </a:rPr>
              <a:t>The Home Secretary has a duty to issue a Strategic Policing Requirement (SPR) that sets out what are, in her view, the national threats at the time and the appropriate national policing capabilities that are required to counter them.</a:t>
            </a:r>
          </a:p>
          <a:p>
            <a:endParaRPr lang="en-US" sz="1300" dirty="0">
              <a:solidFill>
                <a:schemeClr val="bg1"/>
              </a:solidFill>
            </a:endParaRPr>
          </a:p>
          <a:p>
            <a:endParaRPr lang="en-US" sz="1300" dirty="0">
              <a:solidFill>
                <a:schemeClr val="bg1"/>
              </a:solidFill>
            </a:endParaRPr>
          </a:p>
          <a:p>
            <a:pPr marL="0" indent="0">
              <a:buNone/>
            </a:pPr>
            <a:endParaRPr lang="en-US" sz="1300" dirty="0">
              <a:solidFill>
                <a:schemeClr val="bg1"/>
              </a:solidFill>
            </a:endParaRPr>
          </a:p>
          <a:p>
            <a:endParaRPr lang="en-US" sz="1300" dirty="0">
              <a:solidFill>
                <a:schemeClr val="bg1"/>
              </a:solidFill>
            </a:endParaRPr>
          </a:p>
          <a:p>
            <a:pPr marL="0" indent="0">
              <a:buNone/>
            </a:pPr>
            <a:endParaRPr lang="en-US" sz="1300" dirty="0">
              <a:solidFill>
                <a:schemeClr val="bg1"/>
              </a:solidFill>
            </a:endParaRPr>
          </a:p>
          <a:p>
            <a:endParaRPr lang="en-US" sz="1300" dirty="0">
              <a:solidFill>
                <a:schemeClr val="bg1"/>
              </a:solidFill>
            </a:endParaRPr>
          </a:p>
          <a:p>
            <a:endParaRPr lang="en-US" sz="1300" dirty="0">
              <a:solidFill>
                <a:schemeClr val="bg1"/>
              </a:solidFill>
            </a:endParaRPr>
          </a:p>
          <a:p>
            <a:endParaRPr lang="en-US" sz="1300" dirty="0">
              <a:solidFill>
                <a:schemeClr val="bg1"/>
              </a:solidFill>
            </a:endParaRPr>
          </a:p>
          <a:p>
            <a:pPr marL="0" indent="0">
              <a:buNone/>
            </a:pPr>
            <a:r>
              <a:rPr lang="en-US" sz="1300" dirty="0">
                <a:solidFill>
                  <a:schemeClr val="bg1"/>
                </a:solidFill>
              </a:rPr>
              <a:t>(Home Office, 2023)</a:t>
            </a:r>
          </a:p>
        </p:txBody>
      </p:sp>
      <p:grpSp>
        <p:nvGrpSpPr>
          <p:cNvPr id="26"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7" name="Freeform: Shape 26">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26310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E81560-4F63-DFAB-5226-D2D22152CE5D}"/>
              </a:ext>
            </a:extLst>
          </p:cNvPr>
          <p:cNvSpPr>
            <a:spLocks noGrp="1"/>
          </p:cNvSpPr>
          <p:nvPr>
            <p:ph type="title"/>
          </p:nvPr>
        </p:nvSpPr>
        <p:spPr>
          <a:xfrm>
            <a:off x="808638" y="386930"/>
            <a:ext cx="9236700" cy="1188950"/>
          </a:xfrm>
        </p:spPr>
        <p:txBody>
          <a:bodyPr anchor="b">
            <a:normAutofit/>
          </a:bodyPr>
          <a:lstStyle/>
          <a:p>
            <a:r>
              <a:rPr lang="en-US" sz="5400"/>
              <a:t>Strategic context of policing</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C15472-52CD-E5AB-A1AA-C8E5D401EC85}"/>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2400" b="1"/>
              <a:t>SPR- Strategic Policing Requirement</a:t>
            </a:r>
          </a:p>
          <a:p>
            <a:r>
              <a:rPr lang="en-US" sz="2400"/>
              <a:t>Major police reforms around 2011 introduced the creation of the SPR</a:t>
            </a:r>
          </a:p>
          <a:p>
            <a:r>
              <a:rPr lang="en-US" sz="2400"/>
              <a:t>Outline the commitments and priorities that require a coordinated and joint response.</a:t>
            </a:r>
          </a:p>
          <a:p>
            <a:r>
              <a:rPr lang="en-US" sz="2400"/>
              <a:t>Encourages police forces to collaborate to tackle serious national threat or risk.</a:t>
            </a:r>
          </a:p>
          <a:p>
            <a:pPr marL="0" indent="0">
              <a:buNone/>
            </a:pPr>
            <a:r>
              <a:rPr lang="en-US" sz="2400" b="1"/>
              <a:t>Can you think of an example of a national threat? </a:t>
            </a:r>
          </a:p>
        </p:txBody>
      </p:sp>
    </p:spTree>
    <p:extLst>
      <p:ext uri="{BB962C8B-B14F-4D97-AF65-F5344CB8AC3E}">
        <p14:creationId xmlns:p14="http://schemas.microsoft.com/office/powerpoint/2010/main" val="1128045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CB398F-A366-5A3D-7A5F-F342CDE6AC9E}"/>
              </a:ext>
            </a:extLst>
          </p:cNvPr>
          <p:cNvSpPr>
            <a:spLocks noGrp="1"/>
          </p:cNvSpPr>
          <p:nvPr>
            <p:ph type="title"/>
          </p:nvPr>
        </p:nvSpPr>
        <p:spPr>
          <a:xfrm>
            <a:off x="808638" y="386930"/>
            <a:ext cx="9236700" cy="1188950"/>
          </a:xfrm>
        </p:spPr>
        <p:txBody>
          <a:bodyPr anchor="b">
            <a:normAutofit/>
          </a:bodyPr>
          <a:lstStyle/>
          <a:p>
            <a:r>
              <a:rPr lang="en-US" sz="5400" dirty="0" err="1"/>
              <a:t>Stagegic</a:t>
            </a:r>
            <a:r>
              <a:rPr lang="en-US" sz="5400" dirty="0"/>
              <a:t> Policing Requirement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D7860F-55FC-CF80-D42A-C2B153DAC58A}"/>
              </a:ext>
            </a:extLst>
          </p:cNvPr>
          <p:cNvSpPr>
            <a:spLocks noGrp="1"/>
          </p:cNvSpPr>
          <p:nvPr>
            <p:ph idx="1"/>
          </p:nvPr>
        </p:nvSpPr>
        <p:spPr>
          <a:xfrm>
            <a:off x="793660" y="2599509"/>
            <a:ext cx="10143668" cy="3435531"/>
          </a:xfrm>
        </p:spPr>
        <p:txBody>
          <a:bodyPr vert="horz" lIns="91440" tIns="45720" rIns="91440" bIns="45720" rtlCol="0" anchor="ctr">
            <a:normAutofit fontScale="92500" lnSpcReduction="20000"/>
          </a:bodyPr>
          <a:lstStyle/>
          <a:p>
            <a:r>
              <a:rPr lang="en-US" sz="2400" dirty="0"/>
              <a:t>1st SPR issued in 2012- required both PCC's and chief constables to be ready to respond anywhere with trained, equipped and deployable resources to address incidents of:-</a:t>
            </a:r>
          </a:p>
          <a:p>
            <a:r>
              <a:rPr lang="en-US" sz="2400" dirty="0">
                <a:ea typeface="+mn-lt"/>
                <a:cs typeface="+mn-lt"/>
              </a:rPr>
              <a:t>Violence Against Women and Girls</a:t>
            </a:r>
            <a:endParaRPr lang="en-US" sz="2400" dirty="0"/>
          </a:p>
          <a:p>
            <a:r>
              <a:rPr lang="en-US" sz="2400" dirty="0">
                <a:ea typeface="+mn-lt"/>
                <a:cs typeface="+mn-lt"/>
              </a:rPr>
              <a:t>Terrorism</a:t>
            </a:r>
            <a:endParaRPr lang="en-US" dirty="0"/>
          </a:p>
          <a:p>
            <a:r>
              <a:rPr lang="en-US" sz="2400" dirty="0">
                <a:ea typeface="+mn-lt"/>
                <a:cs typeface="+mn-lt"/>
              </a:rPr>
              <a:t>Serious and </a:t>
            </a:r>
            <a:r>
              <a:rPr lang="en-US" sz="2400" dirty="0" err="1">
                <a:ea typeface="+mn-lt"/>
                <a:cs typeface="+mn-lt"/>
              </a:rPr>
              <a:t>Organised</a:t>
            </a:r>
            <a:r>
              <a:rPr lang="en-US" sz="2400" dirty="0">
                <a:ea typeface="+mn-lt"/>
                <a:cs typeface="+mn-lt"/>
              </a:rPr>
              <a:t> Crime</a:t>
            </a:r>
            <a:endParaRPr lang="en-US" dirty="0"/>
          </a:p>
          <a:p>
            <a:r>
              <a:rPr lang="en-US" sz="2400" dirty="0">
                <a:ea typeface="+mn-lt"/>
                <a:cs typeface="+mn-lt"/>
              </a:rPr>
              <a:t>National Cyber Event</a:t>
            </a:r>
            <a:endParaRPr lang="en-US" dirty="0"/>
          </a:p>
          <a:p>
            <a:r>
              <a:rPr lang="en-US" sz="2400" dirty="0">
                <a:ea typeface="+mn-lt"/>
                <a:cs typeface="+mn-lt"/>
              </a:rPr>
              <a:t>Child Sexual Abuse</a:t>
            </a:r>
            <a:endParaRPr lang="en-US" dirty="0"/>
          </a:p>
          <a:p>
            <a:r>
              <a:rPr lang="en-US" sz="2400" dirty="0">
                <a:ea typeface="+mn-lt"/>
                <a:cs typeface="+mn-lt"/>
              </a:rPr>
              <a:t>Public Disorder</a:t>
            </a:r>
            <a:endParaRPr lang="en-US" dirty="0"/>
          </a:p>
          <a:p>
            <a:r>
              <a:rPr lang="en-US" sz="2400" dirty="0">
                <a:ea typeface="+mn-lt"/>
                <a:cs typeface="+mn-lt"/>
              </a:rPr>
              <a:t>Civil Emergencies</a:t>
            </a:r>
            <a:endParaRPr lang="en-US" dirty="0"/>
          </a:p>
        </p:txBody>
      </p:sp>
    </p:spTree>
    <p:extLst>
      <p:ext uri="{BB962C8B-B14F-4D97-AF65-F5344CB8AC3E}">
        <p14:creationId xmlns:p14="http://schemas.microsoft.com/office/powerpoint/2010/main" val="948143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3B80FF-2383-5325-3759-9A61FA0EA03A}"/>
              </a:ext>
            </a:extLst>
          </p:cNvPr>
          <p:cNvSpPr>
            <a:spLocks noGrp="1"/>
          </p:cNvSpPr>
          <p:nvPr>
            <p:ph type="title"/>
          </p:nvPr>
        </p:nvSpPr>
        <p:spPr>
          <a:xfrm>
            <a:off x="808638" y="386930"/>
            <a:ext cx="9236700" cy="1188950"/>
          </a:xfrm>
        </p:spPr>
        <p:txBody>
          <a:bodyPr anchor="b">
            <a:normAutofit/>
          </a:bodyPr>
          <a:lstStyle/>
          <a:p>
            <a:r>
              <a:rPr lang="en-US" sz="3800"/>
              <a:t>Other </a:t>
            </a:r>
            <a:r>
              <a:rPr lang="en-US" sz="3800" err="1"/>
              <a:t>organisations</a:t>
            </a:r>
            <a:r>
              <a:rPr lang="en-US" sz="3800"/>
              <a:t> charged with ensuring police deliver a professional service</a:t>
            </a:r>
          </a:p>
        </p:txBody>
      </p:sp>
      <p:grpSp>
        <p:nvGrpSpPr>
          <p:cNvPr id="20" name="Group 1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2CC13F-BF8E-8ED3-31C5-497227B21FA0}"/>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1500"/>
              <a:t>HMICFRS- His Majesty's inspectorate of Constabulary and Fire and Rescue Services</a:t>
            </a:r>
          </a:p>
          <a:p>
            <a:r>
              <a:rPr lang="en-US" sz="1500"/>
              <a:t>NPCC-  National Police Chief's Council</a:t>
            </a:r>
          </a:p>
          <a:p>
            <a:r>
              <a:rPr lang="en-US" sz="1500"/>
              <a:t>MOPAC-Mayors Office for Policing and Crime</a:t>
            </a:r>
          </a:p>
          <a:p>
            <a:r>
              <a:rPr lang="en-US" sz="1500"/>
              <a:t>IOPC- Independent office for Policing Conduct</a:t>
            </a:r>
          </a:p>
          <a:p>
            <a:r>
              <a:rPr lang="en-US" sz="1500"/>
              <a:t>Chief Constables</a:t>
            </a:r>
          </a:p>
          <a:p>
            <a:r>
              <a:rPr lang="en-US" sz="1500"/>
              <a:t>COP- College of Policing</a:t>
            </a:r>
          </a:p>
          <a:p>
            <a:r>
              <a:rPr lang="en-US" sz="1500"/>
              <a:t>Staff associations</a:t>
            </a:r>
          </a:p>
          <a:p>
            <a:r>
              <a:rPr lang="en-US" sz="1500"/>
              <a:t>Police Federation of England and Wales</a:t>
            </a:r>
          </a:p>
          <a:p>
            <a:r>
              <a:rPr lang="en-US" sz="1500"/>
              <a:t>Trade Unions</a:t>
            </a:r>
          </a:p>
          <a:p>
            <a:r>
              <a:rPr lang="en-US" sz="1500"/>
              <a:t>Professional Standards</a:t>
            </a:r>
          </a:p>
        </p:txBody>
      </p:sp>
    </p:spTree>
    <p:extLst>
      <p:ext uri="{BB962C8B-B14F-4D97-AF65-F5344CB8AC3E}">
        <p14:creationId xmlns:p14="http://schemas.microsoft.com/office/powerpoint/2010/main" val="4230739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3B0CAD-5193-7329-4D05-607760AB4EF2}"/>
              </a:ext>
            </a:extLst>
          </p:cNvPr>
          <p:cNvSpPr>
            <a:spLocks noGrp="1"/>
          </p:cNvSpPr>
          <p:nvPr>
            <p:ph type="title"/>
          </p:nvPr>
        </p:nvSpPr>
        <p:spPr>
          <a:xfrm>
            <a:off x="793662" y="386930"/>
            <a:ext cx="10066122" cy="1298448"/>
          </a:xfrm>
        </p:spPr>
        <p:txBody>
          <a:bodyPr anchor="b">
            <a:normAutofit/>
          </a:bodyPr>
          <a:lstStyle/>
          <a:p>
            <a:r>
              <a:rPr lang="en-US" sz="4100"/>
              <a:t>How does the College of Policing support policing?</a:t>
            </a:r>
          </a:p>
        </p:txBody>
      </p:sp>
      <p:sp>
        <p:nvSpPr>
          <p:cNvPr id="24" name="Rectangle 2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301BA3-CBBC-B2D6-A677-10390AFD30D5}"/>
              </a:ext>
            </a:extLst>
          </p:cNvPr>
          <p:cNvSpPr>
            <a:spLocks noGrp="1"/>
          </p:cNvSpPr>
          <p:nvPr>
            <p:ph idx="1"/>
          </p:nvPr>
        </p:nvSpPr>
        <p:spPr>
          <a:xfrm>
            <a:off x="793661" y="2599509"/>
            <a:ext cx="7197897" cy="3639450"/>
          </a:xfrm>
        </p:spPr>
        <p:txBody>
          <a:bodyPr vert="horz" lIns="91440" tIns="45720" rIns="91440" bIns="45720" rtlCol="0" anchor="ctr">
            <a:normAutofit/>
          </a:bodyPr>
          <a:lstStyle/>
          <a:p>
            <a:endParaRPr lang="en-US" sz="1400"/>
          </a:p>
          <a:p>
            <a:r>
              <a:rPr lang="en-US" sz="1600">
                <a:ea typeface="+mn-lt"/>
                <a:cs typeface="+mn-lt"/>
              </a:rPr>
              <a:t>They strive to unite all individuals engaged in police and law enforcement, facilitating an understanding of their respective challenges. </a:t>
            </a:r>
          </a:p>
          <a:p>
            <a:r>
              <a:rPr lang="en-US" sz="1600">
                <a:ea typeface="+mn-lt"/>
                <a:cs typeface="+mn-lt"/>
              </a:rPr>
              <a:t>Employing evidence-based knowledge as their foundation, they ensure that every initiative they undertake is grounded in rigorous research.</a:t>
            </a:r>
          </a:p>
          <a:p>
            <a:r>
              <a:rPr lang="en-US" sz="1600">
                <a:ea typeface="+mn-lt"/>
                <a:cs typeface="+mn-lt"/>
              </a:rPr>
              <a:t> Their support extends to police officers and staff, researchers, academics, and learning providers, as well as the broader international policing community and the public. </a:t>
            </a:r>
            <a:endParaRPr lang="en-US" sz="1600"/>
          </a:p>
          <a:p>
            <a:r>
              <a:rPr lang="en-US" sz="1600">
                <a:ea typeface="+mn-lt"/>
                <a:cs typeface="+mn-lt"/>
              </a:rPr>
              <a:t>By advocating for professional policing standards, skills, and capabilities, they serve as a platform for the voices shaping the future of law enforcement.</a:t>
            </a:r>
          </a:p>
          <a:p>
            <a:pPr marL="0" indent="0">
              <a:buNone/>
            </a:pPr>
            <a:r>
              <a:rPr lang="en-US" sz="1400"/>
              <a:t>(College of Policing, 2024)  </a:t>
            </a:r>
          </a:p>
        </p:txBody>
      </p:sp>
      <p:pic>
        <p:nvPicPr>
          <p:cNvPr id="5" name="Picture 4" descr="College of Policing - Wikipedia">
            <a:extLst>
              <a:ext uri="{FF2B5EF4-FFF2-40B4-BE49-F238E27FC236}">
                <a16:creationId xmlns:a16="http://schemas.microsoft.com/office/drawing/2014/main" id="{4E70967E-4CEA-674A-2B6E-E71FDB3CEBA0}"/>
              </a:ext>
            </a:extLst>
          </p:cNvPr>
          <p:cNvPicPr>
            <a:picLocks noChangeAspect="1"/>
          </p:cNvPicPr>
          <p:nvPr/>
        </p:nvPicPr>
        <p:blipFill>
          <a:blip r:embed="rId2"/>
          <a:stretch>
            <a:fillRect/>
          </a:stretch>
        </p:blipFill>
        <p:spPr>
          <a:xfrm>
            <a:off x="8021685" y="4185469"/>
            <a:ext cx="3040124" cy="1029853"/>
          </a:xfrm>
          <a:prstGeom prst="rect">
            <a:avLst/>
          </a:prstGeom>
        </p:spPr>
      </p:pic>
      <p:sp>
        <p:nvSpPr>
          <p:cNvPr id="28" name="Rectangle 2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5883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4B42EB-B7EE-3D88-A709-4BD2754AA387}"/>
              </a:ext>
            </a:extLst>
          </p:cNvPr>
          <p:cNvSpPr>
            <a:spLocks noGrp="1"/>
          </p:cNvSpPr>
          <p:nvPr>
            <p:ph type="title"/>
          </p:nvPr>
        </p:nvSpPr>
        <p:spPr>
          <a:xfrm>
            <a:off x="793662" y="386930"/>
            <a:ext cx="10066122" cy="1298448"/>
          </a:xfrm>
        </p:spPr>
        <p:txBody>
          <a:bodyPr anchor="b">
            <a:normAutofit/>
          </a:bodyPr>
          <a:lstStyle/>
          <a:p>
            <a:endParaRPr lang="en-US" sz="4800"/>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9EC1B6AD-AAEE-0196-8431-5C95B97F3071}"/>
              </a:ext>
            </a:extLst>
          </p:cNvPr>
          <p:cNvSpPr>
            <a:spLocks noGrp="1"/>
          </p:cNvSpPr>
          <p:nvPr>
            <p:ph idx="1"/>
          </p:nvPr>
        </p:nvSpPr>
        <p:spPr>
          <a:xfrm>
            <a:off x="383354" y="2599509"/>
            <a:ext cx="9315378" cy="3639450"/>
          </a:xfrm>
        </p:spPr>
        <p:txBody>
          <a:bodyPr anchor="ctr">
            <a:normAutofit lnSpcReduction="10000"/>
          </a:bodyPr>
          <a:lstStyle/>
          <a:p>
            <a:r>
              <a:rPr lang="en-US" sz="2000" b="1" err="1"/>
              <a:t>Authorised</a:t>
            </a:r>
            <a:r>
              <a:rPr lang="en-US" sz="2000" b="1"/>
              <a:t> Professional Standards (APP)-</a:t>
            </a:r>
            <a:r>
              <a:rPr lang="en-US" sz="2000"/>
              <a:t> Practice guidance for policing.</a:t>
            </a:r>
          </a:p>
          <a:p>
            <a:r>
              <a:rPr lang="en-US" sz="2000" b="1"/>
              <a:t>What works </a:t>
            </a:r>
            <a:r>
              <a:rPr lang="en-US" sz="2000" b="1" err="1"/>
              <a:t>centre</a:t>
            </a:r>
            <a:r>
              <a:rPr lang="en-US" sz="2000" b="1"/>
              <a:t>-  </a:t>
            </a:r>
            <a:r>
              <a:rPr lang="en-US" sz="2000"/>
              <a:t>What works for crime reduction, providing the best available evidence to guide decisions about public services.</a:t>
            </a:r>
          </a:p>
          <a:p>
            <a:r>
              <a:rPr lang="en-US" sz="2000" b="1"/>
              <a:t>Police Education Qualifications Framework (PEQF)- </a:t>
            </a:r>
            <a:r>
              <a:rPr lang="en-US" sz="2000"/>
              <a:t>Professional training for police officers.</a:t>
            </a:r>
          </a:p>
          <a:p>
            <a:r>
              <a:rPr lang="en-US" sz="2000" b="1">
                <a:latin typeface="Aptos"/>
                <a:cs typeface="Segoe UI"/>
              </a:rPr>
              <a:t>National Centre for Police Leadership (NCPL)- </a:t>
            </a:r>
            <a:r>
              <a:rPr lang="en-US" sz="2000">
                <a:latin typeface="Aptos"/>
                <a:cs typeface="Segoe UI"/>
              </a:rPr>
              <a:t>Support forces in delivering a national leadership </a:t>
            </a:r>
            <a:r>
              <a:rPr lang="en-US" sz="2000" err="1">
                <a:latin typeface="Aptos"/>
                <a:cs typeface="Segoe UI"/>
              </a:rPr>
              <a:t>programme</a:t>
            </a:r>
            <a:r>
              <a:rPr lang="en-US" sz="2000">
                <a:latin typeface="Aptos"/>
                <a:cs typeface="Segoe UI"/>
              </a:rPr>
              <a:t>.</a:t>
            </a:r>
          </a:p>
          <a:p>
            <a:r>
              <a:rPr lang="en-US" sz="2000" b="1">
                <a:latin typeface="Aptos"/>
                <a:cs typeface="Segoe UI"/>
              </a:rPr>
              <a:t>Oscar Kilo and National police wellbeing service-  </a:t>
            </a:r>
            <a:r>
              <a:rPr lang="en-US" sz="2000">
                <a:latin typeface="Aptos"/>
                <a:cs typeface="Segoe UI"/>
              </a:rPr>
              <a:t>staff with mental and physical health problems, mental health outreach support, support families of officers.</a:t>
            </a:r>
          </a:p>
          <a:p>
            <a:r>
              <a:rPr lang="en-US" sz="2000" b="1">
                <a:latin typeface="Aptos"/>
                <a:cs typeface="Segoe UI"/>
              </a:rPr>
              <a:t>Uk Police Memorial- </a:t>
            </a:r>
            <a:r>
              <a:rPr lang="en-US" sz="2000">
                <a:latin typeface="Aptos"/>
                <a:cs typeface="Segoe UI"/>
              </a:rPr>
              <a:t>supports the fallen.</a:t>
            </a:r>
            <a:endParaRPr lang="en-US">
              <a:latin typeface="Aptos"/>
            </a:endParaRPr>
          </a:p>
        </p:txBody>
      </p:sp>
      <p:pic>
        <p:nvPicPr>
          <p:cNvPr id="4" name="Content Placeholder 3" descr="College of Policing - Wikipedia">
            <a:extLst>
              <a:ext uri="{FF2B5EF4-FFF2-40B4-BE49-F238E27FC236}">
                <a16:creationId xmlns:a16="http://schemas.microsoft.com/office/drawing/2014/main" id="{6B80A982-7321-EC2E-4B3B-842E45875A25}"/>
              </a:ext>
            </a:extLst>
          </p:cNvPr>
          <p:cNvPicPr>
            <a:picLocks noChangeAspect="1"/>
          </p:cNvPicPr>
          <p:nvPr/>
        </p:nvPicPr>
        <p:blipFill>
          <a:blip r:embed="rId3"/>
          <a:stretch>
            <a:fillRect/>
          </a:stretch>
        </p:blipFill>
        <p:spPr>
          <a:xfrm>
            <a:off x="277128" y="243585"/>
            <a:ext cx="5150277" cy="1747891"/>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54751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B5ACB-DE69-F77A-A6A0-5ED5B02519F8}"/>
              </a:ext>
            </a:extLst>
          </p:cNvPr>
          <p:cNvSpPr>
            <a:spLocks noGrp="1"/>
          </p:cNvSpPr>
          <p:nvPr>
            <p:ph type="title"/>
          </p:nvPr>
        </p:nvSpPr>
        <p:spPr>
          <a:xfrm>
            <a:off x="793662" y="386930"/>
            <a:ext cx="10066122" cy="1298448"/>
          </a:xfrm>
        </p:spPr>
        <p:txBody>
          <a:bodyPr anchor="b">
            <a:normAutofit/>
          </a:bodyPr>
          <a:lstStyle/>
          <a:p>
            <a:r>
              <a:rPr lang="en-US" sz="4800"/>
              <a:t>Any questions?</a:t>
            </a:r>
          </a:p>
        </p:txBody>
      </p:sp>
      <p:sp>
        <p:nvSpPr>
          <p:cNvPr id="26" name="Rectangle 2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0">
            <a:extLst>
              <a:ext uri="{FF2B5EF4-FFF2-40B4-BE49-F238E27FC236}">
                <a16:creationId xmlns:a16="http://schemas.microsoft.com/office/drawing/2014/main" id="{A0CD6C60-301D-DD65-96F3-5DC1D783D5DF}"/>
              </a:ext>
            </a:extLst>
          </p:cNvPr>
          <p:cNvSpPr>
            <a:spLocks noGrp="1"/>
          </p:cNvSpPr>
          <p:nvPr>
            <p:ph idx="1"/>
          </p:nvPr>
        </p:nvSpPr>
        <p:spPr>
          <a:xfrm>
            <a:off x="793661" y="2599509"/>
            <a:ext cx="4530898" cy="3639450"/>
          </a:xfrm>
        </p:spPr>
        <p:txBody>
          <a:bodyPr anchor="ctr">
            <a:normAutofit/>
          </a:bodyPr>
          <a:lstStyle/>
          <a:p>
            <a:endParaRPr lang="en-US" sz="2000"/>
          </a:p>
        </p:txBody>
      </p:sp>
      <p:pic>
        <p:nvPicPr>
          <p:cNvPr id="4" name="Content Placeholder 3" descr="As A Leader, Are You Asking The Right ...">
            <a:extLst>
              <a:ext uri="{FF2B5EF4-FFF2-40B4-BE49-F238E27FC236}">
                <a16:creationId xmlns:a16="http://schemas.microsoft.com/office/drawing/2014/main" id="{F9B74DBB-4225-3F7F-D5D6-F58F617941E9}"/>
              </a:ext>
            </a:extLst>
          </p:cNvPr>
          <p:cNvPicPr>
            <a:picLocks noChangeAspect="1"/>
          </p:cNvPicPr>
          <p:nvPr/>
        </p:nvPicPr>
        <p:blipFill>
          <a:blip r:embed="rId2"/>
          <a:stretch>
            <a:fillRect/>
          </a:stretch>
        </p:blipFill>
        <p:spPr>
          <a:xfrm>
            <a:off x="5911532" y="2633948"/>
            <a:ext cx="5150277" cy="3414857"/>
          </a:xfrm>
          <a:prstGeom prst="rect">
            <a:avLst/>
          </a:prstGeom>
        </p:spPr>
      </p:pic>
      <p:sp>
        <p:nvSpPr>
          <p:cNvPr id="30" name="Rectangle 2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97490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CA59BC-767F-0E2D-4BB8-6822E85F2F5F}"/>
            </a:ext>
          </a:extLst>
        </p:cNvPr>
        <p:cNvGrpSpPr/>
        <p:nvPr/>
      </p:nvGrpSpPr>
      <p:grpSpPr>
        <a:xfrm>
          <a:off x="0" y="0"/>
          <a:ext cx="0" cy="0"/>
          <a:chOff x="0" y="0"/>
          <a:chExt cx="0" cy="0"/>
        </a:xfrm>
      </p:grpSpPr>
      <p:pic>
        <p:nvPicPr>
          <p:cNvPr id="16" name="Picture 15">
            <a:extLst>
              <a:ext uri="{FF2B5EF4-FFF2-40B4-BE49-F238E27FC236}">
                <a16:creationId xmlns:a16="http://schemas.microsoft.com/office/drawing/2014/main" id="{823017BB-AC35-0AE3-943A-C2A7D8E00989}"/>
              </a:ext>
            </a:extLst>
          </p:cNvPr>
          <p:cNvPicPr>
            <a:picLocks noChangeAspect="1"/>
          </p:cNvPicPr>
          <p:nvPr/>
        </p:nvPicPr>
        <p:blipFill>
          <a:blip r:embed="rId2"/>
          <a:srcRect l="427" r="2" b="2"/>
          <a:stretch>
            <a:fillRect/>
          </a:stretch>
        </p:blipFill>
        <p:spPr>
          <a:xfrm>
            <a:off x="20" y="-7619"/>
            <a:ext cx="12191979" cy="6887364"/>
          </a:xfrm>
          <a:prstGeom prst="rect">
            <a:avLst/>
          </a:prstGeom>
        </p:spPr>
      </p:pic>
      <p:sp>
        <p:nvSpPr>
          <p:cNvPr id="2" name="Title 1">
            <a:extLst>
              <a:ext uri="{FF2B5EF4-FFF2-40B4-BE49-F238E27FC236}">
                <a16:creationId xmlns:a16="http://schemas.microsoft.com/office/drawing/2014/main" id="{A8E59487-B7F7-1355-3335-D2A4D2636F2D}"/>
              </a:ext>
            </a:extLst>
          </p:cNvPr>
          <p:cNvSpPr>
            <a:spLocks noGrp="1"/>
          </p:cNvSpPr>
          <p:nvPr>
            <p:ph type="ctrTitle"/>
          </p:nvPr>
        </p:nvSpPr>
        <p:spPr>
          <a:xfrm>
            <a:off x="859029" y="1936866"/>
            <a:ext cx="4849044" cy="2839273"/>
          </a:xfrm>
        </p:spPr>
        <p:txBody>
          <a:bodyPr>
            <a:normAutofit/>
          </a:bodyPr>
          <a:lstStyle/>
          <a:p>
            <a:pPr algn="l"/>
            <a:r>
              <a:rPr lang="en-US" sz="3600" dirty="0">
                <a:solidFill>
                  <a:srgbClr val="FFFFFF"/>
                </a:solidFill>
              </a:rPr>
              <a:t>Understanding the role of  police constable </a:t>
            </a:r>
            <a:br>
              <a:rPr lang="en-US" sz="3600" dirty="0">
                <a:solidFill>
                  <a:srgbClr val="FFFFFF"/>
                </a:solidFill>
              </a:rPr>
            </a:br>
            <a:r>
              <a:rPr lang="en-US" sz="3600" dirty="0">
                <a:solidFill>
                  <a:srgbClr val="FFFFFF"/>
                </a:solidFill>
              </a:rPr>
              <a:t>BMPL4019a</a:t>
            </a:r>
          </a:p>
        </p:txBody>
      </p:sp>
      <p:sp>
        <p:nvSpPr>
          <p:cNvPr id="3" name="Subtitle 2">
            <a:extLst>
              <a:ext uri="{FF2B5EF4-FFF2-40B4-BE49-F238E27FC236}">
                <a16:creationId xmlns:a16="http://schemas.microsoft.com/office/drawing/2014/main" id="{E78487AB-4F94-98CB-2970-55208279A0DC}"/>
              </a:ext>
            </a:extLst>
          </p:cNvPr>
          <p:cNvSpPr>
            <a:spLocks noGrp="1"/>
          </p:cNvSpPr>
          <p:nvPr>
            <p:ph type="subTitle" idx="1"/>
          </p:nvPr>
        </p:nvSpPr>
        <p:spPr>
          <a:xfrm>
            <a:off x="859028" y="4873600"/>
            <a:ext cx="4849044" cy="1183602"/>
          </a:xfrm>
        </p:spPr>
        <p:txBody>
          <a:bodyPr vert="horz" lIns="91440" tIns="45720" rIns="91440" bIns="45720" rtlCol="0">
            <a:normAutofit/>
          </a:bodyPr>
          <a:lstStyle/>
          <a:p>
            <a:pPr algn="l"/>
            <a:r>
              <a:rPr lang="en-US" sz="2000" dirty="0">
                <a:solidFill>
                  <a:srgbClr val="FFFFFF"/>
                </a:solidFill>
              </a:rPr>
              <a:t>Session 5</a:t>
            </a:r>
          </a:p>
        </p:txBody>
      </p:sp>
    </p:spTree>
    <p:extLst>
      <p:ext uri="{BB962C8B-B14F-4D97-AF65-F5344CB8AC3E}">
        <p14:creationId xmlns:p14="http://schemas.microsoft.com/office/powerpoint/2010/main" val="482155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Content Placeholder 20">
            <a:extLst>
              <a:ext uri="{FF2B5EF4-FFF2-40B4-BE49-F238E27FC236}">
                <a16:creationId xmlns:a16="http://schemas.microsoft.com/office/drawing/2014/main" id="{D8ECFA8D-BC58-A05B-F464-4FB48FE53943}"/>
              </a:ext>
            </a:extLst>
          </p:cNvPr>
          <p:cNvSpPr>
            <a:spLocks noGrp="1"/>
          </p:cNvSpPr>
          <p:nvPr>
            <p:ph idx="1"/>
          </p:nvPr>
        </p:nvSpPr>
        <p:spPr>
          <a:xfrm>
            <a:off x="590719" y="2330505"/>
            <a:ext cx="4559425" cy="3979585"/>
          </a:xfrm>
        </p:spPr>
        <p:txBody>
          <a:bodyPr anchor="ctr">
            <a:normAutofit/>
          </a:bodyPr>
          <a:lstStyle/>
          <a:p>
            <a:r>
              <a:rPr lang="en-US" sz="2000" dirty="0"/>
              <a:t>Policing Powers</a:t>
            </a:r>
          </a:p>
        </p:txBody>
      </p:sp>
      <p:pic>
        <p:nvPicPr>
          <p:cNvPr id="4" name="Content Placeholder 3" descr="Roads policing | Brake">
            <a:extLst>
              <a:ext uri="{FF2B5EF4-FFF2-40B4-BE49-F238E27FC236}">
                <a16:creationId xmlns:a16="http://schemas.microsoft.com/office/drawing/2014/main" id="{D94FE40B-609E-730A-0C6E-EA5B35CF8893}"/>
              </a:ext>
            </a:extLst>
          </p:cNvPr>
          <p:cNvPicPr>
            <a:picLocks noChangeAspect="1"/>
          </p:cNvPicPr>
          <p:nvPr/>
        </p:nvPicPr>
        <p:blipFill rotWithShape="1">
          <a:blip r:embed="rId2"/>
          <a:srcRect r="5622" b="1"/>
          <a:stretch/>
        </p:blipFill>
        <p:spPr>
          <a:xfrm>
            <a:off x="5977788" y="799352"/>
            <a:ext cx="5425410" cy="5259296"/>
          </a:xfrm>
          <a:prstGeom prst="rect">
            <a:avLst/>
          </a:prstGeom>
        </p:spPr>
      </p:pic>
      <p:sp>
        <p:nvSpPr>
          <p:cNvPr id="5" name="Title 4">
            <a:extLst>
              <a:ext uri="{FF2B5EF4-FFF2-40B4-BE49-F238E27FC236}">
                <a16:creationId xmlns:a16="http://schemas.microsoft.com/office/drawing/2014/main" id="{7128F006-02AF-80C3-F7E0-362BD7FC92D8}"/>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9203472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61E825-48A9-AC59-4FEF-83B678E88C9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Powers</a:t>
            </a:r>
          </a:p>
        </p:txBody>
      </p:sp>
      <p:pic>
        <p:nvPicPr>
          <p:cNvPr id="4" name="Content Placeholder 3" descr="Police Misuse of Stop &amp; Search Powers: A Vicious Circle – Iain Gould –  Actions Against the Police Solicitor">
            <a:extLst>
              <a:ext uri="{FF2B5EF4-FFF2-40B4-BE49-F238E27FC236}">
                <a16:creationId xmlns:a16="http://schemas.microsoft.com/office/drawing/2014/main" id="{A0A3F0DE-8348-B7E3-56C8-23355C89C50A}"/>
              </a:ext>
            </a:extLst>
          </p:cNvPr>
          <p:cNvPicPr>
            <a:picLocks noGrp="1" noChangeAspect="1"/>
          </p:cNvPicPr>
          <p:nvPr>
            <p:ph idx="1"/>
          </p:nvPr>
        </p:nvPicPr>
        <p:blipFill>
          <a:blip r:embed="rId2"/>
          <a:stretch>
            <a:fillRect/>
          </a:stretch>
        </p:blipFill>
        <p:spPr>
          <a:xfrm>
            <a:off x="2190045" y="1675227"/>
            <a:ext cx="7811909" cy="4394199"/>
          </a:xfrm>
          <a:prstGeom prst="rect">
            <a:avLst/>
          </a:prstGeom>
        </p:spPr>
      </p:pic>
    </p:spTree>
    <p:extLst>
      <p:ext uri="{BB962C8B-B14F-4D97-AF65-F5344CB8AC3E}">
        <p14:creationId xmlns:p14="http://schemas.microsoft.com/office/powerpoint/2010/main" val="960511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9CA68-A04F-B62A-3FFA-33673C9C1846}"/>
              </a:ext>
            </a:extLst>
          </p:cNvPr>
          <p:cNvSpPr>
            <a:spLocks noGrp="1"/>
          </p:cNvSpPr>
          <p:nvPr>
            <p:ph type="title"/>
          </p:nvPr>
        </p:nvSpPr>
        <p:spPr>
          <a:xfrm>
            <a:off x="1043631" y="809898"/>
            <a:ext cx="9942716" cy="1554480"/>
          </a:xfrm>
        </p:spPr>
        <p:txBody>
          <a:bodyPr anchor="ctr">
            <a:normAutofit/>
          </a:bodyPr>
          <a:lstStyle/>
          <a:p>
            <a:r>
              <a:rPr lang="en-US" sz="4800"/>
              <a:t>4 types of police personnel who have different powers</a:t>
            </a:r>
          </a:p>
        </p:txBody>
      </p:sp>
      <p:sp>
        <p:nvSpPr>
          <p:cNvPr id="3" name="Content Placeholder 2">
            <a:extLst>
              <a:ext uri="{FF2B5EF4-FFF2-40B4-BE49-F238E27FC236}">
                <a16:creationId xmlns:a16="http://schemas.microsoft.com/office/drawing/2014/main" id="{4DCD4B2D-B08C-15AA-CFDB-695EDBED0CF4}"/>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000" b="1">
                <a:ea typeface="+mn-lt"/>
                <a:cs typeface="+mn-lt"/>
              </a:rPr>
              <a:t>Police officers </a:t>
            </a:r>
            <a:r>
              <a:rPr lang="en-US" sz="2000">
                <a:ea typeface="+mn-lt"/>
                <a:cs typeface="+mn-lt"/>
              </a:rPr>
              <a:t>have almost all the relevant police powers. Some powers (notably </a:t>
            </a:r>
            <a:r>
              <a:rPr lang="en-US" sz="2000" err="1">
                <a:ea typeface="+mn-lt"/>
                <a:cs typeface="+mn-lt"/>
              </a:rPr>
              <a:t>authorisation</a:t>
            </a:r>
            <a:r>
              <a:rPr lang="en-US" sz="2000">
                <a:ea typeface="+mn-lt"/>
                <a:cs typeface="+mn-lt"/>
              </a:rPr>
              <a:t> powers) are reserved for officers at higher ranks. </a:t>
            </a:r>
          </a:p>
          <a:p>
            <a:r>
              <a:rPr lang="en-US" sz="2000" b="1">
                <a:ea typeface="+mn-lt"/>
                <a:cs typeface="+mn-lt"/>
              </a:rPr>
              <a:t>Police specials </a:t>
            </a:r>
            <a:r>
              <a:rPr lang="en-US" sz="2000">
                <a:ea typeface="+mn-lt"/>
                <a:cs typeface="+mn-lt"/>
              </a:rPr>
              <a:t>(volunteer police officers) have the same powers as paid police officers. </a:t>
            </a:r>
          </a:p>
          <a:p>
            <a:r>
              <a:rPr lang="en-US" sz="2000" b="1">
                <a:ea typeface="+mn-lt"/>
                <a:cs typeface="+mn-lt"/>
              </a:rPr>
              <a:t>Police Community Support Officers (PCSOs)</a:t>
            </a:r>
            <a:r>
              <a:rPr lang="en-US" sz="2000">
                <a:ea typeface="+mn-lt"/>
                <a:cs typeface="+mn-lt"/>
              </a:rPr>
              <a:t> and other support officers have certain powers designated to them depending on the type of support function they serve. </a:t>
            </a:r>
          </a:p>
          <a:p>
            <a:r>
              <a:rPr lang="en-US" sz="2000" b="1">
                <a:ea typeface="+mn-lt"/>
                <a:cs typeface="+mn-lt"/>
              </a:rPr>
              <a:t>Civilian staff </a:t>
            </a:r>
            <a:r>
              <a:rPr lang="en-US" sz="2000">
                <a:ea typeface="+mn-lt"/>
                <a:cs typeface="+mn-lt"/>
              </a:rPr>
              <a:t>do not have any police powers. These staff perform administrative functions that do not require powers. </a:t>
            </a:r>
          </a:p>
          <a:p>
            <a:pPr marL="0" indent="0">
              <a:buNone/>
            </a:pPr>
            <a:r>
              <a:rPr lang="en-US" sz="2000"/>
              <a:t>(House of Commons library, 2021)</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7142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E6B9C-53EA-C886-E401-BDF7AF673911}"/>
              </a:ext>
            </a:extLst>
          </p:cNvPr>
          <p:cNvSpPr>
            <a:spLocks noGrp="1"/>
          </p:cNvSpPr>
          <p:nvPr>
            <p:ph type="title"/>
          </p:nvPr>
        </p:nvSpPr>
        <p:spPr>
          <a:xfrm>
            <a:off x="1043631" y="809898"/>
            <a:ext cx="9942716" cy="1554480"/>
          </a:xfrm>
        </p:spPr>
        <p:txBody>
          <a:bodyPr anchor="ctr">
            <a:normAutofit/>
          </a:bodyPr>
          <a:lstStyle/>
          <a:p>
            <a:r>
              <a:rPr lang="en-US" sz="4800"/>
              <a:t>Police Powers </a:t>
            </a:r>
          </a:p>
        </p:txBody>
      </p:sp>
      <p:sp>
        <p:nvSpPr>
          <p:cNvPr id="3" name="Content Placeholder 2">
            <a:extLst>
              <a:ext uri="{FF2B5EF4-FFF2-40B4-BE49-F238E27FC236}">
                <a16:creationId xmlns:a16="http://schemas.microsoft.com/office/drawing/2014/main" id="{72A11094-ABA7-80CE-8795-08E439550B87}"/>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200" b="1" u="sng">
                <a:ea typeface="+mn-lt"/>
                <a:cs typeface="+mn-lt"/>
              </a:rPr>
              <a:t>Powers to investigate crime- </a:t>
            </a:r>
            <a:r>
              <a:rPr lang="en-US" sz="2200">
                <a:ea typeface="+mn-lt"/>
                <a:cs typeface="+mn-lt"/>
              </a:rPr>
              <a:t>This includes a range of powers to collect evidence needed to identify suspects and support their fair and effective trial.</a:t>
            </a:r>
            <a:endParaRPr lang="en-US" sz="2200"/>
          </a:p>
          <a:p>
            <a:r>
              <a:rPr lang="en-US" sz="2200" b="1" u="sng">
                <a:ea typeface="+mn-lt"/>
                <a:cs typeface="+mn-lt"/>
              </a:rPr>
              <a:t>Powers to prevent crime- </a:t>
            </a:r>
            <a:r>
              <a:rPr lang="en-US" sz="2200">
                <a:ea typeface="+mn-lt"/>
                <a:cs typeface="+mn-lt"/>
              </a:rPr>
              <a:t>This includes a range of powers to maintain public order, prevent anti-social behaviour and manage known offenders/ suspects.</a:t>
            </a:r>
            <a:endParaRPr lang="en-US" sz="2200"/>
          </a:p>
          <a:p>
            <a:r>
              <a:rPr lang="en-US" sz="2200" b="1" u="sng">
                <a:ea typeface="+mn-lt"/>
                <a:cs typeface="+mn-lt"/>
              </a:rPr>
              <a:t>Powers to ‘dispose’ of criminal cases-</a:t>
            </a:r>
            <a:r>
              <a:rPr lang="en-US" sz="2200">
                <a:ea typeface="+mn-lt"/>
                <a:cs typeface="+mn-lt"/>
              </a:rPr>
              <a:t> These powers allow police officers to dispose of criminal cases outside of court or charge suspects so they can be prosecuted.</a:t>
            </a:r>
            <a:endParaRPr lang="en-US" sz="2200"/>
          </a:p>
          <a:p>
            <a:pPr marL="0" indent="0">
              <a:buNone/>
            </a:pPr>
            <a:r>
              <a:rPr lang="en-US" sz="2200"/>
              <a:t>(House of Commons Library, 2021)</a:t>
            </a:r>
          </a:p>
          <a:p>
            <a:endParaRPr lang="en-US" sz="2200"/>
          </a:p>
        </p:txBody>
      </p:sp>
    </p:spTree>
    <p:extLst>
      <p:ext uri="{BB962C8B-B14F-4D97-AF65-F5344CB8AC3E}">
        <p14:creationId xmlns:p14="http://schemas.microsoft.com/office/powerpoint/2010/main" val="3760442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C07FD-9B26-26E4-3F96-5A1E70E4616E}"/>
              </a:ext>
            </a:extLst>
          </p:cNvPr>
          <p:cNvSpPr>
            <a:spLocks noGrp="1"/>
          </p:cNvSpPr>
          <p:nvPr>
            <p:ph type="title"/>
          </p:nvPr>
        </p:nvSpPr>
        <p:spPr>
          <a:xfrm>
            <a:off x="1153618" y="1239927"/>
            <a:ext cx="4008586" cy="4680583"/>
          </a:xfrm>
        </p:spPr>
        <p:txBody>
          <a:bodyPr anchor="ctr">
            <a:normAutofit/>
          </a:bodyPr>
          <a:lstStyle/>
          <a:p>
            <a:r>
              <a:rPr lang="en-US" sz="5200"/>
              <a:t>Powers reserved for warranted police officers</a:t>
            </a:r>
          </a:p>
        </p:txBody>
      </p:sp>
      <p:sp>
        <p:nvSpPr>
          <p:cNvPr id="3" name="Content Placeholder 2">
            <a:extLst>
              <a:ext uri="{FF2B5EF4-FFF2-40B4-BE49-F238E27FC236}">
                <a16:creationId xmlns:a16="http://schemas.microsoft.com/office/drawing/2014/main" id="{57134DF2-94FE-183E-8FC1-32B04576808B}"/>
              </a:ext>
            </a:extLst>
          </p:cNvPr>
          <p:cNvSpPr>
            <a:spLocks noGrp="1"/>
          </p:cNvSpPr>
          <p:nvPr>
            <p:ph idx="1"/>
          </p:nvPr>
        </p:nvSpPr>
        <p:spPr>
          <a:xfrm>
            <a:off x="6291923" y="1239927"/>
            <a:ext cx="4971824" cy="4680583"/>
          </a:xfrm>
        </p:spPr>
        <p:txBody>
          <a:bodyPr vert="horz" lIns="91440" tIns="45720" rIns="91440" bIns="45720" rtlCol="0" anchor="ctr">
            <a:normAutofit/>
          </a:bodyPr>
          <a:lstStyle/>
          <a:p>
            <a:r>
              <a:rPr lang="en-US" sz="1700">
                <a:ea typeface="+mn-lt"/>
                <a:cs typeface="+mn-lt"/>
              </a:rPr>
              <a:t>The power to make an arrest,</a:t>
            </a:r>
          </a:p>
          <a:p>
            <a:r>
              <a:rPr lang="en-US" sz="1700">
                <a:ea typeface="+mn-lt"/>
                <a:cs typeface="+mn-lt"/>
              </a:rPr>
              <a:t> The power to stop and search an individual or vehicle, </a:t>
            </a:r>
          </a:p>
          <a:p>
            <a:r>
              <a:rPr lang="en-US" sz="1700">
                <a:ea typeface="+mn-lt"/>
                <a:cs typeface="+mn-lt"/>
              </a:rPr>
              <a:t>Any police power reserved for officers of certain ranks, </a:t>
            </a:r>
          </a:p>
          <a:p>
            <a:r>
              <a:rPr lang="en-US" sz="1700">
                <a:ea typeface="+mn-lt"/>
                <a:cs typeface="+mn-lt"/>
              </a:rPr>
              <a:t>The power of a police officer to perform the duty of a custody officer when a custody officer is not available, </a:t>
            </a:r>
          </a:p>
          <a:p>
            <a:r>
              <a:rPr lang="en-US" sz="1700">
                <a:ea typeface="+mn-lt"/>
                <a:cs typeface="+mn-lt"/>
              </a:rPr>
              <a:t> Any power given to police officers under terrorism legislation or the Official Secrets Acts of 1911 and 1989; and, </a:t>
            </a:r>
          </a:p>
          <a:p>
            <a:r>
              <a:rPr lang="en-US" sz="1700">
                <a:ea typeface="+mn-lt"/>
                <a:cs typeface="+mn-lt"/>
              </a:rPr>
              <a:t> The power of a police officer to make an application under section 19 or 21 of the Investigatory Powers Act 2016. </a:t>
            </a:r>
          </a:p>
          <a:p>
            <a:pPr marL="0" indent="0">
              <a:buNone/>
            </a:pPr>
            <a:r>
              <a:rPr lang="en-US" sz="1700" b="1"/>
              <a:t>PCSO's do not have the power to carry out the above.</a:t>
            </a:r>
          </a:p>
        </p:txBody>
      </p:sp>
    </p:spTree>
    <p:extLst>
      <p:ext uri="{BB962C8B-B14F-4D97-AF65-F5344CB8AC3E}">
        <p14:creationId xmlns:p14="http://schemas.microsoft.com/office/powerpoint/2010/main" val="1173103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19E7E7-5DF9-06A8-6010-E7D5333EAF51}"/>
              </a:ext>
            </a:extLst>
          </p:cNvPr>
          <p:cNvSpPr>
            <a:spLocks noGrp="1"/>
          </p:cNvSpPr>
          <p:nvPr>
            <p:ph type="title"/>
          </p:nvPr>
        </p:nvSpPr>
        <p:spPr>
          <a:xfrm>
            <a:off x="1043631" y="809898"/>
            <a:ext cx="9942716" cy="1554480"/>
          </a:xfrm>
        </p:spPr>
        <p:txBody>
          <a:bodyPr anchor="ctr">
            <a:normAutofit/>
          </a:bodyPr>
          <a:lstStyle/>
          <a:p>
            <a:r>
              <a:rPr lang="en-US" sz="4800"/>
              <a:t>PCSO's</a:t>
            </a:r>
          </a:p>
        </p:txBody>
      </p:sp>
      <p:sp>
        <p:nvSpPr>
          <p:cNvPr id="3" name="Content Placeholder 2">
            <a:extLst>
              <a:ext uri="{FF2B5EF4-FFF2-40B4-BE49-F238E27FC236}">
                <a16:creationId xmlns:a16="http://schemas.microsoft.com/office/drawing/2014/main" id="{DBFADA2F-1AEA-7D53-7984-88686D6C070A}"/>
              </a:ext>
            </a:extLst>
          </p:cNvPr>
          <p:cNvSpPr>
            <a:spLocks noGrp="1"/>
          </p:cNvSpPr>
          <p:nvPr>
            <p:ph idx="1"/>
          </p:nvPr>
        </p:nvSpPr>
        <p:spPr>
          <a:xfrm>
            <a:off x="1045028" y="3017522"/>
            <a:ext cx="9941319" cy="3124658"/>
          </a:xfrm>
        </p:spPr>
        <p:txBody>
          <a:bodyPr vert="horz" lIns="91440" tIns="45720" rIns="91440" bIns="45720" rtlCol="0" anchor="ctr">
            <a:normAutofit fontScale="92500" lnSpcReduction="20000"/>
          </a:bodyPr>
          <a:lstStyle/>
          <a:p>
            <a:r>
              <a:rPr lang="en-US" sz="2400" dirty="0">
                <a:ea typeface="+mn-lt"/>
                <a:cs typeface="+mn-lt"/>
              </a:rPr>
              <a:t>Chief officers can designate whichever powers they want except those powers explicitly reserved for </a:t>
            </a:r>
            <a:r>
              <a:rPr lang="en-US" sz="2400" b="1" dirty="0">
                <a:ea typeface="+mn-lt"/>
                <a:cs typeface="+mn-lt"/>
              </a:rPr>
              <a:t>warranted police officers. </a:t>
            </a:r>
          </a:p>
          <a:p>
            <a:r>
              <a:rPr lang="en-US" sz="2400" dirty="0">
                <a:solidFill>
                  <a:srgbClr val="0B0C0C"/>
                </a:solidFill>
                <a:ea typeface="+mn-lt"/>
                <a:cs typeface="+mn-lt"/>
              </a:rPr>
              <a:t>A PCSO can, for example:</a:t>
            </a:r>
            <a:endParaRPr lang="en-US" sz="2400" dirty="0"/>
          </a:p>
          <a:p>
            <a:r>
              <a:rPr lang="en-US" sz="2400" dirty="0">
                <a:solidFill>
                  <a:srgbClr val="0B0C0C"/>
                </a:solidFill>
                <a:ea typeface="+mn-lt"/>
                <a:cs typeface="+mn-lt"/>
              </a:rPr>
              <a:t>give someone a fixed-penalty notice, </a:t>
            </a:r>
            <a:r>
              <a:rPr lang="en-US" sz="2400" dirty="0" err="1">
                <a:solidFill>
                  <a:srgbClr val="0B0C0C"/>
                </a:solidFill>
                <a:ea typeface="+mn-lt"/>
                <a:cs typeface="+mn-lt"/>
              </a:rPr>
              <a:t>eg</a:t>
            </a:r>
            <a:r>
              <a:rPr lang="en-US" sz="2400" dirty="0">
                <a:solidFill>
                  <a:srgbClr val="0B0C0C"/>
                </a:solidFill>
                <a:ea typeface="+mn-lt"/>
                <a:cs typeface="+mn-lt"/>
              </a:rPr>
              <a:t> for littering</a:t>
            </a:r>
            <a:endParaRPr lang="en-US" dirty="0"/>
          </a:p>
          <a:p>
            <a:r>
              <a:rPr lang="en-US" sz="2400" dirty="0">
                <a:solidFill>
                  <a:srgbClr val="0B0C0C"/>
                </a:solidFill>
                <a:ea typeface="+mn-lt"/>
                <a:cs typeface="+mn-lt"/>
              </a:rPr>
              <a:t>demand the name and address of someone being anti-social</a:t>
            </a:r>
            <a:endParaRPr lang="en-US" dirty="0"/>
          </a:p>
          <a:p>
            <a:r>
              <a:rPr lang="en-US" sz="2400" dirty="0">
                <a:solidFill>
                  <a:srgbClr val="0B0C0C"/>
                </a:solidFill>
                <a:ea typeface="+mn-lt"/>
                <a:cs typeface="+mn-lt"/>
              </a:rPr>
              <a:t>take alcohol off a person aged under 18</a:t>
            </a:r>
            <a:endParaRPr lang="en-US"/>
          </a:p>
          <a:p>
            <a:r>
              <a:rPr lang="en-US" sz="2400" dirty="0">
                <a:solidFill>
                  <a:srgbClr val="0B0C0C"/>
                </a:solidFill>
                <a:ea typeface="+mn-lt"/>
                <a:cs typeface="+mn-lt"/>
              </a:rPr>
              <a:t>A PCSO can also ask a police officer to arrest a person.</a:t>
            </a:r>
            <a:endParaRPr lang="en-US"/>
          </a:p>
          <a:p>
            <a:r>
              <a:rPr lang="en-US" sz="2400" dirty="0">
                <a:solidFill>
                  <a:srgbClr val="0B0C0C"/>
                </a:solidFill>
                <a:ea typeface="+mn-lt"/>
                <a:cs typeface="+mn-lt"/>
              </a:rPr>
              <a:t>The power of PCSOs can differ between police forces</a:t>
            </a:r>
            <a:endParaRPr lang="en-US" sz="2400" u="sng" dirty="0">
              <a:solidFill>
                <a:srgbClr val="1D70B8"/>
              </a:solidFill>
            </a:endParaRPr>
          </a:p>
          <a:p>
            <a:r>
              <a:rPr lang="en-US" sz="2400" dirty="0">
                <a:solidFill>
                  <a:srgbClr val="0B0C0C"/>
                </a:solidFill>
                <a:ea typeface="+mn-lt"/>
                <a:cs typeface="+mn-lt"/>
              </a:rPr>
              <a:t>They must wear a uniform clearly marked ‘PCSO’.</a:t>
            </a:r>
            <a:endParaRPr lang="en-US" dirty="0"/>
          </a:p>
          <a:p>
            <a:endParaRPr lang="en-US"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294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450BFC-5BF4-A099-DD90-F68A3CA32369}"/>
              </a:ext>
            </a:extLst>
          </p:cNvPr>
          <p:cNvSpPr>
            <a:spLocks noGrp="1"/>
          </p:cNvSpPr>
          <p:nvPr>
            <p:ph type="title"/>
          </p:nvPr>
        </p:nvSpPr>
        <p:spPr>
          <a:xfrm>
            <a:off x="808638" y="386930"/>
            <a:ext cx="9236700" cy="1188950"/>
          </a:xfrm>
        </p:spPr>
        <p:txBody>
          <a:bodyPr anchor="b">
            <a:normAutofit/>
          </a:bodyPr>
          <a:lstStyle/>
          <a:p>
            <a:r>
              <a:rPr lang="en-US" sz="4200"/>
              <a:t>What it means to be a police constable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4C6D41-1654-6F75-2651-218FDD384261}"/>
              </a:ext>
            </a:extLst>
          </p:cNvPr>
          <p:cNvSpPr>
            <a:spLocks noGrp="1"/>
          </p:cNvSpPr>
          <p:nvPr>
            <p:ph idx="1"/>
          </p:nvPr>
        </p:nvSpPr>
        <p:spPr>
          <a:xfrm>
            <a:off x="620197" y="2203021"/>
            <a:ext cx="10143668" cy="3435531"/>
          </a:xfrm>
        </p:spPr>
        <p:txBody>
          <a:bodyPr vert="horz" lIns="91440" tIns="45720" rIns="91440" bIns="45720" rtlCol="0" anchor="ctr">
            <a:normAutofit/>
          </a:bodyPr>
          <a:lstStyle/>
          <a:p>
            <a:pPr marL="0" indent="0">
              <a:buNone/>
            </a:pPr>
            <a:endParaRPr lang="en-US" sz="1700" b="1"/>
          </a:p>
          <a:p>
            <a:r>
              <a:rPr lang="en-US" sz="1800" b="1"/>
              <a:t>Constabulary Independence-</a:t>
            </a:r>
            <a:r>
              <a:rPr lang="en-US" sz="1800"/>
              <a:t> officers should operate independently of political directives or pressures.</a:t>
            </a:r>
          </a:p>
          <a:p>
            <a:r>
              <a:rPr lang="en-US" sz="1800" b="1"/>
              <a:t>Crown Servant-</a:t>
            </a:r>
            <a:r>
              <a:rPr lang="en-US" sz="1800"/>
              <a:t> operates under the crown (state). </a:t>
            </a:r>
          </a:p>
          <a:p>
            <a:r>
              <a:rPr lang="en-US" sz="1800" b="1"/>
              <a:t>Absence of employment law-</a:t>
            </a:r>
            <a:r>
              <a:rPr lang="en-US" sz="1800"/>
              <a:t> being a non- civilian and appointed by the crown as a pose to a conventional sense.</a:t>
            </a:r>
          </a:p>
          <a:p>
            <a:r>
              <a:rPr lang="en-US" sz="1800" b="1"/>
              <a:t>Office of Constable-</a:t>
            </a:r>
            <a:r>
              <a:rPr lang="en-US" sz="1800"/>
              <a:t> independent local authority granted to police constables.</a:t>
            </a:r>
          </a:p>
          <a:p>
            <a:r>
              <a:rPr lang="en-US" sz="1800" b="1"/>
              <a:t>Police Covenant- </a:t>
            </a:r>
            <a:r>
              <a:rPr lang="en-US" sz="1800"/>
              <a:t>pledge to look after police constables, staff and their families. A commitment to protect those that devote their life to policing.</a:t>
            </a:r>
          </a:p>
        </p:txBody>
      </p:sp>
    </p:spTree>
    <p:extLst>
      <p:ext uri="{BB962C8B-B14F-4D97-AF65-F5344CB8AC3E}">
        <p14:creationId xmlns:p14="http://schemas.microsoft.com/office/powerpoint/2010/main" val="3283313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Arc 15">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3243F09-12CC-FD26-D010-0B52C38F3DB0}"/>
              </a:ext>
            </a:extLst>
          </p:cNvPr>
          <p:cNvSpPr>
            <a:spLocks noGrp="1"/>
          </p:cNvSpPr>
          <p:nvPr>
            <p:ph type="title"/>
          </p:nvPr>
        </p:nvSpPr>
        <p:spPr>
          <a:xfrm>
            <a:off x="5894962" y="479493"/>
            <a:ext cx="5458838" cy="1325563"/>
          </a:xfrm>
        </p:spPr>
        <p:txBody>
          <a:bodyPr>
            <a:normAutofit/>
          </a:bodyPr>
          <a:lstStyle/>
          <a:p>
            <a:r>
              <a:rPr lang="en-US"/>
              <a:t>Warrants</a:t>
            </a:r>
          </a:p>
        </p:txBody>
      </p:sp>
      <p:sp>
        <p:nvSpPr>
          <p:cNvPr id="18" name="Freeform: Shape 17">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What does a genuine police warrant card ...">
            <a:extLst>
              <a:ext uri="{FF2B5EF4-FFF2-40B4-BE49-F238E27FC236}">
                <a16:creationId xmlns:a16="http://schemas.microsoft.com/office/drawing/2014/main" id="{68F0D64F-65CA-2BFC-3547-5808DB652FD6}"/>
              </a:ext>
            </a:extLst>
          </p:cNvPr>
          <p:cNvPicPr>
            <a:picLocks noChangeAspect="1"/>
          </p:cNvPicPr>
          <p:nvPr/>
        </p:nvPicPr>
        <p:blipFill rotWithShape="1">
          <a:blip r:embed="rId2"/>
          <a:srcRect r="-1" b="906"/>
          <a:stretch/>
        </p:blipFill>
        <p:spPr>
          <a:xfrm>
            <a:off x="891965" y="511293"/>
            <a:ext cx="4399814"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B120E0E9-8410-5C86-E8F8-7DE75BABC94E}"/>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US" sz="2000" b="1" u="sng"/>
              <a:t>What is a warrant?</a:t>
            </a:r>
          </a:p>
          <a:p>
            <a:pPr marL="0" indent="0">
              <a:buNone/>
            </a:pPr>
            <a:r>
              <a:rPr lang="en-US" sz="2000" b="1"/>
              <a:t>Police arrest warrant-</a:t>
            </a:r>
            <a:r>
              <a:rPr lang="en-US" sz="2000"/>
              <a:t> </a:t>
            </a:r>
            <a:r>
              <a:rPr lang="en-US" sz="2000">
                <a:ea typeface="+mn-lt"/>
                <a:cs typeface="+mn-lt"/>
              </a:rPr>
              <a:t>A definition of a police arrest warrant is a type of arrest warrant, usually issued by a  Magistrates Court, and directed to the police for execution of the police warrant.</a:t>
            </a:r>
            <a:endParaRPr lang="en-US" sz="2000"/>
          </a:p>
          <a:p>
            <a:pPr marL="0" indent="0">
              <a:buNone/>
            </a:pPr>
            <a:r>
              <a:rPr lang="en-US" sz="2000" b="1"/>
              <a:t>Police Search Warrant-</a:t>
            </a:r>
            <a:r>
              <a:rPr lang="en-US" sz="2000"/>
              <a:t> </a:t>
            </a:r>
            <a:r>
              <a:rPr lang="en-US" sz="2000">
                <a:ea typeface="+mn-lt"/>
                <a:cs typeface="+mn-lt"/>
              </a:rPr>
              <a:t>another type of warrant issued by courts, usually by a magistrate but also a higher court Judge. Search Warrants allow the police, or other </a:t>
            </a:r>
            <a:r>
              <a:rPr lang="en-US" sz="2000" err="1">
                <a:ea typeface="+mn-lt"/>
                <a:cs typeface="+mn-lt"/>
              </a:rPr>
              <a:t>authorised</a:t>
            </a:r>
            <a:r>
              <a:rPr lang="en-US" sz="2000">
                <a:ea typeface="+mn-lt"/>
                <a:cs typeface="+mn-lt"/>
              </a:rPr>
              <a:t> officers, to conduct a search of a location or vehicle. They only relate to criminal matters.</a:t>
            </a:r>
            <a:endParaRPr lang="en-US" sz="2000"/>
          </a:p>
          <a:p>
            <a:pPr marL="0" indent="0">
              <a:buNone/>
            </a:pPr>
            <a:endParaRPr lang="en-US" sz="2000"/>
          </a:p>
          <a:p>
            <a:endParaRPr lang="en-US" sz="2000"/>
          </a:p>
        </p:txBody>
      </p:sp>
    </p:spTree>
    <p:extLst>
      <p:ext uri="{BB962C8B-B14F-4D97-AF65-F5344CB8AC3E}">
        <p14:creationId xmlns:p14="http://schemas.microsoft.com/office/powerpoint/2010/main" val="3974273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434A62-E310-578E-0090-047C72FA41E0}"/>
              </a:ext>
            </a:extLst>
          </p:cNvPr>
          <p:cNvSpPr>
            <a:spLocks noGrp="1"/>
          </p:cNvSpPr>
          <p:nvPr>
            <p:ph type="title"/>
          </p:nvPr>
        </p:nvSpPr>
        <p:spPr>
          <a:xfrm>
            <a:off x="838200" y="365125"/>
            <a:ext cx="10515600" cy="1325563"/>
          </a:xfrm>
        </p:spPr>
        <p:txBody>
          <a:bodyPr>
            <a:normAutofit/>
          </a:bodyPr>
          <a:lstStyle/>
          <a:p>
            <a:r>
              <a:rPr lang="en-US"/>
              <a:t>Warrants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CDB7DB-B2D3-9253-7B7F-1B1CE7F6F386}"/>
              </a:ext>
            </a:extLst>
          </p:cNvPr>
          <p:cNvSpPr>
            <a:spLocks noGrp="1"/>
          </p:cNvSpPr>
          <p:nvPr>
            <p:ph idx="1"/>
          </p:nvPr>
        </p:nvSpPr>
        <p:spPr>
          <a:xfrm>
            <a:off x="838200" y="1825625"/>
            <a:ext cx="10515600" cy="4351338"/>
          </a:xfrm>
        </p:spPr>
        <p:txBody>
          <a:bodyPr vert="horz" lIns="91440" tIns="45720" rIns="91440" bIns="45720" rtlCol="0">
            <a:normAutofit/>
          </a:bodyPr>
          <a:lstStyle/>
          <a:p>
            <a:pPr marL="0" indent="0">
              <a:buNone/>
            </a:pPr>
            <a:r>
              <a:rPr lang="en-US" sz="2200" b="1">
                <a:ea typeface="+mn-lt"/>
                <a:cs typeface="+mn-lt"/>
              </a:rPr>
              <a:t>Court Warrant-</a:t>
            </a:r>
            <a:r>
              <a:rPr lang="en-US" sz="2200">
                <a:ea typeface="+mn-lt"/>
                <a:cs typeface="+mn-lt"/>
              </a:rPr>
              <a:t> warrants issued by Magistrates and other courts. They can be:</a:t>
            </a:r>
            <a:endParaRPr lang="en-US" sz="2200"/>
          </a:p>
          <a:p>
            <a:r>
              <a:rPr lang="en-US" sz="2200">
                <a:ea typeface="+mn-lt"/>
                <a:cs typeface="+mn-lt"/>
              </a:rPr>
              <a:t>arrest warrants (which can be issued to suspects and/or witnesses)</a:t>
            </a:r>
            <a:endParaRPr lang="en-US" sz="2200"/>
          </a:p>
          <a:p>
            <a:r>
              <a:rPr lang="en-US" sz="2200">
                <a:ea typeface="+mn-lt"/>
                <a:cs typeface="+mn-lt"/>
              </a:rPr>
              <a:t>search warrants, which are issued by a Magistrate to assist the police in obtaining evidence to support the warrant application</a:t>
            </a:r>
            <a:endParaRPr lang="en-US" sz="2200"/>
          </a:p>
          <a:p>
            <a:r>
              <a:rPr lang="en-US" sz="2200">
                <a:ea typeface="+mn-lt"/>
                <a:cs typeface="+mn-lt"/>
              </a:rPr>
              <a:t>warrants of commitment issued under s.76 of the Magistrates’ Courts Act 1980. These are used to enforce judgments and can result in a debtor being imprisoned.</a:t>
            </a:r>
            <a:endParaRPr lang="en-US" sz="2200"/>
          </a:p>
          <a:p>
            <a:pPr marL="0" indent="0">
              <a:buNone/>
            </a:pPr>
            <a:r>
              <a:rPr lang="en-US" sz="2200" b="1"/>
              <a:t>Warrant of further detention-</a:t>
            </a:r>
            <a:r>
              <a:rPr lang="en-US" sz="2200"/>
              <a:t> </a:t>
            </a:r>
            <a:r>
              <a:rPr lang="en-US" sz="2200">
                <a:ea typeface="+mn-lt"/>
                <a:cs typeface="+mn-lt"/>
              </a:rPr>
              <a:t>a specific court warrant issued by a Magistrates’ Court.</a:t>
            </a:r>
            <a:endParaRPr lang="en-US" sz="2200"/>
          </a:p>
          <a:p>
            <a:r>
              <a:rPr lang="en-US" sz="2200">
                <a:ea typeface="+mn-lt"/>
                <a:cs typeface="+mn-lt"/>
              </a:rPr>
              <a:t>It allows the police to detain a suspect for longer than the usual 24 hours without charge (this period is extended in certain cases), subject to a time limit on detention of 96 hours.</a:t>
            </a:r>
            <a:endParaRPr lang="en-US" sz="2200"/>
          </a:p>
          <a:p>
            <a:endParaRPr lang="en-US" sz="2200"/>
          </a:p>
        </p:txBody>
      </p:sp>
    </p:spTree>
    <p:extLst>
      <p:ext uri="{BB962C8B-B14F-4D97-AF65-F5344CB8AC3E}">
        <p14:creationId xmlns:p14="http://schemas.microsoft.com/office/powerpoint/2010/main" val="58147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A5697A-409C-AE20-D630-0965757AF3BB}"/>
              </a:ext>
            </a:extLst>
          </p:cNvPr>
          <p:cNvSpPr>
            <a:spLocks noGrp="1"/>
          </p:cNvSpPr>
          <p:nvPr>
            <p:ph type="title"/>
          </p:nvPr>
        </p:nvSpPr>
        <p:spPr>
          <a:xfrm>
            <a:off x="1043631" y="809898"/>
            <a:ext cx="9942716" cy="1554480"/>
          </a:xfrm>
        </p:spPr>
        <p:txBody>
          <a:bodyPr anchor="ctr">
            <a:normAutofit/>
          </a:bodyPr>
          <a:lstStyle/>
          <a:p>
            <a:r>
              <a:rPr lang="en-US" sz="4800"/>
              <a:t>How police powers are regulated</a:t>
            </a:r>
          </a:p>
        </p:txBody>
      </p:sp>
      <p:sp>
        <p:nvSpPr>
          <p:cNvPr id="3" name="Content Placeholder 2">
            <a:extLst>
              <a:ext uri="{FF2B5EF4-FFF2-40B4-BE49-F238E27FC236}">
                <a16:creationId xmlns:a16="http://schemas.microsoft.com/office/drawing/2014/main" id="{F2174D97-715F-CF5C-C2BC-CE007BAB9FA5}"/>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b="1"/>
              <a:t>Legislation-</a:t>
            </a:r>
            <a:r>
              <a:rPr lang="en-US" sz="2400"/>
              <a:t> Police and Criminal Evidence Act 1984 (PACE), Police Act 1996, The police (conduct) regulations 2020, Criminal Justice Act 2003, Police Reform Act 2002, Terrorism Act 2000, Serious and </a:t>
            </a:r>
            <a:r>
              <a:rPr lang="en-US" sz="2400" err="1"/>
              <a:t>Organised</a:t>
            </a:r>
            <a:r>
              <a:rPr lang="en-US" sz="2400"/>
              <a:t> Crime Act 2005, Public Order Act 1986, </a:t>
            </a:r>
            <a:r>
              <a:rPr lang="en-US" sz="2400" b="1">
                <a:ea typeface="+mn-lt"/>
                <a:cs typeface="+mn-lt"/>
              </a:rPr>
              <a:t>Human Rights Act 1998, </a:t>
            </a:r>
            <a:r>
              <a:rPr lang="en-US" sz="2400">
                <a:ea typeface="+mn-lt"/>
                <a:cs typeface="+mn-lt"/>
              </a:rPr>
              <a:t>Investigatory Powers Act 2016:</a:t>
            </a:r>
            <a:endParaRPr lang="en-US" sz="2400"/>
          </a:p>
          <a:p>
            <a:endParaRPr lang="en-US" sz="2400" b="1"/>
          </a:p>
          <a:p>
            <a:r>
              <a:rPr lang="en-US" sz="2400" b="1"/>
              <a:t>Professional Standards-</a:t>
            </a:r>
            <a:r>
              <a:rPr lang="en-US" sz="2400"/>
              <a:t> Code of Ethics, </a:t>
            </a:r>
            <a:r>
              <a:rPr lang="en-US" sz="2400" err="1"/>
              <a:t>Authorised</a:t>
            </a:r>
            <a:r>
              <a:rPr lang="en-US" sz="2400"/>
              <a:t> Professional Practice (APP), The National Police Chiefs Council (NPCC)</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5995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9401EF-0196-2633-0D00-15DC45916427}"/>
              </a:ext>
            </a:extLst>
          </p:cNvPr>
          <p:cNvSpPr>
            <a:spLocks noGrp="1"/>
          </p:cNvSpPr>
          <p:nvPr>
            <p:ph type="title"/>
          </p:nvPr>
        </p:nvSpPr>
        <p:spPr>
          <a:xfrm>
            <a:off x="1043631" y="809898"/>
            <a:ext cx="9942716" cy="1554480"/>
          </a:xfrm>
        </p:spPr>
        <p:txBody>
          <a:bodyPr anchor="ctr">
            <a:normAutofit/>
          </a:bodyPr>
          <a:lstStyle/>
          <a:p>
            <a:r>
              <a:rPr lang="en-US" sz="4800"/>
              <a:t>Task</a:t>
            </a:r>
          </a:p>
        </p:txBody>
      </p:sp>
      <p:sp>
        <p:nvSpPr>
          <p:cNvPr id="3" name="Content Placeholder 2">
            <a:extLst>
              <a:ext uri="{FF2B5EF4-FFF2-40B4-BE49-F238E27FC236}">
                <a16:creationId xmlns:a16="http://schemas.microsoft.com/office/drawing/2014/main" id="{ACC1E98C-4889-8395-5499-488390477B83}"/>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t>Research the Human Rights Act 1998, looking into the following:-</a:t>
            </a:r>
          </a:p>
          <a:p>
            <a:pPr marL="0" indent="0">
              <a:buNone/>
            </a:pPr>
            <a:r>
              <a:rPr lang="en-US" sz="2400"/>
              <a:t>Group 1- Article 3</a:t>
            </a:r>
          </a:p>
          <a:p>
            <a:pPr marL="0" indent="0">
              <a:buNone/>
            </a:pPr>
            <a:r>
              <a:rPr lang="en-US" sz="2400"/>
              <a:t>Group 2- Article 5</a:t>
            </a:r>
          </a:p>
          <a:p>
            <a:pPr marL="0" indent="0">
              <a:buNone/>
            </a:pPr>
            <a:r>
              <a:rPr lang="en-US" sz="2400"/>
              <a:t>Group 3- Article 8</a:t>
            </a:r>
          </a:p>
          <a:p>
            <a:pPr marL="0" indent="0">
              <a:buNone/>
            </a:pPr>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75960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5C2D0-3BCE-A2A8-A85C-67FC90A327DD}"/>
              </a:ext>
            </a:extLst>
          </p:cNvPr>
          <p:cNvSpPr>
            <a:spLocks noGrp="1"/>
          </p:cNvSpPr>
          <p:nvPr>
            <p:ph type="title"/>
          </p:nvPr>
        </p:nvSpPr>
        <p:spPr/>
        <p:txBody>
          <a:bodyPr/>
          <a:lstStyle/>
          <a:p>
            <a:r>
              <a:rPr lang="en-GB" dirty="0"/>
              <a:t>The Human Rights Act 1998</a:t>
            </a:r>
          </a:p>
        </p:txBody>
      </p:sp>
      <p:sp>
        <p:nvSpPr>
          <p:cNvPr id="3" name="Content Placeholder 2">
            <a:extLst>
              <a:ext uri="{FF2B5EF4-FFF2-40B4-BE49-F238E27FC236}">
                <a16:creationId xmlns:a16="http://schemas.microsoft.com/office/drawing/2014/main" id="{63DFEE5B-3FEE-6170-7F7E-24C0AAA55124}"/>
              </a:ext>
            </a:extLst>
          </p:cNvPr>
          <p:cNvSpPr>
            <a:spLocks noGrp="1"/>
          </p:cNvSpPr>
          <p:nvPr>
            <p:ph idx="1"/>
          </p:nvPr>
        </p:nvSpPr>
        <p:spPr/>
        <p:txBody>
          <a:bodyPr>
            <a:normAutofit fontScale="62500" lnSpcReduction="20000"/>
          </a:bodyPr>
          <a:lstStyle/>
          <a:p>
            <a:r>
              <a:rPr lang="en-GB" dirty="0"/>
              <a:t>Article:</a:t>
            </a:r>
          </a:p>
          <a:p>
            <a:r>
              <a:rPr lang="en-GB" b="1" dirty="0"/>
              <a:t>2 Right to life</a:t>
            </a:r>
          </a:p>
          <a:p>
            <a:r>
              <a:rPr lang="en-GB" b="1" dirty="0"/>
              <a:t>3 Prohibition of torture</a:t>
            </a:r>
          </a:p>
          <a:p>
            <a:r>
              <a:rPr lang="en-GB" b="1" dirty="0"/>
              <a:t>4 Prohibition of slavery</a:t>
            </a:r>
          </a:p>
          <a:p>
            <a:r>
              <a:rPr lang="en-GB" dirty="0"/>
              <a:t>5 Right to liberty and security</a:t>
            </a:r>
          </a:p>
          <a:p>
            <a:r>
              <a:rPr lang="en-GB" dirty="0"/>
              <a:t>6 Right to a fair trial</a:t>
            </a:r>
          </a:p>
          <a:p>
            <a:r>
              <a:rPr lang="en-GB" b="1" dirty="0"/>
              <a:t>7 No punishment without law</a:t>
            </a:r>
          </a:p>
          <a:p>
            <a:r>
              <a:rPr lang="en-GB" dirty="0"/>
              <a:t>8 Right to respect for private and family life</a:t>
            </a:r>
          </a:p>
          <a:p>
            <a:r>
              <a:rPr lang="en-GB" dirty="0"/>
              <a:t>9 Freedom of thought and conscience and religion</a:t>
            </a:r>
          </a:p>
          <a:p>
            <a:r>
              <a:rPr lang="en-GB" dirty="0"/>
              <a:t>10 Freedom of expression</a:t>
            </a:r>
          </a:p>
          <a:p>
            <a:r>
              <a:rPr lang="en-GB" dirty="0"/>
              <a:t>11 Freedom of assembly and association</a:t>
            </a:r>
          </a:p>
          <a:p>
            <a:r>
              <a:rPr lang="en-GB" dirty="0"/>
              <a:t>12 Right to marry</a:t>
            </a:r>
          </a:p>
          <a:p>
            <a:r>
              <a:rPr lang="en-GB" dirty="0"/>
              <a:t>14 Prohibition of discrimination</a:t>
            </a:r>
          </a:p>
        </p:txBody>
      </p:sp>
    </p:spTree>
    <p:extLst>
      <p:ext uri="{BB962C8B-B14F-4D97-AF65-F5344CB8AC3E}">
        <p14:creationId xmlns:p14="http://schemas.microsoft.com/office/powerpoint/2010/main" val="11315730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AA1607-7447-394A-84F3-A97FB16109A3}"/>
              </a:ext>
            </a:extLst>
          </p:cNvPr>
          <p:cNvSpPr>
            <a:spLocks noGrp="1"/>
          </p:cNvSpPr>
          <p:nvPr>
            <p:ph type="title"/>
          </p:nvPr>
        </p:nvSpPr>
        <p:spPr>
          <a:xfrm>
            <a:off x="7239014" y="525982"/>
            <a:ext cx="4282983" cy="1200361"/>
          </a:xfrm>
        </p:spPr>
        <p:txBody>
          <a:bodyPr anchor="b">
            <a:normAutofit/>
          </a:bodyPr>
          <a:lstStyle/>
          <a:p>
            <a:r>
              <a:rPr lang="en-GB" sz="3600"/>
              <a:t>What are Human Rights?</a:t>
            </a:r>
          </a:p>
        </p:txBody>
      </p:sp>
      <p:sp>
        <p:nvSpPr>
          <p:cNvPr id="2057" name="Rectangle 205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ntroduction to Human Rights - UK Human Rights Blog">
            <a:extLst>
              <a:ext uri="{FF2B5EF4-FFF2-40B4-BE49-F238E27FC236}">
                <a16:creationId xmlns:a16="http://schemas.microsoft.com/office/drawing/2014/main" id="{19A99E25-BA09-6341-9AD4-35374ABF41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51" r="29294"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EF945E-169B-444B-9475-611C26DC0E1A}"/>
              </a:ext>
            </a:extLst>
          </p:cNvPr>
          <p:cNvSpPr>
            <a:spLocks noGrp="1"/>
          </p:cNvSpPr>
          <p:nvPr>
            <p:ph idx="1"/>
          </p:nvPr>
        </p:nvSpPr>
        <p:spPr>
          <a:xfrm>
            <a:off x="7239012" y="2031101"/>
            <a:ext cx="4282984" cy="3511943"/>
          </a:xfrm>
        </p:spPr>
        <p:txBody>
          <a:bodyPr anchor="ctr">
            <a:normAutofit/>
          </a:bodyPr>
          <a:lstStyle/>
          <a:p>
            <a:pPr marL="0" indent="0">
              <a:buNone/>
            </a:pPr>
            <a:r>
              <a:rPr lang="en-GB" sz="1000"/>
              <a:t>There are 16 basic rights in the Human Rights Act 1998 – all taken from the European Convention on Human Rights </a:t>
            </a:r>
          </a:p>
          <a:p>
            <a:pPr marL="0" indent="0">
              <a:buNone/>
            </a:pPr>
            <a:endParaRPr lang="en-GB" sz="1000"/>
          </a:p>
          <a:p>
            <a:pPr marL="0" indent="0">
              <a:buNone/>
            </a:pPr>
            <a:r>
              <a:rPr lang="en-GB" sz="1000" b="1" u="sng"/>
              <a:t>They can be grouped into three broad types: </a:t>
            </a:r>
          </a:p>
          <a:p>
            <a:pPr marL="0" indent="0">
              <a:buNone/>
            </a:pPr>
            <a:endParaRPr lang="en-GB" sz="1000"/>
          </a:p>
          <a:p>
            <a:pPr marL="0" indent="0">
              <a:buNone/>
            </a:pPr>
            <a:r>
              <a:rPr lang="en-GB" sz="1000" b="1" u="sng"/>
              <a:t>Absolute rights </a:t>
            </a:r>
            <a:r>
              <a:rPr lang="en-GB" sz="1000"/>
              <a:t>– such as the right to protection from torture and inhuman and degrading treatment (Article 3). The state can never withhold or take away these rights. </a:t>
            </a:r>
          </a:p>
          <a:p>
            <a:pPr marL="0" indent="0">
              <a:buNone/>
            </a:pPr>
            <a:endParaRPr lang="en-GB" sz="1000"/>
          </a:p>
          <a:p>
            <a:pPr marL="0" indent="0">
              <a:buNone/>
            </a:pPr>
            <a:r>
              <a:rPr lang="en-GB" sz="1000" b="1" u="sng"/>
              <a:t>Limited rights </a:t>
            </a:r>
            <a:r>
              <a:rPr lang="en-GB" sz="1000"/>
              <a:t>– such as the right to liberty (Article 5). These rights may be limited under explicit and finite circumstances. </a:t>
            </a:r>
          </a:p>
          <a:p>
            <a:pPr marL="0" indent="0">
              <a:buNone/>
            </a:pPr>
            <a:endParaRPr lang="en-GB" sz="1000"/>
          </a:p>
          <a:p>
            <a:pPr marL="0" indent="0">
              <a:buNone/>
            </a:pPr>
            <a:r>
              <a:rPr lang="en-GB" sz="1000" b="1" u="sng"/>
              <a:t>Qualified rights </a:t>
            </a:r>
            <a:r>
              <a:rPr lang="en-GB" sz="1000"/>
              <a:t>– rights which require a balance between the rights of the individual and the needs of the wider community or state interest. These include: the right to respect for private and family life (Article 8) </a:t>
            </a:r>
          </a:p>
          <a:p>
            <a:endParaRPr lang="en-GB" sz="1000"/>
          </a:p>
        </p:txBody>
      </p:sp>
      <p:sp>
        <p:nvSpPr>
          <p:cNvPr id="2063" name="Rectangle 206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72287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rotWithShape="1">
          <a:blip r:embed="rId3"/>
          <a:srcRect b="2551"/>
          <a:stretch/>
        </p:blipFill>
        <p:spPr>
          <a:xfrm>
            <a:off x="838200" y="754148"/>
            <a:ext cx="10515600" cy="4995575"/>
          </a:xfrm>
          <a:prstGeom prst="rect">
            <a:avLst/>
          </a:prstGeom>
        </p:spPr>
      </p:pic>
      <p:cxnSp>
        <p:nvCxnSpPr>
          <p:cNvPr id="16" name="Straight Connector 15">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92616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FE263-3E16-A55F-05CF-14EC2E9422E2}"/>
              </a:ext>
            </a:extLst>
          </p:cNvPr>
          <p:cNvSpPr>
            <a:spLocks noGrp="1"/>
          </p:cNvSpPr>
          <p:nvPr>
            <p:ph type="title"/>
          </p:nvPr>
        </p:nvSpPr>
        <p:spPr>
          <a:xfrm>
            <a:off x="1043631" y="809898"/>
            <a:ext cx="9942716" cy="1554480"/>
          </a:xfrm>
        </p:spPr>
        <p:txBody>
          <a:bodyPr anchor="ctr">
            <a:normAutofit/>
          </a:bodyPr>
          <a:lstStyle/>
          <a:p>
            <a:r>
              <a:rPr lang="en-US" sz="4800"/>
              <a:t>Statutory requirements</a:t>
            </a:r>
          </a:p>
        </p:txBody>
      </p:sp>
      <p:sp>
        <p:nvSpPr>
          <p:cNvPr id="3" name="Content Placeholder 2">
            <a:extLst>
              <a:ext uri="{FF2B5EF4-FFF2-40B4-BE49-F238E27FC236}">
                <a16:creationId xmlns:a16="http://schemas.microsoft.com/office/drawing/2014/main" id="{10833A6D-4EF3-484C-C057-8B0F5826FDD4}"/>
              </a:ext>
            </a:extLst>
          </p:cNvPr>
          <p:cNvSpPr>
            <a:spLocks noGrp="1"/>
          </p:cNvSpPr>
          <p:nvPr>
            <p:ph idx="1"/>
          </p:nvPr>
        </p:nvSpPr>
        <p:spPr>
          <a:xfrm>
            <a:off x="1045028" y="3017522"/>
            <a:ext cx="9941319" cy="3124658"/>
          </a:xfrm>
        </p:spPr>
        <p:txBody>
          <a:bodyPr vert="horz" lIns="91440" tIns="45720" rIns="91440" bIns="45720" rtlCol="0" anchor="ctr">
            <a:normAutofit fontScale="92500" lnSpcReduction="10000"/>
          </a:bodyPr>
          <a:lstStyle/>
          <a:p>
            <a:pPr marL="0" indent="0">
              <a:buNone/>
            </a:pPr>
            <a:r>
              <a:rPr lang="en-US" sz="1900" b="1" u="sng"/>
              <a:t>Scenario-</a:t>
            </a:r>
            <a:r>
              <a:rPr lang="en-US" sz="1900"/>
              <a:t>Can a police officer approach you and place handcuffs on you without talking to you?</a:t>
            </a:r>
          </a:p>
          <a:p>
            <a:pPr marL="0" indent="0">
              <a:buNone/>
            </a:pPr>
            <a:r>
              <a:rPr lang="en-US" sz="1900"/>
              <a:t>Certain police powers require that officers provide an explanation in advance of applying such powers, examples of this are:-</a:t>
            </a:r>
          </a:p>
          <a:p>
            <a:r>
              <a:rPr lang="en-US" sz="1900"/>
              <a:t>Arrest</a:t>
            </a:r>
          </a:p>
          <a:p>
            <a:r>
              <a:rPr lang="en-US" sz="1900"/>
              <a:t>Stop &amp; Search</a:t>
            </a:r>
          </a:p>
          <a:p>
            <a:r>
              <a:rPr lang="en-US" sz="2000">
                <a:ea typeface="+mn-lt"/>
                <a:cs typeface="+mn-lt"/>
              </a:rPr>
              <a:t>Use of force</a:t>
            </a:r>
            <a:endParaRPr lang="en-US" sz="1900"/>
          </a:p>
          <a:p>
            <a:r>
              <a:rPr lang="en-US" sz="1900"/>
              <a:t>Detention in police custody</a:t>
            </a:r>
          </a:p>
          <a:p>
            <a:r>
              <a:rPr lang="en-US" sz="1900"/>
              <a:t>Entry and search of premises</a:t>
            </a:r>
          </a:p>
          <a:p>
            <a:r>
              <a:rPr lang="en-US" sz="1900"/>
              <a:t>Search under the Terrorism Act 2000</a:t>
            </a:r>
          </a:p>
          <a:p>
            <a:endParaRPr lang="en-US" sz="1900"/>
          </a:p>
          <a:p>
            <a:pPr marL="0" indent="0">
              <a:buNone/>
            </a:pPr>
            <a:endParaRPr lang="en-US" sz="19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894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DAE673-F009-069F-1266-5A4D9929C7D8}"/>
              </a:ext>
            </a:extLst>
          </p:cNvPr>
          <p:cNvSpPr>
            <a:spLocks noGrp="1"/>
          </p:cNvSpPr>
          <p:nvPr>
            <p:ph type="title"/>
          </p:nvPr>
        </p:nvSpPr>
        <p:spPr>
          <a:xfrm>
            <a:off x="793662" y="386930"/>
            <a:ext cx="10066122" cy="1298448"/>
          </a:xfrm>
        </p:spPr>
        <p:txBody>
          <a:bodyPr anchor="b">
            <a:normAutofit/>
          </a:bodyPr>
          <a:lstStyle/>
          <a:p>
            <a:r>
              <a:rPr lang="en-US" sz="4100"/>
              <a:t>When statutory requirements are not required</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D6AFFF-30F3-FE36-752A-0F1623B4CC91}"/>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2000"/>
              <a:t>Can you think of an example of where such requirements may not be needed?</a:t>
            </a:r>
          </a:p>
          <a:p>
            <a:pPr marL="0" indent="0">
              <a:buNone/>
            </a:pPr>
            <a:r>
              <a:rPr lang="en-US" sz="2000" b="1"/>
              <a:t>Some examples:-</a:t>
            </a:r>
          </a:p>
          <a:p>
            <a:r>
              <a:rPr lang="en-US" sz="2000"/>
              <a:t>Immediate threat or danger</a:t>
            </a:r>
          </a:p>
          <a:p>
            <a:r>
              <a:rPr lang="en-US" sz="2000"/>
              <a:t>Hot pursuit</a:t>
            </a:r>
          </a:p>
          <a:p>
            <a:r>
              <a:rPr lang="en-US" sz="2000"/>
              <a:t>Covert operations</a:t>
            </a:r>
          </a:p>
          <a:p>
            <a:r>
              <a:rPr lang="en-US" sz="2000"/>
              <a:t>Public order situations</a:t>
            </a:r>
          </a:p>
          <a:p>
            <a:r>
              <a:rPr lang="en-US" sz="2000"/>
              <a:t>Preventing the destruction of evidence</a:t>
            </a:r>
          </a:p>
          <a:p>
            <a:endParaRPr lang="en-US" sz="2000"/>
          </a:p>
        </p:txBody>
      </p:sp>
      <p:pic>
        <p:nvPicPr>
          <p:cNvPr id="7" name="Graphic 6" descr="Speed Bump">
            <a:extLst>
              <a:ext uri="{FF2B5EF4-FFF2-40B4-BE49-F238E27FC236}">
                <a16:creationId xmlns:a16="http://schemas.microsoft.com/office/drawing/2014/main" id="{3815E259-6DBB-7646-DDA6-E2CE148DD4C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9548" y="2484255"/>
            <a:ext cx="3714244"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29797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E2A874-591C-ACCD-BEC3-44123BAA0A0F}"/>
              </a:ext>
            </a:extLst>
          </p:cNvPr>
          <p:cNvSpPr>
            <a:spLocks noGrp="1"/>
          </p:cNvSpPr>
          <p:nvPr>
            <p:ph type="title"/>
          </p:nvPr>
        </p:nvSpPr>
        <p:spPr>
          <a:xfrm>
            <a:off x="1043631" y="809898"/>
            <a:ext cx="9942716" cy="1554480"/>
          </a:xfrm>
        </p:spPr>
        <p:txBody>
          <a:bodyPr anchor="ctr">
            <a:normAutofit/>
          </a:bodyPr>
          <a:lstStyle/>
          <a:p>
            <a:r>
              <a:rPr lang="en-US" sz="4800"/>
              <a:t>Considerations when carrying out police powers</a:t>
            </a:r>
          </a:p>
        </p:txBody>
      </p:sp>
      <p:sp>
        <p:nvSpPr>
          <p:cNvPr id="3" name="Content Placeholder 2">
            <a:extLst>
              <a:ext uri="{FF2B5EF4-FFF2-40B4-BE49-F238E27FC236}">
                <a16:creationId xmlns:a16="http://schemas.microsoft.com/office/drawing/2014/main" id="{27B61685-BBEC-C6EC-5C71-18F09A8412C1}"/>
              </a:ext>
            </a:extLst>
          </p:cNvPr>
          <p:cNvSpPr>
            <a:spLocks noGrp="1"/>
          </p:cNvSpPr>
          <p:nvPr>
            <p:ph idx="1"/>
          </p:nvPr>
        </p:nvSpPr>
        <p:spPr>
          <a:xfrm>
            <a:off x="1045028" y="3017522"/>
            <a:ext cx="9941319" cy="3124658"/>
          </a:xfrm>
        </p:spPr>
        <p:txBody>
          <a:bodyPr vert="horz" lIns="91440" tIns="45720" rIns="91440" bIns="45720" rtlCol="0" anchor="ctr">
            <a:normAutofit fontScale="77500" lnSpcReduction="20000"/>
          </a:bodyPr>
          <a:lstStyle/>
          <a:p>
            <a:pPr marL="0" indent="0">
              <a:buNone/>
            </a:pPr>
            <a:r>
              <a:rPr lang="en-US" sz="2200"/>
              <a:t>Alongside JPLANE, officers will also consider other options available to them.</a:t>
            </a:r>
            <a:endParaRPr lang="en-US"/>
          </a:p>
          <a:p>
            <a:r>
              <a:rPr lang="en-US" sz="2200"/>
              <a:t>Is arrest always the best option?</a:t>
            </a:r>
          </a:p>
          <a:p>
            <a:pPr marL="0" indent="0">
              <a:buNone/>
            </a:pPr>
            <a:r>
              <a:rPr lang="en-US" sz="2200"/>
              <a:t>Other options to consider:-</a:t>
            </a:r>
          </a:p>
          <a:p>
            <a:r>
              <a:rPr lang="en-US" sz="2200"/>
              <a:t>Community Resolution orders</a:t>
            </a:r>
          </a:p>
          <a:p>
            <a:r>
              <a:rPr lang="en-US" sz="2200"/>
              <a:t>Fixed penalty notices</a:t>
            </a:r>
          </a:p>
          <a:p>
            <a:r>
              <a:rPr lang="en-US" sz="2200"/>
              <a:t>Cautions</a:t>
            </a:r>
          </a:p>
          <a:p>
            <a:r>
              <a:rPr lang="en-US" sz="2200"/>
              <a:t>Penalty Notices for Disorders</a:t>
            </a:r>
          </a:p>
          <a:p>
            <a:r>
              <a:rPr lang="en-US" sz="2200"/>
              <a:t>Restorative Justice</a:t>
            </a:r>
          </a:p>
          <a:p>
            <a:pPr marL="0" indent="0">
              <a:buNone/>
            </a:pPr>
            <a:r>
              <a:rPr lang="en-US" sz="2200" b="1"/>
              <a:t>Officers need to consider the balance between the effect (and implications) of using police powers and the benefit being sought.</a:t>
            </a:r>
          </a:p>
          <a:p>
            <a:endParaRPr lang="en-US" sz="2200"/>
          </a:p>
          <a:p>
            <a:endParaRPr lang="en-US"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0251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28C7DE-098D-7558-AE6B-078E68B67487}"/>
              </a:ext>
            </a:extLst>
          </p:cNvPr>
          <p:cNvSpPr>
            <a:spLocks noGrp="1"/>
          </p:cNvSpPr>
          <p:nvPr>
            <p:ph type="title"/>
          </p:nvPr>
        </p:nvSpPr>
        <p:spPr>
          <a:xfrm>
            <a:off x="761803" y="350196"/>
            <a:ext cx="4646904" cy="1624520"/>
          </a:xfrm>
        </p:spPr>
        <p:txBody>
          <a:bodyPr anchor="ctr">
            <a:normAutofit/>
          </a:bodyPr>
          <a:lstStyle/>
          <a:p>
            <a:r>
              <a:rPr lang="en-US" sz="4000"/>
              <a:t>Task</a:t>
            </a:r>
          </a:p>
        </p:txBody>
      </p:sp>
      <p:sp>
        <p:nvSpPr>
          <p:cNvPr id="3" name="Content Placeholder 2">
            <a:extLst>
              <a:ext uri="{FF2B5EF4-FFF2-40B4-BE49-F238E27FC236}">
                <a16:creationId xmlns:a16="http://schemas.microsoft.com/office/drawing/2014/main" id="{A6E31045-8E0C-DCD1-4A1F-FB90A93DBDF2}"/>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2000"/>
              <a:t>Research the following:-</a:t>
            </a:r>
          </a:p>
          <a:p>
            <a:pPr marL="0" indent="0">
              <a:buNone/>
            </a:pPr>
            <a:endParaRPr lang="en-US" sz="2000"/>
          </a:p>
          <a:p>
            <a:r>
              <a:rPr lang="en-US" sz="2000"/>
              <a:t>Group 1- Community Resolution orders</a:t>
            </a:r>
          </a:p>
          <a:p>
            <a:r>
              <a:rPr lang="en-US" sz="2000"/>
              <a:t>Group 2- Fixed penalty notices</a:t>
            </a:r>
          </a:p>
          <a:p>
            <a:r>
              <a:rPr lang="en-US" sz="2000"/>
              <a:t>Group 3- Cautions</a:t>
            </a:r>
          </a:p>
          <a:p>
            <a:r>
              <a:rPr lang="en-US" sz="2000"/>
              <a:t>Group 4-Penalty Notices for Disorders</a:t>
            </a:r>
          </a:p>
          <a:p>
            <a:r>
              <a:rPr lang="en-US" sz="2000"/>
              <a:t>Group 5- Restorative Justice</a:t>
            </a:r>
          </a:p>
        </p:txBody>
      </p:sp>
      <p:pic>
        <p:nvPicPr>
          <p:cNvPr id="6" name="Picture 5" descr="Sticky notes on a wall">
            <a:extLst>
              <a:ext uri="{FF2B5EF4-FFF2-40B4-BE49-F238E27FC236}">
                <a16:creationId xmlns:a16="http://schemas.microsoft.com/office/drawing/2014/main" id="{C66AE4CA-C0D8-2F01-A4F9-9459EB036C7D}"/>
              </a:ext>
            </a:extLst>
          </p:cNvPr>
          <p:cNvPicPr>
            <a:picLocks noChangeAspect="1"/>
          </p:cNvPicPr>
          <p:nvPr/>
        </p:nvPicPr>
        <p:blipFill>
          <a:blip r:embed="rId2"/>
          <a:srcRect l="18082" r="19876" b="10"/>
          <a:stretch/>
        </p:blipFill>
        <p:spPr>
          <a:xfrm>
            <a:off x="6096000" y="1"/>
            <a:ext cx="6102825" cy="6858000"/>
          </a:xfrm>
          <a:prstGeom prst="rect">
            <a:avLst/>
          </a:prstGeom>
        </p:spPr>
      </p:pic>
    </p:spTree>
    <p:extLst>
      <p:ext uri="{BB962C8B-B14F-4D97-AF65-F5344CB8AC3E}">
        <p14:creationId xmlns:p14="http://schemas.microsoft.com/office/powerpoint/2010/main" val="3288311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3A0DB5-3983-2453-F59F-54F437192F67}"/>
              </a:ext>
            </a:extLst>
          </p:cNvPr>
          <p:cNvSpPr>
            <a:spLocks noGrp="1"/>
          </p:cNvSpPr>
          <p:nvPr>
            <p:ph type="title"/>
          </p:nvPr>
        </p:nvSpPr>
        <p:spPr>
          <a:xfrm>
            <a:off x="1043631" y="809898"/>
            <a:ext cx="9942716" cy="1554480"/>
          </a:xfrm>
        </p:spPr>
        <p:txBody>
          <a:bodyPr anchor="ctr">
            <a:normAutofit/>
          </a:bodyPr>
          <a:lstStyle/>
          <a:p>
            <a:r>
              <a:rPr lang="en-US" sz="4800"/>
              <a:t>Scenario</a:t>
            </a:r>
          </a:p>
        </p:txBody>
      </p:sp>
      <p:sp>
        <p:nvSpPr>
          <p:cNvPr id="3" name="Content Placeholder 2">
            <a:extLst>
              <a:ext uri="{FF2B5EF4-FFF2-40B4-BE49-F238E27FC236}">
                <a16:creationId xmlns:a16="http://schemas.microsoft.com/office/drawing/2014/main" id="{77EEAA7C-3138-AE9E-0023-5DE43BF0B2E1}"/>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1900" b="1">
                <a:ea typeface="+mn-lt"/>
                <a:cs typeface="+mn-lt"/>
              </a:rPr>
              <a:t>Jake</a:t>
            </a:r>
            <a:r>
              <a:rPr lang="en-US" sz="1900">
                <a:ea typeface="+mn-lt"/>
                <a:cs typeface="+mn-lt"/>
              </a:rPr>
              <a:t>: A 12-year-old boy, generally well-behaved but curious and easily influenced, steals sweets from the local shop. The shop owner see's this and calls the local neighbourhood police officer.</a:t>
            </a:r>
          </a:p>
          <a:p>
            <a:r>
              <a:rPr lang="en-US" sz="1900"/>
              <a:t>What options are available to the attending police officer?</a:t>
            </a:r>
          </a:p>
          <a:p>
            <a:r>
              <a:rPr lang="en-US" sz="1900"/>
              <a:t>Arrest? Why?</a:t>
            </a:r>
          </a:p>
          <a:p>
            <a:pPr marL="0" indent="0">
              <a:buNone/>
            </a:pPr>
            <a:endParaRPr lang="en-US" sz="1900"/>
          </a:p>
          <a:p>
            <a:pPr marL="0" indent="0">
              <a:buNone/>
            </a:pPr>
            <a:r>
              <a:rPr lang="en-US" sz="1900" b="1"/>
              <a:t>Best outcome-</a:t>
            </a:r>
            <a:r>
              <a:rPr lang="en-US" sz="1900"/>
              <a:t> Community resolution order- allow the shop owner to express to Jake the impact of his behaviour. Jake to be spoken to by the police officer and parents in regards to the seriousness of the offence. Jake to volunteer some time to help with chores in the shop.</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3462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4D2A0-7569-29A1-527B-EF5B1F99256A}"/>
              </a:ext>
            </a:extLst>
          </p:cNvPr>
          <p:cNvSpPr>
            <a:spLocks noGrp="1"/>
          </p:cNvSpPr>
          <p:nvPr>
            <p:ph type="title"/>
          </p:nvPr>
        </p:nvSpPr>
        <p:spPr/>
        <p:txBody>
          <a:bodyPr/>
          <a:lstStyle/>
          <a:p>
            <a:r>
              <a:rPr lang="en-US"/>
              <a:t>Legislation when dealing with police incidents</a:t>
            </a:r>
          </a:p>
        </p:txBody>
      </p:sp>
      <p:sp>
        <p:nvSpPr>
          <p:cNvPr id="3" name="Content Placeholder 2">
            <a:extLst>
              <a:ext uri="{FF2B5EF4-FFF2-40B4-BE49-F238E27FC236}">
                <a16:creationId xmlns:a16="http://schemas.microsoft.com/office/drawing/2014/main" id="{133F6686-5ED4-F345-77C9-E883B1A56132}"/>
              </a:ext>
            </a:extLst>
          </p:cNvPr>
          <p:cNvSpPr>
            <a:spLocks noGrp="1"/>
          </p:cNvSpPr>
          <p:nvPr>
            <p:ph idx="1"/>
          </p:nvPr>
        </p:nvSpPr>
        <p:spPr>
          <a:xfrm>
            <a:off x="838200" y="1825625"/>
            <a:ext cx="10974039" cy="4351338"/>
          </a:xfrm>
        </p:spPr>
        <p:txBody>
          <a:bodyPr vert="horz" lIns="91440" tIns="45720" rIns="91440" bIns="45720" rtlCol="0" anchor="t">
            <a:normAutofit fontScale="92500" lnSpcReduction="20000"/>
          </a:bodyPr>
          <a:lstStyle/>
          <a:p>
            <a:pPr marL="0" indent="0">
              <a:buNone/>
            </a:pPr>
            <a:r>
              <a:rPr lang="en-US"/>
              <a:t>Can you think of a piece of legislation which the police use?</a:t>
            </a:r>
          </a:p>
          <a:p>
            <a:pPr marL="0" indent="0">
              <a:buNone/>
            </a:pPr>
            <a:endParaRPr lang="en-US"/>
          </a:p>
          <a:p>
            <a:pPr marL="457200" indent="-457200"/>
            <a:r>
              <a:rPr lang="en-US"/>
              <a:t>Offences against the Person Act 1861</a:t>
            </a:r>
          </a:p>
          <a:p>
            <a:pPr marL="457200" indent="-457200"/>
            <a:r>
              <a:rPr lang="en-US"/>
              <a:t>Criminal Damage Act 1971</a:t>
            </a:r>
          </a:p>
          <a:p>
            <a:pPr marL="457200" indent="-457200"/>
            <a:r>
              <a:rPr lang="en-US"/>
              <a:t>Misuse of Drugs Act 1971</a:t>
            </a:r>
          </a:p>
          <a:p>
            <a:pPr marL="457200" indent="-457200"/>
            <a:r>
              <a:rPr lang="en-US"/>
              <a:t>Theft Act 1968</a:t>
            </a:r>
          </a:p>
          <a:p>
            <a:pPr marL="457200" indent="-457200"/>
            <a:r>
              <a:rPr lang="en-US"/>
              <a:t>PACE 1984</a:t>
            </a:r>
          </a:p>
          <a:p>
            <a:pPr marL="457200" indent="-457200"/>
            <a:r>
              <a:rPr lang="en-US"/>
              <a:t>Public Order Act 1986</a:t>
            </a:r>
          </a:p>
          <a:p>
            <a:pPr marL="457200" indent="-457200"/>
            <a:r>
              <a:rPr lang="en-US"/>
              <a:t>Road Traffic Act 1988</a:t>
            </a:r>
          </a:p>
          <a:p>
            <a:pPr marL="457200" indent="-457200"/>
            <a:r>
              <a:rPr lang="en-US" sz="2600">
                <a:latin typeface="Arial"/>
                <a:cs typeface="Arial"/>
              </a:rPr>
              <a:t>Licensing Act 2003</a:t>
            </a:r>
            <a:endParaRPr lang="en-US"/>
          </a:p>
          <a:p>
            <a:pPr marL="457200" indent="-457200"/>
            <a:endParaRPr lang="en-US"/>
          </a:p>
          <a:p>
            <a:pPr marL="0" indent="0">
              <a:buNone/>
            </a:pPr>
            <a:endParaRPr lang="en-US"/>
          </a:p>
        </p:txBody>
      </p:sp>
      <p:sp>
        <p:nvSpPr>
          <p:cNvPr id="5" name="TextBox 4">
            <a:extLst>
              <a:ext uri="{FF2B5EF4-FFF2-40B4-BE49-F238E27FC236}">
                <a16:creationId xmlns:a16="http://schemas.microsoft.com/office/drawing/2014/main" id="{B6766022-94F0-332E-6216-9ED1121719F3}"/>
              </a:ext>
            </a:extLst>
          </p:cNvPr>
          <p:cNvSpPr txBox="1"/>
          <p:nvPr/>
        </p:nvSpPr>
        <p:spPr>
          <a:xfrm>
            <a:off x="6907599" y="2883223"/>
            <a:ext cx="4879896" cy="38533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nSpc>
                <a:spcPct val="90000"/>
              </a:lnSpc>
              <a:spcBef>
                <a:spcPts val="1000"/>
              </a:spcBef>
              <a:buFont typeface="Arial"/>
              <a:buChar char="•"/>
            </a:pPr>
            <a:r>
              <a:rPr lang="en-US" sz="2400">
                <a:latin typeface="Arial"/>
                <a:cs typeface="Arial"/>
              </a:rPr>
              <a:t>Sexual Offences Act 2003</a:t>
            </a:r>
          </a:p>
          <a:p>
            <a:pPr marL="457200" indent="-457200">
              <a:lnSpc>
                <a:spcPct val="90000"/>
              </a:lnSpc>
              <a:spcBef>
                <a:spcPts val="1000"/>
              </a:spcBef>
              <a:buFont typeface="Arial"/>
              <a:buChar char="•"/>
            </a:pPr>
            <a:r>
              <a:rPr lang="en-US" sz="2400">
                <a:latin typeface="Arial"/>
                <a:cs typeface="Arial"/>
              </a:rPr>
              <a:t>Anti- social </a:t>
            </a:r>
            <a:r>
              <a:rPr lang="en-US" sz="2400" err="1">
                <a:latin typeface="Arial"/>
                <a:cs typeface="Arial"/>
              </a:rPr>
              <a:t>Behaviour</a:t>
            </a:r>
            <a:r>
              <a:rPr lang="en-US" sz="2400">
                <a:latin typeface="Arial"/>
                <a:cs typeface="Arial"/>
              </a:rPr>
              <a:t>, Crime and Policing Act 2014</a:t>
            </a:r>
          </a:p>
          <a:p>
            <a:pPr marL="457200" indent="-457200">
              <a:lnSpc>
                <a:spcPct val="90000"/>
              </a:lnSpc>
              <a:spcBef>
                <a:spcPts val="1000"/>
              </a:spcBef>
              <a:buFont typeface="Arial"/>
              <a:buChar char="•"/>
            </a:pPr>
            <a:r>
              <a:rPr lang="en-US" sz="2400">
                <a:latin typeface="Arial"/>
                <a:cs typeface="Arial"/>
              </a:rPr>
              <a:t>Investigatory Powers Act 2016</a:t>
            </a:r>
          </a:p>
          <a:p>
            <a:pPr marL="457200" indent="-457200">
              <a:lnSpc>
                <a:spcPct val="90000"/>
              </a:lnSpc>
              <a:spcBef>
                <a:spcPts val="1000"/>
              </a:spcBef>
              <a:buFont typeface="Arial"/>
              <a:buChar char="•"/>
            </a:pPr>
            <a:r>
              <a:rPr lang="en-US" sz="2400">
                <a:latin typeface="Arial"/>
                <a:cs typeface="Arial"/>
              </a:rPr>
              <a:t>Offensive Weapons Act 2019</a:t>
            </a:r>
          </a:p>
          <a:p>
            <a:pPr marL="457200" indent="-457200">
              <a:lnSpc>
                <a:spcPct val="90000"/>
              </a:lnSpc>
              <a:spcBef>
                <a:spcPts val="1000"/>
              </a:spcBef>
              <a:buFont typeface="Arial"/>
              <a:buChar char="•"/>
            </a:pPr>
            <a:r>
              <a:rPr lang="en-US" sz="2400">
                <a:latin typeface="Arial"/>
                <a:cs typeface="Arial"/>
              </a:rPr>
              <a:t>Psychoactive Substance Act 2016</a:t>
            </a:r>
          </a:p>
          <a:p>
            <a:pPr marL="457200" indent="-457200">
              <a:lnSpc>
                <a:spcPct val="90000"/>
              </a:lnSpc>
              <a:spcBef>
                <a:spcPts val="1000"/>
              </a:spcBef>
              <a:buFont typeface="Arial"/>
              <a:buChar char="•"/>
            </a:pPr>
            <a:r>
              <a:rPr lang="en-US" sz="2400">
                <a:latin typeface="Arial"/>
                <a:cs typeface="Arial"/>
              </a:rPr>
              <a:t>Police and Crime Act 2017</a:t>
            </a:r>
          </a:p>
          <a:p>
            <a:pPr marL="457200" indent="-457200">
              <a:lnSpc>
                <a:spcPct val="90000"/>
              </a:lnSpc>
              <a:spcBef>
                <a:spcPts val="1000"/>
              </a:spcBef>
              <a:buFont typeface="Arial"/>
              <a:buChar char="•"/>
            </a:pPr>
            <a:endParaRPr lang="en-US" sz="2400">
              <a:latin typeface="Arial"/>
              <a:cs typeface="Arial"/>
            </a:endParaRPr>
          </a:p>
        </p:txBody>
      </p:sp>
    </p:spTree>
    <p:extLst>
      <p:ext uri="{BB962C8B-B14F-4D97-AF65-F5344CB8AC3E}">
        <p14:creationId xmlns:p14="http://schemas.microsoft.com/office/powerpoint/2010/main" val="364122313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4777F9-14F5-355A-D1BD-AA3355FFB45C}"/>
              </a:ext>
            </a:extLst>
          </p:cNvPr>
          <p:cNvSpPr>
            <a:spLocks noGrp="1"/>
          </p:cNvSpPr>
          <p:nvPr>
            <p:ph type="title"/>
          </p:nvPr>
        </p:nvSpPr>
        <p:spPr>
          <a:xfrm>
            <a:off x="793662" y="386930"/>
            <a:ext cx="10066122" cy="1298448"/>
          </a:xfrm>
        </p:spPr>
        <p:txBody>
          <a:bodyPr anchor="b">
            <a:normAutofit/>
          </a:bodyPr>
          <a:lstStyle/>
          <a:p>
            <a:r>
              <a:rPr lang="en-US" sz="4800"/>
              <a:t>Power to arrest</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E43112A5-670A-D735-4445-7DD1EF244E83}"/>
              </a:ext>
            </a:extLst>
          </p:cNvPr>
          <p:cNvSpPr>
            <a:spLocks noGrp="1"/>
          </p:cNvSpPr>
          <p:nvPr>
            <p:ph idx="1"/>
          </p:nvPr>
        </p:nvSpPr>
        <p:spPr>
          <a:xfrm>
            <a:off x="793661" y="2599509"/>
            <a:ext cx="4530898" cy="3639450"/>
          </a:xfrm>
        </p:spPr>
        <p:txBody>
          <a:bodyPr anchor="ctr">
            <a:normAutofit/>
          </a:bodyPr>
          <a:lstStyle/>
          <a:p>
            <a:endParaRPr lang="en-US" sz="2000"/>
          </a:p>
        </p:txBody>
      </p:sp>
      <p:pic>
        <p:nvPicPr>
          <p:cNvPr id="4" name="Content Placeholder 3" descr="Police powers of arrest - Liberty">
            <a:extLst>
              <a:ext uri="{FF2B5EF4-FFF2-40B4-BE49-F238E27FC236}">
                <a16:creationId xmlns:a16="http://schemas.microsoft.com/office/drawing/2014/main" id="{39EABBB9-50B8-BF8E-585F-3ABA5F45899A}"/>
              </a:ext>
            </a:extLst>
          </p:cNvPr>
          <p:cNvPicPr>
            <a:picLocks noChangeAspect="1"/>
          </p:cNvPicPr>
          <p:nvPr/>
        </p:nvPicPr>
        <p:blipFill>
          <a:blip r:embed="rId2"/>
          <a:stretch>
            <a:fillRect/>
          </a:stretch>
        </p:blipFill>
        <p:spPr>
          <a:xfrm>
            <a:off x="5911532" y="2612087"/>
            <a:ext cx="5150277" cy="3458580"/>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45087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586680" y="4752713"/>
            <a:ext cx="9254613" cy="561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b="1" kern="0">
              <a:solidFill>
                <a:srgbClr val="333399"/>
              </a:solidFill>
              <a:latin typeface="Arial" panose="020B0604020202020204" pitchFamily="34" charset="0"/>
              <a:cs typeface="Arial" panose="020B0604020202020204" pitchFamily="34" charset="0"/>
            </a:endParaRPr>
          </a:p>
          <a:p>
            <a:pPr eaLnBrk="1" hangingPunct="1">
              <a:spcBef>
                <a:spcPct val="0"/>
              </a:spcBef>
              <a:defRPr/>
            </a:pPr>
            <a:r>
              <a:rPr lang="en-GB" altLang="en-US" sz="3600" b="1" kern="0">
                <a:solidFill>
                  <a:srgbClr val="333399"/>
                </a:solidFill>
                <a:latin typeface="Arial" panose="020B0604020202020204" pitchFamily="34" charset="0"/>
                <a:cs typeface="Arial" panose="020B0604020202020204" pitchFamily="34" charset="0"/>
              </a:rPr>
              <a:t>***Arrests </a:t>
            </a:r>
            <a:r>
              <a:rPr lang="en-GB" altLang="en-US" sz="3600" b="1" kern="0">
                <a:solidFill>
                  <a:schemeClr val="accent6"/>
                </a:solidFill>
                <a:latin typeface="Arial" panose="020B0604020202020204" pitchFamily="34" charset="0"/>
                <a:cs typeface="Arial" panose="020B0604020202020204" pitchFamily="34" charset="0"/>
              </a:rPr>
              <a:t>MUST</a:t>
            </a:r>
            <a:r>
              <a:rPr lang="en-GB" altLang="en-US" sz="3600" b="1" kern="0">
                <a:solidFill>
                  <a:srgbClr val="333399"/>
                </a:solidFill>
                <a:latin typeface="Arial" panose="020B0604020202020204" pitchFamily="34" charset="0"/>
                <a:cs typeface="Arial" panose="020B0604020202020204" pitchFamily="34" charset="0"/>
              </a:rPr>
              <a:t>  be </a:t>
            </a:r>
            <a:r>
              <a:rPr lang="en-GB" altLang="en-US" sz="3600" b="1" kern="0">
                <a:solidFill>
                  <a:schemeClr val="accent6"/>
                </a:solidFill>
                <a:latin typeface="Arial" panose="020B0604020202020204" pitchFamily="34" charset="0"/>
                <a:cs typeface="Arial" panose="020B0604020202020204" pitchFamily="34" charset="0"/>
              </a:rPr>
              <a:t>NECESSARY</a:t>
            </a:r>
            <a:r>
              <a:rPr lang="en-GB" altLang="en-US" sz="3600" b="1" kern="0">
                <a:solidFill>
                  <a:srgbClr val="333399"/>
                </a:solidFill>
                <a:latin typeface="Arial" panose="020B0604020202020204" pitchFamily="34" charset="0"/>
                <a:cs typeface="Arial" panose="020B0604020202020204" pitchFamily="34" charset="0"/>
              </a:rPr>
              <a:t>!***</a:t>
            </a:r>
          </a:p>
        </p:txBody>
      </p:sp>
      <p:sp>
        <p:nvSpPr>
          <p:cNvPr id="4" name="TextBox 3"/>
          <p:cNvSpPr txBox="1"/>
          <p:nvPr/>
        </p:nvSpPr>
        <p:spPr>
          <a:xfrm>
            <a:off x="0" y="182817"/>
            <a:ext cx="7848872" cy="646331"/>
          </a:xfrm>
          <a:prstGeom prst="rect">
            <a:avLst/>
          </a:prstGeom>
          <a:solidFill>
            <a:srgbClr val="00B050"/>
          </a:solidFill>
        </p:spPr>
        <p:txBody>
          <a:bodyPr wrap="square" rtlCol="0">
            <a:spAutoFit/>
          </a:bodyPr>
          <a:lstStyle/>
          <a:p>
            <a:r>
              <a:rPr lang="en-GB" sz="3600" b="1">
                <a:solidFill>
                  <a:schemeClr val="bg1"/>
                </a:solidFill>
              </a:rPr>
              <a:t>What does it mean? Arrest</a:t>
            </a:r>
          </a:p>
        </p:txBody>
      </p:sp>
      <p:pic>
        <p:nvPicPr>
          <p:cNvPr id="2050" name="Picture 2" descr="Nine arrests at unauthorised gathering | Essex Police">
            <a:extLst>
              <a:ext uri="{FF2B5EF4-FFF2-40B4-BE49-F238E27FC236}">
                <a16:creationId xmlns:a16="http://schemas.microsoft.com/office/drawing/2014/main" id="{DF448129-B197-1D49-B076-184D1BEF14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8571" y="2503988"/>
            <a:ext cx="3175447" cy="19541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E0981B7-8C80-444F-8C4F-F20D3670B93B}"/>
              </a:ext>
            </a:extLst>
          </p:cNvPr>
          <p:cNvSpPr txBox="1"/>
          <p:nvPr/>
        </p:nvSpPr>
        <p:spPr>
          <a:xfrm>
            <a:off x="322006" y="1343403"/>
            <a:ext cx="6189406" cy="646331"/>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kern="0">
                <a:solidFill>
                  <a:srgbClr val="333399"/>
                </a:solidFill>
                <a:latin typeface="Arial" panose="020B0604020202020204" pitchFamily="34" charset="0"/>
                <a:cs typeface="Arial" panose="020B0604020202020204" pitchFamily="34" charset="0"/>
              </a:rPr>
              <a:t>An arrest is the taking of a person’s liberty and preventing them from going about their lawful business  </a:t>
            </a:r>
          </a:p>
        </p:txBody>
      </p:sp>
      <p:sp>
        <p:nvSpPr>
          <p:cNvPr id="8" name="TextBox 7">
            <a:extLst>
              <a:ext uri="{FF2B5EF4-FFF2-40B4-BE49-F238E27FC236}">
                <a16:creationId xmlns:a16="http://schemas.microsoft.com/office/drawing/2014/main" id="{C3B7B14D-6A80-E642-952C-43F03BFCB50D}"/>
              </a:ext>
            </a:extLst>
          </p:cNvPr>
          <p:cNvSpPr txBox="1"/>
          <p:nvPr/>
        </p:nvSpPr>
        <p:spPr>
          <a:xfrm>
            <a:off x="322006" y="2503989"/>
            <a:ext cx="6189406" cy="923330"/>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sz="1800" kern="0">
                <a:solidFill>
                  <a:srgbClr val="333399"/>
                </a:solidFill>
                <a:latin typeface="Arial" panose="020B0604020202020204" pitchFamily="34" charset="0"/>
                <a:cs typeface="Arial" panose="020B0604020202020204" pitchFamily="34" charset="0"/>
              </a:rPr>
              <a:t>Occurs when a police officer states to an individual that they are arresting them, or when they use force to restrain the individual concerned </a:t>
            </a:r>
          </a:p>
        </p:txBody>
      </p:sp>
      <p:sp>
        <p:nvSpPr>
          <p:cNvPr id="7" name="TextBox 6">
            <a:extLst>
              <a:ext uri="{FF2B5EF4-FFF2-40B4-BE49-F238E27FC236}">
                <a16:creationId xmlns:a16="http://schemas.microsoft.com/office/drawing/2014/main" id="{D82AEC43-B415-A344-B0D0-ED185075225C}"/>
              </a:ext>
            </a:extLst>
          </p:cNvPr>
          <p:cNvSpPr txBox="1"/>
          <p:nvPr/>
        </p:nvSpPr>
        <p:spPr>
          <a:xfrm>
            <a:off x="10747099" y="829148"/>
            <a:ext cx="988156" cy="6475840"/>
          </a:xfrm>
          <a:prstGeom prst="rect">
            <a:avLst/>
          </a:prstGeom>
          <a:noFill/>
        </p:spPr>
        <p:txBody>
          <a:bodyPr vert="wordArtVert" wrap="square" rtlCol="0">
            <a:spAutoFit/>
          </a:bodyPr>
          <a:lstStyle/>
          <a:p>
            <a:r>
              <a:rPr lang="en-US" sz="4400" b="1">
                <a:solidFill>
                  <a:schemeClr val="accent6"/>
                </a:solidFill>
              </a:rPr>
              <a:t>JPLANE</a:t>
            </a:r>
            <a:r>
              <a:rPr lang="en-US"/>
              <a:t> </a:t>
            </a:r>
          </a:p>
        </p:txBody>
      </p:sp>
      <p:sp>
        <p:nvSpPr>
          <p:cNvPr id="11" name="TextBox 10">
            <a:extLst>
              <a:ext uri="{FF2B5EF4-FFF2-40B4-BE49-F238E27FC236}">
                <a16:creationId xmlns:a16="http://schemas.microsoft.com/office/drawing/2014/main" id="{CD8640E1-CDCD-0F4E-A5A3-E48555B2A8C4}"/>
              </a:ext>
            </a:extLst>
          </p:cNvPr>
          <p:cNvSpPr txBox="1"/>
          <p:nvPr/>
        </p:nvSpPr>
        <p:spPr>
          <a:xfrm>
            <a:off x="322006" y="3785870"/>
            <a:ext cx="6238568" cy="923330"/>
          </a:xfrm>
          <a:prstGeom prst="rect">
            <a:avLst/>
          </a:prstGeom>
          <a:noFill/>
        </p:spPr>
        <p:txBody>
          <a:bodyPr wrap="square">
            <a:spAutoFit/>
          </a:bodyPr>
          <a:lstStyle/>
          <a:p>
            <a:pPr marL="285750" indent="-285750" eaLnBrk="1" hangingPunct="1">
              <a:spcBef>
                <a:spcPct val="0"/>
              </a:spcBef>
              <a:buFont typeface="Arial" panose="020B0604020202020204" pitchFamily="34" charset="0"/>
              <a:buChar char="•"/>
              <a:defRPr/>
            </a:pPr>
            <a:r>
              <a:rPr lang="en-GB" altLang="en-US" sz="1800" kern="0">
                <a:solidFill>
                  <a:srgbClr val="333399"/>
                </a:solidFill>
                <a:latin typeface="Arial" panose="020B0604020202020204" pitchFamily="34" charset="0"/>
                <a:cs typeface="Arial" panose="020B0604020202020204" pitchFamily="34" charset="0"/>
              </a:rPr>
              <a:t>Also occurs when, by words or conduct, they make it clear that they will, </a:t>
            </a:r>
            <a:r>
              <a:rPr lang="en-GB" altLang="en-US" sz="1800" b="1" kern="0">
                <a:solidFill>
                  <a:schemeClr val="accent6"/>
                </a:solidFill>
                <a:latin typeface="Arial" panose="020B0604020202020204" pitchFamily="34" charset="0"/>
                <a:cs typeface="Arial" panose="020B0604020202020204" pitchFamily="34" charset="0"/>
              </a:rPr>
              <a:t>if necessary</a:t>
            </a:r>
            <a:r>
              <a:rPr lang="en-GB" altLang="en-US" sz="1800" kern="0">
                <a:solidFill>
                  <a:srgbClr val="333399"/>
                </a:solidFill>
                <a:latin typeface="Arial" panose="020B0604020202020204" pitchFamily="34" charset="0"/>
                <a:cs typeface="Arial" panose="020B0604020202020204" pitchFamily="34" charset="0"/>
              </a:rPr>
              <a:t>, use force to prevent the individual from going where they may want to go.</a:t>
            </a:r>
          </a:p>
        </p:txBody>
      </p:sp>
    </p:spTree>
    <p:extLst>
      <p:ext uri="{BB962C8B-B14F-4D97-AF65-F5344CB8AC3E}">
        <p14:creationId xmlns:p14="http://schemas.microsoft.com/office/powerpoint/2010/main" val="178128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865664">
            <a:off x="7750430" y="1628800"/>
            <a:ext cx="2883008" cy="42484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Content Placeholder 2"/>
          <p:cNvSpPr txBox="1">
            <a:spLocks/>
          </p:cNvSpPr>
          <p:nvPr/>
        </p:nvSpPr>
        <p:spPr bwMode="auto">
          <a:xfrm>
            <a:off x="292771" y="1248810"/>
            <a:ext cx="6501900"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2400">
                <a:solidFill>
                  <a:schemeClr val="accent2"/>
                </a:solidFill>
                <a:latin typeface="Verdana" pitchFamily="34" charset="0"/>
              </a:defRPr>
            </a:lvl2pPr>
            <a:lvl3pPr marL="914400" indent="0" algn="l" rtl="0" eaLnBrk="0" fontAlgn="base" hangingPunct="0">
              <a:spcBef>
                <a:spcPct val="20000"/>
              </a:spcBef>
              <a:spcAft>
                <a:spcPct val="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4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514350" indent="-514350" eaLnBrk="1" hangingPunct="1">
              <a:spcBef>
                <a:spcPct val="0"/>
              </a:spcBef>
              <a:buFont typeface="+mj-lt"/>
              <a:buAutoNum type="arabicPeriod"/>
              <a:defRPr/>
            </a:pPr>
            <a:r>
              <a:rPr lang="en-GB" altLang="en-US" sz="2800" kern="0">
                <a:solidFill>
                  <a:srgbClr val="333399"/>
                </a:solidFill>
                <a:latin typeface="Arial" panose="020B0604020202020204" pitchFamily="34" charset="0"/>
                <a:cs typeface="Arial" panose="020B0604020202020204" pitchFamily="34" charset="0"/>
              </a:rPr>
              <a:t>Is there a </a:t>
            </a:r>
            <a:r>
              <a:rPr lang="en-GB" altLang="en-US" sz="2800" kern="0">
                <a:solidFill>
                  <a:schemeClr val="accent6"/>
                </a:solidFill>
                <a:latin typeface="Arial" panose="020B0604020202020204" pitchFamily="34" charset="0"/>
                <a:cs typeface="Arial" panose="020B0604020202020204" pitchFamily="34" charset="0"/>
              </a:rPr>
              <a:t>power</a:t>
            </a:r>
            <a:r>
              <a:rPr lang="en-GB" altLang="en-US" sz="2800" kern="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a:solidFill>
                  <a:srgbClr val="333399"/>
                </a:solidFill>
                <a:latin typeface="Arial" panose="020B0604020202020204" pitchFamily="34" charset="0"/>
                <a:cs typeface="Arial" panose="020B0604020202020204" pitchFamily="34" charset="0"/>
              </a:rPr>
              <a:t>Are there </a:t>
            </a:r>
            <a:r>
              <a:rPr lang="en-GB" altLang="en-US" sz="2800" kern="0">
                <a:solidFill>
                  <a:schemeClr val="accent6"/>
                </a:solidFill>
                <a:latin typeface="Arial" panose="020B0604020202020204" pitchFamily="34" charset="0"/>
                <a:cs typeface="Arial" panose="020B0604020202020204" pitchFamily="34" charset="0"/>
              </a:rPr>
              <a:t>grounds</a:t>
            </a:r>
            <a:r>
              <a:rPr lang="en-GB" altLang="en-US" sz="2800" kern="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a:solidFill>
                  <a:srgbClr val="333399"/>
                </a:solidFill>
                <a:latin typeface="Arial" panose="020B0604020202020204" pitchFamily="34" charset="0"/>
                <a:cs typeface="Arial" panose="020B0604020202020204" pitchFamily="34" charset="0"/>
              </a:rPr>
              <a:t>Is there a </a:t>
            </a:r>
            <a:r>
              <a:rPr lang="en-GB" altLang="en-US" sz="2800" kern="0">
                <a:solidFill>
                  <a:schemeClr val="accent6"/>
                </a:solidFill>
                <a:latin typeface="Arial" panose="020B0604020202020204" pitchFamily="34" charset="0"/>
                <a:cs typeface="Arial" panose="020B0604020202020204" pitchFamily="34" charset="0"/>
              </a:rPr>
              <a:t>necessity</a:t>
            </a:r>
            <a:r>
              <a:rPr lang="en-GB" altLang="en-US" sz="2800" kern="0">
                <a:solidFill>
                  <a:srgbClr val="333399"/>
                </a:solidFill>
                <a:latin typeface="Arial" panose="020B0604020202020204" pitchFamily="34" charset="0"/>
                <a:cs typeface="Arial" panose="020B0604020202020204" pitchFamily="34" charset="0"/>
              </a:rPr>
              <a:t> to arrest?</a:t>
            </a:r>
          </a:p>
          <a:p>
            <a:pPr>
              <a:defRPr/>
            </a:pPr>
            <a:endParaRPr lang="en-GB" altLang="en-US" kern="0">
              <a:solidFill>
                <a:srgbClr val="333399"/>
              </a:solidFill>
            </a:endParaRPr>
          </a:p>
        </p:txBody>
      </p:sp>
      <p:sp>
        <p:nvSpPr>
          <p:cNvPr id="5" name="TextBox 4"/>
          <p:cNvSpPr txBox="1"/>
          <p:nvPr/>
        </p:nvSpPr>
        <p:spPr>
          <a:xfrm>
            <a:off x="0" y="172985"/>
            <a:ext cx="7848872" cy="646331"/>
          </a:xfrm>
          <a:prstGeom prst="rect">
            <a:avLst/>
          </a:prstGeom>
          <a:solidFill>
            <a:srgbClr val="00B050"/>
          </a:solidFill>
        </p:spPr>
        <p:txBody>
          <a:bodyPr wrap="square" rtlCol="0">
            <a:spAutoFit/>
          </a:bodyPr>
          <a:lstStyle/>
          <a:p>
            <a:r>
              <a:rPr lang="en-GB" sz="3600" b="1">
                <a:solidFill>
                  <a:schemeClr val="bg1"/>
                </a:solidFill>
              </a:rPr>
              <a:t>Always ask yourself…</a:t>
            </a:r>
          </a:p>
        </p:txBody>
      </p:sp>
      <p:sp>
        <p:nvSpPr>
          <p:cNvPr id="2" name="TextBox 1">
            <a:extLst>
              <a:ext uri="{FF2B5EF4-FFF2-40B4-BE49-F238E27FC236}">
                <a16:creationId xmlns:a16="http://schemas.microsoft.com/office/drawing/2014/main" id="{08D6D960-F20E-F646-BB04-A6495F06191E}"/>
              </a:ext>
            </a:extLst>
          </p:cNvPr>
          <p:cNvSpPr txBox="1"/>
          <p:nvPr/>
        </p:nvSpPr>
        <p:spPr>
          <a:xfrm>
            <a:off x="292771" y="5309419"/>
            <a:ext cx="6648803" cy="584775"/>
          </a:xfrm>
          <a:prstGeom prst="rect">
            <a:avLst/>
          </a:prstGeom>
          <a:noFill/>
        </p:spPr>
        <p:txBody>
          <a:bodyPr wrap="square" rtlCol="0">
            <a:spAutoFit/>
          </a:bodyPr>
          <a:lstStyle/>
          <a:p>
            <a:r>
              <a:rPr lang="en-US" sz="3200"/>
              <a:t>What happens first then?</a:t>
            </a:r>
          </a:p>
        </p:txBody>
      </p:sp>
    </p:spTree>
    <p:extLst>
      <p:ext uri="{BB962C8B-B14F-4D97-AF65-F5344CB8AC3E}">
        <p14:creationId xmlns:p14="http://schemas.microsoft.com/office/powerpoint/2010/main" val="728648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a:solidFill>
                  <a:schemeClr val="bg1"/>
                </a:solidFill>
              </a:rPr>
              <a:t>What is a ‘</a:t>
            </a:r>
            <a:r>
              <a:rPr lang="en-GB" sz="3200" b="1" i="1">
                <a:solidFill>
                  <a:schemeClr val="bg1"/>
                </a:solidFill>
              </a:rPr>
              <a:t>Lawful Arrest</a:t>
            </a:r>
            <a:r>
              <a:rPr lang="en-GB" sz="3200" b="1">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336815" y="3606982"/>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endParaRPr lang="en-GB">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a:solidFill>
                <a:srgbClr val="000099"/>
              </a:solidFill>
              <a:latin typeface="Arial" charset="0"/>
            </a:endParaRPr>
          </a:p>
          <a:p>
            <a:pPr eaLnBrk="1" hangingPunct="1">
              <a:spcBef>
                <a:spcPct val="0"/>
              </a:spcBef>
              <a:spcAft>
                <a:spcPct val="0"/>
              </a:spcAft>
            </a:pPr>
            <a:endParaRPr lang="en-GB">
              <a:solidFill>
                <a:srgbClr val="000099"/>
              </a:solidFill>
              <a:latin typeface="Arial" charset="0"/>
            </a:endParaRPr>
          </a:p>
        </p:txBody>
      </p:sp>
      <p:sp>
        <p:nvSpPr>
          <p:cNvPr id="4" name="TextBox 3"/>
          <p:cNvSpPr txBox="1"/>
          <p:nvPr/>
        </p:nvSpPr>
        <p:spPr>
          <a:xfrm>
            <a:off x="0" y="168422"/>
            <a:ext cx="7848872" cy="646331"/>
          </a:xfrm>
          <a:prstGeom prst="rect">
            <a:avLst/>
          </a:prstGeom>
          <a:solidFill>
            <a:srgbClr val="00B050"/>
          </a:solidFill>
        </p:spPr>
        <p:txBody>
          <a:bodyPr wrap="square" rtlCol="0">
            <a:spAutoFit/>
          </a:bodyPr>
          <a:lstStyle/>
          <a:p>
            <a:r>
              <a:rPr lang="en-GB" sz="3600" b="1" u="sng">
                <a:solidFill>
                  <a:schemeClr val="bg1"/>
                </a:solidFill>
              </a:rPr>
              <a:t>Prior</a:t>
            </a:r>
            <a:r>
              <a:rPr lang="en-GB" sz="3600" b="1">
                <a:solidFill>
                  <a:schemeClr val="bg1"/>
                </a:solidFill>
              </a:rPr>
              <a:t> to Making an Arrest</a:t>
            </a:r>
          </a:p>
        </p:txBody>
      </p:sp>
      <p:sp>
        <p:nvSpPr>
          <p:cNvPr id="5" name="TextBox 4">
            <a:extLst>
              <a:ext uri="{FF2B5EF4-FFF2-40B4-BE49-F238E27FC236}">
                <a16:creationId xmlns:a16="http://schemas.microsoft.com/office/drawing/2014/main" id="{DDB29703-9CD0-194A-BE06-52ACAA301A0E}"/>
              </a:ext>
            </a:extLst>
          </p:cNvPr>
          <p:cNvSpPr txBox="1"/>
          <p:nvPr/>
        </p:nvSpPr>
        <p:spPr>
          <a:xfrm>
            <a:off x="0" y="1019442"/>
            <a:ext cx="6198432" cy="369332"/>
          </a:xfrm>
          <a:prstGeom prst="rect">
            <a:avLst/>
          </a:prstGeom>
          <a:noFill/>
        </p:spPr>
        <p:txBody>
          <a:bodyPr wrap="square">
            <a:spAutoFit/>
          </a:bodyPr>
          <a:lstStyle/>
          <a:p>
            <a:pPr eaLnBrk="1" hangingPunct="1">
              <a:spcBef>
                <a:spcPct val="0"/>
              </a:spcBef>
              <a:spcAft>
                <a:spcPct val="0"/>
              </a:spcAft>
            </a:pPr>
            <a:r>
              <a:rPr lang="en-GB">
                <a:solidFill>
                  <a:srgbClr val="000099"/>
                </a:solidFill>
                <a:latin typeface="Arial" charset="0"/>
              </a:rPr>
              <a:t>Officers should consider information about:</a:t>
            </a:r>
          </a:p>
        </p:txBody>
      </p:sp>
      <p:sp>
        <p:nvSpPr>
          <p:cNvPr id="16" name="Rounded Rectangle 15">
            <a:extLst>
              <a:ext uri="{FF2B5EF4-FFF2-40B4-BE49-F238E27FC236}">
                <a16:creationId xmlns:a16="http://schemas.microsoft.com/office/drawing/2014/main" id="{5C34C30A-D130-7A45-A623-D3F5BA494710}"/>
              </a:ext>
            </a:extLst>
          </p:cNvPr>
          <p:cNvSpPr/>
          <p:nvPr/>
        </p:nvSpPr>
        <p:spPr>
          <a:xfrm>
            <a:off x="1642156"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16">
            <a:extLst>
              <a:ext uri="{FF2B5EF4-FFF2-40B4-BE49-F238E27FC236}">
                <a16:creationId xmlns:a16="http://schemas.microsoft.com/office/drawing/2014/main" id="{AD8DC2A7-3284-4F4F-83C8-285D356DE6DC}"/>
              </a:ext>
            </a:extLst>
          </p:cNvPr>
          <p:cNvSpPr/>
          <p:nvPr/>
        </p:nvSpPr>
        <p:spPr>
          <a:xfrm>
            <a:off x="5097850"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a:extLst>
              <a:ext uri="{FF2B5EF4-FFF2-40B4-BE49-F238E27FC236}">
                <a16:creationId xmlns:a16="http://schemas.microsoft.com/office/drawing/2014/main" id="{BBACCD27-5B18-4D4C-A461-C0E234E5E46C}"/>
              </a:ext>
            </a:extLst>
          </p:cNvPr>
          <p:cNvSpPr/>
          <p:nvPr/>
        </p:nvSpPr>
        <p:spPr>
          <a:xfrm>
            <a:off x="8599179" y="184722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F44865AF-4416-7940-9B9E-E7751BC7F657}"/>
              </a:ext>
            </a:extLst>
          </p:cNvPr>
          <p:cNvSpPr/>
          <p:nvPr/>
        </p:nvSpPr>
        <p:spPr>
          <a:xfrm>
            <a:off x="6677822" y="4485539"/>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3048BF13-9483-B14C-81A6-C9FD98689518}"/>
              </a:ext>
            </a:extLst>
          </p:cNvPr>
          <p:cNvSpPr/>
          <p:nvPr/>
        </p:nvSpPr>
        <p:spPr>
          <a:xfrm>
            <a:off x="3351284" y="442970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7FE9A-6FB5-3F44-9053-11D7CC6A2691}"/>
              </a:ext>
            </a:extLst>
          </p:cNvPr>
          <p:cNvSpPr txBox="1"/>
          <p:nvPr/>
        </p:nvSpPr>
        <p:spPr>
          <a:xfrm>
            <a:off x="1885863" y="2326564"/>
            <a:ext cx="1730892" cy="1015663"/>
          </a:xfrm>
          <a:prstGeom prst="rect">
            <a:avLst/>
          </a:prstGeom>
          <a:noFill/>
        </p:spPr>
        <p:txBody>
          <a:bodyPr wrap="square">
            <a:spAutoFit/>
          </a:bodyPr>
          <a:lstStyle/>
          <a:p>
            <a:pPr algn="ctr" eaLnBrk="1" hangingPunct="1">
              <a:spcBef>
                <a:spcPct val="0"/>
              </a:spcBef>
              <a:spcAft>
                <a:spcPct val="0"/>
              </a:spcAft>
            </a:pPr>
            <a:r>
              <a:rPr lang="en-GB" sz="2000">
                <a:solidFill>
                  <a:schemeClr val="bg1"/>
                </a:solidFill>
                <a:latin typeface="Arial" charset="0"/>
              </a:rPr>
              <a:t>The event: What has happened?</a:t>
            </a:r>
          </a:p>
        </p:txBody>
      </p:sp>
      <p:sp>
        <p:nvSpPr>
          <p:cNvPr id="9" name="TextBox 8">
            <a:extLst>
              <a:ext uri="{FF2B5EF4-FFF2-40B4-BE49-F238E27FC236}">
                <a16:creationId xmlns:a16="http://schemas.microsoft.com/office/drawing/2014/main" id="{93807AC7-ED15-C547-BE5A-DABC383AEB84}"/>
              </a:ext>
            </a:extLst>
          </p:cNvPr>
          <p:cNvSpPr txBox="1"/>
          <p:nvPr/>
        </p:nvSpPr>
        <p:spPr>
          <a:xfrm>
            <a:off x="4946111" y="2574513"/>
            <a:ext cx="2596131" cy="646331"/>
          </a:xfrm>
          <a:prstGeom prst="rect">
            <a:avLst/>
          </a:prstGeom>
          <a:noFill/>
        </p:spPr>
        <p:txBody>
          <a:bodyPr wrap="square">
            <a:spAutoFit/>
          </a:bodyPr>
          <a:lstStyle/>
          <a:p>
            <a:pPr algn="ctr" eaLnBrk="1" hangingPunct="1">
              <a:spcBef>
                <a:spcPct val="0"/>
              </a:spcBef>
              <a:spcAft>
                <a:spcPct val="0"/>
              </a:spcAft>
            </a:pPr>
            <a:r>
              <a:rPr lang="en-GB">
                <a:solidFill>
                  <a:schemeClr val="bg1"/>
                </a:solidFill>
                <a:latin typeface="Arial" charset="0"/>
              </a:rPr>
              <a:t>The individual’s involved </a:t>
            </a:r>
          </a:p>
        </p:txBody>
      </p:sp>
      <p:sp>
        <p:nvSpPr>
          <p:cNvPr id="13" name="TextBox 12">
            <a:extLst>
              <a:ext uri="{FF2B5EF4-FFF2-40B4-BE49-F238E27FC236}">
                <a16:creationId xmlns:a16="http://schemas.microsoft.com/office/drawing/2014/main" id="{55F7B31D-56C4-4440-968C-4442E79A1D96}"/>
              </a:ext>
            </a:extLst>
          </p:cNvPr>
          <p:cNvSpPr txBox="1"/>
          <p:nvPr/>
        </p:nvSpPr>
        <p:spPr>
          <a:xfrm>
            <a:off x="8999083" y="2695897"/>
            <a:ext cx="6192980" cy="369332"/>
          </a:xfrm>
          <a:prstGeom prst="rect">
            <a:avLst/>
          </a:prstGeom>
          <a:noFill/>
        </p:spPr>
        <p:txBody>
          <a:bodyPr wrap="square">
            <a:spAutoFit/>
          </a:bodyPr>
          <a:lstStyle/>
          <a:p>
            <a:pPr eaLnBrk="1" hangingPunct="1">
              <a:spcBef>
                <a:spcPct val="0"/>
              </a:spcBef>
              <a:spcAft>
                <a:spcPct val="0"/>
              </a:spcAft>
            </a:pPr>
            <a:r>
              <a:rPr lang="en-GB">
                <a:solidFill>
                  <a:schemeClr val="bg1"/>
                </a:solidFill>
                <a:latin typeface="Arial" charset="0"/>
              </a:rPr>
              <a:t>Any offence? </a:t>
            </a:r>
          </a:p>
        </p:txBody>
      </p:sp>
      <p:sp>
        <p:nvSpPr>
          <p:cNvPr id="11" name="TextBox 10">
            <a:extLst>
              <a:ext uri="{FF2B5EF4-FFF2-40B4-BE49-F238E27FC236}">
                <a16:creationId xmlns:a16="http://schemas.microsoft.com/office/drawing/2014/main" id="{FD3379EB-FB89-8546-807B-0066EAE95FC1}"/>
              </a:ext>
            </a:extLst>
          </p:cNvPr>
          <p:cNvSpPr txBox="1"/>
          <p:nvPr/>
        </p:nvSpPr>
        <p:spPr>
          <a:xfrm>
            <a:off x="3436779" y="4753789"/>
            <a:ext cx="2153680" cy="1200329"/>
          </a:xfrm>
          <a:prstGeom prst="rect">
            <a:avLst/>
          </a:prstGeom>
          <a:noFill/>
        </p:spPr>
        <p:txBody>
          <a:bodyPr wrap="square">
            <a:spAutoFit/>
          </a:bodyPr>
          <a:lstStyle/>
          <a:p>
            <a:pPr algn="ctr" eaLnBrk="1" hangingPunct="1">
              <a:spcBef>
                <a:spcPct val="0"/>
              </a:spcBef>
              <a:spcAft>
                <a:spcPct val="0"/>
              </a:spcAft>
            </a:pPr>
            <a:r>
              <a:rPr lang="en-GB">
                <a:solidFill>
                  <a:schemeClr val="bg1"/>
                </a:solidFill>
                <a:latin typeface="Arial" charset="0"/>
              </a:rPr>
              <a:t>Any physical or mental ill health which requires medical attention?</a:t>
            </a:r>
          </a:p>
        </p:txBody>
      </p:sp>
      <p:sp>
        <p:nvSpPr>
          <p:cNvPr id="15" name="TextBox 14">
            <a:extLst>
              <a:ext uri="{FF2B5EF4-FFF2-40B4-BE49-F238E27FC236}">
                <a16:creationId xmlns:a16="http://schemas.microsoft.com/office/drawing/2014/main" id="{4A93DEFC-D7AB-CC4E-BC34-887890E201BD}"/>
              </a:ext>
            </a:extLst>
          </p:cNvPr>
          <p:cNvSpPr txBox="1"/>
          <p:nvPr/>
        </p:nvSpPr>
        <p:spPr>
          <a:xfrm>
            <a:off x="6980714" y="4946373"/>
            <a:ext cx="1686870" cy="1200329"/>
          </a:xfrm>
          <a:prstGeom prst="rect">
            <a:avLst/>
          </a:prstGeom>
          <a:noFill/>
        </p:spPr>
        <p:txBody>
          <a:bodyPr wrap="square">
            <a:spAutoFit/>
          </a:bodyPr>
          <a:lstStyle/>
          <a:p>
            <a:pPr algn="ctr" eaLnBrk="1" hangingPunct="1">
              <a:spcBef>
                <a:spcPct val="0"/>
              </a:spcBef>
              <a:spcAft>
                <a:spcPct val="0"/>
              </a:spcAft>
            </a:pPr>
            <a:r>
              <a:rPr lang="en-GB">
                <a:solidFill>
                  <a:schemeClr val="bg1"/>
                </a:solidFill>
                <a:latin typeface="Arial" charset="0"/>
              </a:rPr>
              <a:t>Any needs of the investigative process? </a:t>
            </a:r>
          </a:p>
        </p:txBody>
      </p:sp>
      <p:sp>
        <p:nvSpPr>
          <p:cNvPr id="21" name="TextBox 20">
            <a:extLst>
              <a:ext uri="{FF2B5EF4-FFF2-40B4-BE49-F238E27FC236}">
                <a16:creationId xmlns:a16="http://schemas.microsoft.com/office/drawing/2014/main" id="{4D405A07-18D5-D647-A831-5A29633DBDD5}"/>
              </a:ext>
            </a:extLst>
          </p:cNvPr>
          <p:cNvSpPr txBox="1"/>
          <p:nvPr/>
        </p:nvSpPr>
        <p:spPr>
          <a:xfrm rot="20178859">
            <a:off x="222237" y="4768391"/>
            <a:ext cx="2442305" cy="923330"/>
          </a:xfrm>
          <a:prstGeom prst="rect">
            <a:avLst/>
          </a:prstGeom>
          <a:noFill/>
        </p:spPr>
        <p:txBody>
          <a:bodyPr wrap="square" rtlCol="0">
            <a:spAutoFit/>
          </a:bodyPr>
          <a:lstStyle/>
          <a:p>
            <a:r>
              <a:rPr lang="en-US" sz="5400">
                <a:solidFill>
                  <a:schemeClr val="accent6"/>
                </a:solidFill>
              </a:rPr>
              <a:t>SHACKS</a:t>
            </a:r>
            <a:r>
              <a:rPr lang="en-US"/>
              <a:t> </a:t>
            </a:r>
          </a:p>
        </p:txBody>
      </p:sp>
      <p:sp>
        <p:nvSpPr>
          <p:cNvPr id="22" name="TextBox 21">
            <a:extLst>
              <a:ext uri="{FF2B5EF4-FFF2-40B4-BE49-F238E27FC236}">
                <a16:creationId xmlns:a16="http://schemas.microsoft.com/office/drawing/2014/main" id="{D22FDB2B-D37F-AF43-A15C-4AA7FA9399BB}"/>
              </a:ext>
            </a:extLst>
          </p:cNvPr>
          <p:cNvSpPr txBox="1"/>
          <p:nvPr/>
        </p:nvSpPr>
        <p:spPr>
          <a:xfrm>
            <a:off x="9844103" y="4753789"/>
            <a:ext cx="1826787" cy="923330"/>
          </a:xfrm>
          <a:prstGeom prst="rect">
            <a:avLst/>
          </a:prstGeom>
          <a:noFill/>
        </p:spPr>
        <p:txBody>
          <a:bodyPr wrap="square" rtlCol="0">
            <a:spAutoFit/>
          </a:bodyPr>
          <a:lstStyle/>
          <a:p>
            <a:r>
              <a:rPr lang="en-US" sz="5400">
                <a:solidFill>
                  <a:schemeClr val="accent6"/>
                </a:solidFill>
              </a:rPr>
              <a:t>NDM</a:t>
            </a:r>
            <a:r>
              <a:rPr lang="en-US"/>
              <a:t> </a:t>
            </a:r>
          </a:p>
        </p:txBody>
      </p:sp>
      <p:sp>
        <p:nvSpPr>
          <p:cNvPr id="23" name="TextBox 22">
            <a:extLst>
              <a:ext uri="{FF2B5EF4-FFF2-40B4-BE49-F238E27FC236}">
                <a16:creationId xmlns:a16="http://schemas.microsoft.com/office/drawing/2014/main" id="{6F0B811B-B232-9A4C-8385-215C726DB5DE}"/>
              </a:ext>
            </a:extLst>
          </p:cNvPr>
          <p:cNvSpPr txBox="1"/>
          <p:nvPr/>
        </p:nvSpPr>
        <p:spPr>
          <a:xfrm rot="824765">
            <a:off x="9032617" y="900990"/>
            <a:ext cx="3531187" cy="707886"/>
          </a:xfrm>
          <a:prstGeom prst="rect">
            <a:avLst/>
          </a:prstGeom>
          <a:noFill/>
        </p:spPr>
        <p:txBody>
          <a:bodyPr wrap="square" rtlCol="0">
            <a:spAutoFit/>
          </a:bodyPr>
          <a:lstStyle/>
          <a:p>
            <a:r>
              <a:rPr lang="en-US" sz="4000">
                <a:solidFill>
                  <a:schemeClr val="accent6"/>
                </a:solidFill>
              </a:rPr>
              <a:t>5 W’S &amp; H </a:t>
            </a:r>
          </a:p>
        </p:txBody>
      </p:sp>
    </p:spTree>
    <p:extLst>
      <p:ext uri="{BB962C8B-B14F-4D97-AF65-F5344CB8AC3E}">
        <p14:creationId xmlns:p14="http://schemas.microsoft.com/office/powerpoint/2010/main" val="3954984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extBox 1">
            <a:extLst>
              <a:ext uri="{FF2B5EF4-FFF2-40B4-BE49-F238E27FC236}">
                <a16:creationId xmlns:a16="http://schemas.microsoft.com/office/drawing/2014/main" id="{6477E9A9-F274-6647-EB6C-6824C8F09609}"/>
              </a:ext>
            </a:extLst>
          </p:cNvPr>
          <p:cNvGraphicFramePr/>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6209CDD2-FD32-B3CA-FBEA-B34292B60251}"/>
              </a:ext>
            </a:extLst>
          </p:cNvPr>
          <p:cNvSpPr txBox="1"/>
          <p:nvPr/>
        </p:nvSpPr>
        <p:spPr>
          <a:xfrm>
            <a:off x="2275609" y="384464"/>
            <a:ext cx="7335982" cy="1015663"/>
          </a:xfrm>
          <a:prstGeom prst="rect">
            <a:avLst/>
          </a:prstGeom>
          <a:noFill/>
        </p:spPr>
        <p:txBody>
          <a:bodyPr wrap="square" rtlCol="0">
            <a:spAutoFit/>
          </a:bodyPr>
          <a:lstStyle/>
          <a:p>
            <a:pPr algn="ctr"/>
            <a:r>
              <a:rPr lang="en-US" sz="6000"/>
              <a:t>SHACKS</a:t>
            </a:r>
          </a:p>
        </p:txBody>
      </p:sp>
    </p:spTree>
    <p:extLst>
      <p:ext uri="{BB962C8B-B14F-4D97-AF65-F5344CB8AC3E}">
        <p14:creationId xmlns:p14="http://schemas.microsoft.com/office/powerpoint/2010/main" val="27583653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40DB462D-507D-5235-F244-07FEEAD320C2}"/>
              </a:ext>
            </a:extLst>
          </p:cNvPr>
          <p:cNvGraphicFramePr/>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C12693A-9FBA-66F6-57A8-E76D9111C951}"/>
              </a:ext>
            </a:extLst>
          </p:cNvPr>
          <p:cNvSpPr txBox="1"/>
          <p:nvPr/>
        </p:nvSpPr>
        <p:spPr>
          <a:xfrm>
            <a:off x="4600939" y="722611"/>
            <a:ext cx="7387936" cy="923330"/>
          </a:xfrm>
          <a:prstGeom prst="rect">
            <a:avLst/>
          </a:prstGeom>
          <a:noFill/>
        </p:spPr>
        <p:txBody>
          <a:bodyPr wrap="square" rtlCol="0">
            <a:spAutoFit/>
          </a:bodyPr>
          <a:lstStyle/>
          <a:p>
            <a:r>
              <a:rPr lang="en-US" sz="5400"/>
              <a:t>5 W’S &amp; H </a:t>
            </a:r>
          </a:p>
        </p:txBody>
      </p:sp>
    </p:spTree>
    <p:extLst>
      <p:ext uri="{BB962C8B-B14F-4D97-AF65-F5344CB8AC3E}">
        <p14:creationId xmlns:p14="http://schemas.microsoft.com/office/powerpoint/2010/main" val="305867218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3"/>
          <p:cNvGraphicFramePr>
            <a:graphicFrameLocks/>
          </p:cNvGraphicFramePr>
          <p:nvPr/>
        </p:nvGraphicFramePr>
        <p:xfrm>
          <a:off x="290563" y="1553611"/>
          <a:ext cx="8064896" cy="41097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0" y="172985"/>
            <a:ext cx="7848872" cy="646331"/>
          </a:xfrm>
          <a:prstGeom prst="rect">
            <a:avLst/>
          </a:prstGeom>
          <a:solidFill>
            <a:srgbClr val="00B050"/>
          </a:solidFill>
        </p:spPr>
        <p:txBody>
          <a:bodyPr wrap="square" rtlCol="0">
            <a:spAutoFit/>
          </a:bodyPr>
          <a:lstStyle/>
          <a:p>
            <a:r>
              <a:rPr lang="en-GB" sz="3600" b="1">
                <a:solidFill>
                  <a:schemeClr val="bg1"/>
                </a:solidFill>
              </a:rPr>
              <a:t>Reasonable grounds?</a:t>
            </a:r>
          </a:p>
        </p:txBody>
      </p:sp>
      <p:pic>
        <p:nvPicPr>
          <p:cNvPr id="5122" name="Picture 2" descr="Heddlu Dyfed-Powys Police - TENBY DEATH | We are investigating the  circumstances surrounding the death of a woman in a caravan in Tenby,  Pembrokeshire this evening. Police were called shortly after 6pm,">
            <a:extLst>
              <a:ext uri="{FF2B5EF4-FFF2-40B4-BE49-F238E27FC236}">
                <a16:creationId xmlns:a16="http://schemas.microsoft.com/office/drawing/2014/main" id="{DA7049F5-12F5-834C-9133-5E41F2F6DA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37889" y="2900389"/>
            <a:ext cx="3111500" cy="261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5374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248FE-F303-525B-052B-720F82774A40}"/>
              </a:ext>
            </a:extLst>
          </p:cNvPr>
          <p:cNvSpPr>
            <a:spLocks noGrp="1"/>
          </p:cNvSpPr>
          <p:nvPr>
            <p:ph type="title"/>
          </p:nvPr>
        </p:nvSpPr>
        <p:spPr>
          <a:xfrm>
            <a:off x="808638" y="386930"/>
            <a:ext cx="9236700" cy="1188950"/>
          </a:xfrm>
        </p:spPr>
        <p:txBody>
          <a:bodyPr anchor="b">
            <a:normAutofit/>
          </a:bodyPr>
          <a:lstStyle/>
          <a:p>
            <a:r>
              <a:rPr lang="en-US" sz="5400"/>
              <a:t>Other police powers</a:t>
            </a:r>
          </a:p>
        </p:txBody>
      </p:sp>
      <p:grpSp>
        <p:nvGrpSpPr>
          <p:cNvPr id="12" name="Group 1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3" name="Rectangle 1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6787097E-6666-BC0A-EAAC-0E5527F1548B}"/>
              </a:ext>
            </a:extLst>
          </p:cNvPr>
          <p:cNvGraphicFramePr>
            <a:graphicFrameLocks noGrp="1"/>
          </p:cNvGraphicFramePr>
          <p:nvPr>
            <p:ph idx="1"/>
            <p:extLst>
              <p:ext uri="{D42A27DB-BD31-4B8C-83A1-F6EECF244321}">
                <p14:modId xmlns:p14="http://schemas.microsoft.com/office/powerpoint/2010/main" val="3230031042"/>
              </p:ext>
            </p:extLst>
          </p:nvPr>
        </p:nvGraphicFramePr>
        <p:xfrm>
          <a:off x="825264" y="2626851"/>
          <a:ext cx="10039472" cy="3381862"/>
        </p:xfrm>
        <a:graphic>
          <a:graphicData uri="http://schemas.openxmlformats.org/drawingml/2006/table">
            <a:tbl>
              <a:tblPr bandRow="1">
                <a:tableStyleId>{5C22544A-7EE6-4342-B048-85BDC9FD1C3A}</a:tableStyleId>
              </a:tblPr>
              <a:tblGrid>
                <a:gridCol w="10039472">
                  <a:extLst>
                    <a:ext uri="{9D8B030D-6E8A-4147-A177-3AD203B41FA5}">
                      <a16:colId xmlns:a16="http://schemas.microsoft.com/office/drawing/2014/main" val="1756750068"/>
                    </a:ext>
                  </a:extLst>
                </a:gridCol>
              </a:tblGrid>
              <a:tr h="3381862">
                <a:tc>
                  <a:txBody>
                    <a:bodyPr/>
                    <a:lstStyle/>
                    <a:p>
                      <a:br>
                        <a:rPr lang="en-US" sz="2400">
                          <a:effectLst/>
                        </a:rPr>
                      </a:br>
                      <a:br>
                        <a:rPr lang="en-US" sz="2400">
                          <a:effectLst/>
                        </a:rPr>
                      </a:br>
                      <a:r>
                        <a:rPr lang="en-US" sz="2400">
                          <a:effectLst/>
                        </a:rPr>
                        <a:t>• Safeguard potential victims and move them to a place of safety</a:t>
                      </a:r>
                      <a:br>
                        <a:rPr lang="en-US" sz="2400">
                          <a:effectLst/>
                        </a:rPr>
                      </a:br>
                      <a:r>
                        <a:rPr lang="en-US" sz="2400">
                          <a:effectLst/>
                        </a:rPr>
                        <a:t>• Stopping and checking vehicles, including seizing or recovery</a:t>
                      </a:r>
                      <a:br>
                        <a:rPr lang="en-US" sz="2400">
                          <a:effectLst/>
                        </a:rPr>
                      </a:br>
                      <a:r>
                        <a:rPr lang="en-US" sz="2400">
                          <a:effectLst/>
                        </a:rPr>
                        <a:t>• Roadside tests and entering premises following a ‘fail to stop’</a:t>
                      </a:r>
                      <a:br>
                        <a:rPr lang="en-US" sz="2400">
                          <a:effectLst/>
                        </a:rPr>
                      </a:br>
                      <a:r>
                        <a:rPr lang="en-US" sz="2400">
                          <a:effectLst/>
                        </a:rPr>
                        <a:t>• Entry, search and seizure (including legal privilege)</a:t>
                      </a:r>
                      <a:br>
                        <a:rPr lang="en-US" sz="2400">
                          <a:effectLst/>
                        </a:rPr>
                      </a:br>
                      <a:r>
                        <a:rPr lang="en-US" sz="2400">
                          <a:effectLst/>
                        </a:rPr>
                        <a:t>• Arrest and warrants</a:t>
                      </a:r>
                      <a:br>
                        <a:rPr lang="en-US" sz="2400">
                          <a:effectLst/>
                        </a:rPr>
                      </a:br>
                      <a:r>
                        <a:rPr lang="en-US" sz="2400">
                          <a:effectLst/>
                        </a:rPr>
                        <a:t>• Those relating to specific areas of policing, e.g., investigations, counter terrorism</a:t>
                      </a:r>
                    </a:p>
                  </a:txBody>
                  <a:tcPr marL="0" marR="0" marT="0" marB="0" anchor="ctr">
                    <a:lnL>
                      <a:noFill/>
                    </a:lnL>
                    <a:lnR>
                      <a:noFill/>
                    </a:lnR>
                    <a:lnT>
                      <a:noFill/>
                    </a:lnT>
                    <a:lnB>
                      <a:noFill/>
                    </a:lnB>
                    <a:noFill/>
                  </a:tcPr>
                </a:tc>
                <a:extLst>
                  <a:ext uri="{0D108BD9-81ED-4DB2-BD59-A6C34878D82A}">
                    <a16:rowId xmlns:a16="http://schemas.microsoft.com/office/drawing/2014/main" val="1242559786"/>
                  </a:ext>
                </a:extLst>
              </a:tr>
            </a:tbl>
          </a:graphicData>
        </a:graphic>
      </p:graphicFrame>
    </p:spTree>
    <p:extLst>
      <p:ext uri="{BB962C8B-B14F-4D97-AF65-F5344CB8AC3E}">
        <p14:creationId xmlns:p14="http://schemas.microsoft.com/office/powerpoint/2010/main" val="2341834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14C474-45AC-D8A1-D2D8-45ED3532E3A0}"/>
              </a:ext>
            </a:extLst>
          </p:cNvPr>
          <p:cNvSpPr>
            <a:spLocks noGrp="1"/>
          </p:cNvSpPr>
          <p:nvPr>
            <p:ph type="title"/>
          </p:nvPr>
        </p:nvSpPr>
        <p:spPr>
          <a:xfrm>
            <a:off x="1043631" y="809898"/>
            <a:ext cx="9942716" cy="1554480"/>
          </a:xfrm>
        </p:spPr>
        <p:txBody>
          <a:bodyPr anchor="ctr">
            <a:normAutofit/>
          </a:bodyPr>
          <a:lstStyle/>
          <a:p>
            <a:r>
              <a:rPr lang="en-US" sz="4800"/>
              <a:t>Safeguarding potential victims and move them to a safe place</a:t>
            </a:r>
          </a:p>
        </p:txBody>
      </p:sp>
      <p:sp>
        <p:nvSpPr>
          <p:cNvPr id="3" name="Content Placeholder 2">
            <a:extLst>
              <a:ext uri="{FF2B5EF4-FFF2-40B4-BE49-F238E27FC236}">
                <a16:creationId xmlns:a16="http://schemas.microsoft.com/office/drawing/2014/main" id="{212B2CBE-3516-5FBE-801B-B9D85A540B10}"/>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t>Children's Act 2004, </a:t>
            </a:r>
            <a:r>
              <a:rPr lang="en-US" sz="2400">
                <a:ea typeface="+mn-lt"/>
                <a:cs typeface="+mn-lt"/>
              </a:rPr>
              <a:t>Police and Criminal Evidence Act (PACE) 1984</a:t>
            </a:r>
            <a:endParaRPr lang="en-US" sz="2400"/>
          </a:p>
          <a:p>
            <a:r>
              <a:rPr lang="en-US" sz="2400"/>
              <a:t>Emergency powers to enter premises and make sure they can provide immediate protection for children believed to be suffering, or likely to suffer significant harm.</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267006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EBC534-A09A-68E0-5263-E6416EE4ABD6}"/>
              </a:ext>
            </a:extLst>
          </p:cNvPr>
          <p:cNvSpPr>
            <a:spLocks noGrp="1"/>
          </p:cNvSpPr>
          <p:nvPr>
            <p:ph type="title"/>
          </p:nvPr>
        </p:nvSpPr>
        <p:spPr>
          <a:xfrm>
            <a:off x="793662" y="386930"/>
            <a:ext cx="10066122" cy="1298448"/>
          </a:xfrm>
        </p:spPr>
        <p:txBody>
          <a:bodyPr anchor="b">
            <a:normAutofit/>
          </a:bodyPr>
          <a:lstStyle/>
          <a:p>
            <a:r>
              <a:rPr lang="en-US" sz="4100"/>
              <a:t>Stopping and checking vehicles including seizing and recovery</a:t>
            </a:r>
          </a:p>
        </p:txBody>
      </p:sp>
      <p:sp>
        <p:nvSpPr>
          <p:cNvPr id="24" name="Rectangle 2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F2052E-FA7A-7A5F-72BC-1DB798AF7217}"/>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400"/>
              <a:t>Road Traffic Act 1998- </a:t>
            </a:r>
            <a:r>
              <a:rPr lang="en-US" sz="1400" i="1">
                <a:ea typeface="+mn-lt"/>
                <a:cs typeface="+mn-lt"/>
              </a:rPr>
              <a:t>A person driving a motor vehicle on a road must stop the vehicle on being required to do so by a constable in uniform.</a:t>
            </a:r>
            <a:endParaRPr lang="en-US" sz="1400" i="1"/>
          </a:p>
          <a:p>
            <a:pPr marL="0" indent="0">
              <a:buNone/>
            </a:pPr>
            <a:endParaRPr lang="en-US" sz="1400" i="1">
              <a:ea typeface="+mn-lt"/>
              <a:cs typeface="+mn-lt"/>
            </a:endParaRPr>
          </a:p>
          <a:p>
            <a:r>
              <a:rPr lang="en-US" sz="1400">
                <a:ea typeface="+mn-lt"/>
                <a:cs typeface="+mn-lt"/>
              </a:rPr>
              <a:t>The police can seize a vehicle if they think it’s being used in a way that causes alarm, harassment or distress, for example careless or inconsiderate driving.</a:t>
            </a:r>
            <a:endParaRPr lang="en-US" sz="1400" i="1"/>
          </a:p>
          <a:p>
            <a:pPr marL="0" indent="0">
              <a:buNone/>
            </a:pPr>
            <a:r>
              <a:rPr lang="en-US" sz="1400" b="1">
                <a:ea typeface="+mn-lt"/>
                <a:cs typeface="+mn-lt"/>
              </a:rPr>
              <a:t>They can also seize a vehicle if they think it’s:</a:t>
            </a:r>
            <a:endParaRPr lang="en-US" sz="1400" b="1"/>
          </a:p>
          <a:p>
            <a:r>
              <a:rPr lang="en-US" sz="1400">
                <a:ea typeface="+mn-lt"/>
                <a:cs typeface="+mn-lt"/>
              </a:rPr>
              <a:t>being driven by someone who does not have a proper </a:t>
            </a:r>
            <a:r>
              <a:rPr lang="en-US" sz="1400" err="1">
                <a:ea typeface="+mn-lt"/>
                <a:cs typeface="+mn-lt"/>
              </a:rPr>
              <a:t>licence</a:t>
            </a:r>
            <a:r>
              <a:rPr lang="en-US" sz="1400">
                <a:ea typeface="+mn-lt"/>
                <a:cs typeface="+mn-lt"/>
              </a:rPr>
              <a:t> or insurance</a:t>
            </a:r>
            <a:endParaRPr lang="en-US" sz="1400"/>
          </a:p>
          <a:p>
            <a:r>
              <a:rPr lang="en-US" sz="1400">
                <a:ea typeface="+mn-lt"/>
                <a:cs typeface="+mn-lt"/>
              </a:rPr>
              <a:t>dangerously, illegally or obstructively parked</a:t>
            </a:r>
            <a:endParaRPr lang="en-US" sz="1400"/>
          </a:p>
          <a:p>
            <a:r>
              <a:rPr lang="en-US" sz="1400">
                <a:ea typeface="+mn-lt"/>
                <a:cs typeface="+mn-lt"/>
              </a:rPr>
              <a:t>broken-down or abandoned</a:t>
            </a:r>
            <a:endParaRPr lang="en-US" sz="1400"/>
          </a:p>
          <a:p>
            <a:endParaRPr lang="en-US" sz="1400" i="1"/>
          </a:p>
          <a:p>
            <a:endParaRPr lang="en-US" sz="1400"/>
          </a:p>
        </p:txBody>
      </p:sp>
      <p:pic>
        <p:nvPicPr>
          <p:cNvPr id="4" name="Picture 3" descr="Untaxed cars are being seized from the ...">
            <a:extLst>
              <a:ext uri="{FF2B5EF4-FFF2-40B4-BE49-F238E27FC236}">
                <a16:creationId xmlns:a16="http://schemas.microsoft.com/office/drawing/2014/main" id="{9D90DE78-2AAC-8DE1-0BFF-891F2821EC72}"/>
              </a:ext>
            </a:extLst>
          </p:cNvPr>
          <p:cNvPicPr>
            <a:picLocks noChangeAspect="1"/>
          </p:cNvPicPr>
          <p:nvPr/>
        </p:nvPicPr>
        <p:blipFill>
          <a:blip r:embed="rId2"/>
          <a:stretch>
            <a:fillRect/>
          </a:stretch>
        </p:blipFill>
        <p:spPr>
          <a:xfrm>
            <a:off x="5911532" y="2627739"/>
            <a:ext cx="5150277" cy="3427275"/>
          </a:xfrm>
          <a:prstGeom prst="rect">
            <a:avLst/>
          </a:prstGeom>
        </p:spPr>
      </p:pic>
      <p:sp>
        <p:nvSpPr>
          <p:cNvPr id="28" name="Rectangle 2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625468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4E5041-924B-C32A-BD74-AFA25A0BECF0}"/>
              </a:ext>
            </a:extLst>
          </p:cNvPr>
          <p:cNvSpPr>
            <a:spLocks noGrp="1"/>
          </p:cNvSpPr>
          <p:nvPr>
            <p:ph type="title"/>
          </p:nvPr>
        </p:nvSpPr>
        <p:spPr>
          <a:xfrm>
            <a:off x="1043631" y="809898"/>
            <a:ext cx="9942716" cy="1554480"/>
          </a:xfrm>
        </p:spPr>
        <p:txBody>
          <a:bodyPr anchor="ctr">
            <a:normAutofit/>
          </a:bodyPr>
          <a:lstStyle/>
          <a:p>
            <a:r>
              <a:rPr lang="en-US" sz="4800"/>
              <a:t>Roadside tests and entering premises following a 'fail to stop'</a:t>
            </a:r>
          </a:p>
        </p:txBody>
      </p:sp>
      <p:sp>
        <p:nvSpPr>
          <p:cNvPr id="3" name="Content Placeholder 2">
            <a:extLst>
              <a:ext uri="{FF2B5EF4-FFF2-40B4-BE49-F238E27FC236}">
                <a16:creationId xmlns:a16="http://schemas.microsoft.com/office/drawing/2014/main" id="{AEBA013F-BBF8-1009-8451-5A9B5DAB6F1E}"/>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US" sz="1900">
                <a:ea typeface="+mn-lt"/>
                <a:cs typeface="+mn-lt"/>
              </a:rPr>
              <a:t>Road Traffic Act 1988 gives police the power to gain entry to any place using reasonable force if necessary in order to impose a requirement to provide a preliminary breath test if the following conditions of Section 6(5) of the Road Traffic Act 1988 are satisfied:</a:t>
            </a:r>
            <a:endParaRPr lang="en-US" sz="1900"/>
          </a:p>
          <a:p>
            <a:r>
              <a:rPr lang="en-US" sz="1900">
                <a:ea typeface="+mn-lt"/>
                <a:cs typeface="+mn-lt"/>
              </a:rPr>
              <a:t>There was a road traffic accident on a road or public place; and</a:t>
            </a:r>
            <a:endParaRPr lang="en-US" sz="1900"/>
          </a:p>
          <a:p>
            <a:r>
              <a:rPr lang="en-US" sz="1900">
                <a:ea typeface="+mn-lt"/>
                <a:cs typeface="+mn-lt"/>
              </a:rPr>
              <a:t>The officer reasonably believes that a person had been driving, attempting to drive or in charge of a vehicle involved in the road traffic accident.</a:t>
            </a:r>
          </a:p>
          <a:p>
            <a:pPr marL="0" indent="0">
              <a:buNone/>
            </a:pPr>
            <a:r>
              <a:rPr lang="en-US" sz="1900">
                <a:ea typeface="+mn-lt"/>
                <a:cs typeface="+mn-lt"/>
              </a:rPr>
              <a:t>Police and Criminal Evidence Act (PACE) 1984 grants a police officer the power to enter any premises to arrest a person under Section 4 (</a:t>
            </a:r>
            <a:r>
              <a:rPr lang="en-US" sz="1900" i="1">
                <a:ea typeface="+mn-lt"/>
                <a:cs typeface="+mn-lt"/>
              </a:rPr>
              <a:t>driving, attempting to drive or in charge when under the influence of drink or drugs</a:t>
            </a:r>
            <a:r>
              <a:rPr lang="en-US" sz="1900">
                <a:ea typeface="+mn-lt"/>
                <a:cs typeface="+mn-lt"/>
              </a:rPr>
              <a:t>) or Section 163 (</a:t>
            </a:r>
            <a:r>
              <a:rPr lang="en-US" sz="1900" i="1">
                <a:ea typeface="+mn-lt"/>
                <a:cs typeface="+mn-lt"/>
              </a:rPr>
              <a:t>failing to stop when required to do so by a constable in uniform</a:t>
            </a:r>
            <a:r>
              <a:rPr lang="en-US" sz="1900">
                <a:ea typeface="+mn-lt"/>
                <a:cs typeface="+mn-lt"/>
              </a:rPr>
              <a:t>) of the Road Traffic Act 1988.</a:t>
            </a:r>
            <a:endParaRPr lang="en-US" sz="1900"/>
          </a:p>
          <a:p>
            <a:endParaRPr lang="en-US" sz="19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9928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82829D3-7C34-11BD-20A2-00AC3C538BF6}"/>
              </a:ext>
            </a:extLst>
          </p:cNvPr>
          <p:cNvSpPr>
            <a:spLocks noGrp="1"/>
          </p:cNvSpPr>
          <p:nvPr>
            <p:ph type="title"/>
          </p:nvPr>
        </p:nvSpPr>
        <p:spPr>
          <a:xfrm>
            <a:off x="5894962" y="479493"/>
            <a:ext cx="5458838" cy="1325563"/>
          </a:xfrm>
        </p:spPr>
        <p:txBody>
          <a:bodyPr>
            <a:normAutofit/>
          </a:bodyPr>
          <a:lstStyle/>
          <a:p>
            <a:r>
              <a:rPr lang="en-US" sz="4100"/>
              <a:t>Powers relating to specific areas-  Terrorism</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No terrorism stop terror sign anti ...">
            <a:extLst>
              <a:ext uri="{FF2B5EF4-FFF2-40B4-BE49-F238E27FC236}">
                <a16:creationId xmlns:a16="http://schemas.microsoft.com/office/drawing/2014/main" id="{BCAE6445-ADE7-839C-038D-D087CF3E6F8A}"/>
              </a:ext>
            </a:extLst>
          </p:cNvPr>
          <p:cNvPicPr>
            <a:picLocks noChangeAspect="1"/>
          </p:cNvPicPr>
          <p:nvPr/>
        </p:nvPicPr>
        <p:blipFill>
          <a:blip r:embed="rId2"/>
          <a:stretch>
            <a:fillRect/>
          </a:stretch>
        </p:blipFill>
        <p:spPr>
          <a:xfrm>
            <a:off x="703182" y="1235284"/>
            <a:ext cx="4777381" cy="421768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411317A-2C04-55C9-65BE-0303888D06E0}"/>
              </a:ext>
            </a:extLst>
          </p:cNvPr>
          <p:cNvSpPr>
            <a:spLocks noGrp="1"/>
          </p:cNvSpPr>
          <p:nvPr>
            <p:ph idx="1"/>
          </p:nvPr>
        </p:nvSpPr>
        <p:spPr>
          <a:xfrm>
            <a:off x="5894962" y="1984443"/>
            <a:ext cx="5458838" cy="4192520"/>
          </a:xfrm>
        </p:spPr>
        <p:txBody>
          <a:bodyPr vert="horz" lIns="91440" tIns="45720" rIns="91440" bIns="45720" rtlCol="0">
            <a:normAutofit/>
          </a:bodyPr>
          <a:lstStyle/>
          <a:p>
            <a:r>
              <a:rPr lang="en-US" sz="2400">
                <a:ea typeface="+mn-lt"/>
                <a:cs typeface="+mn-lt"/>
              </a:rPr>
              <a:t>Schedule 7 of the Terrorism Act 2000- provides police officers with </a:t>
            </a:r>
            <a:r>
              <a:rPr lang="en-US" sz="2400" b="1">
                <a:ea typeface="+mn-lt"/>
                <a:cs typeface="+mn-lt"/>
              </a:rPr>
              <a:t>unique powers</a:t>
            </a:r>
            <a:r>
              <a:rPr lang="en-US" sz="2400">
                <a:ea typeface="+mn-lt"/>
                <a:cs typeface="+mn-lt"/>
              </a:rPr>
              <a:t> to examine people who pass through the United Kingdom’s borders. </a:t>
            </a:r>
          </a:p>
          <a:p>
            <a:r>
              <a:rPr lang="en-US" sz="2400">
                <a:ea typeface="+mn-lt"/>
                <a:cs typeface="+mn-lt"/>
              </a:rPr>
              <a:t>It allows them to stop,  question and when necessary, search and detain individuals and goods travelling through the UK’s borders to determine whether they may be involved or concerned in the commission, preparation or instigation of acts of terrorism.</a:t>
            </a:r>
          </a:p>
          <a:p>
            <a:endParaRPr lang="en-US" sz="2400"/>
          </a:p>
        </p:txBody>
      </p:sp>
    </p:spTree>
    <p:extLst>
      <p:ext uri="{BB962C8B-B14F-4D97-AF65-F5344CB8AC3E}">
        <p14:creationId xmlns:p14="http://schemas.microsoft.com/office/powerpoint/2010/main" val="627380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048D9C9-A498-8D1C-4A13-B0B4A388D1A9}"/>
              </a:ext>
            </a:extLst>
          </p:cNvPr>
          <p:cNvSpPr>
            <a:spLocks noGrp="1"/>
          </p:cNvSpPr>
          <p:nvPr>
            <p:ph type="title"/>
          </p:nvPr>
        </p:nvSpPr>
        <p:spPr>
          <a:xfrm>
            <a:off x="838200" y="365125"/>
            <a:ext cx="10515600" cy="1325563"/>
          </a:xfrm>
        </p:spPr>
        <p:txBody>
          <a:bodyPr>
            <a:normAutofit/>
          </a:bodyPr>
          <a:lstStyle/>
          <a:p>
            <a:r>
              <a:rPr lang="en-US"/>
              <a:t>Investigation powers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57A425-7A3B-DAD2-1763-027141DD9519}"/>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a:ea typeface="+mn-lt"/>
                <a:cs typeface="+mn-lt"/>
              </a:rPr>
              <a:t>The key piece of legislation which regulates police investigation powers is the Police and Criminal Evidence Act 1984 (PACE)</a:t>
            </a:r>
          </a:p>
          <a:p>
            <a:pPr marL="0" indent="0">
              <a:buNone/>
            </a:pPr>
            <a:r>
              <a:rPr lang="en-US">
                <a:ea typeface="+mn-lt"/>
                <a:cs typeface="+mn-lt"/>
              </a:rPr>
              <a:t>PACE regulates the police powers to:</a:t>
            </a:r>
          </a:p>
          <a:p>
            <a:pPr marL="0" indent="0">
              <a:buNone/>
            </a:pPr>
            <a:r>
              <a:rPr lang="en-US">
                <a:ea typeface="+mn-lt"/>
                <a:cs typeface="+mn-lt"/>
              </a:rPr>
              <a:t>• Arrest, detain, question and take the biometric details of those suspected of a crime. </a:t>
            </a:r>
          </a:p>
          <a:p>
            <a:pPr marL="0" indent="0">
              <a:buNone/>
            </a:pPr>
            <a:r>
              <a:rPr lang="en-US">
                <a:ea typeface="+mn-lt"/>
                <a:cs typeface="+mn-lt"/>
              </a:rPr>
              <a:t>• Enter private property, search the property and seize evidence. </a:t>
            </a:r>
          </a:p>
          <a:p>
            <a:pPr marL="0" indent="0">
              <a:buNone/>
            </a:pPr>
            <a:r>
              <a:rPr lang="en-US">
                <a:ea typeface="+mn-lt"/>
                <a:cs typeface="+mn-lt"/>
              </a:rPr>
              <a:t>• Stop and search individuals and vehicles. </a:t>
            </a:r>
          </a:p>
          <a:p>
            <a:pPr marL="0" indent="0">
              <a:buNone/>
            </a:pPr>
            <a:r>
              <a:rPr lang="en-US">
                <a:ea typeface="+mn-lt"/>
                <a:cs typeface="+mn-lt"/>
              </a:rPr>
              <a:t>The powers regulated by PACE are often complemented by or related to other law.</a:t>
            </a:r>
            <a:endParaRPr lang="en-US"/>
          </a:p>
        </p:txBody>
      </p:sp>
    </p:spTree>
    <p:extLst>
      <p:ext uri="{BB962C8B-B14F-4D97-AF65-F5344CB8AC3E}">
        <p14:creationId xmlns:p14="http://schemas.microsoft.com/office/powerpoint/2010/main" val="291915260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2E1565-924E-CA9F-415A-F9E06748EB74}"/>
              </a:ext>
            </a:extLst>
          </p:cNvPr>
          <p:cNvSpPr>
            <a:spLocks noGrp="1"/>
          </p:cNvSpPr>
          <p:nvPr>
            <p:ph type="title"/>
          </p:nvPr>
        </p:nvSpPr>
        <p:spPr>
          <a:xfrm>
            <a:off x="795528" y="386930"/>
            <a:ext cx="10141799" cy="1300554"/>
          </a:xfrm>
        </p:spPr>
        <p:txBody>
          <a:bodyPr anchor="b">
            <a:normAutofit/>
          </a:bodyPr>
          <a:lstStyle/>
          <a:p>
            <a:r>
              <a:rPr lang="en-US" sz="4800"/>
              <a:t>Reminder</a:t>
            </a:r>
          </a:p>
        </p:txBody>
      </p:sp>
      <p:sp>
        <p:nvSpPr>
          <p:cNvPr id="12" name="Rectangle 11">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hishing">
            <a:extLst>
              <a:ext uri="{FF2B5EF4-FFF2-40B4-BE49-F238E27FC236}">
                <a16:creationId xmlns:a16="http://schemas.microsoft.com/office/drawing/2014/main" id="{6033701C-2177-4C30-8971-B1C185F46C4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53311" y="2524715"/>
            <a:ext cx="3714244" cy="3714244"/>
          </a:xfrm>
          <a:prstGeom prst="rect">
            <a:avLst/>
          </a:prstGeom>
        </p:spPr>
      </p:pic>
      <p:sp>
        <p:nvSpPr>
          <p:cNvPr id="3" name="Content Placeholder 2">
            <a:extLst>
              <a:ext uri="{FF2B5EF4-FFF2-40B4-BE49-F238E27FC236}">
                <a16:creationId xmlns:a16="http://schemas.microsoft.com/office/drawing/2014/main" id="{EB7DE902-E100-7667-07A7-0D749AF6AE99}"/>
              </a:ext>
            </a:extLst>
          </p:cNvPr>
          <p:cNvSpPr>
            <a:spLocks noGrp="1"/>
          </p:cNvSpPr>
          <p:nvPr>
            <p:ph idx="1"/>
          </p:nvPr>
        </p:nvSpPr>
        <p:spPr>
          <a:xfrm>
            <a:off x="6406429" y="2599509"/>
            <a:ext cx="4530898" cy="3639450"/>
          </a:xfrm>
        </p:spPr>
        <p:txBody>
          <a:bodyPr vert="horz" lIns="91440" tIns="45720" rIns="91440" bIns="45720" rtlCol="0" anchor="ctr">
            <a:normAutofit/>
          </a:bodyPr>
          <a:lstStyle/>
          <a:p>
            <a:r>
              <a:rPr lang="en-US" sz="2000"/>
              <a:t>Assignment 1-</a:t>
            </a:r>
            <a:r>
              <a:rPr lang="en-US" sz="2000" b="1"/>
              <a:t> 1,500 word essay due 8th November by 23:59</a:t>
            </a:r>
          </a:p>
          <a:p>
            <a:r>
              <a:rPr lang="en-US" sz="2000"/>
              <a:t>Assignment 2- </a:t>
            </a:r>
            <a:r>
              <a:rPr lang="en-US" sz="2000" b="1"/>
              <a:t>Competency based  10th December (15 mins)</a:t>
            </a:r>
          </a:p>
          <a:p>
            <a:pPr marL="0" indent="0">
              <a:buNone/>
            </a:pPr>
            <a:endParaRPr lang="en-US" sz="2000"/>
          </a:p>
          <a:p>
            <a:pPr marL="0" indent="0">
              <a:buNone/>
            </a:pPr>
            <a:r>
              <a:rPr lang="en-US" sz="2000"/>
              <a:t>If you haven't already, please book in your assessment! This is your responsibility!</a:t>
            </a:r>
          </a:p>
        </p:txBody>
      </p:sp>
      <p:sp>
        <p:nvSpPr>
          <p:cNvPr id="16" name="Rectangle 15">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5499958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0CEED20-A22C-4FC3-BC0E-F4FE53FDE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F50E91-08C8-0507-D2B1-660BA7E62BFE}"/>
              </a:ext>
            </a:extLst>
          </p:cNvPr>
          <p:cNvSpPr>
            <a:spLocks noGrp="1"/>
          </p:cNvSpPr>
          <p:nvPr>
            <p:ph type="title"/>
          </p:nvPr>
        </p:nvSpPr>
        <p:spPr>
          <a:xfrm>
            <a:off x="1113810" y="2825248"/>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Any questions?</a:t>
            </a:r>
          </a:p>
        </p:txBody>
      </p:sp>
      <p:grpSp>
        <p:nvGrpSpPr>
          <p:cNvPr id="26" name="Group 25">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849524"/>
            <a:ext cx="731521" cy="673460"/>
            <a:chOff x="3940602" y="308034"/>
            <a:chExt cx="2116791" cy="3428999"/>
          </a:xfrm>
          <a:solidFill>
            <a:schemeClr val="accent4"/>
          </a:solidFill>
        </p:grpSpPr>
        <p:sp>
          <p:nvSpPr>
            <p:cNvPr id="27" name="Rectangle 26">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679732"/>
            <a:ext cx="6009366" cy="542388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Graphic 20" descr="Help">
            <a:extLst>
              <a:ext uri="{FF2B5EF4-FFF2-40B4-BE49-F238E27FC236}">
                <a16:creationId xmlns:a16="http://schemas.microsoft.com/office/drawing/2014/main" id="{C39DCA35-B1D4-A2C9-4C75-BD084FBFC2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27021" y="928201"/>
            <a:ext cx="4926942" cy="4926942"/>
          </a:xfrm>
          <a:prstGeom prst="rect">
            <a:avLst/>
          </a:prstGeom>
        </p:spPr>
      </p:pic>
      <p:sp>
        <p:nvSpPr>
          <p:cNvPr id="33" name="Rectangle 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87568" y="6355073"/>
            <a:ext cx="6007608"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517688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3541</Words>
  <Application>Microsoft Office PowerPoint</Application>
  <PresentationFormat>Widescreen</PresentationFormat>
  <Paragraphs>382</Paragraphs>
  <Slides>59</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59</vt:i4>
      </vt:variant>
    </vt:vector>
  </HeadingPairs>
  <TitlesOfParts>
    <vt:vector size="65" baseType="lpstr">
      <vt:lpstr>Gotham</vt:lpstr>
      <vt:lpstr>Aptos</vt:lpstr>
      <vt:lpstr>Aptos Display</vt:lpstr>
      <vt:lpstr>Arial</vt:lpstr>
      <vt:lpstr>Calibri</vt:lpstr>
      <vt:lpstr>office theme</vt:lpstr>
      <vt:lpstr>Understanding the role of  police constable  BMPL4019a</vt:lpstr>
      <vt:lpstr>Last session</vt:lpstr>
      <vt:lpstr>The policing mission</vt:lpstr>
      <vt:lpstr>Uk Policing Values, Purpose and Mission  (College of Policing, 2023)</vt:lpstr>
      <vt:lpstr>Task- 20 mins</vt:lpstr>
      <vt:lpstr>Workforce Transformation- 2018 and Policing Vision 2025</vt:lpstr>
      <vt:lpstr>Research and present to the group the differences between Policing Vision 2025 and 2030</vt:lpstr>
      <vt:lpstr>Why do you think that there was a need for a new policing vision?</vt:lpstr>
      <vt:lpstr>PowerPoint Presentation</vt:lpstr>
      <vt:lpstr>PowerPoint Presentation</vt:lpstr>
      <vt:lpstr>PowerPoint Presentation</vt:lpstr>
      <vt:lpstr>Who ensures the police deliver a professional service? </vt:lpstr>
      <vt:lpstr>Police and Crime plan (P&amp;CP)</vt:lpstr>
      <vt:lpstr>What is a Police and Crime plan (P&amp;CP)?</vt:lpstr>
      <vt:lpstr>The home secretary</vt:lpstr>
      <vt:lpstr>The Home Secretary The Rt Hon Shbana Mahmood MP</vt:lpstr>
      <vt:lpstr>Strategic context of policing</vt:lpstr>
      <vt:lpstr>Stagegic Policing Requirement</vt:lpstr>
      <vt:lpstr>Other organisations charged with ensuring police deliver a professional service</vt:lpstr>
      <vt:lpstr>How does the College of Policing support policing?</vt:lpstr>
      <vt:lpstr>PowerPoint Presentation</vt:lpstr>
      <vt:lpstr>Any questions?</vt:lpstr>
      <vt:lpstr>Understanding the role of  police constable  BMPL4019a</vt:lpstr>
      <vt:lpstr>PowerPoint Presentation</vt:lpstr>
      <vt:lpstr>Powers</vt:lpstr>
      <vt:lpstr>4 types of police personnel who have different powers</vt:lpstr>
      <vt:lpstr>Police Powers </vt:lpstr>
      <vt:lpstr>Powers reserved for warranted police officers</vt:lpstr>
      <vt:lpstr>PCSO's</vt:lpstr>
      <vt:lpstr>What it means to be a police constable </vt:lpstr>
      <vt:lpstr>Warrants</vt:lpstr>
      <vt:lpstr>Warrants</vt:lpstr>
      <vt:lpstr>How police powers are regulated</vt:lpstr>
      <vt:lpstr>Task</vt:lpstr>
      <vt:lpstr>The Human Rights Act 1998</vt:lpstr>
      <vt:lpstr>What are Human Rights?</vt:lpstr>
      <vt:lpstr>PowerPoint Presentation</vt:lpstr>
      <vt:lpstr>Statutory requirements</vt:lpstr>
      <vt:lpstr>When statutory requirements are not required</vt:lpstr>
      <vt:lpstr>Considerations when carrying out police powers</vt:lpstr>
      <vt:lpstr>Task</vt:lpstr>
      <vt:lpstr>Scenario</vt:lpstr>
      <vt:lpstr>Legislation when dealing with police incidents</vt:lpstr>
      <vt:lpstr>Power to arrest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Other police powers</vt:lpstr>
      <vt:lpstr>Safeguarding potential victims and move them to a safe place</vt:lpstr>
      <vt:lpstr>Stopping and checking vehicles including seizing and recovery</vt:lpstr>
      <vt:lpstr>Roadside tests and entering premises following a 'fail to stop'</vt:lpstr>
      <vt:lpstr>Powers relating to specific areas-  Terrorism</vt:lpstr>
      <vt:lpstr>Investigation powers</vt:lpstr>
      <vt:lpstr>Reminder</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Melanie Thomas</dc:creator>
  <cp:lastModifiedBy>Melanie Thomas</cp:lastModifiedBy>
  <cp:revision>26</cp:revision>
  <dcterms:created xsi:type="dcterms:W3CDTF">2024-06-11T11:07:34Z</dcterms:created>
  <dcterms:modified xsi:type="dcterms:W3CDTF">2025-10-08T16:17:24Z</dcterms:modified>
</cp:coreProperties>
</file>