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9"/>
  </p:notesMasterIdLst>
  <p:sldIdLst>
    <p:sldId id="257" r:id="rId2"/>
    <p:sldId id="258" r:id="rId3"/>
    <p:sldId id="306" r:id="rId4"/>
    <p:sldId id="260" r:id="rId5"/>
    <p:sldId id="289" r:id="rId6"/>
    <p:sldId id="264" r:id="rId7"/>
    <p:sldId id="266" r:id="rId8"/>
    <p:sldId id="307" r:id="rId9"/>
    <p:sldId id="290" r:id="rId10"/>
    <p:sldId id="308" r:id="rId11"/>
    <p:sldId id="313" r:id="rId12"/>
    <p:sldId id="309" r:id="rId13"/>
    <p:sldId id="262" r:id="rId14"/>
    <p:sldId id="310" r:id="rId15"/>
    <p:sldId id="311" r:id="rId16"/>
    <p:sldId id="312" r:id="rId17"/>
    <p:sldId id="284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76302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Begin with problem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End with solution (or the results)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 taken by researchers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Meanings of words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problem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solution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go beyond solving a simple problem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Questions reflect a more pressing social concern or economic issue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 from a research study often provide foundation for the next research endeavor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Important terms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Significance levels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Null hypotheses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Factorial designs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hypotheses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Basis for the communication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Difficulties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Rules, understanding, terminology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2.3.1: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Dependent Variables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Examined as the outcome of a research project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 that reflects the outcomes of research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Outcome that may depend on the experimental treatment or on what the researcher changes or manipulates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Measuring the difference between two groups of adults and their memory of a set of 10 single digits after a 5-hour period - number of digits remembered =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Looking at the effect of parental involvement in school on children’s grades - grades the children received = dependent variable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2.3.1: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Independent Variables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Manipulated to examine its impact on a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Represents the treatments or conditions that the researcher has either direct or indirect control over to test their effects on a particular outcome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Must take on at least two levels or values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Other terms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Treatment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Factor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Predictor variable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2.3.3: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Relationship Between Independent and Dependent Variables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Best independent variables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of any other variable that is being used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contribute the maximum amount of understanding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Best dependent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Sensitive to changes in the different levels of each independent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external signs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illustrates the different types of variables in the research world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Definitions and other synonyms for each type of variable is given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Control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Has a potential influence on the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Influence must be removed or controlled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Moderator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Related to the variables of interest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Masks the true relationship between the independent and dependent variable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Extraneous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Has an unpredictable impact upon the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Also called the threatening variable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2.5.1: The Null Hypothesis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Basic purpose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Acts as a starting point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State of affairs that is accepted as true in the absence of other information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Acts as a benchmark against which the actual outcomes of a study will be measured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Determines whether these differences are caused by chance or by some other factor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Examples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No difference in average score of ninth graders and average score of twelfth graders on the ABC memory test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No relationship between personality type and job success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No difference in voting patterns as a function of political party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Ice cream brand preference independent of buyer’s age, gender, income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2.5.2: The Research Hypothesis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Examples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Difference in average score of ninth graders from average score of twelfth graders on the ABC memory test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Relationship between personality type and job success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Voting patterns are a function of political party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Brand of ice cream preference related to buyer’s age, gender, income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</a:t>
            </a:r>
            <a:r>
              <a:rPr lang="en-US" sz="1200" b="1" kern="1200" dirty="0" err="1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Nondirectional</a:t>
            </a: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research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Reflects a difference between groups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Direction of the difference is not specified</a:t>
            </a:r>
          </a:p>
          <a:p>
            <a:pPr marL="628650" marR="0" lvl="1" indent="-17145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Represented by: H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1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: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1200" kern="1200" cap="all" baseline="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X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9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≠ X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12</a:t>
            </a: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3- Directional research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Reflects a difference between groups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Direction of the difference is specified</a:t>
            </a:r>
          </a:p>
          <a:p>
            <a:pPr marL="628650" marR="0" lvl="1" indent="-17145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Represented by: H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1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: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US" sz="1200" kern="1200" cap="all" baseline="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X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12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 &gt; X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9</a:t>
            </a: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2.5.3: Differences Between the Null Hypothesis and the Research Hypothesis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Key differences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Null hypothesis - no relationship between variables; research hypothesis - there is a relationship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Null hypotheses always refer to the population; research hypotheses always refer to the sample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Null hypothesis is indirectly tested; research hypothesis is directly tested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Null hypotheses are always stated using Greek symbols; research hypotheses are always stated using Roman symbols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Null hypothesis is an implied hypothesis; the research hypothesis is explicit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2.5.4: What Makes a “Good” Hypothesis?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Criteria for a good hypothesis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Stated in declarative form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Posit a relationship between variables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Reflect a theory or a body of literature upon which they are based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Be brief and to the point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Be testable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Synopsis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 larger group is called a population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Sample - smaller group selected from a population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Goal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Sample resembles population as much as possible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Ensure the sample can be generalized to the population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When the sample does represent the population, the results of the study are said to be generalizable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1- Introduction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Measure amount of risk willing to take when reaching a conclusion about the relationship between variables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Statistical significance - basic and major component of understanding the research process</a:t>
            </a:r>
          </a:p>
          <a:p>
            <a:pPr marL="457200" lvl="1" indent="0">
              <a:buFont typeface="Arial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itchFamily="34" charset="0"/>
              <a:ea typeface="+mn-ea"/>
              <a:cs typeface="Arial" pitchFamily="34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Point 2- Significance level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Risk associated with not being 100% confident that the difference is caused by what you think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May be due to some unforeseen factor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7.xml"/><Relationship Id="rId7" Type="http://schemas.openxmlformats.org/officeDocument/2006/relationships/slide" Target="slide13.xml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2.xml"/><Relationship Id="rId5" Type="http://schemas.openxmlformats.org/officeDocument/2006/relationships/slide" Target="slide9.xml"/><Relationship Id="rId4" Type="http://schemas.openxmlformats.org/officeDocument/2006/relationships/slide" Target="slide8.xml"/><Relationship Id="rId9" Type="http://schemas.openxmlformats.org/officeDocument/2006/relationships/slide" Target="slide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5.xml"/><Relationship Id="rId5" Type="http://schemas.openxmlformats.org/officeDocument/2006/relationships/slide" Target="slide12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5.xml"/><Relationship Id="rId4" Type="http://schemas.openxmlformats.org/officeDocument/2006/relationships/slide" Target="slide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2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The Research Process: Coming to Terms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</a:t>
            </a:r>
            <a:r>
              <a:rPr lang="en-US" altLang="en-US" dirty="0"/>
              <a:t>(1 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The Research Process: Coming to Terms slide"/>
              </a:rPr>
              <a:t>Introduction: The Research Process: Coming to Terms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2.1: From Problem to Solution slide"/>
              </a:rPr>
              <a:t>2.1: From Problem to Solution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2.2: The Language of Research slide"/>
              </a:rPr>
              <a:t>2.2: The Language of Research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2.3: All About Variables slide"/>
              </a:rPr>
              <a:t>2.3: All About Variables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2.4: Other Important Types of Variables slide"/>
              </a:rPr>
              <a:t>2.4: Other Important Types of Variables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2.5: Hypotheses slide"/>
              </a:rPr>
              <a:t>2.5: Hypotheses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2.6: Samples and Populations slide"/>
              </a:rPr>
              <a:t>2.6: Samples and Populations</a:t>
            </a:r>
            <a:endParaRPr lang="en-US" sz="2400" dirty="0"/>
          </a:p>
          <a:p>
            <a:r>
              <a:rPr lang="en-US" sz="2400" dirty="0">
                <a:hlinkClick r:id="rId9" action="ppaction://hlinksldjump" tooltip="Link to 2.7: The Concept of Significance slide"/>
              </a:rPr>
              <a:t>2.7: The Concept of </a:t>
            </a:r>
            <a:r>
              <a:rPr lang="en-US" sz="2400" dirty="0" smtClean="0">
                <a:hlinkClick r:id="rId9" action="ppaction://hlinksldjump" tooltip="Link to 2.7: The Concept of Significance slide"/>
              </a:rPr>
              <a:t>Significance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</a:t>
            </a:r>
            <a:r>
              <a:rPr lang="en-US" altLang="en-US" dirty="0" smtClean="0"/>
              <a:t>(2 </a:t>
            </a:r>
            <a:r>
              <a:rPr lang="en-US" altLang="en-US" dirty="0"/>
              <a:t>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3" action="ppaction://hlinksldjump" tooltip="Link to Summary: The Research Process: Coming to Terms slide"/>
              </a:rPr>
              <a:t>Summary: The Research Process: Coming to Terms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59380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(1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2.1: From Problem to Solution slide"/>
              </a:rPr>
              <a:t>2.1: Examine a psychological research study that tries to understand the impact of maternal employment on adolescent development</a:t>
            </a:r>
            <a:endParaRPr lang="en-US" dirty="0"/>
          </a:p>
          <a:p>
            <a:r>
              <a:rPr lang="en-US" dirty="0">
                <a:hlinkClick r:id="rId3" action="ppaction://hlinksldjump" tooltip="Link to 2.2: The Language of Research slide"/>
              </a:rPr>
              <a:t>2.2: Recognize new words and phrases that form the basis for much of the communication in research</a:t>
            </a:r>
            <a:endParaRPr lang="en-US" dirty="0"/>
          </a:p>
          <a:p>
            <a:r>
              <a:rPr lang="en-US" dirty="0">
                <a:hlinkClick r:id="rId4" action="ppaction://hlinksldjump" tooltip="Link to 2.3: All About Variables slide"/>
              </a:rPr>
              <a:t>2.3: Examine dependent variables, independent variables and the relationship between them</a:t>
            </a:r>
            <a:endParaRPr lang="en-US" dirty="0"/>
          </a:p>
          <a:p>
            <a:r>
              <a:rPr lang="en-US" dirty="0">
                <a:hlinkClick r:id="rId5" action="ppaction://hlinksldjump" tooltip="Link to 2.4: Other Important Types of Variables slide"/>
              </a:rPr>
              <a:t>2.4: Recognize variables that a beginning producer of research needs to know in order to have a good foundation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(2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2.5: Hypotheses slide"/>
              </a:rPr>
              <a:t>2.5: Examine the null hypothesis, the research hypothesis and their differences</a:t>
            </a:r>
            <a:endParaRPr lang="en-US" dirty="0"/>
          </a:p>
          <a:p>
            <a:r>
              <a:rPr lang="en-US" dirty="0">
                <a:hlinkClick r:id="rId3" action="ppaction://hlinksldjump" tooltip="Link to 2.6: Samples and Populations slide"/>
              </a:rPr>
              <a:t>2.6: Report the concept of generalizability of research work with respect to selecting a sample from a population that most closely matches the population characteristics</a:t>
            </a:r>
            <a:endParaRPr lang="en-US" dirty="0"/>
          </a:p>
          <a:p>
            <a:r>
              <a:rPr lang="en-US" dirty="0">
                <a:hlinkClick r:id="rId4" action="ppaction://hlinksldjump" tooltip="Link to 2.7: The Concept of Significance slide"/>
              </a:rPr>
              <a:t>2.7: Analyze the concept of statistical significance to measure the amount of risk we are willing to take when reaching a conclusion about variable-relationships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180929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The Research Process: Coming to Terms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Terms and phrases used in research work</a:t>
            </a:r>
          </a:p>
          <a:p>
            <a:r>
              <a:rPr lang="en-US" sz="2400" dirty="0"/>
              <a:t>How researchers focus on real-world problems and issues in their work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2.1</a:t>
            </a:r>
            <a:r>
              <a:rPr lang="en-US" dirty="0"/>
              <a:t>: From Problem to Solution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a psychological research study that tries to understand the impact of maternal employment on adolescent development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Process</a:t>
            </a:r>
          </a:p>
          <a:p>
            <a:pPr lvl="1" eaLnBrk="1" hangingPunct="1"/>
            <a:r>
              <a:rPr lang="en-US" dirty="0"/>
              <a:t>Steps taken by researchers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2.2: </a:t>
            </a:r>
            <a:r>
              <a:rPr lang="en-US" dirty="0"/>
              <a:t>The Language of Research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new words and phrases that form the basis for much of the communication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Important terms</a:t>
            </a:r>
          </a:p>
          <a:p>
            <a:pPr lvl="1" eaLnBrk="1" hangingPunct="1"/>
            <a:r>
              <a:rPr lang="en-US" dirty="0"/>
              <a:t>Overview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457960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2.3</a:t>
            </a:r>
            <a:r>
              <a:rPr lang="en-US" dirty="0"/>
              <a:t>: All About Variables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dependent variables, independent variables and the relationship between them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2.3.1: </a:t>
            </a:r>
            <a:r>
              <a:rPr lang="en-US" dirty="0"/>
              <a:t>Dependent Variables</a:t>
            </a:r>
            <a:endParaRPr lang="en-US" altLang="en-US" dirty="0"/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Examples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2.3.2: </a:t>
            </a:r>
            <a:r>
              <a:rPr lang="en-US" dirty="0"/>
              <a:t>Independent Variables</a:t>
            </a:r>
            <a:endParaRPr lang="en-US" altLang="en-US" dirty="0"/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Other terms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2.3</a:t>
            </a:r>
            <a:r>
              <a:rPr lang="en-US" dirty="0"/>
              <a:t>: All About Variables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dependent variables, independent variables and the relationship between them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2.3.3: The Relationship Between Independent and Dependent Variables</a:t>
            </a:r>
          </a:p>
          <a:p>
            <a:pPr lvl="1" eaLnBrk="1" hangingPunct="1"/>
            <a:r>
              <a:rPr lang="en-US" dirty="0"/>
              <a:t>Best independent variables</a:t>
            </a:r>
          </a:p>
          <a:p>
            <a:pPr lvl="1" eaLnBrk="1" hangingPunct="1"/>
            <a:r>
              <a:rPr lang="en-US" dirty="0"/>
              <a:t>Best dependent variables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929619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2.1: </a:t>
            </a:r>
            <a:r>
              <a:rPr lang="en-US" dirty="0"/>
              <a:t>Different types of variables</a:t>
            </a:r>
            <a:r>
              <a:rPr lang="en-US" dirty="0" smtClean="0"/>
              <a:t>.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11826272"/>
              </p:ext>
            </p:extLst>
          </p:nvPr>
        </p:nvGraphicFramePr>
        <p:xfrm>
          <a:off x="193430" y="1699848"/>
          <a:ext cx="8763000" cy="42386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7770"/>
                <a:gridCol w="3733800"/>
                <a:gridCol w="3241430"/>
              </a:tblGrid>
              <a:tr h="406953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Type of Variable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Definition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Other Terms You Might See</a:t>
                      </a:r>
                      <a:endParaRPr lang="en-US" sz="1600" dirty="0"/>
                    </a:p>
                  </a:txBody>
                  <a:tcPr/>
                </a:tc>
              </a:tr>
              <a:tr h="7536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Dependent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b="0" dirty="0" smtClean="0"/>
                        <a:t>A variable that is measured to see whether the treatment or manipulation of the independent variable had an effect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b="0" dirty="0" smtClean="0"/>
                        <a:t>Outcome variable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b="0" dirty="0" smtClean="0"/>
                        <a:t>Results variable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b="0" dirty="0" smtClean="0"/>
                        <a:t>Criterion variable</a:t>
                      </a:r>
                      <a:endParaRPr lang="en-US" sz="1400" b="0" dirty="0"/>
                    </a:p>
                  </a:txBody>
                  <a:tcPr/>
                </a:tc>
              </a:tr>
              <a:tr h="5779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Independent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A variable that is manipulated to examine its impact on a dependent variable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Treatment variable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Factor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Predictor variable</a:t>
                      </a:r>
                      <a:endParaRPr lang="en-US" sz="1400" dirty="0"/>
                    </a:p>
                  </a:txBody>
                  <a:tcPr/>
                </a:tc>
              </a:tr>
              <a:tr h="716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A variable that is related to the dependent variable, the influence of which needs to be removed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Restricting variable</a:t>
                      </a:r>
                      <a:endParaRPr lang="en-US" sz="1400" dirty="0"/>
                    </a:p>
                  </a:txBody>
                  <a:tcPr/>
                </a:tc>
              </a:tr>
              <a:tr h="8074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Extraneous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A variable that is related to the dependent variable or independent variable that is not part of the experiment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Threatening variable</a:t>
                      </a:r>
                      <a:endParaRPr lang="en-US" sz="1400" dirty="0"/>
                    </a:p>
                  </a:txBody>
                  <a:tcPr/>
                </a:tc>
              </a:tr>
              <a:tr h="8074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A variable that is related to the dependent variable or independent variable and has an impact on the dependent variable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Interacting variable</a:t>
                      </a:r>
                      <a:endParaRPr lang="en-US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22244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2.4: </a:t>
            </a:r>
            <a:r>
              <a:rPr lang="en-US" dirty="0"/>
              <a:t>Other Important Types of Variables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variables that a beginning producer of research needs to know in order to have a good </a:t>
            </a:r>
            <a:r>
              <a:rPr lang="en-US" sz="1500" dirty="0" smtClean="0">
                <a:solidFill>
                  <a:srgbClr val="2D1061"/>
                </a:solidFill>
              </a:rPr>
              <a:t>foundations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Control variable</a:t>
            </a:r>
          </a:p>
          <a:p>
            <a:pPr lvl="1" eaLnBrk="1" hangingPunct="1"/>
            <a:r>
              <a:rPr lang="en-US" dirty="0"/>
              <a:t>Moderator variable</a:t>
            </a:r>
          </a:p>
          <a:p>
            <a:pPr lvl="1" eaLnBrk="1" hangingPunct="1"/>
            <a:r>
              <a:rPr lang="en-US" dirty="0"/>
              <a:t>Extraneous variable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75270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2.5</a:t>
            </a:r>
            <a:r>
              <a:rPr lang="en-US" dirty="0"/>
              <a:t>: Hypotheses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null hypothesis, the research hypothesis and their differences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dirty="0"/>
              <a:t>2.5.1: The Null Hypothesis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Basic purpose</a:t>
            </a:r>
          </a:p>
          <a:p>
            <a:pPr lvl="1" eaLnBrk="1" hangingPunct="1"/>
            <a:r>
              <a:rPr lang="en-US" dirty="0"/>
              <a:t>Examples</a:t>
            </a:r>
            <a:endParaRPr lang="en-US" dirty="0" smtClean="0"/>
          </a:p>
          <a:p>
            <a:pPr eaLnBrk="1" hangingPunct="1"/>
            <a:r>
              <a:rPr lang="en-US" dirty="0"/>
              <a:t>2.5.2: The Research Hypothesis</a:t>
            </a:r>
            <a:endParaRPr lang="en-US" altLang="en-US" dirty="0"/>
          </a:p>
          <a:p>
            <a:pPr lvl="1" eaLnBrk="1" hangingPunct="1"/>
            <a:r>
              <a:rPr lang="en-US" dirty="0"/>
              <a:t>Examples</a:t>
            </a:r>
          </a:p>
          <a:p>
            <a:pPr lvl="1" eaLnBrk="1" hangingPunct="1"/>
            <a:r>
              <a:rPr lang="en-US" dirty="0" err="1"/>
              <a:t>Nondirectional</a:t>
            </a:r>
            <a:r>
              <a:rPr lang="en-US" dirty="0"/>
              <a:t> research hypothesis</a:t>
            </a:r>
          </a:p>
          <a:p>
            <a:pPr lvl="1" eaLnBrk="1" hangingPunct="1"/>
            <a:r>
              <a:rPr lang="en-US" dirty="0"/>
              <a:t>Directional research </a:t>
            </a:r>
            <a:r>
              <a:rPr lang="en-US" dirty="0" smtClean="0"/>
              <a:t>hypothesis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2.5</a:t>
            </a:r>
            <a:r>
              <a:rPr lang="en-US" dirty="0"/>
              <a:t>: </a:t>
            </a:r>
            <a:r>
              <a:rPr lang="en-US"/>
              <a:t>Hypotheses </a:t>
            </a:r>
            <a:r>
              <a:rPr lang="en-US" smtClean="0"/>
              <a:t>(2 </a:t>
            </a:r>
            <a:r>
              <a:rPr lang="en-US" dirty="0" smtClean="0"/>
              <a:t>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null hypothesis, the research hypothesis and their differences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dirty="0"/>
              <a:t>2.5.3: Differences Between the Null Hypothesis and the Research Hypothesis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Key </a:t>
            </a:r>
            <a:r>
              <a:rPr lang="en-US" dirty="0" smtClean="0"/>
              <a:t>differences</a:t>
            </a:r>
          </a:p>
          <a:p>
            <a:pPr eaLnBrk="1" hangingPunct="1"/>
            <a:r>
              <a:rPr lang="en-US" dirty="0"/>
              <a:t>2.5.4: </a:t>
            </a:r>
            <a:r>
              <a:rPr lang="en-US" dirty="0" smtClean="0"/>
              <a:t>What Makes a “Good” Hypothesis?</a:t>
            </a:r>
            <a:endParaRPr lang="en-US" altLang="en-US" dirty="0"/>
          </a:p>
          <a:p>
            <a:pPr lvl="1" eaLnBrk="1" hangingPunct="1"/>
            <a:r>
              <a:rPr lang="en-US" dirty="0"/>
              <a:t>Criteria for a good hypothesis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725957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2.6: </a:t>
            </a:r>
            <a:r>
              <a:rPr lang="en-US" dirty="0"/>
              <a:t>Samples and Populations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Report the concept of generalizability of research work with respect to selecting a sample from a population that most closely matches the population characteristics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 smtClean="0"/>
              <a:t>Goal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9414824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2.7: </a:t>
            </a:r>
            <a:r>
              <a:rPr lang="en-US" dirty="0"/>
              <a:t>The Concept of Significance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the concept of statistical significance to measure the amount of risk we are willing to take when reaching a conclusion about variable-relationships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Significance level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928151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The Research Process: Coming to Terms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Important terms to be used in the research process</a:t>
            </a:r>
          </a:p>
          <a:p>
            <a:r>
              <a:rPr lang="en-US" sz="2400" dirty="0"/>
              <a:t>Tips on how to do great research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940</TotalTime>
  <Words>1750</Words>
  <Application>Microsoft Office PowerPoint</Application>
  <PresentationFormat>On-screen Show (4:3)</PresentationFormat>
  <Paragraphs>259</Paragraphs>
  <Slides>17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508 Lecture</vt:lpstr>
      <vt:lpstr>Exploring Research</vt:lpstr>
      <vt:lpstr>Modules (1 of 2)</vt:lpstr>
      <vt:lpstr>Modules (2 of 2)</vt:lpstr>
      <vt:lpstr>Learning Objectives (1 of 2)</vt:lpstr>
      <vt:lpstr>Learning Objectives (2 of 2)</vt:lpstr>
      <vt:lpstr>Introduction: The Research Process: Coming to Terms</vt:lpstr>
      <vt:lpstr>2.1: From Problem to Solution</vt:lpstr>
      <vt:lpstr>2.2: The Language of Research</vt:lpstr>
      <vt:lpstr>2.3: All About Variables (1 of 2)</vt:lpstr>
      <vt:lpstr>2.3: All About Variables (2 of 2)</vt:lpstr>
      <vt:lpstr>Table 2.1: Different types of variables.</vt:lpstr>
      <vt:lpstr>2.4: Other Important Types of Variables</vt:lpstr>
      <vt:lpstr>2.5: Hypotheses (1 of 2)</vt:lpstr>
      <vt:lpstr>2.5: Hypotheses (2 of 2)</vt:lpstr>
      <vt:lpstr>2.6: Samples and Populations</vt:lpstr>
      <vt:lpstr>2.7: The Concept of Significance</vt:lpstr>
      <vt:lpstr>Summary: The Research Process: Coming to Terms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514</cp:revision>
  <dcterms:created xsi:type="dcterms:W3CDTF">2014-10-10T17:07:42Z</dcterms:created>
  <dcterms:modified xsi:type="dcterms:W3CDTF">2017-06-09T08:33:48Z</dcterms:modified>
  <cp:category>Salkind</cp:category>
  <cp:contentStatus>Salkind</cp:contentStatus>
</cp:coreProperties>
</file>