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66" r:id="rId3"/>
    <p:sldId id="257" r:id="rId4"/>
    <p:sldId id="258" r:id="rId5"/>
    <p:sldId id="259" r:id="rId6"/>
    <p:sldId id="260" r:id="rId7"/>
    <p:sldId id="261" r:id="rId8"/>
    <p:sldId id="262" r:id="rId9"/>
    <p:sldId id="263" r:id="rId10"/>
    <p:sldId id="264" r:id="rId11"/>
    <p:sldId id="265" r:id="rId12"/>
    <p:sldId id="267" r:id="rId13"/>
    <p:sldId id="268" r:id="rId14"/>
    <p:sldId id="269" r:id="rId15"/>
  </p:sldIdLst>
  <p:sldSz cx="18288000" cy="10287000"/>
  <p:notesSz cx="6858000" cy="9144000"/>
  <p:embeddedFontLst>
    <p:embeddedFont>
      <p:font typeface="Alice" panose="020B0604020202020204" charset="0"/>
      <p:regular r:id="rId17"/>
    </p:embeddedFont>
    <p:embeddedFont>
      <p:font typeface="Lora" pitchFamily="2" charset="0"/>
      <p:regular r:id="rId18"/>
      <p:italic r:id="rId19"/>
    </p:embeddedFont>
    <p:embeddedFont>
      <p:font typeface="Lora Bold"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64457" autoAdjust="0"/>
  </p:normalViewPr>
  <p:slideViewPr>
    <p:cSldViewPr>
      <p:cViewPr varScale="1">
        <p:scale>
          <a:sx n="35" d="100"/>
          <a:sy n="35" d="100"/>
        </p:scale>
        <p:origin x="1810" y="7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 Carare" userId="543b02dcce6bf6f1" providerId="LiveId" clId="{E9E86AED-8034-46DA-9982-03FE6B747DD0}"/>
    <pc:docChg chg="undo custSel addSld delSld modSld">
      <pc:chgData name="Alin Carare" userId="543b02dcce6bf6f1" providerId="LiveId" clId="{E9E86AED-8034-46DA-9982-03FE6B747DD0}" dt="2025-11-06T20:07:21.197" v="381" actId="14100"/>
      <pc:docMkLst>
        <pc:docMk/>
      </pc:docMkLst>
      <pc:sldChg chg="modSp mod">
        <pc:chgData name="Alin Carare" userId="543b02dcce6bf6f1" providerId="LiveId" clId="{E9E86AED-8034-46DA-9982-03FE6B747DD0}" dt="2025-11-06T19:44:02.097" v="209" actId="113"/>
        <pc:sldMkLst>
          <pc:docMk/>
          <pc:sldMk cId="0" sldId="256"/>
        </pc:sldMkLst>
        <pc:spChg chg="mod">
          <ac:chgData name="Alin Carare" userId="543b02dcce6bf6f1" providerId="LiveId" clId="{E9E86AED-8034-46DA-9982-03FE6B747DD0}" dt="2025-11-06T19:44:02.097" v="209" actId="113"/>
          <ac:spMkLst>
            <pc:docMk/>
            <pc:sldMk cId="0" sldId="256"/>
            <ac:spMk id="9" creationId="{00000000-0000-0000-0000-000000000000}"/>
          </ac:spMkLst>
        </pc:spChg>
      </pc:sldChg>
      <pc:sldChg chg="modSp mod modNotesTx">
        <pc:chgData name="Alin Carare" userId="543b02dcce6bf6f1" providerId="LiveId" clId="{E9E86AED-8034-46DA-9982-03FE6B747DD0}" dt="2025-11-06T19:48:33.197" v="227" actId="255"/>
        <pc:sldMkLst>
          <pc:docMk/>
          <pc:sldMk cId="0" sldId="257"/>
        </pc:sldMkLst>
        <pc:spChg chg="mod">
          <ac:chgData name="Alin Carare" userId="543b02dcce6bf6f1" providerId="LiveId" clId="{E9E86AED-8034-46DA-9982-03FE6B747DD0}" dt="2025-11-06T19:45:12.236" v="212" actId="255"/>
          <ac:spMkLst>
            <pc:docMk/>
            <pc:sldMk cId="0" sldId="257"/>
            <ac:spMk id="8" creationId="{00000000-0000-0000-0000-000000000000}"/>
          </ac:spMkLst>
        </pc:spChg>
        <pc:spChg chg="mod">
          <ac:chgData name="Alin Carare" userId="543b02dcce6bf6f1" providerId="LiveId" clId="{E9E86AED-8034-46DA-9982-03FE6B747DD0}" dt="2025-11-06T19:45:43.149" v="215" actId="113"/>
          <ac:spMkLst>
            <pc:docMk/>
            <pc:sldMk cId="0" sldId="257"/>
            <ac:spMk id="11" creationId="{00000000-0000-0000-0000-000000000000}"/>
          </ac:spMkLst>
        </pc:spChg>
        <pc:spChg chg="mod">
          <ac:chgData name="Alin Carare" userId="543b02dcce6bf6f1" providerId="LiveId" clId="{E9E86AED-8034-46DA-9982-03FE6B747DD0}" dt="2025-11-06T19:46:07.245" v="221" actId="255"/>
          <ac:spMkLst>
            <pc:docMk/>
            <pc:sldMk cId="0" sldId="257"/>
            <ac:spMk id="12" creationId="{00000000-0000-0000-0000-000000000000}"/>
          </ac:spMkLst>
        </pc:spChg>
        <pc:spChg chg="mod">
          <ac:chgData name="Alin Carare" userId="543b02dcce6bf6f1" providerId="LiveId" clId="{E9E86AED-8034-46DA-9982-03FE6B747DD0}" dt="2025-11-06T19:48:14.799" v="226" actId="255"/>
          <ac:spMkLst>
            <pc:docMk/>
            <pc:sldMk cId="0" sldId="257"/>
            <ac:spMk id="15" creationId="{00000000-0000-0000-0000-000000000000}"/>
          </ac:spMkLst>
        </pc:spChg>
        <pc:spChg chg="mod">
          <ac:chgData name="Alin Carare" userId="543b02dcce6bf6f1" providerId="LiveId" clId="{E9E86AED-8034-46DA-9982-03FE6B747DD0}" dt="2025-11-06T19:47:52.437" v="222" actId="255"/>
          <ac:spMkLst>
            <pc:docMk/>
            <pc:sldMk cId="0" sldId="257"/>
            <ac:spMk id="16" creationId="{00000000-0000-0000-0000-000000000000}"/>
          </ac:spMkLst>
        </pc:spChg>
        <pc:spChg chg="mod">
          <ac:chgData name="Alin Carare" userId="543b02dcce6bf6f1" providerId="LiveId" clId="{E9E86AED-8034-46DA-9982-03FE6B747DD0}" dt="2025-11-06T19:48:33.197" v="227" actId="255"/>
          <ac:spMkLst>
            <pc:docMk/>
            <pc:sldMk cId="0" sldId="257"/>
            <ac:spMk id="17" creationId="{00000000-0000-0000-0000-000000000000}"/>
          </ac:spMkLst>
        </pc:spChg>
        <pc:grpChg chg="mod">
          <ac:chgData name="Alin Carare" userId="543b02dcce6bf6f1" providerId="LiveId" clId="{E9E86AED-8034-46DA-9982-03FE6B747DD0}" dt="2025-11-06T19:45:47.035" v="216" actId="1076"/>
          <ac:grpSpMkLst>
            <pc:docMk/>
            <pc:sldMk cId="0" sldId="257"/>
            <ac:grpSpMk id="9" creationId="{00000000-0000-0000-0000-000000000000}"/>
          </ac:grpSpMkLst>
        </pc:grpChg>
      </pc:sldChg>
      <pc:sldChg chg="modSp mod modNotesTx">
        <pc:chgData name="Alin Carare" userId="543b02dcce6bf6f1" providerId="LiveId" clId="{E9E86AED-8034-46DA-9982-03FE6B747DD0}" dt="2025-11-06T19:51:49.780" v="250" actId="255"/>
        <pc:sldMkLst>
          <pc:docMk/>
          <pc:sldMk cId="0" sldId="258"/>
        </pc:sldMkLst>
        <pc:spChg chg="mod">
          <ac:chgData name="Alin Carare" userId="543b02dcce6bf6f1" providerId="LiveId" clId="{E9E86AED-8034-46DA-9982-03FE6B747DD0}" dt="2025-11-06T19:48:54.688" v="230" actId="20577"/>
          <ac:spMkLst>
            <pc:docMk/>
            <pc:sldMk cId="0" sldId="258"/>
            <ac:spMk id="8" creationId="{00000000-0000-0000-0000-000000000000}"/>
          </ac:spMkLst>
        </pc:spChg>
        <pc:spChg chg="mod">
          <ac:chgData name="Alin Carare" userId="543b02dcce6bf6f1" providerId="LiveId" clId="{E9E86AED-8034-46DA-9982-03FE6B747DD0}" dt="2025-11-06T19:49:05.608" v="232" actId="255"/>
          <ac:spMkLst>
            <pc:docMk/>
            <pc:sldMk cId="0" sldId="258"/>
            <ac:spMk id="9" creationId="{00000000-0000-0000-0000-000000000000}"/>
          </ac:spMkLst>
        </pc:spChg>
        <pc:spChg chg="mod">
          <ac:chgData name="Alin Carare" userId="543b02dcce6bf6f1" providerId="LiveId" clId="{E9E86AED-8034-46DA-9982-03FE6B747DD0}" dt="2025-11-06T19:49:34.502" v="237" actId="255"/>
          <ac:spMkLst>
            <pc:docMk/>
            <pc:sldMk cId="0" sldId="258"/>
            <ac:spMk id="10" creationId="{00000000-0000-0000-0000-000000000000}"/>
          </ac:spMkLst>
        </pc:spChg>
        <pc:spChg chg="mod">
          <ac:chgData name="Alin Carare" userId="543b02dcce6bf6f1" providerId="LiveId" clId="{E9E86AED-8034-46DA-9982-03FE6B747DD0}" dt="2025-11-06T19:49:39.379" v="238" actId="255"/>
          <ac:spMkLst>
            <pc:docMk/>
            <pc:sldMk cId="0" sldId="258"/>
            <ac:spMk id="11" creationId="{00000000-0000-0000-0000-000000000000}"/>
          </ac:spMkLst>
        </pc:spChg>
        <pc:spChg chg="mod">
          <ac:chgData name="Alin Carare" userId="543b02dcce6bf6f1" providerId="LiveId" clId="{E9E86AED-8034-46DA-9982-03FE6B747DD0}" dt="2025-11-06T19:49:59.783" v="241" actId="255"/>
          <ac:spMkLst>
            <pc:docMk/>
            <pc:sldMk cId="0" sldId="258"/>
            <ac:spMk id="12" creationId="{00000000-0000-0000-0000-000000000000}"/>
          </ac:spMkLst>
        </pc:spChg>
        <pc:spChg chg="mod">
          <ac:chgData name="Alin Carare" userId="543b02dcce6bf6f1" providerId="LiveId" clId="{E9E86AED-8034-46DA-9982-03FE6B747DD0}" dt="2025-11-06T19:49:17.355" v="234" actId="255"/>
          <ac:spMkLst>
            <pc:docMk/>
            <pc:sldMk cId="0" sldId="258"/>
            <ac:spMk id="13" creationId="{00000000-0000-0000-0000-000000000000}"/>
          </ac:spMkLst>
        </pc:spChg>
        <pc:spChg chg="mod">
          <ac:chgData name="Alin Carare" userId="543b02dcce6bf6f1" providerId="LiveId" clId="{E9E86AED-8034-46DA-9982-03FE6B747DD0}" dt="2025-11-06T19:50:23.468" v="244" actId="14100"/>
          <ac:spMkLst>
            <pc:docMk/>
            <pc:sldMk cId="0" sldId="258"/>
            <ac:spMk id="14" creationId="{00000000-0000-0000-0000-000000000000}"/>
          </ac:spMkLst>
        </pc:spChg>
        <pc:spChg chg="mod">
          <ac:chgData name="Alin Carare" userId="543b02dcce6bf6f1" providerId="LiveId" clId="{E9E86AED-8034-46DA-9982-03FE6B747DD0}" dt="2025-11-06T19:50:28.575" v="245" actId="14100"/>
          <ac:spMkLst>
            <pc:docMk/>
            <pc:sldMk cId="0" sldId="258"/>
            <ac:spMk id="15" creationId="{00000000-0000-0000-0000-000000000000}"/>
          </ac:spMkLst>
        </pc:spChg>
        <pc:spChg chg="mod">
          <ac:chgData name="Alin Carare" userId="543b02dcce6bf6f1" providerId="LiveId" clId="{E9E86AED-8034-46DA-9982-03FE6B747DD0}" dt="2025-11-06T19:50:36.097" v="247" actId="14100"/>
          <ac:spMkLst>
            <pc:docMk/>
            <pc:sldMk cId="0" sldId="258"/>
            <ac:spMk id="16" creationId="{00000000-0000-0000-0000-000000000000}"/>
          </ac:spMkLst>
        </pc:spChg>
        <pc:spChg chg="mod">
          <ac:chgData name="Alin Carare" userId="543b02dcce6bf6f1" providerId="LiveId" clId="{E9E86AED-8034-46DA-9982-03FE6B747DD0}" dt="2025-11-06T19:49:25.168" v="236" actId="113"/>
          <ac:spMkLst>
            <pc:docMk/>
            <pc:sldMk cId="0" sldId="258"/>
            <ac:spMk id="17" creationId="{00000000-0000-0000-0000-000000000000}"/>
          </ac:spMkLst>
        </pc:spChg>
        <pc:spChg chg="mod">
          <ac:chgData name="Alin Carare" userId="543b02dcce6bf6f1" providerId="LiveId" clId="{E9E86AED-8034-46DA-9982-03FE6B747DD0}" dt="2025-11-06T19:51:27.222" v="248" actId="255"/>
          <ac:spMkLst>
            <pc:docMk/>
            <pc:sldMk cId="0" sldId="258"/>
            <ac:spMk id="18" creationId="{00000000-0000-0000-0000-000000000000}"/>
          </ac:spMkLst>
        </pc:spChg>
        <pc:spChg chg="mod">
          <ac:chgData name="Alin Carare" userId="543b02dcce6bf6f1" providerId="LiveId" clId="{E9E86AED-8034-46DA-9982-03FE6B747DD0}" dt="2025-11-06T19:51:43.318" v="249" actId="255"/>
          <ac:spMkLst>
            <pc:docMk/>
            <pc:sldMk cId="0" sldId="258"/>
            <ac:spMk id="19" creationId="{00000000-0000-0000-0000-000000000000}"/>
          </ac:spMkLst>
        </pc:spChg>
        <pc:spChg chg="mod">
          <ac:chgData name="Alin Carare" userId="543b02dcce6bf6f1" providerId="LiveId" clId="{E9E86AED-8034-46DA-9982-03FE6B747DD0}" dt="2025-11-06T19:51:49.780" v="250" actId="255"/>
          <ac:spMkLst>
            <pc:docMk/>
            <pc:sldMk cId="0" sldId="258"/>
            <ac:spMk id="20" creationId="{00000000-0000-0000-0000-000000000000}"/>
          </ac:spMkLst>
        </pc:spChg>
        <pc:grpChg chg="mod">
          <ac:chgData name="Alin Carare" userId="543b02dcce6bf6f1" providerId="LiveId" clId="{E9E86AED-8034-46DA-9982-03FE6B747DD0}" dt="2025-11-06T19:49:44.496" v="240" actId="1076"/>
          <ac:grpSpMkLst>
            <pc:docMk/>
            <pc:sldMk cId="0" sldId="258"/>
            <ac:grpSpMk id="4" creationId="{00000000-0000-0000-0000-000000000000}"/>
          </ac:grpSpMkLst>
        </pc:grpChg>
      </pc:sldChg>
      <pc:sldChg chg="modSp mod">
        <pc:chgData name="Alin Carare" userId="543b02dcce6bf6f1" providerId="LiveId" clId="{E9E86AED-8034-46DA-9982-03FE6B747DD0}" dt="2025-11-06T19:58:08.152" v="265" actId="14100"/>
        <pc:sldMkLst>
          <pc:docMk/>
          <pc:sldMk cId="0" sldId="259"/>
        </pc:sldMkLst>
        <pc:spChg chg="mod">
          <ac:chgData name="Alin Carare" userId="543b02dcce6bf6f1" providerId="LiveId" clId="{E9E86AED-8034-46DA-9982-03FE6B747DD0}" dt="2025-11-06T19:58:08.152" v="265" actId="14100"/>
          <ac:spMkLst>
            <pc:docMk/>
            <pc:sldMk cId="0" sldId="259"/>
            <ac:spMk id="8" creationId="{00000000-0000-0000-0000-000000000000}"/>
          </ac:spMkLst>
        </pc:spChg>
        <pc:spChg chg="mod">
          <ac:chgData name="Alin Carare" userId="543b02dcce6bf6f1" providerId="LiveId" clId="{E9E86AED-8034-46DA-9982-03FE6B747DD0}" dt="2025-11-06T19:56:45.448" v="252" actId="255"/>
          <ac:spMkLst>
            <pc:docMk/>
            <pc:sldMk cId="0" sldId="259"/>
            <ac:spMk id="11" creationId="{00000000-0000-0000-0000-000000000000}"/>
          </ac:spMkLst>
        </pc:spChg>
        <pc:spChg chg="mod">
          <ac:chgData name="Alin Carare" userId="543b02dcce6bf6f1" providerId="LiveId" clId="{E9E86AED-8034-46DA-9982-03FE6B747DD0}" dt="2025-11-06T19:57:23.420" v="259" actId="255"/>
          <ac:spMkLst>
            <pc:docMk/>
            <pc:sldMk cId="0" sldId="259"/>
            <ac:spMk id="12" creationId="{00000000-0000-0000-0000-000000000000}"/>
          </ac:spMkLst>
        </pc:spChg>
        <pc:spChg chg="mod">
          <ac:chgData name="Alin Carare" userId="543b02dcce6bf6f1" providerId="LiveId" clId="{E9E86AED-8034-46DA-9982-03FE6B747DD0}" dt="2025-11-06T19:57:43.767" v="262" actId="255"/>
          <ac:spMkLst>
            <pc:docMk/>
            <pc:sldMk cId="0" sldId="259"/>
            <ac:spMk id="15" creationId="{00000000-0000-0000-0000-000000000000}"/>
          </ac:spMkLst>
        </pc:spChg>
        <pc:spChg chg="mod">
          <ac:chgData name="Alin Carare" userId="543b02dcce6bf6f1" providerId="LiveId" clId="{E9E86AED-8034-46DA-9982-03FE6B747DD0}" dt="2025-11-06T19:57:53.115" v="263" actId="255"/>
          <ac:spMkLst>
            <pc:docMk/>
            <pc:sldMk cId="0" sldId="259"/>
            <ac:spMk id="16" creationId="{00000000-0000-0000-0000-000000000000}"/>
          </ac:spMkLst>
        </pc:spChg>
        <pc:spChg chg="mod">
          <ac:chgData name="Alin Carare" userId="543b02dcce6bf6f1" providerId="LiveId" clId="{E9E86AED-8034-46DA-9982-03FE6B747DD0}" dt="2025-11-06T19:57:58.385" v="264" actId="255"/>
          <ac:spMkLst>
            <pc:docMk/>
            <pc:sldMk cId="0" sldId="259"/>
            <ac:spMk id="17" creationId="{00000000-0000-0000-0000-000000000000}"/>
          </ac:spMkLst>
        </pc:spChg>
        <pc:grpChg chg="mod">
          <ac:chgData name="Alin Carare" userId="543b02dcce6bf6f1" providerId="LiveId" clId="{E9E86AED-8034-46DA-9982-03FE6B747DD0}" dt="2025-11-06T19:57:18.281" v="257" actId="1076"/>
          <ac:grpSpMkLst>
            <pc:docMk/>
            <pc:sldMk cId="0" sldId="259"/>
            <ac:grpSpMk id="4" creationId="{00000000-0000-0000-0000-000000000000}"/>
          </ac:grpSpMkLst>
        </pc:grpChg>
      </pc:sldChg>
      <pc:sldChg chg="modSp mod modNotesTx">
        <pc:chgData name="Alin Carare" userId="543b02dcce6bf6f1" providerId="LiveId" clId="{E9E86AED-8034-46DA-9982-03FE6B747DD0}" dt="2025-11-06T20:00:21.017" v="296" actId="14100"/>
        <pc:sldMkLst>
          <pc:docMk/>
          <pc:sldMk cId="0" sldId="260"/>
        </pc:sldMkLst>
        <pc:spChg chg="mod">
          <ac:chgData name="Alin Carare" userId="543b02dcce6bf6f1" providerId="LiveId" clId="{E9E86AED-8034-46DA-9982-03FE6B747DD0}" dt="2025-11-06T19:58:38.649" v="271" actId="255"/>
          <ac:spMkLst>
            <pc:docMk/>
            <pc:sldMk cId="0" sldId="260"/>
            <ac:spMk id="8" creationId="{00000000-0000-0000-0000-000000000000}"/>
          </ac:spMkLst>
        </pc:spChg>
        <pc:spChg chg="mod">
          <ac:chgData name="Alin Carare" userId="543b02dcce6bf6f1" providerId="LiveId" clId="{E9E86AED-8034-46DA-9982-03FE6B747DD0}" dt="2025-11-06T19:58:47.337" v="273" actId="255"/>
          <ac:spMkLst>
            <pc:docMk/>
            <pc:sldMk cId="0" sldId="260"/>
            <ac:spMk id="14" creationId="{00000000-0000-0000-0000-000000000000}"/>
          </ac:spMkLst>
        </pc:spChg>
        <pc:spChg chg="mod">
          <ac:chgData name="Alin Carare" userId="543b02dcce6bf6f1" providerId="LiveId" clId="{E9E86AED-8034-46DA-9982-03FE6B747DD0}" dt="2025-11-06T19:58:54.411" v="274" actId="255"/>
          <ac:spMkLst>
            <pc:docMk/>
            <pc:sldMk cId="0" sldId="260"/>
            <ac:spMk id="15" creationId="{00000000-0000-0000-0000-000000000000}"/>
          </ac:spMkLst>
        </pc:spChg>
        <pc:spChg chg="mod">
          <ac:chgData name="Alin Carare" userId="543b02dcce6bf6f1" providerId="LiveId" clId="{E9E86AED-8034-46DA-9982-03FE6B747DD0}" dt="2025-11-06T20:00:08.301" v="292" actId="14100"/>
          <ac:spMkLst>
            <pc:docMk/>
            <pc:sldMk cId="0" sldId="260"/>
            <ac:spMk id="21" creationId="{00000000-0000-0000-0000-000000000000}"/>
          </ac:spMkLst>
        </pc:spChg>
        <pc:spChg chg="mod">
          <ac:chgData name="Alin Carare" userId="543b02dcce6bf6f1" providerId="LiveId" clId="{E9E86AED-8034-46DA-9982-03FE6B747DD0}" dt="2025-11-06T20:00:13.042" v="294" actId="14100"/>
          <ac:spMkLst>
            <pc:docMk/>
            <pc:sldMk cId="0" sldId="260"/>
            <ac:spMk id="22" creationId="{00000000-0000-0000-0000-000000000000}"/>
          </ac:spMkLst>
        </pc:spChg>
        <pc:spChg chg="mod">
          <ac:chgData name="Alin Carare" userId="543b02dcce6bf6f1" providerId="LiveId" clId="{E9E86AED-8034-46DA-9982-03FE6B747DD0}" dt="2025-11-06T20:00:18.133" v="295" actId="14100"/>
          <ac:spMkLst>
            <pc:docMk/>
            <pc:sldMk cId="0" sldId="260"/>
            <ac:spMk id="28" creationId="{00000000-0000-0000-0000-000000000000}"/>
          </ac:spMkLst>
        </pc:spChg>
        <pc:spChg chg="mod">
          <ac:chgData name="Alin Carare" userId="543b02dcce6bf6f1" providerId="LiveId" clId="{E9E86AED-8034-46DA-9982-03FE6B747DD0}" dt="2025-11-06T20:00:21.017" v="296" actId="14100"/>
          <ac:spMkLst>
            <pc:docMk/>
            <pc:sldMk cId="0" sldId="260"/>
            <ac:spMk id="29" creationId="{00000000-0000-0000-0000-000000000000}"/>
          </ac:spMkLst>
        </pc:spChg>
        <pc:grpChg chg="mod">
          <ac:chgData name="Alin Carare" userId="543b02dcce6bf6f1" providerId="LiveId" clId="{E9E86AED-8034-46DA-9982-03FE6B747DD0}" dt="2025-11-06T20:00:01.529" v="290" actId="14100"/>
          <ac:grpSpMkLst>
            <pc:docMk/>
            <pc:sldMk cId="0" sldId="260"/>
            <ac:grpSpMk id="12" creationId="{00000000-0000-0000-0000-000000000000}"/>
          </ac:grpSpMkLst>
        </pc:grpChg>
        <pc:grpChg chg="mod">
          <ac:chgData name="Alin Carare" userId="543b02dcce6bf6f1" providerId="LiveId" clId="{E9E86AED-8034-46DA-9982-03FE6B747DD0}" dt="2025-11-06T20:00:01.924" v="291" actId="14100"/>
          <ac:grpSpMkLst>
            <pc:docMk/>
            <pc:sldMk cId="0" sldId="260"/>
            <ac:grpSpMk id="19" creationId="{00000000-0000-0000-0000-000000000000}"/>
          </ac:grpSpMkLst>
        </pc:grpChg>
      </pc:sldChg>
      <pc:sldChg chg="modSp mod modNotesTx">
        <pc:chgData name="Alin Carare" userId="543b02dcce6bf6f1" providerId="LiveId" clId="{E9E86AED-8034-46DA-9982-03FE6B747DD0}" dt="2025-11-06T20:00:57.574" v="303" actId="255"/>
        <pc:sldMkLst>
          <pc:docMk/>
          <pc:sldMk cId="0" sldId="261"/>
        </pc:sldMkLst>
        <pc:spChg chg="mod">
          <ac:chgData name="Alin Carare" userId="543b02dcce6bf6f1" providerId="LiveId" clId="{E9E86AED-8034-46DA-9982-03FE6B747DD0}" dt="2025-11-06T20:00:43.536" v="300" actId="14100"/>
          <ac:spMkLst>
            <pc:docMk/>
            <pc:sldMk cId="0" sldId="261"/>
            <ac:spMk id="8" creationId="{00000000-0000-0000-0000-000000000000}"/>
          </ac:spMkLst>
        </pc:spChg>
        <pc:spChg chg="mod">
          <ac:chgData name="Alin Carare" userId="543b02dcce6bf6f1" providerId="LiveId" clId="{E9E86AED-8034-46DA-9982-03FE6B747DD0}" dt="2025-11-06T20:00:57.574" v="303" actId="255"/>
          <ac:spMkLst>
            <pc:docMk/>
            <pc:sldMk cId="0" sldId="261"/>
            <ac:spMk id="9" creationId="{00000000-0000-0000-0000-000000000000}"/>
          </ac:spMkLst>
        </pc:spChg>
      </pc:sldChg>
      <pc:sldChg chg="modSp mod">
        <pc:chgData name="Alin Carare" userId="543b02dcce6bf6f1" providerId="LiveId" clId="{E9E86AED-8034-46DA-9982-03FE6B747DD0}" dt="2025-11-06T20:02:02.026" v="316" actId="255"/>
        <pc:sldMkLst>
          <pc:docMk/>
          <pc:sldMk cId="0" sldId="262"/>
        </pc:sldMkLst>
        <pc:spChg chg="mod">
          <ac:chgData name="Alin Carare" userId="543b02dcce6bf6f1" providerId="LiveId" clId="{E9E86AED-8034-46DA-9982-03FE6B747DD0}" dt="2025-11-06T20:01:24.928" v="310" actId="14100"/>
          <ac:spMkLst>
            <pc:docMk/>
            <pc:sldMk cId="0" sldId="262"/>
            <ac:spMk id="8" creationId="{00000000-0000-0000-0000-000000000000}"/>
          </ac:spMkLst>
        </pc:spChg>
        <pc:spChg chg="mod">
          <ac:chgData name="Alin Carare" userId="543b02dcce6bf6f1" providerId="LiveId" clId="{E9E86AED-8034-46DA-9982-03FE6B747DD0}" dt="2025-11-06T20:01:34.489" v="312" actId="113"/>
          <ac:spMkLst>
            <pc:docMk/>
            <pc:sldMk cId="0" sldId="262"/>
            <ac:spMk id="9" creationId="{00000000-0000-0000-0000-000000000000}"/>
          </ac:spMkLst>
        </pc:spChg>
        <pc:spChg chg="mod">
          <ac:chgData name="Alin Carare" userId="543b02dcce6bf6f1" providerId="LiveId" clId="{E9E86AED-8034-46DA-9982-03FE6B747DD0}" dt="2025-11-06T20:01:53.959" v="315" actId="255"/>
          <ac:spMkLst>
            <pc:docMk/>
            <pc:sldMk cId="0" sldId="262"/>
            <ac:spMk id="10" creationId="{00000000-0000-0000-0000-000000000000}"/>
          </ac:spMkLst>
        </pc:spChg>
        <pc:spChg chg="mod">
          <ac:chgData name="Alin Carare" userId="543b02dcce6bf6f1" providerId="LiveId" clId="{E9E86AED-8034-46DA-9982-03FE6B747DD0}" dt="2025-11-06T20:01:40.866" v="314" actId="113"/>
          <ac:spMkLst>
            <pc:docMk/>
            <pc:sldMk cId="0" sldId="262"/>
            <ac:spMk id="11" creationId="{00000000-0000-0000-0000-000000000000}"/>
          </ac:spMkLst>
        </pc:spChg>
        <pc:spChg chg="mod">
          <ac:chgData name="Alin Carare" userId="543b02dcce6bf6f1" providerId="LiveId" clId="{E9E86AED-8034-46DA-9982-03FE6B747DD0}" dt="2025-11-06T20:02:02.026" v="316" actId="255"/>
          <ac:spMkLst>
            <pc:docMk/>
            <pc:sldMk cId="0" sldId="262"/>
            <ac:spMk id="12" creationId="{00000000-0000-0000-0000-000000000000}"/>
          </ac:spMkLst>
        </pc:spChg>
      </pc:sldChg>
      <pc:sldChg chg="modSp mod">
        <pc:chgData name="Alin Carare" userId="543b02dcce6bf6f1" providerId="LiveId" clId="{E9E86AED-8034-46DA-9982-03FE6B747DD0}" dt="2025-11-06T20:04:27.479" v="351" actId="404"/>
        <pc:sldMkLst>
          <pc:docMk/>
          <pc:sldMk cId="0" sldId="263"/>
        </pc:sldMkLst>
        <pc:spChg chg="mod">
          <ac:chgData name="Alin Carare" userId="543b02dcce6bf6f1" providerId="LiveId" clId="{E9E86AED-8034-46DA-9982-03FE6B747DD0}" dt="2025-11-06T20:02:30.824" v="319" actId="14100"/>
          <ac:spMkLst>
            <pc:docMk/>
            <pc:sldMk cId="0" sldId="263"/>
            <ac:spMk id="8" creationId="{00000000-0000-0000-0000-000000000000}"/>
          </ac:spMkLst>
        </pc:spChg>
        <pc:spChg chg="mod">
          <ac:chgData name="Alin Carare" userId="543b02dcce6bf6f1" providerId="LiveId" clId="{E9E86AED-8034-46DA-9982-03FE6B747DD0}" dt="2025-11-06T20:02:37.322" v="321" actId="113"/>
          <ac:spMkLst>
            <pc:docMk/>
            <pc:sldMk cId="0" sldId="263"/>
            <ac:spMk id="14" creationId="{00000000-0000-0000-0000-000000000000}"/>
          </ac:spMkLst>
        </pc:spChg>
        <pc:spChg chg="mod">
          <ac:chgData name="Alin Carare" userId="543b02dcce6bf6f1" providerId="LiveId" clId="{E9E86AED-8034-46DA-9982-03FE6B747DD0}" dt="2025-11-06T20:02:48.357" v="323" actId="14100"/>
          <ac:spMkLst>
            <pc:docMk/>
            <pc:sldMk cId="0" sldId="263"/>
            <ac:spMk id="15" creationId="{00000000-0000-0000-0000-000000000000}"/>
          </ac:spMkLst>
        </pc:spChg>
        <pc:spChg chg="mod">
          <ac:chgData name="Alin Carare" userId="543b02dcce6bf6f1" providerId="LiveId" clId="{E9E86AED-8034-46DA-9982-03FE6B747DD0}" dt="2025-11-06T20:02:56.360" v="325" actId="255"/>
          <ac:spMkLst>
            <pc:docMk/>
            <pc:sldMk cId="0" sldId="263"/>
            <ac:spMk id="21" creationId="{00000000-0000-0000-0000-000000000000}"/>
          </ac:spMkLst>
        </pc:spChg>
        <pc:spChg chg="mod">
          <ac:chgData name="Alin Carare" userId="543b02dcce6bf6f1" providerId="LiveId" clId="{E9E86AED-8034-46DA-9982-03FE6B747DD0}" dt="2025-11-06T20:03:18.719" v="329" actId="14100"/>
          <ac:spMkLst>
            <pc:docMk/>
            <pc:sldMk cId="0" sldId="263"/>
            <ac:spMk id="22" creationId="{00000000-0000-0000-0000-000000000000}"/>
          </ac:spMkLst>
        </pc:spChg>
        <pc:spChg chg="mod">
          <ac:chgData name="Alin Carare" userId="543b02dcce6bf6f1" providerId="LiveId" clId="{E9E86AED-8034-46DA-9982-03FE6B747DD0}" dt="2025-11-06T20:04:10.917" v="348" actId="403"/>
          <ac:spMkLst>
            <pc:docMk/>
            <pc:sldMk cId="0" sldId="263"/>
            <ac:spMk id="28" creationId="{00000000-0000-0000-0000-000000000000}"/>
          </ac:spMkLst>
        </pc:spChg>
        <pc:spChg chg="mod">
          <ac:chgData name="Alin Carare" userId="543b02dcce6bf6f1" providerId="LiveId" clId="{E9E86AED-8034-46DA-9982-03FE6B747DD0}" dt="2025-11-06T20:04:27.479" v="351" actId="404"/>
          <ac:spMkLst>
            <pc:docMk/>
            <pc:sldMk cId="0" sldId="263"/>
            <ac:spMk id="29" creationId="{00000000-0000-0000-0000-000000000000}"/>
          </ac:spMkLst>
        </pc:spChg>
        <pc:grpChg chg="mod">
          <ac:chgData name="Alin Carare" userId="543b02dcce6bf6f1" providerId="LiveId" clId="{E9E86AED-8034-46DA-9982-03FE6B747DD0}" dt="2025-11-06T20:03:47.489" v="338" actId="1076"/>
          <ac:grpSpMkLst>
            <pc:docMk/>
            <pc:sldMk cId="0" sldId="263"/>
            <ac:grpSpMk id="4" creationId="{00000000-0000-0000-0000-000000000000}"/>
          </ac:grpSpMkLst>
        </pc:grpChg>
        <pc:grpChg chg="mod">
          <ac:chgData name="Alin Carare" userId="543b02dcce6bf6f1" providerId="LiveId" clId="{E9E86AED-8034-46DA-9982-03FE6B747DD0}" dt="2025-11-06T20:04:02.708" v="346" actId="14100"/>
          <ac:grpSpMkLst>
            <pc:docMk/>
            <pc:sldMk cId="0" sldId="263"/>
            <ac:grpSpMk id="9" creationId="{00000000-0000-0000-0000-000000000000}"/>
          </ac:grpSpMkLst>
        </pc:grpChg>
        <pc:grpChg chg="mod">
          <ac:chgData name="Alin Carare" userId="543b02dcce6bf6f1" providerId="LiveId" clId="{E9E86AED-8034-46DA-9982-03FE6B747DD0}" dt="2025-11-06T20:03:58.389" v="345" actId="14100"/>
          <ac:grpSpMkLst>
            <pc:docMk/>
            <pc:sldMk cId="0" sldId="263"/>
            <ac:grpSpMk id="16" creationId="{00000000-0000-0000-0000-000000000000}"/>
          </ac:grpSpMkLst>
        </pc:grpChg>
        <pc:grpChg chg="mod">
          <ac:chgData name="Alin Carare" userId="543b02dcce6bf6f1" providerId="LiveId" clId="{E9E86AED-8034-46DA-9982-03FE6B747DD0}" dt="2025-11-06T20:03:49.046" v="343" actId="14100"/>
          <ac:grpSpMkLst>
            <pc:docMk/>
            <pc:sldMk cId="0" sldId="263"/>
            <ac:grpSpMk id="23" creationId="{00000000-0000-0000-0000-000000000000}"/>
          </ac:grpSpMkLst>
        </pc:grpChg>
        <pc:grpChg chg="mod">
          <ac:chgData name="Alin Carare" userId="543b02dcce6bf6f1" providerId="LiveId" clId="{E9E86AED-8034-46DA-9982-03FE6B747DD0}" dt="2025-11-06T20:03:48.090" v="340" actId="1076"/>
          <ac:grpSpMkLst>
            <pc:docMk/>
            <pc:sldMk cId="0" sldId="263"/>
            <ac:grpSpMk id="25" creationId="{00000000-0000-0000-0000-000000000000}"/>
          </ac:grpSpMkLst>
        </pc:grpChg>
      </pc:sldChg>
      <pc:sldChg chg="modSp mod modNotesTx">
        <pc:chgData name="Alin Carare" userId="543b02dcce6bf6f1" providerId="LiveId" clId="{E9E86AED-8034-46DA-9982-03FE6B747DD0}" dt="2025-11-06T20:05:41.752" v="366" actId="403"/>
        <pc:sldMkLst>
          <pc:docMk/>
          <pc:sldMk cId="0" sldId="264"/>
        </pc:sldMkLst>
        <pc:spChg chg="mod">
          <ac:chgData name="Alin Carare" userId="543b02dcce6bf6f1" providerId="LiveId" clId="{E9E86AED-8034-46DA-9982-03FE6B747DD0}" dt="2025-11-06T20:04:41.014" v="353" actId="113"/>
          <ac:spMkLst>
            <pc:docMk/>
            <pc:sldMk cId="0" sldId="264"/>
            <ac:spMk id="6" creationId="{00000000-0000-0000-0000-000000000000}"/>
          </ac:spMkLst>
        </pc:spChg>
        <pc:spChg chg="mod">
          <ac:chgData name="Alin Carare" userId="543b02dcce6bf6f1" providerId="LiveId" clId="{E9E86AED-8034-46DA-9982-03FE6B747DD0}" dt="2025-11-06T20:04:52.340" v="355" actId="255"/>
          <ac:spMkLst>
            <pc:docMk/>
            <pc:sldMk cId="0" sldId="264"/>
            <ac:spMk id="7" creationId="{00000000-0000-0000-0000-000000000000}"/>
          </ac:spMkLst>
        </pc:spChg>
        <pc:spChg chg="mod">
          <ac:chgData name="Alin Carare" userId="543b02dcce6bf6f1" providerId="LiveId" clId="{E9E86AED-8034-46DA-9982-03FE6B747DD0}" dt="2025-11-06T20:04:59.025" v="356" actId="403"/>
          <ac:spMkLst>
            <pc:docMk/>
            <pc:sldMk cId="0" sldId="264"/>
            <ac:spMk id="8" creationId="{00000000-0000-0000-0000-000000000000}"/>
          </ac:spMkLst>
        </pc:spChg>
        <pc:spChg chg="mod">
          <ac:chgData name="Alin Carare" userId="543b02dcce6bf6f1" providerId="LiveId" clId="{E9E86AED-8034-46DA-9982-03FE6B747DD0}" dt="2025-11-06T20:05:27.046" v="362" actId="113"/>
          <ac:spMkLst>
            <pc:docMk/>
            <pc:sldMk cId="0" sldId="264"/>
            <ac:spMk id="12" creationId="{00000000-0000-0000-0000-000000000000}"/>
          </ac:spMkLst>
        </pc:spChg>
        <pc:spChg chg="mod">
          <ac:chgData name="Alin Carare" userId="543b02dcce6bf6f1" providerId="LiveId" clId="{E9E86AED-8034-46DA-9982-03FE6B747DD0}" dt="2025-11-06T20:05:30.421" v="363" actId="403"/>
          <ac:spMkLst>
            <pc:docMk/>
            <pc:sldMk cId="0" sldId="264"/>
            <ac:spMk id="13" creationId="{00000000-0000-0000-0000-000000000000}"/>
          </ac:spMkLst>
        </pc:spChg>
        <pc:spChg chg="mod">
          <ac:chgData name="Alin Carare" userId="543b02dcce6bf6f1" providerId="LiveId" clId="{E9E86AED-8034-46DA-9982-03FE6B747DD0}" dt="2025-11-06T20:05:36.924" v="365" actId="113"/>
          <ac:spMkLst>
            <pc:docMk/>
            <pc:sldMk cId="0" sldId="264"/>
            <ac:spMk id="17" creationId="{00000000-0000-0000-0000-000000000000}"/>
          </ac:spMkLst>
        </pc:spChg>
        <pc:spChg chg="mod">
          <ac:chgData name="Alin Carare" userId="543b02dcce6bf6f1" providerId="LiveId" clId="{E9E86AED-8034-46DA-9982-03FE6B747DD0}" dt="2025-11-06T20:05:41.752" v="366" actId="403"/>
          <ac:spMkLst>
            <pc:docMk/>
            <pc:sldMk cId="0" sldId="264"/>
            <ac:spMk id="18" creationId="{00000000-0000-0000-0000-000000000000}"/>
          </ac:spMkLst>
        </pc:spChg>
        <pc:spChg chg="mod">
          <ac:chgData name="Alin Carare" userId="543b02dcce6bf6f1" providerId="LiveId" clId="{E9E86AED-8034-46DA-9982-03FE6B747DD0}" dt="2025-11-06T20:05:12.420" v="359" actId="14100"/>
          <ac:spMkLst>
            <pc:docMk/>
            <pc:sldMk cId="0" sldId="264"/>
            <ac:spMk id="22" creationId="{00000000-0000-0000-0000-000000000000}"/>
          </ac:spMkLst>
        </pc:spChg>
        <pc:spChg chg="mod">
          <ac:chgData name="Alin Carare" userId="543b02dcce6bf6f1" providerId="LiveId" clId="{E9E86AED-8034-46DA-9982-03FE6B747DD0}" dt="2025-11-06T20:05:17.559" v="360" actId="403"/>
          <ac:spMkLst>
            <pc:docMk/>
            <pc:sldMk cId="0" sldId="264"/>
            <ac:spMk id="23" creationId="{00000000-0000-0000-0000-000000000000}"/>
          </ac:spMkLst>
        </pc:spChg>
      </pc:sldChg>
      <pc:sldChg chg="modSp mod">
        <pc:chgData name="Alin Carare" userId="543b02dcce6bf6f1" providerId="LiveId" clId="{E9E86AED-8034-46DA-9982-03FE6B747DD0}" dt="2025-11-06T20:06:04.832" v="369" actId="403"/>
        <pc:sldMkLst>
          <pc:docMk/>
          <pc:sldMk cId="0" sldId="265"/>
        </pc:sldMkLst>
        <pc:spChg chg="mod">
          <ac:chgData name="Alin Carare" userId="543b02dcce6bf6f1" providerId="LiveId" clId="{E9E86AED-8034-46DA-9982-03FE6B747DD0}" dt="2025-11-06T20:05:58.121" v="368" actId="113"/>
          <ac:spMkLst>
            <pc:docMk/>
            <pc:sldMk cId="0" sldId="265"/>
            <ac:spMk id="8" creationId="{00000000-0000-0000-0000-000000000000}"/>
          </ac:spMkLst>
        </pc:spChg>
        <pc:spChg chg="mod">
          <ac:chgData name="Alin Carare" userId="543b02dcce6bf6f1" providerId="LiveId" clId="{E9E86AED-8034-46DA-9982-03FE6B747DD0}" dt="2025-11-06T20:06:04.832" v="369" actId="403"/>
          <ac:spMkLst>
            <pc:docMk/>
            <pc:sldMk cId="0" sldId="265"/>
            <ac:spMk id="9" creationId="{00000000-0000-0000-0000-000000000000}"/>
          </ac:spMkLst>
        </pc:spChg>
      </pc:sldChg>
      <pc:sldChg chg="modSp mod">
        <pc:chgData name="Alin Carare" userId="543b02dcce6bf6f1" providerId="LiveId" clId="{E9E86AED-8034-46DA-9982-03FE6B747DD0}" dt="2025-11-06T19:44:58.941" v="211" actId="255"/>
        <pc:sldMkLst>
          <pc:docMk/>
          <pc:sldMk cId="3877152504" sldId="266"/>
        </pc:sldMkLst>
        <pc:spChg chg="mod">
          <ac:chgData name="Alin Carare" userId="543b02dcce6bf6f1" providerId="LiveId" clId="{E9E86AED-8034-46DA-9982-03FE6B747DD0}" dt="2025-11-06T19:44:58.941" v="211" actId="255"/>
          <ac:spMkLst>
            <pc:docMk/>
            <pc:sldMk cId="3877152504" sldId="266"/>
            <ac:spMk id="8" creationId="{00000000-0000-0000-0000-000000000000}"/>
          </ac:spMkLst>
        </pc:spChg>
        <pc:spChg chg="mod">
          <ac:chgData name="Alin Carare" userId="543b02dcce6bf6f1" providerId="LiveId" clId="{E9E86AED-8034-46DA-9982-03FE6B747DD0}" dt="2025-11-06T19:44:49.364" v="210" actId="255"/>
          <ac:spMkLst>
            <pc:docMk/>
            <pc:sldMk cId="3877152504" sldId="266"/>
            <ac:spMk id="11" creationId="{00000000-0000-0000-0000-000000000000}"/>
          </ac:spMkLst>
        </pc:spChg>
      </pc:sldChg>
      <pc:sldChg chg="addSp modSp new mod">
        <pc:chgData name="Alin Carare" userId="543b02dcce6bf6f1" providerId="LiveId" clId="{E9E86AED-8034-46DA-9982-03FE6B747DD0}" dt="2025-11-06T20:06:33.014" v="375" actId="403"/>
        <pc:sldMkLst>
          <pc:docMk/>
          <pc:sldMk cId="1982796211" sldId="267"/>
        </pc:sldMkLst>
        <pc:spChg chg="add mod">
          <ac:chgData name="Alin Carare" userId="543b02dcce6bf6f1" providerId="LiveId" clId="{E9E86AED-8034-46DA-9982-03FE6B747DD0}" dt="2025-11-06T20:06:33.014" v="375" actId="403"/>
          <ac:spMkLst>
            <pc:docMk/>
            <pc:sldMk cId="1982796211" sldId="267"/>
            <ac:spMk id="3" creationId="{5BDD0197-0421-EE99-EF0B-70C785E04DFC}"/>
          </ac:spMkLst>
        </pc:spChg>
      </pc:sldChg>
      <pc:sldChg chg="addSp delSp modSp new mod">
        <pc:chgData name="Alin Carare" userId="543b02dcce6bf6f1" providerId="LiveId" clId="{E9E86AED-8034-46DA-9982-03FE6B747DD0}" dt="2025-11-06T20:07:21.197" v="381" actId="14100"/>
        <pc:sldMkLst>
          <pc:docMk/>
          <pc:sldMk cId="4181664294" sldId="268"/>
        </pc:sldMkLst>
        <pc:spChg chg="add mod">
          <ac:chgData name="Alin Carare" userId="543b02dcce6bf6f1" providerId="LiveId" clId="{E9E86AED-8034-46DA-9982-03FE6B747DD0}" dt="2025-11-06T20:07:21.197" v="381" actId="14100"/>
          <ac:spMkLst>
            <pc:docMk/>
            <pc:sldMk cId="4181664294" sldId="268"/>
            <ac:spMk id="5" creationId="{CE2402CE-6CC1-11DB-2092-DE07128B4C96}"/>
          </ac:spMkLst>
        </pc:spChg>
      </pc:sldChg>
      <pc:sldChg chg="addSp modSp new mod">
        <pc:chgData name="Alin Carare" userId="543b02dcce6bf6f1" providerId="LiveId" clId="{E9E86AED-8034-46DA-9982-03FE6B747DD0}" dt="2025-11-06T20:07:14.619" v="379" actId="14100"/>
        <pc:sldMkLst>
          <pc:docMk/>
          <pc:sldMk cId="1202816154" sldId="269"/>
        </pc:sldMkLst>
        <pc:spChg chg="add mod">
          <ac:chgData name="Alin Carare" userId="543b02dcce6bf6f1" providerId="LiveId" clId="{E9E86AED-8034-46DA-9982-03FE6B747DD0}" dt="2025-11-06T20:07:14.619" v="379" actId="14100"/>
          <ac:spMkLst>
            <pc:docMk/>
            <pc:sldMk cId="1202816154" sldId="269"/>
            <ac:spMk id="3" creationId="{052D8A5E-B370-90AA-7CB5-59F36B1D65C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241144-22C0-484A-8161-935713810DE3}"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1B0631-D67E-404D-B671-6DFD98C7B578}" type="slidenum">
              <a:rPr lang="en-GB" smtClean="0"/>
              <a:t>‹#›</a:t>
            </a:fld>
            <a:endParaRPr lang="en-GB"/>
          </a:p>
        </p:txBody>
      </p:sp>
    </p:spTree>
    <p:extLst>
      <p:ext uri="{BB962C8B-B14F-4D97-AF65-F5344CB8AC3E}">
        <p14:creationId xmlns:p14="http://schemas.microsoft.com/office/powerpoint/2010/main" val="14498328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C1B0631-D67E-404D-B671-6DFD98C7B578}" type="slidenum">
              <a:rPr lang="en-GB" smtClean="0"/>
              <a:t>1</a:t>
            </a:fld>
            <a:endParaRPr lang="en-GB"/>
          </a:p>
        </p:txBody>
      </p:sp>
    </p:spTree>
    <p:extLst>
      <p:ext uri="{BB962C8B-B14F-4D97-AF65-F5344CB8AC3E}">
        <p14:creationId xmlns:p14="http://schemas.microsoft.com/office/powerpoint/2010/main" val="1231874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p>
          <a:p>
            <a:r>
              <a:rPr lang="en-GB" sz="1200" kern="1200" dirty="0">
                <a:solidFill>
                  <a:schemeClr val="tx1"/>
                </a:solidFill>
                <a:effectLst/>
                <a:latin typeface="+mn-lt"/>
                <a:ea typeface="+mn-ea"/>
                <a:cs typeface="+mn-cs"/>
              </a:rPr>
              <a:t>In today’s global professionalism, technical skills are not enough. It is considered that the single most important factor in work development and performance is emotional intelligence. By emotional intelligence, individual mean the ability to implement, perceive, understand and manage emotions effectively (Schein, 2018). Likewise, cultural intelligence is another consideration which refers to a person’s capability of functioning effectively across diverse cultural environment. In modern business organisations, leaders must grasp both emotional and cultural intelligence. However, this presentation will define and analyse both essential concepts using established models and demonstrate how each factor contributes to effective leadership in collaborative and multicultural environments in context of real business examples.</a:t>
            </a:r>
          </a:p>
          <a:p>
            <a:endParaRPr lang="en-GB" dirty="0"/>
          </a:p>
        </p:txBody>
      </p:sp>
      <p:sp>
        <p:nvSpPr>
          <p:cNvPr id="4" name="Slide Number Placeholder 3"/>
          <p:cNvSpPr>
            <a:spLocks noGrp="1"/>
          </p:cNvSpPr>
          <p:nvPr>
            <p:ph type="sldNum" sz="quarter" idx="10"/>
          </p:nvPr>
        </p:nvSpPr>
        <p:spPr/>
        <p:txBody>
          <a:bodyPr/>
          <a:lstStyle/>
          <a:p>
            <a:fld id="{5C1B0631-D67E-404D-B671-6DFD98C7B578}" type="slidenum">
              <a:rPr lang="en-GB" smtClean="0"/>
              <a:t>2</a:t>
            </a:fld>
            <a:endParaRPr lang="en-GB"/>
          </a:p>
        </p:txBody>
      </p:sp>
    </p:spTree>
    <p:extLst>
      <p:ext uri="{BB962C8B-B14F-4D97-AF65-F5344CB8AC3E}">
        <p14:creationId xmlns:p14="http://schemas.microsoft.com/office/powerpoint/2010/main" val="1126975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Emotional Intelligence in Leadership- Theory</a:t>
            </a:r>
          </a:p>
          <a:p>
            <a:r>
              <a:rPr lang="en-GB" sz="1200" b="1" kern="1200" dirty="0">
                <a:solidFill>
                  <a:schemeClr val="tx1"/>
                </a:solidFill>
                <a:effectLst/>
                <a:latin typeface="+mn-lt"/>
                <a:ea typeface="+mn-ea"/>
                <a:cs typeface="+mn-cs"/>
              </a:rPr>
              <a:t>Models of Emotional Intelligence</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Goleman’s</a:t>
            </a:r>
            <a:r>
              <a:rPr lang="en-GB" sz="1200" kern="1200" dirty="0">
                <a:solidFill>
                  <a:schemeClr val="tx1"/>
                </a:solidFill>
                <a:effectLst/>
                <a:latin typeface="+mn-lt"/>
                <a:ea typeface="+mn-ea"/>
                <a:cs typeface="+mn-cs"/>
              </a:rPr>
              <a:t> model, developed in 1995 is widely used to identify five crucial skills, including self-regulation, self-awareness, empathy, social skills and motivation. For instance, knowing one’s emotions is considered self-awareness and managing emotions effectively is considered as self-regulation is vital element for successful leaders (</a:t>
            </a:r>
            <a:r>
              <a:rPr lang="en-GB" sz="1200" kern="1200" dirty="0" err="1">
                <a:solidFill>
                  <a:schemeClr val="tx1"/>
                </a:solidFill>
                <a:effectLst/>
                <a:latin typeface="+mn-lt"/>
                <a:ea typeface="+mn-ea"/>
                <a:cs typeface="+mn-cs"/>
              </a:rPr>
              <a:t>Sharmma</a:t>
            </a:r>
            <a:r>
              <a:rPr lang="en-GB" sz="1200" kern="1200" dirty="0">
                <a:solidFill>
                  <a:schemeClr val="tx1"/>
                </a:solidFill>
                <a:effectLst/>
                <a:latin typeface="+mn-lt"/>
                <a:ea typeface="+mn-ea"/>
                <a:cs typeface="+mn-cs"/>
              </a:rPr>
              <a:t>, 2025). Mayer and </a:t>
            </a:r>
            <a:r>
              <a:rPr lang="en-GB" sz="1200" kern="1200" dirty="0" err="1">
                <a:solidFill>
                  <a:schemeClr val="tx1"/>
                </a:solidFill>
                <a:effectLst/>
                <a:latin typeface="+mn-lt"/>
                <a:ea typeface="+mn-ea"/>
                <a:cs typeface="+mn-cs"/>
              </a:rPr>
              <a:t>Salovoy</a:t>
            </a:r>
            <a:r>
              <a:rPr lang="en-GB" sz="1200" kern="1200" dirty="0">
                <a:solidFill>
                  <a:schemeClr val="tx1"/>
                </a:solidFill>
                <a:effectLst/>
                <a:latin typeface="+mn-lt"/>
                <a:ea typeface="+mn-ea"/>
                <a:cs typeface="+mn-cs"/>
              </a:rPr>
              <a:t> in 1997 also developed a theory that stated as ability-based model. This model emphasises emotional intelligence as the capabilities of perceiving accurately, express and apprise emotions to recognise emotional knowledge properly. However, both model has been agreed regarding the fact that, leader who is emotionally intelligent can effectively recognise other feelings and emotions quickly as of himself by using these models to make effective decisions (Middleton, 2019).</a:t>
            </a:r>
          </a:p>
          <a:p>
            <a:r>
              <a:rPr lang="en-GB" sz="1200" b="1" kern="1200" dirty="0">
                <a:solidFill>
                  <a:schemeClr val="tx1"/>
                </a:solidFill>
                <a:effectLst/>
                <a:latin typeface="+mn-lt"/>
                <a:ea typeface="+mn-ea"/>
                <a:cs typeface="+mn-cs"/>
              </a:rPr>
              <a:t>Critical evaluation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Even if </a:t>
            </a:r>
            <a:r>
              <a:rPr lang="en-GB" sz="1200" kern="1200" dirty="0" err="1">
                <a:solidFill>
                  <a:schemeClr val="tx1"/>
                </a:solidFill>
                <a:effectLst/>
                <a:latin typeface="+mn-lt"/>
                <a:ea typeface="+mn-ea"/>
                <a:cs typeface="+mn-cs"/>
              </a:rPr>
              <a:t>Goleman’s</a:t>
            </a:r>
            <a:r>
              <a:rPr lang="en-GB" sz="1200" kern="1200" dirty="0">
                <a:solidFill>
                  <a:schemeClr val="tx1"/>
                </a:solidFill>
                <a:effectLst/>
                <a:latin typeface="+mn-lt"/>
                <a:ea typeface="+mn-ea"/>
                <a:cs typeface="+mn-cs"/>
              </a:rPr>
              <a:t> model is influential but some scholars highly criticised it by saying that this model mixes personality traits with emotional competencies and lacks empirical accuracy. For instance, one scholar review that, this model is not scientifically proved and criticised that, almost everything to predict effective functioning of life. Conversely, </a:t>
            </a:r>
            <a:r>
              <a:rPr lang="en-GB" sz="1200" kern="1200" dirty="0" err="1">
                <a:solidFill>
                  <a:schemeClr val="tx1"/>
                </a:solidFill>
                <a:effectLst/>
                <a:latin typeface="+mn-lt"/>
                <a:ea typeface="+mn-ea"/>
                <a:cs typeface="+mn-cs"/>
              </a:rPr>
              <a:t>Salovey</a:t>
            </a:r>
            <a:r>
              <a:rPr lang="en-GB" sz="1200" kern="1200" dirty="0">
                <a:solidFill>
                  <a:schemeClr val="tx1"/>
                </a:solidFill>
                <a:effectLst/>
                <a:latin typeface="+mn-lt"/>
                <a:ea typeface="+mn-ea"/>
                <a:cs typeface="+mn-cs"/>
              </a:rPr>
              <a:t>-Mayer’s model is considered more measurable and  specific. However, </a:t>
            </a:r>
            <a:r>
              <a:rPr lang="en-GB" sz="1200" kern="1200" dirty="0" err="1">
                <a:solidFill>
                  <a:schemeClr val="tx1"/>
                </a:solidFill>
                <a:effectLst/>
                <a:latin typeface="+mn-lt"/>
                <a:ea typeface="+mn-ea"/>
                <a:cs typeface="+mn-cs"/>
              </a:rPr>
              <a:t>Gloeman’s</a:t>
            </a:r>
            <a:r>
              <a:rPr lang="en-GB" sz="1200" kern="1200" dirty="0">
                <a:solidFill>
                  <a:schemeClr val="tx1"/>
                </a:solidFill>
                <a:effectLst/>
                <a:latin typeface="+mn-lt"/>
                <a:ea typeface="+mn-ea"/>
                <a:cs typeface="+mn-cs"/>
              </a:rPr>
              <a:t> theory is quite pragmatic for successful business leaders, and it has also popularised the idea of continuous learning and developing of emotional intelligence. In summary, effective emotional intelligence, including self-control and empathy massively helps successful leaders to understand the perspectives of team members easily and can remain calm and energetic under pressure (</a:t>
            </a:r>
            <a:r>
              <a:rPr lang="en-GB" sz="1200" kern="1200" dirty="0" err="1">
                <a:solidFill>
                  <a:schemeClr val="tx1"/>
                </a:solidFill>
                <a:effectLst/>
                <a:latin typeface="+mn-lt"/>
                <a:ea typeface="+mn-ea"/>
                <a:cs typeface="+mn-cs"/>
              </a:rPr>
              <a:t>Yukl</a:t>
            </a:r>
            <a:r>
              <a:rPr lang="en-GB" sz="1200" kern="1200" dirty="0">
                <a:solidFill>
                  <a:schemeClr val="tx1"/>
                </a:solidFill>
                <a:effectLst/>
                <a:latin typeface="+mn-lt"/>
                <a:ea typeface="+mn-ea"/>
                <a:cs typeface="+mn-cs"/>
              </a:rPr>
              <a:t>, 2019).</a:t>
            </a:r>
          </a:p>
        </p:txBody>
      </p:sp>
      <p:sp>
        <p:nvSpPr>
          <p:cNvPr id="4" name="Slide Number Placeholder 3"/>
          <p:cNvSpPr>
            <a:spLocks noGrp="1"/>
          </p:cNvSpPr>
          <p:nvPr>
            <p:ph type="sldNum" sz="quarter" idx="10"/>
          </p:nvPr>
        </p:nvSpPr>
        <p:spPr/>
        <p:txBody>
          <a:bodyPr/>
          <a:lstStyle/>
          <a:p>
            <a:fld id="{5C1B0631-D67E-404D-B671-6DFD98C7B578}" type="slidenum">
              <a:rPr lang="en-GB" smtClean="0"/>
              <a:t>3</a:t>
            </a:fld>
            <a:endParaRPr lang="en-GB"/>
          </a:p>
        </p:txBody>
      </p:sp>
    </p:spTree>
    <p:extLst>
      <p:ext uri="{BB962C8B-B14F-4D97-AF65-F5344CB8AC3E}">
        <p14:creationId xmlns:p14="http://schemas.microsoft.com/office/powerpoint/2010/main" val="858315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Even if </a:t>
            </a:r>
            <a:r>
              <a:rPr lang="en-GB" sz="1200" kern="1200" dirty="0" err="1">
                <a:solidFill>
                  <a:schemeClr val="tx1"/>
                </a:solidFill>
                <a:effectLst/>
                <a:latin typeface="+mn-lt"/>
                <a:ea typeface="+mn-ea"/>
                <a:cs typeface="+mn-cs"/>
              </a:rPr>
              <a:t>Goleman’s</a:t>
            </a:r>
            <a:r>
              <a:rPr lang="en-GB" sz="1200" kern="1200" dirty="0">
                <a:solidFill>
                  <a:schemeClr val="tx1"/>
                </a:solidFill>
                <a:effectLst/>
                <a:latin typeface="+mn-lt"/>
                <a:ea typeface="+mn-ea"/>
                <a:cs typeface="+mn-cs"/>
              </a:rPr>
              <a:t> model is influential but some scholars highly criticised it by saying that this model mixes personality traits with emotional competencies and lacks empirical accuracy. For instance, one scholar review that, this model is not scientifically proved and criticised that, almost everything to predict effective functioning of life. Conversely, </a:t>
            </a:r>
            <a:r>
              <a:rPr lang="en-GB" sz="1200" kern="1200" dirty="0" err="1">
                <a:solidFill>
                  <a:schemeClr val="tx1"/>
                </a:solidFill>
                <a:effectLst/>
                <a:latin typeface="+mn-lt"/>
                <a:ea typeface="+mn-ea"/>
                <a:cs typeface="+mn-cs"/>
              </a:rPr>
              <a:t>Salovey</a:t>
            </a:r>
            <a:r>
              <a:rPr lang="en-GB" sz="1200" kern="1200" dirty="0">
                <a:solidFill>
                  <a:schemeClr val="tx1"/>
                </a:solidFill>
                <a:effectLst/>
                <a:latin typeface="+mn-lt"/>
                <a:ea typeface="+mn-ea"/>
                <a:cs typeface="+mn-cs"/>
              </a:rPr>
              <a:t>-Mayer’s model is considered more measurable and  specific. However, </a:t>
            </a:r>
            <a:r>
              <a:rPr lang="en-GB" sz="1200" kern="1200" dirty="0" err="1">
                <a:solidFill>
                  <a:schemeClr val="tx1"/>
                </a:solidFill>
                <a:effectLst/>
                <a:latin typeface="+mn-lt"/>
                <a:ea typeface="+mn-ea"/>
                <a:cs typeface="+mn-cs"/>
              </a:rPr>
              <a:t>Gloeman’s</a:t>
            </a:r>
            <a:r>
              <a:rPr lang="en-GB" sz="1200" kern="1200" dirty="0">
                <a:solidFill>
                  <a:schemeClr val="tx1"/>
                </a:solidFill>
                <a:effectLst/>
                <a:latin typeface="+mn-lt"/>
                <a:ea typeface="+mn-ea"/>
                <a:cs typeface="+mn-cs"/>
              </a:rPr>
              <a:t> theory is quite pragmatic for successful business leaders, and it has also popularised the idea of continuous learning and developing of emotional intelligence. In summary, effective emotional intelligence, including self-control and empathy massively helps successful leaders to understand the perspectives of team members easily and can remain calm and energetic under pressure (</a:t>
            </a:r>
            <a:r>
              <a:rPr lang="en-GB" sz="1200" kern="1200" dirty="0" err="1">
                <a:solidFill>
                  <a:schemeClr val="tx1"/>
                </a:solidFill>
                <a:effectLst/>
                <a:latin typeface="+mn-lt"/>
                <a:ea typeface="+mn-ea"/>
                <a:cs typeface="+mn-cs"/>
              </a:rPr>
              <a:t>Yukl</a:t>
            </a:r>
            <a:r>
              <a:rPr lang="en-GB" sz="1200" kern="1200" dirty="0">
                <a:solidFill>
                  <a:schemeClr val="tx1"/>
                </a:solidFill>
                <a:effectLst/>
                <a:latin typeface="+mn-lt"/>
                <a:ea typeface="+mn-ea"/>
                <a:cs typeface="+mn-cs"/>
              </a:rPr>
              <a:t>, 2019).</a:t>
            </a:r>
          </a:p>
          <a:p>
            <a:endParaRPr lang="en-GB" dirty="0"/>
          </a:p>
        </p:txBody>
      </p:sp>
      <p:sp>
        <p:nvSpPr>
          <p:cNvPr id="4" name="Slide Number Placeholder 3"/>
          <p:cNvSpPr>
            <a:spLocks noGrp="1"/>
          </p:cNvSpPr>
          <p:nvPr>
            <p:ph type="sldNum" sz="quarter" idx="10"/>
          </p:nvPr>
        </p:nvSpPr>
        <p:spPr/>
        <p:txBody>
          <a:bodyPr/>
          <a:lstStyle/>
          <a:p>
            <a:fld id="{5C1B0631-D67E-404D-B671-6DFD98C7B578}" type="slidenum">
              <a:rPr lang="en-GB" smtClean="0"/>
              <a:t>4</a:t>
            </a:fld>
            <a:endParaRPr lang="en-GB"/>
          </a:p>
        </p:txBody>
      </p:sp>
    </p:spTree>
    <p:extLst>
      <p:ext uri="{BB962C8B-B14F-4D97-AF65-F5344CB8AC3E}">
        <p14:creationId xmlns:p14="http://schemas.microsoft.com/office/powerpoint/2010/main" val="40027482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Modes of Cultural Intelligence</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Earley</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Ang</a:t>
            </a:r>
            <a:r>
              <a:rPr lang="en-GB" sz="1200" kern="1200" dirty="0">
                <a:solidFill>
                  <a:schemeClr val="tx1"/>
                </a:solidFill>
                <a:effectLst/>
                <a:latin typeface="+mn-lt"/>
                <a:ea typeface="+mn-ea"/>
                <a:cs typeface="+mn-cs"/>
              </a:rPr>
              <a:t> developed a systematic concept on cultural intelligence in 2003 as a multi-dimensional ability. However, this model scrutinise three core factors, including motivational, behavioural and cognitive concepts where individual needs to confidence and interest to engage other cultures, knowledge of cultural values and ability to capture different cultures’ behaviour. In the year of 2007, this model has been expanded this concept into four part, including motivational, behavioural, cognitive and metacognitive factors which develop strategic cultural thinking capacities. For instance, a leader who has higher metacognitive </a:t>
            </a:r>
            <a:r>
              <a:rPr lang="en-GB" sz="1200" kern="1200" dirty="0" err="1">
                <a:solidFill>
                  <a:schemeClr val="tx1"/>
                </a:solidFill>
                <a:effectLst/>
                <a:latin typeface="+mn-lt"/>
                <a:ea typeface="+mn-ea"/>
                <a:cs typeface="+mn-cs"/>
              </a:rPr>
              <a:t>CQ</a:t>
            </a:r>
            <a:r>
              <a:rPr lang="en-GB" sz="1200" kern="1200" dirty="0">
                <a:solidFill>
                  <a:schemeClr val="tx1"/>
                </a:solidFill>
                <a:effectLst/>
                <a:latin typeface="+mn-lt"/>
                <a:ea typeface="+mn-ea"/>
                <a:cs typeface="+mn-cs"/>
              </a:rPr>
              <a:t> can develop and plan cross-cultural interactions effectively. Besides, behavioural cultural intelligence is highly connected with appropriate adjustment of communication styles (Liao and Thomas, 2020).</a:t>
            </a:r>
          </a:p>
          <a:p>
            <a:endParaRPr lang="en-GB" dirty="0"/>
          </a:p>
        </p:txBody>
      </p:sp>
      <p:sp>
        <p:nvSpPr>
          <p:cNvPr id="4" name="Slide Number Placeholder 3"/>
          <p:cNvSpPr>
            <a:spLocks noGrp="1"/>
          </p:cNvSpPr>
          <p:nvPr>
            <p:ph type="sldNum" sz="quarter" idx="10"/>
          </p:nvPr>
        </p:nvSpPr>
        <p:spPr/>
        <p:txBody>
          <a:bodyPr/>
          <a:lstStyle/>
          <a:p>
            <a:fld id="{5C1B0631-D67E-404D-B671-6DFD98C7B578}" type="slidenum">
              <a:rPr lang="en-GB" smtClean="0"/>
              <a:t>5</a:t>
            </a:fld>
            <a:endParaRPr lang="en-GB"/>
          </a:p>
        </p:txBody>
      </p:sp>
    </p:spTree>
    <p:extLst>
      <p:ext uri="{BB962C8B-B14F-4D97-AF65-F5344CB8AC3E}">
        <p14:creationId xmlns:p14="http://schemas.microsoft.com/office/powerpoint/2010/main" val="42924403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Cultural intelligence effectively builds on social or emotional intelligence where cultural intelligence is considered similar to emotional or social intelligence. However, it can also take into consideration the cultural context specifically. Several empirical studies found cultural intelligence different from emotional intelligence as it described as lo-moderate correlations between them. One criticism about this model is that the initial concepts sometimes failed to consider cultural differences and thinking, such as all cultural indicators could be interpreted by using common standards. Recent studies have demanded for cultural intelligence to be considered more scientific and contextual components. Even if it is easily understandable, other cultural competency theories also simultaneously consider these four factors (Livermore, 2023).</a:t>
            </a:r>
          </a:p>
          <a:p>
            <a:endParaRPr lang="en-GB" dirty="0"/>
          </a:p>
        </p:txBody>
      </p:sp>
      <p:sp>
        <p:nvSpPr>
          <p:cNvPr id="4" name="Slide Number Placeholder 3"/>
          <p:cNvSpPr>
            <a:spLocks noGrp="1"/>
          </p:cNvSpPr>
          <p:nvPr>
            <p:ph type="sldNum" sz="quarter" idx="10"/>
          </p:nvPr>
        </p:nvSpPr>
        <p:spPr/>
        <p:txBody>
          <a:bodyPr/>
          <a:lstStyle/>
          <a:p>
            <a:fld id="{5C1B0631-D67E-404D-B671-6DFD98C7B578}" type="slidenum">
              <a:rPr lang="en-GB" smtClean="0"/>
              <a:t>6</a:t>
            </a:fld>
            <a:endParaRPr lang="en-GB"/>
          </a:p>
        </p:txBody>
      </p:sp>
    </p:spTree>
    <p:extLst>
      <p:ext uri="{BB962C8B-B14F-4D97-AF65-F5344CB8AC3E}">
        <p14:creationId xmlns:p14="http://schemas.microsoft.com/office/powerpoint/2010/main" val="35133062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Howard Schultz has created a people first culture at his organization, Starbucks. Besides, he taught his managers to be more empathetic listeners and ensured that global headquarters was diverse. However, the training process was conducted when the problem of bias emerged as everyone in the organisation and in the leadership, positions should know how to relate across cultural boundaries.</a:t>
            </a:r>
          </a:p>
          <a:p>
            <a:endParaRPr lang="en-GB" dirty="0"/>
          </a:p>
        </p:txBody>
      </p:sp>
      <p:sp>
        <p:nvSpPr>
          <p:cNvPr id="4" name="Slide Number Placeholder 3"/>
          <p:cNvSpPr>
            <a:spLocks noGrp="1"/>
          </p:cNvSpPr>
          <p:nvPr>
            <p:ph type="sldNum" sz="quarter" idx="10"/>
          </p:nvPr>
        </p:nvSpPr>
        <p:spPr/>
        <p:txBody>
          <a:bodyPr/>
          <a:lstStyle/>
          <a:p>
            <a:fld id="{5C1B0631-D67E-404D-B671-6DFD98C7B578}" type="slidenum">
              <a:rPr lang="en-GB" smtClean="0"/>
              <a:t>7</a:t>
            </a:fld>
            <a:endParaRPr lang="en-GB"/>
          </a:p>
        </p:txBody>
      </p:sp>
    </p:spTree>
    <p:extLst>
      <p:ext uri="{BB962C8B-B14F-4D97-AF65-F5344CB8AC3E}">
        <p14:creationId xmlns:p14="http://schemas.microsoft.com/office/powerpoint/2010/main" val="18073041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HSBC</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bank HSBC identifies itself as one of the leader local bank across the world. Its approach is built on several cultural knowledge on the local level. Besides, it supports local networks of employees and ensure universal training on unconscious bias to make sure that leaders do not disrespect local values (</a:t>
            </a:r>
            <a:r>
              <a:rPr lang="en-GB" sz="1200" kern="1200" dirty="0" err="1">
                <a:solidFill>
                  <a:schemeClr val="tx1"/>
                </a:solidFill>
                <a:effectLst/>
                <a:latin typeface="+mn-lt"/>
                <a:ea typeface="+mn-ea"/>
                <a:cs typeface="+mn-cs"/>
              </a:rPr>
              <a:t>Northouse</a:t>
            </a:r>
            <a:r>
              <a:rPr lang="en-GB" sz="1200" kern="1200" dirty="0">
                <a:solidFill>
                  <a:schemeClr val="tx1"/>
                </a:solidFill>
                <a:effectLst/>
                <a:latin typeface="+mn-lt"/>
                <a:ea typeface="+mn-ea"/>
                <a:cs typeface="+mn-cs"/>
              </a:rPr>
              <a:t>, 2021). Moreover, it is a direct result of high emotional intelligence and cultural intelligence in high levels, which makes this inclusive culture, where everyone feels valued, included and respected.</a:t>
            </a:r>
          </a:p>
          <a:p>
            <a:r>
              <a:rPr lang="en-GB" sz="1200" b="1" kern="1200" dirty="0">
                <a:solidFill>
                  <a:schemeClr val="tx1"/>
                </a:solidFill>
                <a:effectLst/>
                <a:latin typeface="+mn-lt"/>
                <a:ea typeface="+mn-ea"/>
                <a:cs typeface="+mn-cs"/>
              </a:rPr>
              <a:t>P&amp;G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is a transnational company that has several executives who organise cross-country teams. However, it has an organisational culture that values trust and inclusivity. As an example, P&amp;G has multiple leadership programs such as language support and cultural immersion which help the company to grow its number of globally popular brands by using effective cultural knowledge.</a:t>
            </a:r>
          </a:p>
        </p:txBody>
      </p:sp>
      <p:sp>
        <p:nvSpPr>
          <p:cNvPr id="4" name="Slide Number Placeholder 3"/>
          <p:cNvSpPr>
            <a:spLocks noGrp="1"/>
          </p:cNvSpPr>
          <p:nvPr>
            <p:ph type="sldNum" sz="quarter" idx="10"/>
          </p:nvPr>
        </p:nvSpPr>
        <p:spPr/>
        <p:txBody>
          <a:bodyPr/>
          <a:lstStyle/>
          <a:p>
            <a:fld id="{5C1B0631-D67E-404D-B671-6DFD98C7B578}" type="slidenum">
              <a:rPr lang="en-GB" smtClean="0"/>
              <a:t>8</a:t>
            </a:fld>
            <a:endParaRPr lang="en-GB"/>
          </a:p>
        </p:txBody>
      </p:sp>
    </p:spTree>
    <p:extLst>
      <p:ext uri="{BB962C8B-B14F-4D97-AF65-F5344CB8AC3E}">
        <p14:creationId xmlns:p14="http://schemas.microsoft.com/office/powerpoint/2010/main" val="7029241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Each of these have higher emotional intelligence and cultural intelligence leaders who generate teamwork, trust and creativity in a multicultural environment. They are cultural adjusters and empathic listeners so that they can navigate through each team properly without any problem (Branch, 202). However, I also apply the same leadership theories and practices to every part of my life. I am always aware of emotional awareness of people to resolve conflict constructively. Moreover, cultural intelligence helps me to avoid misunderstandings and grow together.</a:t>
            </a:r>
          </a:p>
          <a:p>
            <a:endParaRPr lang="en-GB" dirty="0"/>
          </a:p>
          <a:p>
            <a:endParaRPr lang="en-GB" dirty="0"/>
          </a:p>
        </p:txBody>
      </p:sp>
      <p:sp>
        <p:nvSpPr>
          <p:cNvPr id="4" name="Slide Number Placeholder 3"/>
          <p:cNvSpPr>
            <a:spLocks noGrp="1"/>
          </p:cNvSpPr>
          <p:nvPr>
            <p:ph type="sldNum" sz="quarter" idx="10"/>
          </p:nvPr>
        </p:nvSpPr>
        <p:spPr/>
        <p:txBody>
          <a:bodyPr/>
          <a:lstStyle/>
          <a:p>
            <a:fld id="{5C1B0631-D67E-404D-B671-6DFD98C7B578}" type="slidenum">
              <a:rPr lang="en-GB" smtClean="0"/>
              <a:t>9</a:t>
            </a:fld>
            <a:endParaRPr lang="en-GB"/>
          </a:p>
        </p:txBody>
      </p:sp>
    </p:spTree>
    <p:extLst>
      <p:ext uri="{BB962C8B-B14F-4D97-AF65-F5344CB8AC3E}">
        <p14:creationId xmlns:p14="http://schemas.microsoft.com/office/powerpoint/2010/main" val="9451092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a nutshell, emotional and cultural intelligence always go hand in hand. Besides, these are fundamental to effective and contemporary leadership. However, emotional Intelligence provides a leader with the competencies to cope with their anxiety and stress and handle the feelings of others (</a:t>
            </a:r>
            <a:r>
              <a:rPr lang="en-GB" sz="1200" kern="1200" dirty="0" err="1">
                <a:solidFill>
                  <a:schemeClr val="tx1"/>
                </a:solidFill>
                <a:effectLst/>
                <a:latin typeface="+mn-lt"/>
                <a:ea typeface="+mn-ea"/>
                <a:cs typeface="+mn-cs"/>
              </a:rPr>
              <a:t>Paiuc</a:t>
            </a:r>
            <a:r>
              <a:rPr lang="en-GB" sz="1200" kern="1200" dirty="0">
                <a:solidFill>
                  <a:schemeClr val="tx1"/>
                </a:solidFill>
                <a:effectLst/>
                <a:latin typeface="+mn-lt"/>
                <a:ea typeface="+mn-ea"/>
                <a:cs typeface="+mn-cs"/>
              </a:rPr>
              <a:t>, 2022). Moreover, cultural intelligence provides them with strong competencies to work across different cultures. It has been found that one alone does not ensure organisational success but a combination of the two carefully consider the intercultural context of team interactions. Basically, empathy, self awareness and cultural diversity are what make the greatest leaders in the world. Furthermore, organisations such as HSBC and Microsoft highly demonstrate that an investment in </a:t>
            </a:r>
            <a:r>
              <a:rPr lang="en-GB" sz="1200" kern="1200" dirty="0" err="1">
                <a:solidFill>
                  <a:schemeClr val="tx1"/>
                </a:solidFill>
                <a:effectLst/>
                <a:latin typeface="+mn-lt"/>
                <a:ea typeface="+mn-ea"/>
                <a:cs typeface="+mn-cs"/>
              </a:rPr>
              <a:t>CQ</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and produces dynamic resiliency within the organisations. However, to those who are coming as leaders in future, need to learn emotional self-awareness and effective cultural flexibility to succeed in such a collaborative and diverse and world (Morgan, 2024).</a:t>
            </a:r>
          </a:p>
          <a:p>
            <a:endParaRPr lang="en-GB" dirty="0"/>
          </a:p>
        </p:txBody>
      </p:sp>
      <p:sp>
        <p:nvSpPr>
          <p:cNvPr id="4" name="Slide Number Placeholder 3"/>
          <p:cNvSpPr>
            <a:spLocks noGrp="1"/>
          </p:cNvSpPr>
          <p:nvPr>
            <p:ph type="sldNum" sz="quarter" idx="10"/>
          </p:nvPr>
        </p:nvSpPr>
        <p:spPr/>
        <p:txBody>
          <a:bodyPr/>
          <a:lstStyle/>
          <a:p>
            <a:fld id="{5C1B0631-D67E-404D-B671-6DFD98C7B578}" type="slidenum">
              <a:rPr lang="en-GB" smtClean="0"/>
              <a:t>10</a:t>
            </a:fld>
            <a:endParaRPr lang="en-GB"/>
          </a:p>
        </p:txBody>
      </p:sp>
    </p:spTree>
    <p:extLst>
      <p:ext uri="{BB962C8B-B14F-4D97-AF65-F5344CB8AC3E}">
        <p14:creationId xmlns:p14="http://schemas.microsoft.com/office/powerpoint/2010/main" val="21822570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Branch, S. M. (2023). Cultural Intelligence in the 21st Century: Driving Inclusion, Revenue, and ESG. New York: Post Hill Press.</a:t>
            </a:r>
          </a:p>
          <a:p>
            <a:r>
              <a:rPr lang="en-GB" sz="1200" kern="1200" dirty="0">
                <a:solidFill>
                  <a:schemeClr val="tx1"/>
                </a:solidFill>
                <a:effectLst/>
                <a:latin typeface="+mn-lt"/>
                <a:ea typeface="+mn-ea"/>
                <a:cs typeface="+mn-cs"/>
              </a:rPr>
              <a:t>Liao, Y. and Thomas, D. C. (2020). </a:t>
            </a:r>
            <a:r>
              <a:rPr lang="en-GB" sz="1200" i="1" kern="1200" dirty="0">
                <a:solidFill>
                  <a:schemeClr val="tx1"/>
                </a:solidFill>
                <a:effectLst/>
                <a:latin typeface="+mn-lt"/>
                <a:ea typeface="+mn-ea"/>
                <a:cs typeface="+mn-cs"/>
              </a:rPr>
              <a:t>Cultural Intelligence in the World of Work: Past, Present, Future.</a:t>
            </a:r>
            <a:r>
              <a:rPr lang="en-GB" sz="1200" kern="1200" dirty="0">
                <a:solidFill>
                  <a:schemeClr val="tx1"/>
                </a:solidFill>
                <a:effectLst/>
                <a:latin typeface="+mn-lt"/>
                <a:ea typeface="+mn-ea"/>
                <a:cs typeface="+mn-cs"/>
              </a:rPr>
              <a:t> Cham: Springer.</a:t>
            </a:r>
          </a:p>
          <a:p>
            <a:r>
              <a:rPr lang="en-GB" sz="1200" kern="1200" dirty="0">
                <a:solidFill>
                  <a:schemeClr val="tx1"/>
                </a:solidFill>
                <a:effectLst/>
                <a:latin typeface="+mn-lt"/>
                <a:ea typeface="+mn-ea"/>
                <a:cs typeface="+mn-cs"/>
              </a:rPr>
              <a:t>Livermore, D. A. (2023). </a:t>
            </a:r>
            <a:r>
              <a:rPr lang="en-GB" sz="1200" i="1" kern="1200" dirty="0">
                <a:solidFill>
                  <a:schemeClr val="tx1"/>
                </a:solidFill>
                <a:effectLst/>
                <a:latin typeface="+mn-lt"/>
                <a:ea typeface="+mn-ea"/>
                <a:cs typeface="+mn-cs"/>
              </a:rPr>
              <a:t>Leading with Cultural Intelligence: The Real Secret to Success </a:t>
            </a:r>
            <a:r>
              <a:rPr lang="en-GB" sz="1200" kern="1200" dirty="0">
                <a:solidFill>
                  <a:schemeClr val="tx1"/>
                </a:solidFill>
                <a:effectLst/>
                <a:latin typeface="+mn-lt"/>
                <a:ea typeface="+mn-ea"/>
                <a:cs typeface="+mn-cs"/>
              </a:rPr>
              <a:t>(3rd edn). New York: </a:t>
            </a:r>
            <a:r>
              <a:rPr lang="en-GB" sz="1200" kern="1200" dirty="0" err="1">
                <a:solidFill>
                  <a:schemeClr val="tx1"/>
                </a:solidFill>
                <a:effectLst/>
                <a:latin typeface="+mn-lt"/>
                <a:ea typeface="+mn-ea"/>
                <a:cs typeface="+mn-cs"/>
              </a:rPr>
              <a:t>AMACOM</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Middleton, J. (2019). </a:t>
            </a:r>
            <a:r>
              <a:rPr lang="en-GB" sz="1200" i="1" kern="1200" dirty="0">
                <a:solidFill>
                  <a:schemeClr val="tx1"/>
                </a:solidFill>
                <a:effectLst/>
                <a:latin typeface="+mn-lt"/>
                <a:ea typeface="+mn-ea"/>
                <a:cs typeface="+mn-cs"/>
              </a:rPr>
              <a:t>Cultural Intelligence: The Competitive Edge for Leaders Crossing Boundaries</a:t>
            </a:r>
            <a:r>
              <a:rPr lang="en-GB" sz="1200" kern="1200" dirty="0">
                <a:solidFill>
                  <a:schemeClr val="tx1"/>
                </a:solidFill>
                <a:effectLst/>
                <a:latin typeface="+mn-lt"/>
                <a:ea typeface="+mn-ea"/>
                <a:cs typeface="+mn-cs"/>
              </a:rPr>
              <a:t> (2nd edn). London: Bloomsbury Business.</a:t>
            </a:r>
          </a:p>
          <a:p>
            <a:r>
              <a:rPr lang="en-GB" sz="1200" kern="1200" dirty="0">
                <a:solidFill>
                  <a:schemeClr val="tx1"/>
                </a:solidFill>
                <a:effectLst/>
                <a:latin typeface="+mn-lt"/>
                <a:ea typeface="+mn-ea"/>
                <a:cs typeface="+mn-cs"/>
              </a:rPr>
              <a:t>Morgan, S. (2024). </a:t>
            </a:r>
            <a:r>
              <a:rPr lang="en-GB" sz="1200" i="1" kern="1200" dirty="0">
                <a:solidFill>
                  <a:schemeClr val="tx1"/>
                </a:solidFill>
                <a:effectLst/>
                <a:latin typeface="+mn-lt"/>
                <a:ea typeface="+mn-ea"/>
                <a:cs typeface="+mn-cs"/>
              </a:rPr>
              <a:t>Emotional Intelligence in Leadership</a:t>
            </a:r>
            <a:r>
              <a:rPr lang="en-GB" sz="1200" kern="1200" dirty="0">
                <a:solidFill>
                  <a:schemeClr val="tx1"/>
                </a:solidFill>
                <a:effectLst/>
                <a:latin typeface="+mn-lt"/>
                <a:ea typeface="+mn-ea"/>
                <a:cs typeface="+mn-cs"/>
              </a:rPr>
              <a:t>. London: </a:t>
            </a:r>
            <a:r>
              <a:rPr lang="en-GB" sz="1200" kern="1200" dirty="0" err="1">
                <a:solidFill>
                  <a:schemeClr val="tx1"/>
                </a:solidFill>
                <a:effectLst/>
                <a:latin typeface="+mn-lt"/>
                <a:ea typeface="+mn-ea"/>
                <a:cs typeface="+mn-cs"/>
              </a:rPr>
              <a:t>LibriHouse</a:t>
            </a:r>
            <a:r>
              <a:rPr lang="en-GB" sz="1200" kern="1200" dirty="0">
                <a:solidFill>
                  <a:schemeClr val="tx1"/>
                </a:solidFill>
                <a:effectLst/>
                <a:latin typeface="+mn-lt"/>
                <a:ea typeface="+mn-ea"/>
                <a:cs typeface="+mn-cs"/>
              </a:rPr>
              <a:t>.</a:t>
            </a:r>
          </a:p>
          <a:p>
            <a:r>
              <a:rPr lang="en-GB" sz="1200" kern="1200" dirty="0" err="1">
                <a:solidFill>
                  <a:schemeClr val="tx1"/>
                </a:solidFill>
                <a:effectLst/>
                <a:latin typeface="+mn-lt"/>
                <a:ea typeface="+mn-ea"/>
                <a:cs typeface="+mn-cs"/>
              </a:rPr>
              <a:t>Northouse</a:t>
            </a:r>
            <a:r>
              <a:rPr lang="en-GB" sz="1200" kern="1200" dirty="0">
                <a:solidFill>
                  <a:schemeClr val="tx1"/>
                </a:solidFill>
                <a:effectLst/>
                <a:latin typeface="+mn-lt"/>
                <a:ea typeface="+mn-ea"/>
                <a:cs typeface="+mn-cs"/>
              </a:rPr>
              <a:t>, P. G. (2021). </a:t>
            </a:r>
            <a:r>
              <a:rPr lang="en-GB" sz="1200" i="1" kern="1200" dirty="0">
                <a:solidFill>
                  <a:schemeClr val="tx1"/>
                </a:solidFill>
                <a:effectLst/>
                <a:latin typeface="+mn-lt"/>
                <a:ea typeface="+mn-ea"/>
                <a:cs typeface="+mn-cs"/>
              </a:rPr>
              <a:t>Leadership: Theory and Practice</a:t>
            </a:r>
            <a:r>
              <a:rPr lang="en-GB" sz="1200" kern="1200" dirty="0">
                <a:solidFill>
                  <a:schemeClr val="tx1"/>
                </a:solidFill>
                <a:effectLst/>
                <a:latin typeface="+mn-lt"/>
                <a:ea typeface="+mn-ea"/>
                <a:cs typeface="+mn-cs"/>
              </a:rPr>
              <a:t>. 9th edn. Thousand Oaks: Sage Publications.</a:t>
            </a:r>
          </a:p>
          <a:p>
            <a:r>
              <a:rPr lang="en-GB" sz="1200" kern="1200" dirty="0" err="1">
                <a:solidFill>
                  <a:schemeClr val="tx1"/>
                </a:solidFill>
                <a:effectLst/>
                <a:latin typeface="+mn-lt"/>
                <a:ea typeface="+mn-ea"/>
                <a:cs typeface="+mn-cs"/>
              </a:rPr>
              <a:t>Paiuc</a:t>
            </a:r>
            <a:r>
              <a:rPr lang="en-GB" sz="1200" kern="1200" dirty="0">
                <a:solidFill>
                  <a:schemeClr val="tx1"/>
                </a:solidFill>
                <a:effectLst/>
                <a:latin typeface="+mn-lt"/>
                <a:ea typeface="+mn-ea"/>
                <a:cs typeface="+mn-cs"/>
              </a:rPr>
              <a:t>, D. (2022). </a:t>
            </a:r>
            <a:r>
              <a:rPr lang="en-GB" sz="1200" i="1" kern="1200" dirty="0">
                <a:solidFill>
                  <a:schemeClr val="tx1"/>
                </a:solidFill>
                <a:effectLst/>
                <a:latin typeface="+mn-lt"/>
                <a:ea typeface="+mn-ea"/>
                <a:cs typeface="+mn-cs"/>
              </a:rPr>
              <a:t>Developing Multicultural Leadership using Knowledge Dynamics and Cultural Intelligence</a:t>
            </a:r>
            <a:r>
              <a:rPr lang="en-GB" sz="1200" kern="1200" dirty="0">
                <a:solidFill>
                  <a:schemeClr val="tx1"/>
                </a:solidFill>
                <a:effectLst/>
                <a:latin typeface="+mn-lt"/>
                <a:ea typeface="+mn-ea"/>
                <a:cs typeface="+mn-cs"/>
              </a:rPr>
              <a:t>. London: Emerald Publishing.</a:t>
            </a:r>
          </a:p>
          <a:p>
            <a:r>
              <a:rPr lang="en-GB" sz="1200" kern="1200" dirty="0">
                <a:solidFill>
                  <a:schemeClr val="tx1"/>
                </a:solidFill>
                <a:effectLst/>
                <a:latin typeface="+mn-lt"/>
                <a:ea typeface="+mn-ea"/>
                <a:cs typeface="+mn-cs"/>
              </a:rPr>
              <a:t>Schein, E. H. (2018). </a:t>
            </a:r>
            <a:r>
              <a:rPr lang="en-GB" sz="1200" i="1" kern="1200" dirty="0">
                <a:solidFill>
                  <a:schemeClr val="tx1"/>
                </a:solidFill>
                <a:effectLst/>
                <a:latin typeface="+mn-lt"/>
                <a:ea typeface="+mn-ea"/>
                <a:cs typeface="+mn-cs"/>
              </a:rPr>
              <a:t>Organizational Culture and Leadership</a:t>
            </a:r>
            <a:r>
              <a:rPr lang="en-GB" sz="1200" kern="1200" dirty="0">
                <a:solidFill>
                  <a:schemeClr val="tx1"/>
                </a:solidFill>
                <a:effectLst/>
                <a:latin typeface="+mn-lt"/>
                <a:ea typeface="+mn-ea"/>
                <a:cs typeface="+mn-cs"/>
              </a:rPr>
              <a:t>. 6th edn. San Francisco: </a:t>
            </a:r>
            <a:r>
              <a:rPr lang="en-GB" sz="1200" kern="1200" dirty="0" err="1">
                <a:solidFill>
                  <a:schemeClr val="tx1"/>
                </a:solidFill>
                <a:effectLst/>
                <a:latin typeface="+mn-lt"/>
                <a:ea typeface="+mn-ea"/>
                <a:cs typeface="+mn-cs"/>
              </a:rPr>
              <a:t>Jossey</a:t>
            </a:r>
            <a:r>
              <a:rPr lang="en-GB" sz="1200" kern="1200" dirty="0">
                <a:solidFill>
                  <a:schemeClr val="tx1"/>
                </a:solidFill>
                <a:effectLst/>
                <a:latin typeface="+mn-lt"/>
                <a:ea typeface="+mn-ea"/>
                <a:cs typeface="+mn-cs"/>
              </a:rPr>
              <a:t>-Bass.</a:t>
            </a:r>
          </a:p>
          <a:p>
            <a:r>
              <a:rPr lang="en-GB" sz="1200" kern="1200" dirty="0" err="1">
                <a:solidFill>
                  <a:schemeClr val="tx1"/>
                </a:solidFill>
                <a:effectLst/>
                <a:latin typeface="+mn-lt"/>
                <a:ea typeface="+mn-ea"/>
                <a:cs typeface="+mn-cs"/>
              </a:rPr>
              <a:t>Sharmma</a:t>
            </a:r>
            <a:r>
              <a:rPr lang="en-GB" sz="1200" kern="1200" dirty="0">
                <a:solidFill>
                  <a:schemeClr val="tx1"/>
                </a:solidFill>
                <a:effectLst/>
                <a:latin typeface="+mn-lt"/>
                <a:ea typeface="+mn-ea"/>
                <a:cs typeface="+mn-cs"/>
              </a:rPr>
              <a:t>, R. (2025). </a:t>
            </a:r>
            <a:r>
              <a:rPr lang="en-GB" sz="1200" i="1" kern="1200" dirty="0">
                <a:solidFill>
                  <a:schemeClr val="tx1"/>
                </a:solidFill>
                <a:effectLst/>
                <a:latin typeface="+mn-lt"/>
                <a:ea typeface="+mn-ea"/>
                <a:cs typeface="+mn-cs"/>
              </a:rPr>
              <a:t>Emotional Intelligence for Leaders</a:t>
            </a:r>
            <a:r>
              <a:rPr lang="en-GB" sz="1200" kern="1200" dirty="0">
                <a:solidFill>
                  <a:schemeClr val="tx1"/>
                </a:solidFill>
                <a:effectLst/>
                <a:latin typeface="+mn-lt"/>
                <a:ea typeface="+mn-ea"/>
                <a:cs typeface="+mn-cs"/>
              </a:rPr>
              <a:t>. e-Book.</a:t>
            </a:r>
          </a:p>
          <a:p>
            <a:r>
              <a:rPr lang="en-GB" sz="1200" kern="1200" dirty="0" err="1">
                <a:solidFill>
                  <a:schemeClr val="tx1"/>
                </a:solidFill>
                <a:effectLst/>
                <a:latin typeface="+mn-lt"/>
                <a:ea typeface="+mn-ea"/>
                <a:cs typeface="+mn-cs"/>
              </a:rPr>
              <a:t>Yukl</a:t>
            </a:r>
            <a:r>
              <a:rPr lang="en-GB" sz="1200" kern="1200" dirty="0">
                <a:solidFill>
                  <a:schemeClr val="tx1"/>
                </a:solidFill>
                <a:effectLst/>
                <a:latin typeface="+mn-lt"/>
                <a:ea typeface="+mn-ea"/>
                <a:cs typeface="+mn-cs"/>
              </a:rPr>
              <a:t>, G. (2019). Leadership in Organizations 9th edn. Boston: Pearson.</a:t>
            </a:r>
          </a:p>
          <a:p>
            <a:endParaRPr lang="en-GB" dirty="0"/>
          </a:p>
        </p:txBody>
      </p:sp>
      <p:sp>
        <p:nvSpPr>
          <p:cNvPr id="4" name="Slide Number Placeholder 3"/>
          <p:cNvSpPr>
            <a:spLocks noGrp="1"/>
          </p:cNvSpPr>
          <p:nvPr>
            <p:ph type="sldNum" sz="quarter" idx="10"/>
          </p:nvPr>
        </p:nvSpPr>
        <p:spPr/>
        <p:txBody>
          <a:bodyPr/>
          <a:lstStyle/>
          <a:p>
            <a:fld id="{5C1B0631-D67E-404D-B671-6DFD98C7B578}" type="slidenum">
              <a:rPr lang="en-GB" smtClean="0"/>
              <a:t>11</a:t>
            </a:fld>
            <a:endParaRPr lang="en-GB"/>
          </a:p>
        </p:txBody>
      </p:sp>
    </p:spTree>
    <p:extLst>
      <p:ext uri="{BB962C8B-B14F-4D97-AF65-F5344CB8AC3E}">
        <p14:creationId xmlns:p14="http://schemas.microsoft.com/office/powerpoint/2010/main" val="18547511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 Id="rId9" Type="http://schemas.openxmlformats.org/officeDocument/2006/relationships/image" Target="../media/image16.svg"/></Relationships>
</file>

<file path=ppt/slides/_rels/slide10.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7.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25.svg"/><Relationship Id="rId5" Type="http://schemas.openxmlformats.org/officeDocument/2006/relationships/image" Target="../media/image19.sv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 Id="rId14" Type="http://schemas.openxmlformats.org/officeDocument/2006/relationships/image" Target="../media/image28.svg"/></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1F2DE"/>
            </a:solidFill>
          </p:spPr>
          <p:txBody>
            <a:bodyPr/>
            <a:lstStyle/>
            <a:p>
              <a:endParaRPr lang="en-GB"/>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ABCF98"/>
            </a:solidFill>
          </p:spPr>
          <p:txBody>
            <a:bodyPr/>
            <a:lstStyle/>
            <a:p>
              <a:endParaRPr lang="en-GB"/>
            </a:p>
          </p:txBody>
        </p:sp>
      </p:grpSp>
      <p:grpSp>
        <p:nvGrpSpPr>
          <p:cNvPr id="6" name="Group 6"/>
          <p:cNvGrpSpPr/>
          <p:nvPr/>
        </p:nvGrpSpPr>
        <p:grpSpPr>
          <a:xfrm>
            <a:off x="0" y="0"/>
            <a:ext cx="6858000" cy="10287000"/>
            <a:chOff x="0" y="0"/>
            <a:chExt cx="9144000" cy="13716000"/>
          </a:xfrm>
        </p:grpSpPr>
        <p:sp>
          <p:nvSpPr>
            <p:cNvPr id="7" name="Freeform 7" descr="preencoded.png"/>
            <p:cNvSpPr/>
            <p:nvPr/>
          </p:nvSpPr>
          <p:spPr>
            <a:xfrm>
              <a:off x="0" y="0"/>
              <a:ext cx="9144000" cy="13716000"/>
            </a:xfrm>
            <a:custGeom>
              <a:avLst/>
              <a:gdLst/>
              <a:ahLst/>
              <a:cxnLst/>
              <a:rect l="l" t="t" r="r" b="b"/>
              <a:pathLst>
                <a:path w="9144000" h="13716000">
                  <a:moveTo>
                    <a:pt x="0" y="0"/>
                  </a:moveTo>
                  <a:lnTo>
                    <a:pt x="9144000" y="0"/>
                  </a:lnTo>
                  <a:lnTo>
                    <a:pt x="9144000" y="13716000"/>
                  </a:lnTo>
                  <a:lnTo>
                    <a:pt x="0" y="13716000"/>
                  </a:lnTo>
                  <a:lnTo>
                    <a:pt x="0" y="0"/>
                  </a:lnTo>
                  <a:close/>
                </a:path>
              </a:pathLst>
            </a:custGeom>
            <a:blipFill>
              <a:blip r:embed="rId3"/>
              <a:stretch>
                <a:fillRect/>
              </a:stretch>
            </a:blipFill>
          </p:spPr>
          <p:txBody>
            <a:bodyPr/>
            <a:lstStyle/>
            <a:p>
              <a:endParaRPr lang="en-GB"/>
            </a:p>
          </p:txBody>
        </p:sp>
      </p:grpSp>
      <p:sp>
        <p:nvSpPr>
          <p:cNvPr id="8" name="TextBox 8"/>
          <p:cNvSpPr txBox="1"/>
          <p:nvPr/>
        </p:nvSpPr>
        <p:spPr>
          <a:xfrm>
            <a:off x="7401672" y="3101618"/>
            <a:ext cx="9445526" cy="1718612"/>
          </a:xfrm>
          <a:prstGeom prst="rect">
            <a:avLst/>
          </a:prstGeom>
        </p:spPr>
        <p:txBody>
          <a:bodyPr lIns="0" tIns="0" rIns="0" bIns="0" rtlCol="0" anchor="t">
            <a:spAutoFit/>
          </a:bodyPr>
          <a:lstStyle/>
          <a:p>
            <a:pPr algn="l">
              <a:lnSpc>
                <a:spcPts val="6937"/>
              </a:lnSpc>
            </a:pPr>
            <a:r>
              <a:rPr lang="en-US" sz="4400" dirty="0">
                <a:solidFill>
                  <a:srgbClr val="233E32"/>
                </a:solidFill>
                <a:latin typeface="Alice"/>
                <a:ea typeface="Alice"/>
                <a:cs typeface="Alice"/>
                <a:sym typeface="Alice"/>
              </a:rPr>
              <a:t>Emotional &amp; Cultural Intelligence in Leadership</a:t>
            </a:r>
          </a:p>
        </p:txBody>
      </p:sp>
      <p:sp>
        <p:nvSpPr>
          <p:cNvPr id="9" name="TextBox 9"/>
          <p:cNvSpPr txBox="1"/>
          <p:nvPr/>
        </p:nvSpPr>
        <p:spPr>
          <a:xfrm>
            <a:off x="7850237" y="5249019"/>
            <a:ext cx="9445526" cy="2264915"/>
          </a:xfrm>
          <a:prstGeom prst="rect">
            <a:avLst/>
          </a:prstGeom>
        </p:spPr>
        <p:txBody>
          <a:bodyPr lIns="0" tIns="0" rIns="0" bIns="0" rtlCol="0" anchor="t">
            <a:spAutoFit/>
          </a:bodyPr>
          <a:lstStyle/>
          <a:p>
            <a:pPr algn="l">
              <a:lnSpc>
                <a:spcPts val="3562"/>
              </a:lnSpc>
            </a:pPr>
            <a:r>
              <a:rPr lang="en-US" sz="2187" b="1" dirty="0">
                <a:solidFill>
                  <a:srgbClr val="2C2821"/>
                </a:solidFill>
                <a:latin typeface="Lora"/>
                <a:ea typeface="Lora"/>
                <a:cs typeface="Lora"/>
                <a:sym typeface="Lora"/>
              </a:rPr>
              <a:t>Group Names : Alin Florin Carare – 2246440</a:t>
            </a:r>
          </a:p>
          <a:p>
            <a:pPr algn="l">
              <a:lnSpc>
                <a:spcPts val="3562"/>
              </a:lnSpc>
            </a:pPr>
            <a:r>
              <a:rPr lang="en-US" sz="2187" b="1" dirty="0">
                <a:solidFill>
                  <a:srgbClr val="2C2821"/>
                </a:solidFill>
                <a:latin typeface="Lora"/>
                <a:ea typeface="Lora"/>
                <a:cs typeface="Lora"/>
                <a:sym typeface="Lora"/>
              </a:rPr>
              <a:t>		  Iulian Neagu – 2107401</a:t>
            </a:r>
          </a:p>
          <a:p>
            <a:pPr algn="l">
              <a:lnSpc>
                <a:spcPts val="3562"/>
              </a:lnSpc>
            </a:pPr>
            <a:r>
              <a:rPr lang="en-US" sz="2187" b="1" dirty="0">
                <a:solidFill>
                  <a:srgbClr val="2C2821"/>
                </a:solidFill>
                <a:latin typeface="Lora"/>
                <a:ea typeface="Lora"/>
                <a:cs typeface="Lora"/>
                <a:sym typeface="Lora"/>
              </a:rPr>
              <a:t>		  Cristina Madalina Carare – 2246441</a:t>
            </a:r>
          </a:p>
          <a:p>
            <a:pPr algn="l">
              <a:lnSpc>
                <a:spcPts val="3562"/>
              </a:lnSpc>
            </a:pPr>
            <a:r>
              <a:rPr lang="en-US" sz="2187" b="1" dirty="0">
                <a:solidFill>
                  <a:srgbClr val="2C2821"/>
                </a:solidFill>
                <a:latin typeface="Lora"/>
                <a:ea typeface="Lora"/>
                <a:cs typeface="Lora"/>
                <a:sym typeface="Lora"/>
              </a:rPr>
              <a:t>		  Mirela Oprea - 2107120</a:t>
            </a:r>
            <a:br>
              <a:rPr lang="en-US" sz="2187" dirty="0">
                <a:solidFill>
                  <a:srgbClr val="2C2821"/>
                </a:solidFill>
                <a:latin typeface="Lora"/>
                <a:ea typeface="Lora"/>
                <a:cs typeface="Lora"/>
                <a:sym typeface="Lora"/>
              </a:rPr>
            </a:br>
            <a:endParaRPr lang="en-US" sz="2187" dirty="0">
              <a:solidFill>
                <a:srgbClr val="2C2821"/>
              </a:solidFill>
              <a:latin typeface="Lora"/>
              <a:ea typeface="Lora"/>
              <a:cs typeface="Lora"/>
              <a:sym typeface="Lora"/>
            </a:endParaRPr>
          </a:p>
        </p:txBody>
      </p:sp>
      <p:pic>
        <p:nvPicPr>
          <p:cNvPr id="10" name="Picture 9"/>
          <p:cNvPicPr/>
          <p:nvPr/>
        </p:nvPicPr>
        <p:blipFill>
          <a:blip r:embed="rId4"/>
          <a:stretch>
            <a:fillRect/>
          </a:stretch>
        </p:blipFill>
        <p:spPr>
          <a:xfrm>
            <a:off x="15849600" y="266700"/>
            <a:ext cx="2057400" cy="1600200"/>
          </a:xfrm>
          <a:prstGeom prst="rect">
            <a:avLst/>
          </a:prstGeom>
        </p:spPr>
      </p:pic>
      <p:sp>
        <p:nvSpPr>
          <p:cNvPr id="11" name="TextBox 8"/>
          <p:cNvSpPr txBox="1"/>
          <p:nvPr/>
        </p:nvSpPr>
        <p:spPr>
          <a:xfrm>
            <a:off x="7401672" y="250211"/>
            <a:ext cx="9445526" cy="2608599"/>
          </a:xfrm>
          <a:prstGeom prst="rect">
            <a:avLst/>
          </a:prstGeom>
        </p:spPr>
        <p:txBody>
          <a:bodyPr lIns="0" tIns="0" rIns="0" bIns="0" rtlCol="0" anchor="t">
            <a:spAutoFit/>
          </a:bodyPr>
          <a:lstStyle/>
          <a:p>
            <a:pPr>
              <a:lnSpc>
                <a:spcPts val="6937"/>
              </a:lnSpc>
            </a:pPr>
            <a:r>
              <a:rPr lang="en-US" sz="5562" dirty="0" err="1">
                <a:solidFill>
                  <a:srgbClr val="233E32"/>
                </a:solidFill>
                <a:latin typeface="Alice"/>
                <a:ea typeface="Alice"/>
                <a:cs typeface="Alice"/>
                <a:sym typeface="Alice"/>
              </a:rPr>
              <a:t>LCBB6003</a:t>
            </a:r>
            <a:r>
              <a:rPr lang="en-US" sz="5562" dirty="0">
                <a:solidFill>
                  <a:srgbClr val="233E32"/>
                </a:solidFill>
                <a:latin typeface="Alice"/>
                <a:ea typeface="Alice"/>
                <a:cs typeface="Alice"/>
                <a:sym typeface="Alice"/>
              </a:rPr>
              <a:t> Leadership and Management, Theory and Practice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1F2DE"/>
            </a:solidFill>
          </p:spPr>
          <p:txBody>
            <a:bodyPr/>
            <a:lstStyle/>
            <a:p>
              <a:endParaRPr lang="en-GB"/>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ABCF98"/>
            </a:solidFill>
          </p:spPr>
          <p:txBody>
            <a:bodyPr/>
            <a:lstStyle/>
            <a:p>
              <a:endParaRPr lang="en-GB"/>
            </a:p>
          </p:txBody>
        </p:sp>
      </p:grpSp>
      <p:grpSp>
        <p:nvGrpSpPr>
          <p:cNvPr id="6" name="Group 6"/>
          <p:cNvGrpSpPr/>
          <p:nvPr/>
        </p:nvGrpSpPr>
        <p:grpSpPr>
          <a:xfrm>
            <a:off x="0" y="0"/>
            <a:ext cx="6858000" cy="10287000"/>
            <a:chOff x="0" y="0"/>
            <a:chExt cx="9144000" cy="13716000"/>
          </a:xfrm>
        </p:grpSpPr>
        <p:sp>
          <p:nvSpPr>
            <p:cNvPr id="7" name="Freeform 7" descr="preencoded.png"/>
            <p:cNvSpPr/>
            <p:nvPr/>
          </p:nvSpPr>
          <p:spPr>
            <a:xfrm>
              <a:off x="0" y="0"/>
              <a:ext cx="9144000" cy="13716000"/>
            </a:xfrm>
            <a:custGeom>
              <a:avLst/>
              <a:gdLst/>
              <a:ahLst/>
              <a:cxnLst/>
              <a:rect l="l" t="t" r="r" b="b"/>
              <a:pathLst>
                <a:path w="9144000" h="13716000">
                  <a:moveTo>
                    <a:pt x="0" y="0"/>
                  </a:moveTo>
                  <a:lnTo>
                    <a:pt x="9144000" y="0"/>
                  </a:lnTo>
                  <a:lnTo>
                    <a:pt x="9144000" y="13716000"/>
                  </a:lnTo>
                  <a:lnTo>
                    <a:pt x="0" y="13716000"/>
                  </a:lnTo>
                  <a:lnTo>
                    <a:pt x="0" y="0"/>
                  </a:lnTo>
                  <a:close/>
                </a:path>
              </a:pathLst>
            </a:custGeom>
            <a:blipFill>
              <a:blip r:embed="rId3"/>
              <a:stretch>
                <a:fillRect/>
              </a:stretch>
            </a:blipFill>
          </p:spPr>
          <p:txBody>
            <a:bodyPr/>
            <a:lstStyle/>
            <a:p>
              <a:endParaRPr lang="en-GB"/>
            </a:p>
          </p:txBody>
        </p:sp>
      </p:grpSp>
      <p:sp>
        <p:nvSpPr>
          <p:cNvPr id="8" name="TextBox 8"/>
          <p:cNvSpPr txBox="1"/>
          <p:nvPr/>
        </p:nvSpPr>
        <p:spPr>
          <a:xfrm>
            <a:off x="7432774" y="3448324"/>
            <a:ext cx="9445526" cy="2156552"/>
          </a:xfrm>
          <a:prstGeom prst="rect">
            <a:avLst/>
          </a:prstGeom>
        </p:spPr>
        <p:txBody>
          <a:bodyPr lIns="0" tIns="0" rIns="0" bIns="0" rtlCol="0" anchor="t">
            <a:spAutoFit/>
          </a:bodyPr>
          <a:lstStyle/>
          <a:p>
            <a:pPr algn="just">
              <a:lnSpc>
                <a:spcPct val="150000"/>
              </a:lnSpc>
            </a:pPr>
            <a:r>
              <a:rPr lang="en-US" sz="2400" dirty="0">
                <a:solidFill>
                  <a:srgbClr val="233E32"/>
                </a:solidFill>
                <a:latin typeface="Lora" panose="020B0604020202020204" charset="0"/>
                <a:ea typeface="Alice"/>
                <a:cs typeface="Alice"/>
                <a:sym typeface="Alice"/>
              </a:rPr>
              <a:t>Technical skills alone are insufficient for modern leaders. Emotional intelligence—the ability to perceive, understand, and manage emotions—combined with cultural intelligence enables effective leadership in diverse, collaborative environments.</a:t>
            </a:r>
          </a:p>
        </p:txBody>
      </p:sp>
      <p:sp>
        <p:nvSpPr>
          <p:cNvPr id="11" name="TextBox 8"/>
          <p:cNvSpPr txBox="1"/>
          <p:nvPr/>
        </p:nvSpPr>
        <p:spPr>
          <a:xfrm>
            <a:off x="7401672" y="2064817"/>
            <a:ext cx="9445526" cy="838884"/>
          </a:xfrm>
          <a:prstGeom prst="rect">
            <a:avLst/>
          </a:prstGeom>
        </p:spPr>
        <p:txBody>
          <a:bodyPr lIns="0" tIns="0" rIns="0" bIns="0" rtlCol="0" anchor="t">
            <a:spAutoFit/>
          </a:bodyPr>
          <a:lstStyle/>
          <a:p>
            <a:pPr>
              <a:lnSpc>
                <a:spcPts val="6937"/>
              </a:lnSpc>
            </a:pPr>
            <a:r>
              <a:rPr lang="en-US" sz="5700" dirty="0">
                <a:solidFill>
                  <a:srgbClr val="233E32"/>
                </a:solidFill>
                <a:latin typeface="Alice"/>
                <a:ea typeface="Alice"/>
                <a:cs typeface="Alice"/>
                <a:sym typeface="Alice"/>
              </a:rPr>
              <a:t>Introduction</a:t>
            </a:r>
          </a:p>
        </p:txBody>
      </p:sp>
    </p:spTree>
    <p:extLst>
      <p:ext uri="{BB962C8B-B14F-4D97-AF65-F5344CB8AC3E}">
        <p14:creationId xmlns:p14="http://schemas.microsoft.com/office/powerpoint/2010/main" val="3877152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ABCF98"/>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1F2DE"/>
            </a:solidFill>
          </p:spPr>
          <p:txBody>
            <a:bodyPr/>
            <a:lstStyle/>
            <a:p>
              <a:endParaRPr lang="en-GB"/>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ABCF98"/>
            </a:solidFill>
          </p:spPr>
          <p:txBody>
            <a:bodyPr/>
            <a:lstStyle/>
            <a:p>
              <a:endParaRPr lang="en-GB"/>
            </a:p>
          </p:txBody>
        </p:sp>
      </p:grpSp>
      <p:grpSp>
        <p:nvGrpSpPr>
          <p:cNvPr id="6" name="Group 6"/>
          <p:cNvGrpSpPr/>
          <p:nvPr/>
        </p:nvGrpSpPr>
        <p:grpSpPr>
          <a:xfrm>
            <a:off x="11430000" y="0"/>
            <a:ext cx="6858000" cy="10287000"/>
            <a:chOff x="0" y="0"/>
            <a:chExt cx="9144000" cy="13716000"/>
          </a:xfrm>
        </p:grpSpPr>
        <p:sp>
          <p:nvSpPr>
            <p:cNvPr id="7" name="Freeform 7" descr="preencoded.png"/>
            <p:cNvSpPr/>
            <p:nvPr/>
          </p:nvSpPr>
          <p:spPr>
            <a:xfrm>
              <a:off x="0" y="0"/>
              <a:ext cx="9144000" cy="13716016"/>
            </a:xfrm>
            <a:custGeom>
              <a:avLst/>
              <a:gdLst/>
              <a:ahLst/>
              <a:cxnLst/>
              <a:rect l="l" t="t" r="r" b="b"/>
              <a:pathLst>
                <a:path w="9144000" h="13716016">
                  <a:moveTo>
                    <a:pt x="0" y="0"/>
                  </a:moveTo>
                  <a:lnTo>
                    <a:pt x="9144000" y="0"/>
                  </a:lnTo>
                  <a:lnTo>
                    <a:pt x="9144000" y="13716016"/>
                  </a:lnTo>
                  <a:lnTo>
                    <a:pt x="0" y="13716016"/>
                  </a:lnTo>
                  <a:lnTo>
                    <a:pt x="0" y="0"/>
                  </a:lnTo>
                  <a:close/>
                </a:path>
              </a:pathLst>
            </a:custGeom>
            <a:blipFill>
              <a:blip r:embed="rId3"/>
              <a:stretch>
                <a:fillRect/>
              </a:stretch>
            </a:blipFill>
          </p:spPr>
          <p:txBody>
            <a:bodyPr/>
            <a:lstStyle/>
            <a:p>
              <a:endParaRPr lang="en-GB"/>
            </a:p>
          </p:txBody>
        </p:sp>
      </p:grpSp>
      <p:sp>
        <p:nvSpPr>
          <p:cNvPr id="8" name="TextBox 8"/>
          <p:cNvSpPr txBox="1"/>
          <p:nvPr/>
        </p:nvSpPr>
        <p:spPr>
          <a:xfrm>
            <a:off x="986879" y="727770"/>
            <a:ext cx="9456241" cy="1728102"/>
          </a:xfrm>
          <a:prstGeom prst="rect">
            <a:avLst/>
          </a:prstGeom>
        </p:spPr>
        <p:txBody>
          <a:bodyPr lIns="0" tIns="0" rIns="0" bIns="0" rtlCol="0" anchor="t">
            <a:spAutoFit/>
          </a:bodyPr>
          <a:lstStyle/>
          <a:p>
            <a:pPr algn="l">
              <a:lnSpc>
                <a:spcPts val="6937"/>
              </a:lnSpc>
            </a:pPr>
            <a:r>
              <a:rPr lang="en-US" sz="5700" dirty="0">
                <a:solidFill>
                  <a:srgbClr val="233E32"/>
                </a:solidFill>
                <a:latin typeface="Alice"/>
                <a:ea typeface="Alice"/>
                <a:cs typeface="Alice"/>
                <a:sym typeface="Alice"/>
              </a:rPr>
              <a:t>Emotional Intelligence Models</a:t>
            </a:r>
          </a:p>
        </p:txBody>
      </p:sp>
      <p:grpSp>
        <p:nvGrpSpPr>
          <p:cNvPr id="9" name="Group 9"/>
          <p:cNvGrpSpPr/>
          <p:nvPr/>
        </p:nvGrpSpPr>
        <p:grpSpPr>
          <a:xfrm>
            <a:off x="1139278" y="2960340"/>
            <a:ext cx="9456241" cy="2075855"/>
            <a:chOff x="0" y="0"/>
            <a:chExt cx="12608322" cy="2767807"/>
          </a:xfrm>
        </p:grpSpPr>
        <p:sp>
          <p:nvSpPr>
            <p:cNvPr id="10" name="Freeform 10"/>
            <p:cNvSpPr/>
            <p:nvPr/>
          </p:nvSpPr>
          <p:spPr>
            <a:xfrm>
              <a:off x="0" y="0"/>
              <a:ext cx="12608306" cy="2767838"/>
            </a:xfrm>
            <a:custGeom>
              <a:avLst/>
              <a:gdLst/>
              <a:ahLst/>
              <a:cxnLst/>
              <a:rect l="l" t="t" r="r" b="b"/>
              <a:pathLst>
                <a:path w="12608306" h="2767838">
                  <a:moveTo>
                    <a:pt x="0" y="56388"/>
                  </a:moveTo>
                  <a:cubicBezTo>
                    <a:pt x="0" y="25273"/>
                    <a:pt x="25273" y="0"/>
                    <a:pt x="56388" y="0"/>
                  </a:cubicBezTo>
                  <a:lnTo>
                    <a:pt x="12551918" y="0"/>
                  </a:lnTo>
                  <a:cubicBezTo>
                    <a:pt x="12583033" y="0"/>
                    <a:pt x="12608306" y="25273"/>
                    <a:pt x="12608306" y="56388"/>
                  </a:cubicBezTo>
                  <a:lnTo>
                    <a:pt x="12608306" y="2711450"/>
                  </a:lnTo>
                  <a:cubicBezTo>
                    <a:pt x="12608306" y="2742565"/>
                    <a:pt x="12583033" y="2767838"/>
                    <a:pt x="12551918" y="2767838"/>
                  </a:cubicBezTo>
                  <a:lnTo>
                    <a:pt x="56388" y="2767838"/>
                  </a:lnTo>
                  <a:cubicBezTo>
                    <a:pt x="25273" y="2767838"/>
                    <a:pt x="0" y="2742565"/>
                    <a:pt x="0" y="2711450"/>
                  </a:cubicBezTo>
                  <a:close/>
                </a:path>
              </a:pathLst>
            </a:custGeom>
            <a:solidFill>
              <a:srgbClr val="ABCF98"/>
            </a:solidFill>
          </p:spPr>
          <p:txBody>
            <a:bodyPr/>
            <a:lstStyle/>
            <a:p>
              <a:endParaRPr lang="en-GB"/>
            </a:p>
          </p:txBody>
        </p:sp>
      </p:grpSp>
      <p:sp>
        <p:nvSpPr>
          <p:cNvPr id="11" name="TextBox 11"/>
          <p:cNvSpPr txBox="1"/>
          <p:nvPr/>
        </p:nvSpPr>
        <p:spPr>
          <a:xfrm>
            <a:off x="1267204" y="2960327"/>
            <a:ext cx="4600195" cy="436017"/>
          </a:xfrm>
          <a:prstGeom prst="rect">
            <a:avLst/>
          </a:prstGeom>
        </p:spPr>
        <p:txBody>
          <a:bodyPr wrap="square" lIns="0" tIns="0" rIns="0" bIns="0" rtlCol="0" anchor="t">
            <a:spAutoFit/>
          </a:bodyPr>
          <a:lstStyle/>
          <a:p>
            <a:pPr algn="l">
              <a:lnSpc>
                <a:spcPts val="3437"/>
              </a:lnSpc>
            </a:pPr>
            <a:r>
              <a:rPr lang="en-US" sz="2900" b="1" dirty="0" err="1">
                <a:solidFill>
                  <a:srgbClr val="2C2821"/>
                </a:solidFill>
                <a:latin typeface="Alice"/>
                <a:ea typeface="Alice"/>
                <a:cs typeface="Alice"/>
                <a:sym typeface="Alice"/>
              </a:rPr>
              <a:t>Goleman's</a:t>
            </a:r>
            <a:r>
              <a:rPr lang="en-US" sz="2900" b="1" dirty="0">
                <a:solidFill>
                  <a:srgbClr val="2C2821"/>
                </a:solidFill>
                <a:latin typeface="Alice"/>
                <a:ea typeface="Alice"/>
                <a:cs typeface="Alice"/>
                <a:sym typeface="Alice"/>
              </a:rPr>
              <a:t> Model (1995)</a:t>
            </a:r>
          </a:p>
        </p:txBody>
      </p:sp>
      <p:sp>
        <p:nvSpPr>
          <p:cNvPr id="12" name="TextBox 12"/>
          <p:cNvSpPr txBox="1"/>
          <p:nvPr/>
        </p:nvSpPr>
        <p:spPr>
          <a:xfrm>
            <a:off x="1268760" y="3766096"/>
            <a:ext cx="8892480" cy="864532"/>
          </a:xfrm>
          <a:prstGeom prst="rect">
            <a:avLst/>
          </a:prstGeom>
        </p:spPr>
        <p:txBody>
          <a:bodyPr lIns="0" tIns="0" rIns="0" bIns="0" rtlCol="0" anchor="t">
            <a:spAutoFit/>
          </a:bodyPr>
          <a:lstStyle/>
          <a:p>
            <a:pPr algn="l">
              <a:lnSpc>
                <a:spcPts val="3500"/>
              </a:lnSpc>
            </a:pPr>
            <a:r>
              <a:rPr lang="en-US" sz="2400" dirty="0">
                <a:solidFill>
                  <a:srgbClr val="2C2821"/>
                </a:solidFill>
                <a:latin typeface="Lora"/>
                <a:ea typeface="Lora"/>
                <a:cs typeface="Lora"/>
                <a:sym typeface="Lora"/>
              </a:rPr>
              <a:t>Five core skills: self-awareness, self-regulation, empathy, social skills, and motivation. Practical for business leaders.</a:t>
            </a:r>
          </a:p>
        </p:txBody>
      </p:sp>
      <p:grpSp>
        <p:nvGrpSpPr>
          <p:cNvPr id="13" name="Group 13"/>
          <p:cNvGrpSpPr/>
          <p:nvPr/>
        </p:nvGrpSpPr>
        <p:grpSpPr>
          <a:xfrm>
            <a:off x="986879" y="5318075"/>
            <a:ext cx="9456241" cy="2527101"/>
            <a:chOff x="0" y="0"/>
            <a:chExt cx="12608322" cy="3369468"/>
          </a:xfrm>
        </p:grpSpPr>
        <p:sp>
          <p:nvSpPr>
            <p:cNvPr id="14" name="Freeform 14"/>
            <p:cNvSpPr/>
            <p:nvPr/>
          </p:nvSpPr>
          <p:spPr>
            <a:xfrm>
              <a:off x="0" y="0"/>
              <a:ext cx="12608306" cy="3369437"/>
            </a:xfrm>
            <a:custGeom>
              <a:avLst/>
              <a:gdLst/>
              <a:ahLst/>
              <a:cxnLst/>
              <a:rect l="l" t="t" r="r" b="b"/>
              <a:pathLst>
                <a:path w="12608306" h="3369437">
                  <a:moveTo>
                    <a:pt x="0" y="56388"/>
                  </a:moveTo>
                  <a:cubicBezTo>
                    <a:pt x="0" y="25273"/>
                    <a:pt x="25273" y="0"/>
                    <a:pt x="56388" y="0"/>
                  </a:cubicBezTo>
                  <a:lnTo>
                    <a:pt x="12551918" y="0"/>
                  </a:lnTo>
                  <a:cubicBezTo>
                    <a:pt x="12583033" y="0"/>
                    <a:pt x="12608306" y="25273"/>
                    <a:pt x="12608306" y="56388"/>
                  </a:cubicBezTo>
                  <a:lnTo>
                    <a:pt x="12608306" y="3313049"/>
                  </a:lnTo>
                  <a:cubicBezTo>
                    <a:pt x="12608306" y="3344164"/>
                    <a:pt x="12583033" y="3369437"/>
                    <a:pt x="12551918" y="3369437"/>
                  </a:cubicBezTo>
                  <a:lnTo>
                    <a:pt x="56388" y="3369437"/>
                  </a:lnTo>
                  <a:cubicBezTo>
                    <a:pt x="25273" y="3369437"/>
                    <a:pt x="0" y="3344164"/>
                    <a:pt x="0" y="3313049"/>
                  </a:cubicBezTo>
                  <a:close/>
                </a:path>
              </a:pathLst>
            </a:custGeom>
            <a:solidFill>
              <a:srgbClr val="ABCF98"/>
            </a:solidFill>
          </p:spPr>
          <p:txBody>
            <a:bodyPr/>
            <a:lstStyle/>
            <a:p>
              <a:endParaRPr lang="en-GB"/>
            </a:p>
          </p:txBody>
        </p:sp>
      </p:grpSp>
      <p:sp>
        <p:nvSpPr>
          <p:cNvPr id="15" name="TextBox 15"/>
          <p:cNvSpPr txBox="1"/>
          <p:nvPr/>
        </p:nvSpPr>
        <p:spPr>
          <a:xfrm>
            <a:off x="1267205" y="5251846"/>
            <a:ext cx="4600194" cy="436017"/>
          </a:xfrm>
          <a:prstGeom prst="rect">
            <a:avLst/>
          </a:prstGeom>
        </p:spPr>
        <p:txBody>
          <a:bodyPr wrap="square" lIns="0" tIns="0" rIns="0" bIns="0" rtlCol="0" anchor="t">
            <a:spAutoFit/>
          </a:bodyPr>
          <a:lstStyle/>
          <a:p>
            <a:pPr algn="l">
              <a:lnSpc>
                <a:spcPts val="3437"/>
              </a:lnSpc>
            </a:pPr>
            <a:r>
              <a:rPr lang="en-US" sz="2900" b="1" dirty="0">
                <a:solidFill>
                  <a:srgbClr val="2C2821"/>
                </a:solidFill>
                <a:latin typeface="Alice"/>
                <a:ea typeface="Alice"/>
                <a:cs typeface="Alice"/>
                <a:sym typeface="Alice"/>
              </a:rPr>
              <a:t>Mayer-</a:t>
            </a:r>
            <a:r>
              <a:rPr lang="en-US" sz="2900" b="1" dirty="0" err="1">
                <a:solidFill>
                  <a:srgbClr val="2C2821"/>
                </a:solidFill>
                <a:latin typeface="Alice"/>
                <a:ea typeface="Alice"/>
                <a:cs typeface="Alice"/>
                <a:sym typeface="Alice"/>
              </a:rPr>
              <a:t>Salovey</a:t>
            </a:r>
            <a:r>
              <a:rPr lang="en-US" sz="2900" b="1" dirty="0">
                <a:solidFill>
                  <a:srgbClr val="2C2821"/>
                </a:solidFill>
                <a:latin typeface="Alice"/>
                <a:ea typeface="Alice"/>
                <a:cs typeface="Alice"/>
                <a:sym typeface="Alice"/>
              </a:rPr>
              <a:t> Model (1997)</a:t>
            </a:r>
          </a:p>
        </p:txBody>
      </p:sp>
      <p:sp>
        <p:nvSpPr>
          <p:cNvPr id="16" name="TextBox 16"/>
          <p:cNvSpPr txBox="1"/>
          <p:nvPr/>
        </p:nvSpPr>
        <p:spPr>
          <a:xfrm>
            <a:off x="1268760" y="6123831"/>
            <a:ext cx="8892480" cy="1313373"/>
          </a:xfrm>
          <a:prstGeom prst="rect">
            <a:avLst/>
          </a:prstGeom>
        </p:spPr>
        <p:txBody>
          <a:bodyPr lIns="0" tIns="0" rIns="0" bIns="0" rtlCol="0" anchor="t">
            <a:spAutoFit/>
          </a:bodyPr>
          <a:lstStyle/>
          <a:p>
            <a:pPr algn="l">
              <a:lnSpc>
                <a:spcPts val="3500"/>
              </a:lnSpc>
            </a:pPr>
            <a:r>
              <a:rPr lang="en-US" sz="2400" dirty="0">
                <a:solidFill>
                  <a:srgbClr val="2C2821"/>
                </a:solidFill>
                <a:latin typeface="Lora"/>
                <a:ea typeface="Lora"/>
                <a:cs typeface="Lora"/>
                <a:sym typeface="Lora"/>
              </a:rPr>
              <a:t>Ability-based approach emphasizing accurate perception, expression, and appraisal of emotions for informed decision-making</a:t>
            </a:r>
            <a:r>
              <a:rPr lang="en-US" sz="2187" dirty="0">
                <a:solidFill>
                  <a:srgbClr val="2C2821"/>
                </a:solidFill>
                <a:latin typeface="Lora"/>
                <a:ea typeface="Lora"/>
                <a:cs typeface="Lora"/>
                <a:sym typeface="Lora"/>
              </a:rPr>
              <a:t>.</a:t>
            </a:r>
          </a:p>
        </p:txBody>
      </p:sp>
      <p:sp>
        <p:nvSpPr>
          <p:cNvPr id="17" name="TextBox 17"/>
          <p:cNvSpPr txBox="1"/>
          <p:nvPr/>
        </p:nvSpPr>
        <p:spPr>
          <a:xfrm>
            <a:off x="1016426" y="7563297"/>
            <a:ext cx="9456241" cy="1306320"/>
          </a:xfrm>
          <a:prstGeom prst="rect">
            <a:avLst/>
          </a:prstGeom>
        </p:spPr>
        <p:txBody>
          <a:bodyPr lIns="0" tIns="0" rIns="0" bIns="0" rtlCol="0" anchor="t">
            <a:spAutoFit/>
          </a:bodyPr>
          <a:lstStyle/>
          <a:p>
            <a:pPr algn="l">
              <a:lnSpc>
                <a:spcPts val="3500"/>
              </a:lnSpc>
            </a:pPr>
            <a:r>
              <a:rPr lang="en-US" sz="2400" dirty="0">
                <a:solidFill>
                  <a:srgbClr val="2C2821"/>
                </a:solidFill>
                <a:latin typeface="Lora"/>
                <a:ea typeface="Lora"/>
                <a:cs typeface="Lora"/>
                <a:sym typeface="Lora"/>
              </a:rPr>
              <a:t>Both models agree emotionally intelligent leaders recognize emotions in themselves and others, enabling effective decisions and team understanding.</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1F2DE"/>
            </a:solidFill>
          </p:spPr>
          <p:txBody>
            <a:bodyPr/>
            <a:lstStyle/>
            <a:p>
              <a:endParaRPr lang="en-GB"/>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ABCF98"/>
            </a:solidFill>
          </p:spPr>
          <p:txBody>
            <a:bodyPr/>
            <a:lstStyle/>
            <a:p>
              <a:endParaRPr lang="en-GB"/>
            </a:p>
          </p:txBody>
        </p:sp>
      </p:grpSp>
      <p:grpSp>
        <p:nvGrpSpPr>
          <p:cNvPr id="6" name="Group 6"/>
          <p:cNvGrpSpPr/>
          <p:nvPr/>
        </p:nvGrpSpPr>
        <p:grpSpPr>
          <a:xfrm>
            <a:off x="0" y="0"/>
            <a:ext cx="6858000" cy="10287000"/>
            <a:chOff x="0" y="0"/>
            <a:chExt cx="9144000" cy="13716000"/>
          </a:xfrm>
        </p:grpSpPr>
        <p:sp>
          <p:nvSpPr>
            <p:cNvPr id="7" name="Freeform 7" descr="preencoded.png"/>
            <p:cNvSpPr/>
            <p:nvPr/>
          </p:nvSpPr>
          <p:spPr>
            <a:xfrm>
              <a:off x="0" y="0"/>
              <a:ext cx="9144000" cy="13716000"/>
            </a:xfrm>
            <a:custGeom>
              <a:avLst/>
              <a:gdLst/>
              <a:ahLst/>
              <a:cxnLst/>
              <a:rect l="l" t="t" r="r" b="b"/>
              <a:pathLst>
                <a:path w="9144000" h="13716000">
                  <a:moveTo>
                    <a:pt x="0" y="0"/>
                  </a:moveTo>
                  <a:lnTo>
                    <a:pt x="9144000" y="0"/>
                  </a:lnTo>
                  <a:lnTo>
                    <a:pt x="9144000" y="13716000"/>
                  </a:lnTo>
                  <a:lnTo>
                    <a:pt x="0" y="13716000"/>
                  </a:lnTo>
                  <a:lnTo>
                    <a:pt x="0" y="0"/>
                  </a:lnTo>
                  <a:close/>
                </a:path>
              </a:pathLst>
            </a:custGeom>
            <a:blipFill>
              <a:blip r:embed="rId3"/>
              <a:stretch>
                <a:fillRect/>
              </a:stretch>
            </a:blipFill>
          </p:spPr>
          <p:txBody>
            <a:bodyPr/>
            <a:lstStyle/>
            <a:p>
              <a:endParaRPr lang="en-GB"/>
            </a:p>
          </p:txBody>
        </p:sp>
      </p:grpSp>
      <p:sp>
        <p:nvSpPr>
          <p:cNvPr id="8" name="TextBox 8"/>
          <p:cNvSpPr txBox="1"/>
          <p:nvPr/>
        </p:nvSpPr>
        <p:spPr>
          <a:xfrm>
            <a:off x="7850237" y="1996529"/>
            <a:ext cx="7088237" cy="914549"/>
          </a:xfrm>
          <a:prstGeom prst="rect">
            <a:avLst/>
          </a:prstGeom>
        </p:spPr>
        <p:txBody>
          <a:bodyPr lIns="0" tIns="0" rIns="0" bIns="0" rtlCol="0" anchor="t">
            <a:spAutoFit/>
          </a:bodyPr>
          <a:lstStyle/>
          <a:p>
            <a:pPr algn="l">
              <a:lnSpc>
                <a:spcPts val="6937"/>
              </a:lnSpc>
            </a:pPr>
            <a:r>
              <a:rPr lang="en-US" sz="5800" dirty="0">
                <a:solidFill>
                  <a:srgbClr val="233E32"/>
                </a:solidFill>
                <a:latin typeface="Alice"/>
                <a:ea typeface="Alice"/>
                <a:cs typeface="Alice"/>
                <a:sym typeface="Alice"/>
              </a:rPr>
              <a:t>Evaluating EI Models</a:t>
            </a:r>
          </a:p>
        </p:txBody>
      </p:sp>
      <p:sp>
        <p:nvSpPr>
          <p:cNvPr id="9" name="TextBox 9"/>
          <p:cNvSpPr txBox="1"/>
          <p:nvPr/>
        </p:nvSpPr>
        <p:spPr>
          <a:xfrm>
            <a:off x="7850237" y="3591223"/>
            <a:ext cx="2686942" cy="872034"/>
          </a:xfrm>
          <a:prstGeom prst="rect">
            <a:avLst/>
          </a:prstGeom>
        </p:spPr>
        <p:txBody>
          <a:bodyPr lIns="0" tIns="0" rIns="0" bIns="0" rtlCol="0" anchor="t">
            <a:spAutoFit/>
          </a:bodyPr>
          <a:lstStyle/>
          <a:p>
            <a:pPr algn="l">
              <a:lnSpc>
                <a:spcPts val="3437"/>
              </a:lnSpc>
            </a:pPr>
            <a:r>
              <a:rPr lang="en-US" sz="2900" b="1" dirty="0">
                <a:solidFill>
                  <a:srgbClr val="233E32"/>
                </a:solidFill>
                <a:latin typeface="Alice"/>
                <a:ea typeface="Alice"/>
                <a:cs typeface="Alice"/>
                <a:sym typeface="Alice"/>
              </a:rPr>
              <a:t>Goleman's Strengths</a:t>
            </a:r>
          </a:p>
        </p:txBody>
      </p:sp>
      <p:sp>
        <p:nvSpPr>
          <p:cNvPr id="10" name="TextBox 10"/>
          <p:cNvSpPr txBox="1"/>
          <p:nvPr/>
        </p:nvSpPr>
        <p:spPr>
          <a:xfrm>
            <a:off x="7850237" y="4703415"/>
            <a:ext cx="2686942" cy="886974"/>
          </a:xfrm>
          <a:prstGeom prst="rect">
            <a:avLst/>
          </a:prstGeom>
        </p:spPr>
        <p:txBody>
          <a:bodyPr lIns="0" tIns="0" rIns="0" bIns="0" rtlCol="0" anchor="t">
            <a:spAutoFit/>
          </a:bodyPr>
          <a:lstStyle/>
          <a:p>
            <a:pPr marL="329902" lvl="1" indent="-164951" algn="l">
              <a:lnSpc>
                <a:spcPts val="3562"/>
              </a:lnSpc>
              <a:buFont typeface="Arial"/>
              <a:buChar char="•"/>
            </a:pPr>
            <a:r>
              <a:rPr lang="en-US" sz="2400" dirty="0">
                <a:solidFill>
                  <a:srgbClr val="2C2821"/>
                </a:solidFill>
                <a:latin typeface="Lora"/>
                <a:ea typeface="Lora"/>
                <a:cs typeface="Lora"/>
                <a:sym typeface="Lora"/>
              </a:rPr>
              <a:t>Pragmatic for business leaders</a:t>
            </a:r>
          </a:p>
        </p:txBody>
      </p:sp>
      <p:sp>
        <p:nvSpPr>
          <p:cNvPr id="11" name="TextBox 11"/>
          <p:cNvSpPr txBox="1"/>
          <p:nvPr/>
        </p:nvSpPr>
        <p:spPr>
          <a:xfrm>
            <a:off x="7850237" y="5709791"/>
            <a:ext cx="2686942" cy="1348639"/>
          </a:xfrm>
          <a:prstGeom prst="rect">
            <a:avLst/>
          </a:prstGeom>
        </p:spPr>
        <p:txBody>
          <a:bodyPr lIns="0" tIns="0" rIns="0" bIns="0" rtlCol="0" anchor="t">
            <a:spAutoFit/>
          </a:bodyPr>
          <a:lstStyle/>
          <a:p>
            <a:pPr marL="329902" lvl="1" indent="-164951" algn="l">
              <a:lnSpc>
                <a:spcPts val="3562"/>
              </a:lnSpc>
              <a:buFont typeface="Arial"/>
              <a:buChar char="•"/>
            </a:pPr>
            <a:r>
              <a:rPr lang="en-US" sz="2400" dirty="0">
                <a:solidFill>
                  <a:srgbClr val="2C2821"/>
                </a:solidFill>
                <a:latin typeface="Lora"/>
                <a:ea typeface="Lora"/>
                <a:cs typeface="Lora"/>
                <a:sym typeface="Lora"/>
              </a:rPr>
              <a:t>Popularized continuous learning</a:t>
            </a:r>
          </a:p>
        </p:txBody>
      </p:sp>
      <p:sp>
        <p:nvSpPr>
          <p:cNvPr id="12" name="TextBox 12"/>
          <p:cNvSpPr txBox="1"/>
          <p:nvPr/>
        </p:nvSpPr>
        <p:spPr>
          <a:xfrm>
            <a:off x="7850237" y="7169795"/>
            <a:ext cx="2686942" cy="886974"/>
          </a:xfrm>
          <a:prstGeom prst="rect">
            <a:avLst/>
          </a:prstGeom>
        </p:spPr>
        <p:txBody>
          <a:bodyPr lIns="0" tIns="0" rIns="0" bIns="0" rtlCol="0" anchor="t">
            <a:spAutoFit/>
          </a:bodyPr>
          <a:lstStyle/>
          <a:p>
            <a:pPr marL="329902" lvl="1" indent="-164951" algn="l">
              <a:lnSpc>
                <a:spcPts val="3562"/>
              </a:lnSpc>
              <a:buFont typeface="Arial"/>
              <a:buChar char="•"/>
            </a:pPr>
            <a:r>
              <a:rPr lang="en-US" sz="2400" dirty="0">
                <a:solidFill>
                  <a:srgbClr val="2C2821"/>
                </a:solidFill>
                <a:latin typeface="Lora"/>
                <a:ea typeface="Lora"/>
                <a:cs typeface="Lora"/>
                <a:sym typeface="Lora"/>
              </a:rPr>
              <a:t>Accessible framework</a:t>
            </a:r>
          </a:p>
        </p:txBody>
      </p:sp>
      <p:sp>
        <p:nvSpPr>
          <p:cNvPr id="13" name="TextBox 13"/>
          <p:cNvSpPr txBox="1"/>
          <p:nvPr/>
        </p:nvSpPr>
        <p:spPr>
          <a:xfrm>
            <a:off x="11238459" y="3591223"/>
            <a:ext cx="2686942" cy="872034"/>
          </a:xfrm>
          <a:prstGeom prst="rect">
            <a:avLst/>
          </a:prstGeom>
        </p:spPr>
        <p:txBody>
          <a:bodyPr lIns="0" tIns="0" rIns="0" bIns="0" rtlCol="0" anchor="t">
            <a:spAutoFit/>
          </a:bodyPr>
          <a:lstStyle/>
          <a:p>
            <a:pPr algn="l">
              <a:lnSpc>
                <a:spcPts val="3437"/>
              </a:lnSpc>
            </a:pPr>
            <a:r>
              <a:rPr lang="en-US" sz="2900" b="1" dirty="0">
                <a:solidFill>
                  <a:srgbClr val="233E32"/>
                </a:solidFill>
                <a:latin typeface="Alice"/>
                <a:ea typeface="Alice"/>
                <a:cs typeface="Alice"/>
                <a:sym typeface="Alice"/>
              </a:rPr>
              <a:t>Goleman's Limitations</a:t>
            </a:r>
          </a:p>
        </p:txBody>
      </p:sp>
      <p:sp>
        <p:nvSpPr>
          <p:cNvPr id="14" name="TextBox 14"/>
          <p:cNvSpPr txBox="1"/>
          <p:nvPr/>
        </p:nvSpPr>
        <p:spPr>
          <a:xfrm>
            <a:off x="10947500" y="4703415"/>
            <a:ext cx="2977901" cy="886974"/>
          </a:xfrm>
          <a:prstGeom prst="rect">
            <a:avLst/>
          </a:prstGeom>
        </p:spPr>
        <p:txBody>
          <a:bodyPr wrap="square" lIns="0" tIns="0" rIns="0" bIns="0" rtlCol="0" anchor="t">
            <a:spAutoFit/>
          </a:bodyPr>
          <a:lstStyle/>
          <a:p>
            <a:pPr marL="329902" lvl="1" indent="-164951" algn="l">
              <a:lnSpc>
                <a:spcPts val="3562"/>
              </a:lnSpc>
              <a:buFont typeface="Arial"/>
              <a:buChar char="•"/>
            </a:pPr>
            <a:r>
              <a:rPr lang="en-US" sz="2400" dirty="0">
                <a:solidFill>
                  <a:srgbClr val="2C2821"/>
                </a:solidFill>
                <a:latin typeface="Lora"/>
                <a:ea typeface="Lora"/>
                <a:cs typeface="Lora"/>
                <a:sym typeface="Lora"/>
              </a:rPr>
              <a:t>Mixes traits with competencies</a:t>
            </a:r>
          </a:p>
        </p:txBody>
      </p:sp>
      <p:sp>
        <p:nvSpPr>
          <p:cNvPr id="15" name="TextBox 15"/>
          <p:cNvSpPr txBox="1"/>
          <p:nvPr/>
        </p:nvSpPr>
        <p:spPr>
          <a:xfrm>
            <a:off x="10947500" y="5709791"/>
            <a:ext cx="2977901" cy="886974"/>
          </a:xfrm>
          <a:prstGeom prst="rect">
            <a:avLst/>
          </a:prstGeom>
        </p:spPr>
        <p:txBody>
          <a:bodyPr wrap="square" lIns="0" tIns="0" rIns="0" bIns="0" rtlCol="0" anchor="t">
            <a:spAutoFit/>
          </a:bodyPr>
          <a:lstStyle/>
          <a:p>
            <a:pPr marL="329902" lvl="1" indent="-164951" algn="l">
              <a:lnSpc>
                <a:spcPts val="3562"/>
              </a:lnSpc>
              <a:buFont typeface="Arial"/>
              <a:buChar char="•"/>
            </a:pPr>
            <a:r>
              <a:rPr lang="en-US" sz="2400" dirty="0">
                <a:solidFill>
                  <a:srgbClr val="2C2821"/>
                </a:solidFill>
                <a:latin typeface="Lora"/>
                <a:ea typeface="Lora"/>
                <a:cs typeface="Lora"/>
                <a:sym typeface="Lora"/>
              </a:rPr>
              <a:t>Lacks empirical rigor</a:t>
            </a:r>
          </a:p>
        </p:txBody>
      </p:sp>
      <p:sp>
        <p:nvSpPr>
          <p:cNvPr id="16" name="TextBox 16"/>
          <p:cNvSpPr txBox="1"/>
          <p:nvPr/>
        </p:nvSpPr>
        <p:spPr>
          <a:xfrm>
            <a:off x="10947500" y="6716166"/>
            <a:ext cx="2977901" cy="886974"/>
          </a:xfrm>
          <a:prstGeom prst="rect">
            <a:avLst/>
          </a:prstGeom>
        </p:spPr>
        <p:txBody>
          <a:bodyPr wrap="square" lIns="0" tIns="0" rIns="0" bIns="0" rtlCol="0" anchor="t">
            <a:spAutoFit/>
          </a:bodyPr>
          <a:lstStyle/>
          <a:p>
            <a:pPr marL="329902" lvl="1" indent="-164951" algn="l">
              <a:lnSpc>
                <a:spcPts val="3562"/>
              </a:lnSpc>
              <a:buFont typeface="Arial"/>
              <a:buChar char="•"/>
            </a:pPr>
            <a:r>
              <a:rPr lang="en-US" sz="2400" dirty="0">
                <a:solidFill>
                  <a:srgbClr val="2C2821"/>
                </a:solidFill>
                <a:latin typeface="Lora"/>
                <a:ea typeface="Lora"/>
                <a:cs typeface="Lora"/>
                <a:sym typeface="Lora"/>
              </a:rPr>
              <a:t>Overly broad predictions</a:t>
            </a:r>
          </a:p>
        </p:txBody>
      </p:sp>
      <p:sp>
        <p:nvSpPr>
          <p:cNvPr id="17" name="TextBox 17"/>
          <p:cNvSpPr txBox="1"/>
          <p:nvPr/>
        </p:nvSpPr>
        <p:spPr>
          <a:xfrm>
            <a:off x="14626679" y="3591223"/>
            <a:ext cx="2686942" cy="872034"/>
          </a:xfrm>
          <a:prstGeom prst="rect">
            <a:avLst/>
          </a:prstGeom>
        </p:spPr>
        <p:txBody>
          <a:bodyPr lIns="0" tIns="0" rIns="0" bIns="0" rtlCol="0" anchor="t">
            <a:spAutoFit/>
          </a:bodyPr>
          <a:lstStyle/>
          <a:p>
            <a:pPr algn="l">
              <a:lnSpc>
                <a:spcPts val="3437"/>
              </a:lnSpc>
            </a:pPr>
            <a:r>
              <a:rPr lang="en-US" sz="2900" b="1" dirty="0">
                <a:solidFill>
                  <a:srgbClr val="233E32"/>
                </a:solidFill>
                <a:latin typeface="Alice"/>
                <a:ea typeface="Alice"/>
                <a:cs typeface="Alice"/>
                <a:sym typeface="Alice"/>
              </a:rPr>
              <a:t>Mayer-Salovey Advantage</a:t>
            </a:r>
          </a:p>
        </p:txBody>
      </p:sp>
      <p:sp>
        <p:nvSpPr>
          <p:cNvPr id="18" name="TextBox 18"/>
          <p:cNvSpPr txBox="1"/>
          <p:nvPr/>
        </p:nvSpPr>
        <p:spPr>
          <a:xfrm>
            <a:off x="14626679" y="4703415"/>
            <a:ext cx="2686942" cy="886974"/>
          </a:xfrm>
          <a:prstGeom prst="rect">
            <a:avLst/>
          </a:prstGeom>
        </p:spPr>
        <p:txBody>
          <a:bodyPr lIns="0" tIns="0" rIns="0" bIns="0" rtlCol="0" anchor="t">
            <a:spAutoFit/>
          </a:bodyPr>
          <a:lstStyle/>
          <a:p>
            <a:pPr marL="329902" lvl="1" indent="-164951" algn="l">
              <a:lnSpc>
                <a:spcPts val="3562"/>
              </a:lnSpc>
              <a:buFont typeface="Arial"/>
              <a:buChar char="•"/>
            </a:pPr>
            <a:r>
              <a:rPr lang="en-US" sz="2400" dirty="0">
                <a:solidFill>
                  <a:srgbClr val="2C2821"/>
                </a:solidFill>
                <a:latin typeface="Lora"/>
                <a:ea typeface="Lora"/>
                <a:cs typeface="Lora"/>
                <a:sym typeface="Lora"/>
              </a:rPr>
              <a:t>More measurable</a:t>
            </a:r>
          </a:p>
        </p:txBody>
      </p:sp>
      <p:sp>
        <p:nvSpPr>
          <p:cNvPr id="19" name="TextBox 19"/>
          <p:cNvSpPr txBox="1"/>
          <p:nvPr/>
        </p:nvSpPr>
        <p:spPr>
          <a:xfrm>
            <a:off x="14626679" y="5709791"/>
            <a:ext cx="2686942" cy="886974"/>
          </a:xfrm>
          <a:prstGeom prst="rect">
            <a:avLst/>
          </a:prstGeom>
        </p:spPr>
        <p:txBody>
          <a:bodyPr lIns="0" tIns="0" rIns="0" bIns="0" rtlCol="0" anchor="t">
            <a:spAutoFit/>
          </a:bodyPr>
          <a:lstStyle/>
          <a:p>
            <a:pPr marL="329902" lvl="1" indent="-164951" algn="l">
              <a:lnSpc>
                <a:spcPts val="3562"/>
              </a:lnSpc>
              <a:buFont typeface="Arial"/>
              <a:buChar char="•"/>
            </a:pPr>
            <a:r>
              <a:rPr lang="en-US" sz="2400" dirty="0">
                <a:solidFill>
                  <a:srgbClr val="2C2821"/>
                </a:solidFill>
                <a:latin typeface="Lora"/>
                <a:ea typeface="Lora"/>
                <a:cs typeface="Lora"/>
                <a:sym typeface="Lora"/>
              </a:rPr>
              <a:t>Scientifically grounded</a:t>
            </a:r>
          </a:p>
        </p:txBody>
      </p:sp>
      <p:sp>
        <p:nvSpPr>
          <p:cNvPr id="20" name="TextBox 20"/>
          <p:cNvSpPr txBox="1"/>
          <p:nvPr/>
        </p:nvSpPr>
        <p:spPr>
          <a:xfrm>
            <a:off x="14626679" y="6716166"/>
            <a:ext cx="2686942" cy="886974"/>
          </a:xfrm>
          <a:prstGeom prst="rect">
            <a:avLst/>
          </a:prstGeom>
        </p:spPr>
        <p:txBody>
          <a:bodyPr lIns="0" tIns="0" rIns="0" bIns="0" rtlCol="0" anchor="t">
            <a:spAutoFit/>
          </a:bodyPr>
          <a:lstStyle/>
          <a:p>
            <a:pPr marL="329902" lvl="1" indent="-164951" algn="l">
              <a:lnSpc>
                <a:spcPts val="3562"/>
              </a:lnSpc>
              <a:buFont typeface="Arial"/>
              <a:buChar char="•"/>
            </a:pPr>
            <a:r>
              <a:rPr lang="en-US" sz="2400" dirty="0">
                <a:solidFill>
                  <a:srgbClr val="2C2821"/>
                </a:solidFill>
                <a:latin typeface="Lora"/>
                <a:ea typeface="Lora"/>
                <a:cs typeface="Lora"/>
                <a:sym typeface="Lora"/>
              </a:rPr>
              <a:t>Specific framework</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1F2DE"/>
            </a:solidFill>
          </p:spPr>
          <p:txBody>
            <a:bodyPr/>
            <a:lstStyle/>
            <a:p>
              <a:endParaRPr lang="en-GB"/>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ABCF98"/>
            </a:solidFill>
          </p:spPr>
          <p:txBody>
            <a:bodyPr/>
            <a:lstStyle/>
            <a:p>
              <a:endParaRPr lang="en-GB"/>
            </a:p>
          </p:txBody>
        </p:sp>
      </p:grpSp>
      <p:grpSp>
        <p:nvGrpSpPr>
          <p:cNvPr id="6" name="Group 6"/>
          <p:cNvGrpSpPr/>
          <p:nvPr/>
        </p:nvGrpSpPr>
        <p:grpSpPr>
          <a:xfrm>
            <a:off x="11430000" y="0"/>
            <a:ext cx="6858000" cy="10287000"/>
            <a:chOff x="0" y="0"/>
            <a:chExt cx="9144000" cy="13716000"/>
          </a:xfrm>
        </p:grpSpPr>
        <p:sp>
          <p:nvSpPr>
            <p:cNvPr id="7" name="Freeform 7" descr="preencoded.png"/>
            <p:cNvSpPr/>
            <p:nvPr/>
          </p:nvSpPr>
          <p:spPr>
            <a:xfrm>
              <a:off x="0" y="0"/>
              <a:ext cx="9144000" cy="13716000"/>
            </a:xfrm>
            <a:custGeom>
              <a:avLst/>
              <a:gdLst/>
              <a:ahLst/>
              <a:cxnLst/>
              <a:rect l="l" t="t" r="r" b="b"/>
              <a:pathLst>
                <a:path w="9144000" h="13716000">
                  <a:moveTo>
                    <a:pt x="0" y="0"/>
                  </a:moveTo>
                  <a:lnTo>
                    <a:pt x="9144000" y="0"/>
                  </a:lnTo>
                  <a:lnTo>
                    <a:pt x="9144000" y="13716000"/>
                  </a:lnTo>
                  <a:lnTo>
                    <a:pt x="0" y="13716000"/>
                  </a:lnTo>
                  <a:lnTo>
                    <a:pt x="0" y="0"/>
                  </a:lnTo>
                  <a:close/>
                </a:path>
              </a:pathLst>
            </a:custGeom>
            <a:blipFill>
              <a:blip r:embed="rId3"/>
              <a:stretch>
                <a:fillRect/>
              </a:stretch>
            </a:blipFill>
          </p:spPr>
          <p:txBody>
            <a:bodyPr/>
            <a:lstStyle/>
            <a:p>
              <a:endParaRPr lang="en-GB"/>
            </a:p>
          </p:txBody>
        </p:sp>
      </p:grpSp>
      <p:sp>
        <p:nvSpPr>
          <p:cNvPr id="8" name="TextBox 8"/>
          <p:cNvSpPr txBox="1"/>
          <p:nvPr/>
        </p:nvSpPr>
        <p:spPr>
          <a:xfrm>
            <a:off x="992238" y="1390353"/>
            <a:ext cx="9445524" cy="838884"/>
          </a:xfrm>
          <a:prstGeom prst="rect">
            <a:avLst/>
          </a:prstGeom>
        </p:spPr>
        <p:txBody>
          <a:bodyPr wrap="square" lIns="0" tIns="0" rIns="0" bIns="0" rtlCol="0" anchor="t">
            <a:spAutoFit/>
          </a:bodyPr>
          <a:lstStyle/>
          <a:p>
            <a:pPr algn="l">
              <a:lnSpc>
                <a:spcPts val="6937"/>
              </a:lnSpc>
            </a:pPr>
            <a:r>
              <a:rPr lang="en-US" sz="5562" dirty="0">
                <a:solidFill>
                  <a:srgbClr val="233E32"/>
                </a:solidFill>
                <a:latin typeface="Alice"/>
                <a:ea typeface="Alice"/>
                <a:cs typeface="Alice"/>
                <a:sym typeface="Alice"/>
              </a:rPr>
              <a:t>Cultural Intelligence Models</a:t>
            </a:r>
          </a:p>
        </p:txBody>
      </p:sp>
      <p:grpSp>
        <p:nvGrpSpPr>
          <p:cNvPr id="9" name="Group 9"/>
          <p:cNvGrpSpPr/>
          <p:nvPr/>
        </p:nvGrpSpPr>
        <p:grpSpPr>
          <a:xfrm>
            <a:off x="1204912" y="3077936"/>
            <a:ext cx="850553" cy="1428750"/>
            <a:chOff x="0" y="0"/>
            <a:chExt cx="1134070" cy="1905000"/>
          </a:xfrm>
        </p:grpSpPr>
        <p:sp>
          <p:nvSpPr>
            <p:cNvPr id="10" name="Freeform 10" descr="preencoded.png"/>
            <p:cNvSpPr/>
            <p:nvPr/>
          </p:nvSpPr>
          <p:spPr>
            <a:xfrm>
              <a:off x="0" y="0"/>
              <a:ext cx="1134110" cy="1905000"/>
            </a:xfrm>
            <a:custGeom>
              <a:avLst/>
              <a:gdLst/>
              <a:ahLst/>
              <a:cxnLst/>
              <a:rect l="l" t="t" r="r" b="b"/>
              <a:pathLst>
                <a:path w="1134110" h="1905000">
                  <a:moveTo>
                    <a:pt x="0" y="0"/>
                  </a:moveTo>
                  <a:lnTo>
                    <a:pt x="1134110" y="0"/>
                  </a:lnTo>
                  <a:lnTo>
                    <a:pt x="1134110" y="1905000"/>
                  </a:lnTo>
                  <a:lnTo>
                    <a:pt x="0" y="1905000"/>
                  </a:lnTo>
                  <a:lnTo>
                    <a:pt x="0" y="0"/>
                  </a:lnTo>
                  <a:close/>
                </a:path>
              </a:pathLst>
            </a:custGeom>
            <a:blipFill>
              <a:blip r:embed="rId4"/>
              <a:stretch>
                <a:fillRect t="-166" r="3" b="-166"/>
              </a:stretch>
            </a:blipFill>
          </p:spPr>
          <p:txBody>
            <a:bodyPr/>
            <a:lstStyle/>
            <a:p>
              <a:endParaRPr lang="en-GB"/>
            </a:p>
          </p:txBody>
        </p:sp>
      </p:grpSp>
      <p:sp>
        <p:nvSpPr>
          <p:cNvPr id="11" name="TextBox 11"/>
          <p:cNvSpPr txBox="1"/>
          <p:nvPr/>
        </p:nvSpPr>
        <p:spPr>
          <a:xfrm>
            <a:off x="2126307" y="2985046"/>
            <a:ext cx="3544044" cy="413639"/>
          </a:xfrm>
          <a:prstGeom prst="rect">
            <a:avLst/>
          </a:prstGeom>
        </p:spPr>
        <p:txBody>
          <a:bodyPr lIns="0" tIns="0" rIns="0" bIns="0" rtlCol="0" anchor="t">
            <a:spAutoFit/>
          </a:bodyPr>
          <a:lstStyle/>
          <a:p>
            <a:pPr algn="l">
              <a:lnSpc>
                <a:spcPts val="3437"/>
              </a:lnSpc>
            </a:pPr>
            <a:r>
              <a:rPr lang="en-US" sz="2800" b="1" dirty="0">
                <a:solidFill>
                  <a:srgbClr val="2C2821"/>
                </a:solidFill>
                <a:latin typeface="Alice"/>
                <a:ea typeface="Alice"/>
                <a:cs typeface="Alice"/>
                <a:sym typeface="Alice"/>
              </a:rPr>
              <a:t>Earley &amp; Ang (2003)</a:t>
            </a:r>
          </a:p>
        </p:txBody>
      </p:sp>
      <p:sp>
        <p:nvSpPr>
          <p:cNvPr id="12" name="TextBox 12"/>
          <p:cNvSpPr txBox="1"/>
          <p:nvPr/>
        </p:nvSpPr>
        <p:spPr>
          <a:xfrm>
            <a:off x="2126307" y="3540919"/>
            <a:ext cx="8311455" cy="886974"/>
          </a:xfrm>
          <a:prstGeom prst="rect">
            <a:avLst/>
          </a:prstGeom>
        </p:spPr>
        <p:txBody>
          <a:bodyPr lIns="0" tIns="0" rIns="0" bIns="0" rtlCol="0" anchor="t">
            <a:spAutoFit/>
          </a:bodyPr>
          <a:lstStyle/>
          <a:p>
            <a:pPr algn="l">
              <a:lnSpc>
                <a:spcPts val="3562"/>
              </a:lnSpc>
            </a:pPr>
            <a:r>
              <a:rPr lang="en-US" sz="2400" dirty="0">
                <a:solidFill>
                  <a:srgbClr val="2C2821"/>
                </a:solidFill>
                <a:latin typeface="Lora"/>
                <a:ea typeface="Lora"/>
                <a:cs typeface="Lora"/>
                <a:sym typeface="Lora"/>
              </a:rPr>
              <a:t>Three dimensions: motivational, behavioral, and cognitive factors for engaging across cultures.</a:t>
            </a:r>
          </a:p>
        </p:txBody>
      </p:sp>
      <p:grpSp>
        <p:nvGrpSpPr>
          <p:cNvPr id="13" name="Group 13"/>
          <p:cNvGrpSpPr/>
          <p:nvPr/>
        </p:nvGrpSpPr>
        <p:grpSpPr>
          <a:xfrm>
            <a:off x="1662706" y="5475982"/>
            <a:ext cx="850553" cy="1428750"/>
            <a:chOff x="0" y="0"/>
            <a:chExt cx="1134070" cy="1905000"/>
          </a:xfrm>
        </p:grpSpPr>
        <p:sp>
          <p:nvSpPr>
            <p:cNvPr id="14" name="Freeform 14" descr="preencoded.png"/>
            <p:cNvSpPr/>
            <p:nvPr/>
          </p:nvSpPr>
          <p:spPr>
            <a:xfrm>
              <a:off x="0" y="0"/>
              <a:ext cx="1134110" cy="1905000"/>
            </a:xfrm>
            <a:custGeom>
              <a:avLst/>
              <a:gdLst/>
              <a:ahLst/>
              <a:cxnLst/>
              <a:rect l="l" t="t" r="r" b="b"/>
              <a:pathLst>
                <a:path w="1134110" h="1905000">
                  <a:moveTo>
                    <a:pt x="0" y="0"/>
                  </a:moveTo>
                  <a:lnTo>
                    <a:pt x="1134110" y="0"/>
                  </a:lnTo>
                  <a:lnTo>
                    <a:pt x="1134110" y="1905000"/>
                  </a:lnTo>
                  <a:lnTo>
                    <a:pt x="0" y="1905000"/>
                  </a:lnTo>
                  <a:lnTo>
                    <a:pt x="0" y="0"/>
                  </a:lnTo>
                  <a:close/>
                </a:path>
              </a:pathLst>
            </a:custGeom>
            <a:blipFill>
              <a:blip r:embed="rId4"/>
              <a:stretch>
                <a:fillRect t="-166" r="3" b="-166"/>
              </a:stretch>
            </a:blipFill>
          </p:spPr>
          <p:txBody>
            <a:bodyPr/>
            <a:lstStyle/>
            <a:p>
              <a:endParaRPr lang="en-GB"/>
            </a:p>
          </p:txBody>
        </p:sp>
      </p:grpSp>
      <p:sp>
        <p:nvSpPr>
          <p:cNvPr id="15" name="TextBox 15"/>
          <p:cNvSpPr txBox="1"/>
          <p:nvPr/>
        </p:nvSpPr>
        <p:spPr>
          <a:xfrm>
            <a:off x="2551510" y="5043743"/>
            <a:ext cx="4306491" cy="413639"/>
          </a:xfrm>
          <a:prstGeom prst="rect">
            <a:avLst/>
          </a:prstGeom>
        </p:spPr>
        <p:txBody>
          <a:bodyPr wrap="square" lIns="0" tIns="0" rIns="0" bIns="0" rtlCol="0" anchor="t">
            <a:spAutoFit/>
          </a:bodyPr>
          <a:lstStyle/>
          <a:p>
            <a:pPr algn="l">
              <a:lnSpc>
                <a:spcPts val="3437"/>
              </a:lnSpc>
            </a:pPr>
            <a:r>
              <a:rPr lang="en-US" sz="2800" b="1" dirty="0">
                <a:solidFill>
                  <a:srgbClr val="2C2821"/>
                </a:solidFill>
                <a:latin typeface="Alice"/>
                <a:ea typeface="Alice"/>
                <a:cs typeface="Alice"/>
                <a:sym typeface="Alice"/>
              </a:rPr>
              <a:t>Expanded Model (2007)</a:t>
            </a:r>
          </a:p>
        </p:txBody>
      </p:sp>
      <p:sp>
        <p:nvSpPr>
          <p:cNvPr id="16" name="TextBox 16"/>
          <p:cNvSpPr txBox="1"/>
          <p:nvPr/>
        </p:nvSpPr>
        <p:spPr>
          <a:xfrm>
            <a:off x="2551510" y="5911751"/>
            <a:ext cx="7886254" cy="1348639"/>
          </a:xfrm>
          <a:prstGeom prst="rect">
            <a:avLst/>
          </a:prstGeom>
        </p:spPr>
        <p:txBody>
          <a:bodyPr lIns="0" tIns="0" rIns="0" bIns="0" rtlCol="0" anchor="t">
            <a:spAutoFit/>
          </a:bodyPr>
          <a:lstStyle/>
          <a:p>
            <a:pPr algn="l">
              <a:lnSpc>
                <a:spcPts val="3562"/>
              </a:lnSpc>
            </a:pPr>
            <a:r>
              <a:rPr lang="en-US" sz="2400" dirty="0">
                <a:solidFill>
                  <a:srgbClr val="2C2821"/>
                </a:solidFill>
                <a:latin typeface="Lora"/>
                <a:ea typeface="Lora"/>
                <a:cs typeface="Lora"/>
                <a:sym typeface="Lora"/>
              </a:rPr>
              <a:t>Four factors added metacognitive dimension, enabling strategic cross-cultural thinking and interaction planning</a:t>
            </a:r>
            <a:r>
              <a:rPr lang="en-US" sz="2187" dirty="0">
                <a:solidFill>
                  <a:srgbClr val="2C2821"/>
                </a:solidFill>
                <a:latin typeface="Lora"/>
                <a:ea typeface="Lora"/>
                <a:cs typeface="Lora"/>
                <a:sym typeface="Lora"/>
              </a:rPr>
              <a:t>.</a:t>
            </a:r>
          </a:p>
        </p:txBody>
      </p:sp>
      <p:sp>
        <p:nvSpPr>
          <p:cNvPr id="17" name="TextBox 17"/>
          <p:cNvSpPr txBox="1"/>
          <p:nvPr/>
        </p:nvSpPr>
        <p:spPr>
          <a:xfrm>
            <a:off x="992238" y="7421464"/>
            <a:ext cx="9445526" cy="1348639"/>
          </a:xfrm>
          <a:prstGeom prst="rect">
            <a:avLst/>
          </a:prstGeom>
        </p:spPr>
        <p:txBody>
          <a:bodyPr lIns="0" tIns="0" rIns="0" bIns="0" rtlCol="0" anchor="t">
            <a:spAutoFit/>
          </a:bodyPr>
          <a:lstStyle/>
          <a:p>
            <a:pPr algn="l">
              <a:lnSpc>
                <a:spcPts val="3562"/>
              </a:lnSpc>
            </a:pPr>
            <a:r>
              <a:rPr lang="en-US" sz="2400" dirty="0">
                <a:solidFill>
                  <a:srgbClr val="2C2821"/>
                </a:solidFill>
                <a:latin typeface="Lora"/>
                <a:ea typeface="Lora"/>
                <a:cs typeface="Lora"/>
                <a:sym typeface="Lora"/>
              </a:rPr>
              <a:t>Leaders with high metacognitive </a:t>
            </a:r>
            <a:r>
              <a:rPr lang="en-US" sz="2400" dirty="0" err="1">
                <a:solidFill>
                  <a:srgbClr val="2C2821"/>
                </a:solidFill>
                <a:latin typeface="Lora"/>
                <a:ea typeface="Lora"/>
                <a:cs typeface="Lora"/>
                <a:sym typeface="Lora"/>
              </a:rPr>
              <a:t>CQ</a:t>
            </a:r>
            <a:r>
              <a:rPr lang="en-US" sz="2400" dirty="0">
                <a:solidFill>
                  <a:srgbClr val="2C2821"/>
                </a:solidFill>
                <a:latin typeface="Lora"/>
                <a:ea typeface="Lora"/>
                <a:cs typeface="Lora"/>
                <a:sym typeface="Lora"/>
              </a:rPr>
              <a:t> develop effective cross-cultural strategies. Behavioral </a:t>
            </a:r>
            <a:r>
              <a:rPr lang="en-US" sz="2400" dirty="0" err="1">
                <a:solidFill>
                  <a:srgbClr val="2C2821"/>
                </a:solidFill>
                <a:latin typeface="Lora"/>
                <a:ea typeface="Lora"/>
                <a:cs typeface="Lora"/>
                <a:sym typeface="Lora"/>
              </a:rPr>
              <a:t>CQ</a:t>
            </a:r>
            <a:r>
              <a:rPr lang="en-US" sz="2400" dirty="0">
                <a:solidFill>
                  <a:srgbClr val="2C2821"/>
                </a:solidFill>
                <a:latin typeface="Lora"/>
                <a:ea typeface="Lora"/>
                <a:cs typeface="Lora"/>
                <a:sym typeface="Lora"/>
              </a:rPr>
              <a:t> enables appropriate communication style adjustments.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1F2DE"/>
            </a:solidFill>
          </p:spPr>
          <p:txBody>
            <a:bodyPr/>
            <a:lstStyle/>
            <a:p>
              <a:endParaRPr lang="en-GB"/>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ABCF98"/>
            </a:solidFill>
          </p:spPr>
          <p:txBody>
            <a:bodyPr/>
            <a:lstStyle/>
            <a:p>
              <a:endParaRPr lang="en-GB"/>
            </a:p>
          </p:txBody>
        </p:sp>
      </p:grpSp>
      <p:grpSp>
        <p:nvGrpSpPr>
          <p:cNvPr id="6" name="Group 6"/>
          <p:cNvGrpSpPr/>
          <p:nvPr/>
        </p:nvGrpSpPr>
        <p:grpSpPr>
          <a:xfrm>
            <a:off x="0" y="0"/>
            <a:ext cx="6858000" cy="10287000"/>
            <a:chOff x="0" y="0"/>
            <a:chExt cx="9144000" cy="13716000"/>
          </a:xfrm>
        </p:grpSpPr>
        <p:sp>
          <p:nvSpPr>
            <p:cNvPr id="7" name="Freeform 7" descr="preencoded.png"/>
            <p:cNvSpPr/>
            <p:nvPr/>
          </p:nvSpPr>
          <p:spPr>
            <a:xfrm>
              <a:off x="0" y="0"/>
              <a:ext cx="9144000" cy="13716000"/>
            </a:xfrm>
            <a:custGeom>
              <a:avLst/>
              <a:gdLst/>
              <a:ahLst/>
              <a:cxnLst/>
              <a:rect l="l" t="t" r="r" b="b"/>
              <a:pathLst>
                <a:path w="9144000" h="13716000">
                  <a:moveTo>
                    <a:pt x="0" y="0"/>
                  </a:moveTo>
                  <a:lnTo>
                    <a:pt x="9144000" y="0"/>
                  </a:lnTo>
                  <a:lnTo>
                    <a:pt x="9144000" y="13716000"/>
                  </a:lnTo>
                  <a:lnTo>
                    <a:pt x="0" y="13716000"/>
                  </a:lnTo>
                  <a:lnTo>
                    <a:pt x="0" y="0"/>
                  </a:lnTo>
                  <a:close/>
                </a:path>
              </a:pathLst>
            </a:custGeom>
            <a:blipFill>
              <a:blip r:embed="rId3"/>
              <a:stretch>
                <a:fillRect/>
              </a:stretch>
            </a:blipFill>
          </p:spPr>
          <p:txBody>
            <a:bodyPr/>
            <a:lstStyle/>
            <a:p>
              <a:endParaRPr lang="en-GB"/>
            </a:p>
          </p:txBody>
        </p:sp>
      </p:grpSp>
      <p:sp>
        <p:nvSpPr>
          <p:cNvPr id="8" name="TextBox 8"/>
          <p:cNvSpPr txBox="1"/>
          <p:nvPr/>
        </p:nvSpPr>
        <p:spPr>
          <a:xfrm>
            <a:off x="7831188" y="388544"/>
            <a:ext cx="8863458" cy="884858"/>
          </a:xfrm>
          <a:prstGeom prst="rect">
            <a:avLst/>
          </a:prstGeom>
        </p:spPr>
        <p:txBody>
          <a:bodyPr wrap="square" lIns="0" tIns="0" rIns="0" bIns="0" rtlCol="0" anchor="t">
            <a:spAutoFit/>
          </a:bodyPr>
          <a:lstStyle/>
          <a:p>
            <a:pPr algn="l">
              <a:lnSpc>
                <a:spcPts val="6937"/>
              </a:lnSpc>
            </a:pPr>
            <a:r>
              <a:rPr lang="en-US" sz="5800" dirty="0">
                <a:solidFill>
                  <a:srgbClr val="233E32"/>
                </a:solidFill>
                <a:latin typeface="Alice"/>
                <a:ea typeface="Alice"/>
                <a:cs typeface="Alice"/>
                <a:sym typeface="Alice"/>
              </a:rPr>
              <a:t>EI vs. CQ: Critical Analysis</a:t>
            </a:r>
          </a:p>
        </p:txBody>
      </p:sp>
      <p:grpSp>
        <p:nvGrpSpPr>
          <p:cNvPr id="9" name="Group 9"/>
          <p:cNvGrpSpPr/>
          <p:nvPr/>
        </p:nvGrpSpPr>
        <p:grpSpPr>
          <a:xfrm>
            <a:off x="7831188" y="2340620"/>
            <a:ext cx="4619030" cy="3108871"/>
            <a:chOff x="0" y="0"/>
            <a:chExt cx="6158707" cy="4145162"/>
          </a:xfrm>
        </p:grpSpPr>
        <p:sp>
          <p:nvSpPr>
            <p:cNvPr id="10" name="Freeform 10"/>
            <p:cNvSpPr/>
            <p:nvPr/>
          </p:nvSpPr>
          <p:spPr>
            <a:xfrm>
              <a:off x="25400" y="25400"/>
              <a:ext cx="6107938" cy="4094353"/>
            </a:xfrm>
            <a:custGeom>
              <a:avLst/>
              <a:gdLst/>
              <a:ahLst/>
              <a:cxnLst/>
              <a:rect l="l" t="t" r="r" b="b"/>
              <a:pathLst>
                <a:path w="6107938" h="4094353">
                  <a:moveTo>
                    <a:pt x="0" y="243840"/>
                  </a:moveTo>
                  <a:cubicBezTo>
                    <a:pt x="0" y="109220"/>
                    <a:pt x="109601" y="0"/>
                    <a:pt x="244856" y="0"/>
                  </a:cubicBezTo>
                  <a:lnTo>
                    <a:pt x="5863082" y="0"/>
                  </a:lnTo>
                  <a:cubicBezTo>
                    <a:pt x="5998337" y="0"/>
                    <a:pt x="6107938" y="109220"/>
                    <a:pt x="6107938" y="243840"/>
                  </a:cubicBezTo>
                  <a:lnTo>
                    <a:pt x="6107938" y="3850513"/>
                  </a:lnTo>
                  <a:cubicBezTo>
                    <a:pt x="6107938" y="3985133"/>
                    <a:pt x="5998337" y="4094353"/>
                    <a:pt x="5863082" y="4094353"/>
                  </a:cubicBezTo>
                  <a:lnTo>
                    <a:pt x="244856" y="4094353"/>
                  </a:lnTo>
                  <a:cubicBezTo>
                    <a:pt x="109601" y="4094353"/>
                    <a:pt x="0" y="3985133"/>
                    <a:pt x="0" y="3850513"/>
                  </a:cubicBezTo>
                  <a:close/>
                </a:path>
              </a:pathLst>
            </a:custGeom>
            <a:solidFill>
              <a:srgbClr val="FCFBF8"/>
            </a:solidFill>
          </p:spPr>
          <p:txBody>
            <a:bodyPr/>
            <a:lstStyle/>
            <a:p>
              <a:endParaRPr lang="en-GB"/>
            </a:p>
          </p:txBody>
        </p:sp>
        <p:sp>
          <p:nvSpPr>
            <p:cNvPr id="11" name="Freeform 11"/>
            <p:cNvSpPr/>
            <p:nvPr/>
          </p:nvSpPr>
          <p:spPr>
            <a:xfrm>
              <a:off x="0" y="0"/>
              <a:ext cx="6158738" cy="4145153"/>
            </a:xfrm>
            <a:custGeom>
              <a:avLst/>
              <a:gdLst/>
              <a:ahLst/>
              <a:cxnLst/>
              <a:rect l="l" t="t" r="r" b="b"/>
              <a:pathLst>
                <a:path w="6158738" h="4145153">
                  <a:moveTo>
                    <a:pt x="0" y="269240"/>
                  </a:moveTo>
                  <a:cubicBezTo>
                    <a:pt x="0" y="120396"/>
                    <a:pt x="121031" y="0"/>
                    <a:pt x="270256" y="0"/>
                  </a:cubicBezTo>
                  <a:lnTo>
                    <a:pt x="5888482" y="0"/>
                  </a:lnTo>
                  <a:lnTo>
                    <a:pt x="5888482" y="25400"/>
                  </a:lnTo>
                  <a:lnTo>
                    <a:pt x="5888482" y="0"/>
                  </a:lnTo>
                  <a:cubicBezTo>
                    <a:pt x="6037580" y="0"/>
                    <a:pt x="6158738" y="120396"/>
                    <a:pt x="6158738" y="269240"/>
                  </a:cubicBezTo>
                  <a:lnTo>
                    <a:pt x="6133338" y="269240"/>
                  </a:lnTo>
                  <a:lnTo>
                    <a:pt x="6158738" y="269240"/>
                  </a:lnTo>
                  <a:lnTo>
                    <a:pt x="6158738" y="3875913"/>
                  </a:lnTo>
                  <a:lnTo>
                    <a:pt x="6133338" y="3875913"/>
                  </a:lnTo>
                  <a:lnTo>
                    <a:pt x="6158738" y="3875913"/>
                  </a:lnTo>
                  <a:cubicBezTo>
                    <a:pt x="6158738" y="4024757"/>
                    <a:pt x="6037707" y="4145153"/>
                    <a:pt x="5888482" y="4145153"/>
                  </a:cubicBezTo>
                  <a:lnTo>
                    <a:pt x="5888482" y="4119753"/>
                  </a:lnTo>
                  <a:lnTo>
                    <a:pt x="5888482" y="4145153"/>
                  </a:lnTo>
                  <a:lnTo>
                    <a:pt x="270256" y="4145153"/>
                  </a:lnTo>
                  <a:lnTo>
                    <a:pt x="270256" y="4119753"/>
                  </a:lnTo>
                  <a:lnTo>
                    <a:pt x="270256" y="4145153"/>
                  </a:lnTo>
                  <a:cubicBezTo>
                    <a:pt x="121031" y="4145153"/>
                    <a:pt x="0" y="4024757"/>
                    <a:pt x="0" y="3875913"/>
                  </a:cubicBezTo>
                  <a:lnTo>
                    <a:pt x="0" y="269240"/>
                  </a:lnTo>
                  <a:lnTo>
                    <a:pt x="25400" y="269240"/>
                  </a:lnTo>
                  <a:lnTo>
                    <a:pt x="0" y="269240"/>
                  </a:lnTo>
                  <a:moveTo>
                    <a:pt x="50800" y="269240"/>
                  </a:moveTo>
                  <a:lnTo>
                    <a:pt x="50800" y="3875913"/>
                  </a:lnTo>
                  <a:lnTo>
                    <a:pt x="25400" y="3875913"/>
                  </a:lnTo>
                  <a:lnTo>
                    <a:pt x="50800" y="3875913"/>
                  </a:lnTo>
                  <a:cubicBezTo>
                    <a:pt x="50800" y="3996436"/>
                    <a:pt x="148971" y="4094353"/>
                    <a:pt x="270256" y="4094353"/>
                  </a:cubicBezTo>
                  <a:lnTo>
                    <a:pt x="5888482" y="4094353"/>
                  </a:lnTo>
                  <a:cubicBezTo>
                    <a:pt x="6009767" y="4094353"/>
                    <a:pt x="6107938" y="3996436"/>
                    <a:pt x="6107938" y="3875913"/>
                  </a:cubicBezTo>
                  <a:lnTo>
                    <a:pt x="6107938" y="269240"/>
                  </a:lnTo>
                  <a:cubicBezTo>
                    <a:pt x="6107938" y="148717"/>
                    <a:pt x="6009767" y="50800"/>
                    <a:pt x="5888482" y="50800"/>
                  </a:cubicBezTo>
                  <a:lnTo>
                    <a:pt x="270256" y="50800"/>
                  </a:lnTo>
                  <a:lnTo>
                    <a:pt x="270256" y="25400"/>
                  </a:lnTo>
                  <a:lnTo>
                    <a:pt x="270256" y="50800"/>
                  </a:lnTo>
                  <a:cubicBezTo>
                    <a:pt x="148971" y="50800"/>
                    <a:pt x="50800" y="148717"/>
                    <a:pt x="50800" y="269240"/>
                  </a:cubicBezTo>
                  <a:close/>
                </a:path>
              </a:pathLst>
            </a:custGeom>
            <a:solidFill>
              <a:srgbClr val="D6D3CC"/>
            </a:solidFill>
          </p:spPr>
          <p:txBody>
            <a:bodyPr/>
            <a:lstStyle/>
            <a:p>
              <a:endParaRPr lang="en-GB"/>
            </a:p>
          </p:txBody>
        </p:sp>
      </p:grpSp>
      <p:grpSp>
        <p:nvGrpSpPr>
          <p:cNvPr id="12" name="Group 12"/>
          <p:cNvGrpSpPr/>
          <p:nvPr/>
        </p:nvGrpSpPr>
        <p:grpSpPr>
          <a:xfrm>
            <a:off x="7812138" y="2359670"/>
            <a:ext cx="152400" cy="3070771"/>
            <a:chOff x="0" y="0"/>
            <a:chExt cx="203200" cy="4094362"/>
          </a:xfrm>
        </p:grpSpPr>
        <p:sp>
          <p:nvSpPr>
            <p:cNvPr id="13" name="Freeform 13"/>
            <p:cNvSpPr/>
            <p:nvPr/>
          </p:nvSpPr>
          <p:spPr>
            <a:xfrm>
              <a:off x="0" y="0"/>
              <a:ext cx="203200" cy="4094480"/>
            </a:xfrm>
            <a:custGeom>
              <a:avLst/>
              <a:gdLst/>
              <a:ahLst/>
              <a:cxnLst/>
              <a:rect l="l" t="t" r="r" b="b"/>
              <a:pathLst>
                <a:path w="203200" h="4094480">
                  <a:moveTo>
                    <a:pt x="0" y="56769"/>
                  </a:moveTo>
                  <a:cubicBezTo>
                    <a:pt x="0" y="25400"/>
                    <a:pt x="25400" y="0"/>
                    <a:pt x="56769" y="0"/>
                  </a:cubicBezTo>
                  <a:lnTo>
                    <a:pt x="146558" y="0"/>
                  </a:lnTo>
                  <a:cubicBezTo>
                    <a:pt x="177800" y="0"/>
                    <a:pt x="203200" y="25400"/>
                    <a:pt x="203200" y="56769"/>
                  </a:cubicBezTo>
                  <a:lnTo>
                    <a:pt x="203200" y="4037711"/>
                  </a:lnTo>
                  <a:cubicBezTo>
                    <a:pt x="203200" y="4069080"/>
                    <a:pt x="177800" y="4094480"/>
                    <a:pt x="146431" y="4094480"/>
                  </a:cubicBezTo>
                  <a:lnTo>
                    <a:pt x="56769" y="4094480"/>
                  </a:lnTo>
                  <a:cubicBezTo>
                    <a:pt x="25400" y="4094480"/>
                    <a:pt x="0" y="4069080"/>
                    <a:pt x="0" y="4037711"/>
                  </a:cubicBezTo>
                  <a:close/>
                </a:path>
              </a:pathLst>
            </a:custGeom>
            <a:solidFill>
              <a:srgbClr val="1B5F39"/>
            </a:solidFill>
          </p:spPr>
          <p:txBody>
            <a:bodyPr/>
            <a:lstStyle/>
            <a:p>
              <a:endParaRPr lang="en-GB"/>
            </a:p>
          </p:txBody>
        </p:sp>
      </p:grpSp>
      <p:sp>
        <p:nvSpPr>
          <p:cNvPr id="14" name="TextBox 14"/>
          <p:cNvSpPr txBox="1"/>
          <p:nvPr/>
        </p:nvSpPr>
        <p:spPr>
          <a:xfrm>
            <a:off x="8286155" y="2652713"/>
            <a:ext cx="3544044" cy="413639"/>
          </a:xfrm>
          <a:prstGeom prst="rect">
            <a:avLst/>
          </a:prstGeom>
        </p:spPr>
        <p:txBody>
          <a:bodyPr lIns="0" tIns="0" rIns="0" bIns="0" rtlCol="0" anchor="t">
            <a:spAutoFit/>
          </a:bodyPr>
          <a:lstStyle/>
          <a:p>
            <a:pPr algn="l">
              <a:lnSpc>
                <a:spcPts val="3437"/>
              </a:lnSpc>
            </a:pPr>
            <a:r>
              <a:rPr lang="en-US" sz="2800" b="1" dirty="0">
                <a:solidFill>
                  <a:srgbClr val="2C2821"/>
                </a:solidFill>
                <a:latin typeface="Alice"/>
                <a:ea typeface="Alice"/>
                <a:cs typeface="Alice"/>
                <a:sym typeface="Alice"/>
              </a:rPr>
              <a:t>Relationship</a:t>
            </a:r>
          </a:p>
        </p:txBody>
      </p:sp>
      <p:sp>
        <p:nvSpPr>
          <p:cNvPr id="15" name="TextBox 15"/>
          <p:cNvSpPr txBox="1"/>
          <p:nvPr/>
        </p:nvSpPr>
        <p:spPr>
          <a:xfrm>
            <a:off x="8286155" y="3208585"/>
            <a:ext cx="3823395" cy="1810304"/>
          </a:xfrm>
          <a:prstGeom prst="rect">
            <a:avLst/>
          </a:prstGeom>
        </p:spPr>
        <p:txBody>
          <a:bodyPr lIns="0" tIns="0" rIns="0" bIns="0" rtlCol="0" anchor="t">
            <a:spAutoFit/>
          </a:bodyPr>
          <a:lstStyle/>
          <a:p>
            <a:pPr algn="l">
              <a:lnSpc>
                <a:spcPts val="3562"/>
              </a:lnSpc>
            </a:pPr>
            <a:r>
              <a:rPr lang="en-US" sz="2400" dirty="0">
                <a:solidFill>
                  <a:srgbClr val="2C2821"/>
                </a:solidFill>
                <a:latin typeface="Lora"/>
                <a:ea typeface="Lora"/>
                <a:cs typeface="Lora"/>
                <a:sym typeface="Lora"/>
              </a:rPr>
              <a:t>Cultural intelligence builds on emotional intelligence but adds specific cultural context consideration.</a:t>
            </a:r>
          </a:p>
        </p:txBody>
      </p:sp>
      <p:grpSp>
        <p:nvGrpSpPr>
          <p:cNvPr id="16" name="Group 16"/>
          <p:cNvGrpSpPr/>
          <p:nvPr/>
        </p:nvGrpSpPr>
        <p:grpSpPr>
          <a:xfrm>
            <a:off x="12695635" y="2340620"/>
            <a:ext cx="4619179" cy="3108871"/>
            <a:chOff x="0" y="0"/>
            <a:chExt cx="6158905" cy="4145162"/>
          </a:xfrm>
        </p:grpSpPr>
        <p:sp>
          <p:nvSpPr>
            <p:cNvPr id="17" name="Freeform 17"/>
            <p:cNvSpPr/>
            <p:nvPr/>
          </p:nvSpPr>
          <p:spPr>
            <a:xfrm>
              <a:off x="25400" y="25400"/>
              <a:ext cx="6108065" cy="4094353"/>
            </a:xfrm>
            <a:custGeom>
              <a:avLst/>
              <a:gdLst/>
              <a:ahLst/>
              <a:cxnLst/>
              <a:rect l="l" t="t" r="r" b="b"/>
              <a:pathLst>
                <a:path w="6108065" h="4094353">
                  <a:moveTo>
                    <a:pt x="0" y="243840"/>
                  </a:moveTo>
                  <a:cubicBezTo>
                    <a:pt x="0" y="109220"/>
                    <a:pt x="109601" y="0"/>
                    <a:pt x="244856" y="0"/>
                  </a:cubicBezTo>
                  <a:lnTo>
                    <a:pt x="5863209" y="0"/>
                  </a:lnTo>
                  <a:cubicBezTo>
                    <a:pt x="5998464" y="0"/>
                    <a:pt x="6108065" y="109220"/>
                    <a:pt x="6108065" y="243840"/>
                  </a:cubicBezTo>
                  <a:lnTo>
                    <a:pt x="6108065" y="3850513"/>
                  </a:lnTo>
                  <a:cubicBezTo>
                    <a:pt x="6108065" y="3985133"/>
                    <a:pt x="5998464" y="4094353"/>
                    <a:pt x="5863209" y="4094353"/>
                  </a:cubicBezTo>
                  <a:lnTo>
                    <a:pt x="244856" y="4094353"/>
                  </a:lnTo>
                  <a:cubicBezTo>
                    <a:pt x="109601" y="4094353"/>
                    <a:pt x="0" y="3985133"/>
                    <a:pt x="0" y="3850513"/>
                  </a:cubicBezTo>
                  <a:close/>
                </a:path>
              </a:pathLst>
            </a:custGeom>
            <a:solidFill>
              <a:srgbClr val="FCFBF8"/>
            </a:solidFill>
          </p:spPr>
          <p:txBody>
            <a:bodyPr/>
            <a:lstStyle/>
            <a:p>
              <a:endParaRPr lang="en-GB"/>
            </a:p>
          </p:txBody>
        </p:sp>
        <p:sp>
          <p:nvSpPr>
            <p:cNvPr id="18" name="Freeform 18"/>
            <p:cNvSpPr/>
            <p:nvPr/>
          </p:nvSpPr>
          <p:spPr>
            <a:xfrm>
              <a:off x="0" y="0"/>
              <a:ext cx="6158865" cy="4145153"/>
            </a:xfrm>
            <a:custGeom>
              <a:avLst/>
              <a:gdLst/>
              <a:ahLst/>
              <a:cxnLst/>
              <a:rect l="l" t="t" r="r" b="b"/>
              <a:pathLst>
                <a:path w="6158865" h="4145153">
                  <a:moveTo>
                    <a:pt x="0" y="269240"/>
                  </a:moveTo>
                  <a:cubicBezTo>
                    <a:pt x="0" y="120396"/>
                    <a:pt x="121031" y="0"/>
                    <a:pt x="270256" y="0"/>
                  </a:cubicBezTo>
                  <a:lnTo>
                    <a:pt x="5888609" y="0"/>
                  </a:lnTo>
                  <a:lnTo>
                    <a:pt x="5888609" y="25400"/>
                  </a:lnTo>
                  <a:lnTo>
                    <a:pt x="5888609" y="0"/>
                  </a:lnTo>
                  <a:cubicBezTo>
                    <a:pt x="6037707" y="0"/>
                    <a:pt x="6158865" y="120396"/>
                    <a:pt x="6158865" y="269240"/>
                  </a:cubicBezTo>
                  <a:lnTo>
                    <a:pt x="6133465" y="269240"/>
                  </a:lnTo>
                  <a:lnTo>
                    <a:pt x="6158865" y="269240"/>
                  </a:lnTo>
                  <a:lnTo>
                    <a:pt x="6158865" y="3875913"/>
                  </a:lnTo>
                  <a:lnTo>
                    <a:pt x="6133465" y="3875913"/>
                  </a:lnTo>
                  <a:lnTo>
                    <a:pt x="6158865" y="3875913"/>
                  </a:lnTo>
                  <a:cubicBezTo>
                    <a:pt x="6158865" y="4024757"/>
                    <a:pt x="6037834" y="4145153"/>
                    <a:pt x="5888609" y="4145153"/>
                  </a:cubicBezTo>
                  <a:lnTo>
                    <a:pt x="5888609" y="4119753"/>
                  </a:lnTo>
                  <a:lnTo>
                    <a:pt x="5888609" y="4145153"/>
                  </a:lnTo>
                  <a:lnTo>
                    <a:pt x="270256" y="4145153"/>
                  </a:lnTo>
                  <a:lnTo>
                    <a:pt x="270256" y="4119753"/>
                  </a:lnTo>
                  <a:lnTo>
                    <a:pt x="270256" y="4145153"/>
                  </a:lnTo>
                  <a:cubicBezTo>
                    <a:pt x="121031" y="4145153"/>
                    <a:pt x="0" y="4024757"/>
                    <a:pt x="0" y="3875913"/>
                  </a:cubicBezTo>
                  <a:lnTo>
                    <a:pt x="0" y="269240"/>
                  </a:lnTo>
                  <a:lnTo>
                    <a:pt x="25400" y="269240"/>
                  </a:lnTo>
                  <a:lnTo>
                    <a:pt x="0" y="269240"/>
                  </a:lnTo>
                  <a:moveTo>
                    <a:pt x="50800" y="269240"/>
                  </a:moveTo>
                  <a:lnTo>
                    <a:pt x="50800" y="3875913"/>
                  </a:lnTo>
                  <a:lnTo>
                    <a:pt x="25400" y="3875913"/>
                  </a:lnTo>
                  <a:lnTo>
                    <a:pt x="50800" y="3875913"/>
                  </a:lnTo>
                  <a:cubicBezTo>
                    <a:pt x="50800" y="3996436"/>
                    <a:pt x="148971" y="4094353"/>
                    <a:pt x="270256" y="4094353"/>
                  </a:cubicBezTo>
                  <a:lnTo>
                    <a:pt x="5888609" y="4094353"/>
                  </a:lnTo>
                  <a:cubicBezTo>
                    <a:pt x="6009894" y="4094353"/>
                    <a:pt x="6108065" y="3996436"/>
                    <a:pt x="6108065" y="3875913"/>
                  </a:cubicBezTo>
                  <a:lnTo>
                    <a:pt x="6108065" y="269240"/>
                  </a:lnTo>
                  <a:cubicBezTo>
                    <a:pt x="6108065" y="148717"/>
                    <a:pt x="6009894" y="50800"/>
                    <a:pt x="5888609" y="50800"/>
                  </a:cubicBezTo>
                  <a:lnTo>
                    <a:pt x="270256" y="50800"/>
                  </a:lnTo>
                  <a:lnTo>
                    <a:pt x="270256" y="25400"/>
                  </a:lnTo>
                  <a:lnTo>
                    <a:pt x="270256" y="50800"/>
                  </a:lnTo>
                  <a:cubicBezTo>
                    <a:pt x="148971" y="50800"/>
                    <a:pt x="50800" y="148717"/>
                    <a:pt x="50800" y="269240"/>
                  </a:cubicBezTo>
                  <a:close/>
                </a:path>
              </a:pathLst>
            </a:custGeom>
            <a:solidFill>
              <a:srgbClr val="D6D3CC"/>
            </a:solidFill>
          </p:spPr>
          <p:txBody>
            <a:bodyPr/>
            <a:lstStyle/>
            <a:p>
              <a:endParaRPr lang="en-GB"/>
            </a:p>
          </p:txBody>
        </p:sp>
      </p:grpSp>
      <p:grpSp>
        <p:nvGrpSpPr>
          <p:cNvPr id="19" name="Group 19"/>
          <p:cNvGrpSpPr/>
          <p:nvPr/>
        </p:nvGrpSpPr>
        <p:grpSpPr>
          <a:xfrm>
            <a:off x="12676585" y="2359670"/>
            <a:ext cx="152400" cy="3070771"/>
            <a:chOff x="0" y="0"/>
            <a:chExt cx="203200" cy="4094362"/>
          </a:xfrm>
        </p:grpSpPr>
        <p:sp>
          <p:nvSpPr>
            <p:cNvPr id="20" name="Freeform 20"/>
            <p:cNvSpPr/>
            <p:nvPr/>
          </p:nvSpPr>
          <p:spPr>
            <a:xfrm>
              <a:off x="0" y="0"/>
              <a:ext cx="203200" cy="4094480"/>
            </a:xfrm>
            <a:custGeom>
              <a:avLst/>
              <a:gdLst/>
              <a:ahLst/>
              <a:cxnLst/>
              <a:rect l="l" t="t" r="r" b="b"/>
              <a:pathLst>
                <a:path w="203200" h="4094480">
                  <a:moveTo>
                    <a:pt x="0" y="56769"/>
                  </a:moveTo>
                  <a:cubicBezTo>
                    <a:pt x="0" y="25400"/>
                    <a:pt x="25400" y="0"/>
                    <a:pt x="56769" y="0"/>
                  </a:cubicBezTo>
                  <a:lnTo>
                    <a:pt x="146558" y="0"/>
                  </a:lnTo>
                  <a:cubicBezTo>
                    <a:pt x="177800" y="0"/>
                    <a:pt x="203200" y="25400"/>
                    <a:pt x="203200" y="56769"/>
                  </a:cubicBezTo>
                  <a:lnTo>
                    <a:pt x="203200" y="4037711"/>
                  </a:lnTo>
                  <a:cubicBezTo>
                    <a:pt x="203200" y="4069080"/>
                    <a:pt x="177800" y="4094480"/>
                    <a:pt x="146431" y="4094480"/>
                  </a:cubicBezTo>
                  <a:lnTo>
                    <a:pt x="56769" y="4094480"/>
                  </a:lnTo>
                  <a:cubicBezTo>
                    <a:pt x="25400" y="4094480"/>
                    <a:pt x="0" y="4069080"/>
                    <a:pt x="0" y="4037711"/>
                  </a:cubicBezTo>
                  <a:close/>
                </a:path>
              </a:pathLst>
            </a:custGeom>
            <a:solidFill>
              <a:srgbClr val="1B5F39"/>
            </a:solidFill>
          </p:spPr>
          <p:txBody>
            <a:bodyPr/>
            <a:lstStyle/>
            <a:p>
              <a:endParaRPr lang="en-GB"/>
            </a:p>
          </p:txBody>
        </p:sp>
      </p:grpSp>
      <p:sp>
        <p:nvSpPr>
          <p:cNvPr id="21" name="TextBox 21"/>
          <p:cNvSpPr txBox="1"/>
          <p:nvPr/>
        </p:nvSpPr>
        <p:spPr>
          <a:xfrm>
            <a:off x="13055329" y="2652713"/>
            <a:ext cx="3639317" cy="413639"/>
          </a:xfrm>
          <a:prstGeom prst="rect">
            <a:avLst/>
          </a:prstGeom>
        </p:spPr>
        <p:txBody>
          <a:bodyPr wrap="square" lIns="0" tIns="0" rIns="0" bIns="0" rtlCol="0" anchor="t">
            <a:spAutoFit/>
          </a:bodyPr>
          <a:lstStyle/>
          <a:p>
            <a:pPr algn="l">
              <a:lnSpc>
                <a:spcPts val="3437"/>
              </a:lnSpc>
            </a:pPr>
            <a:r>
              <a:rPr lang="en-US" sz="2800" b="1" dirty="0">
                <a:solidFill>
                  <a:srgbClr val="2C2821"/>
                </a:solidFill>
                <a:latin typeface="Alice"/>
                <a:ea typeface="Alice"/>
                <a:cs typeface="Alice"/>
                <a:sym typeface="Alice"/>
              </a:rPr>
              <a:t>Distinction</a:t>
            </a:r>
          </a:p>
        </p:txBody>
      </p:sp>
      <p:sp>
        <p:nvSpPr>
          <p:cNvPr id="22" name="TextBox 22"/>
          <p:cNvSpPr txBox="1"/>
          <p:nvPr/>
        </p:nvSpPr>
        <p:spPr>
          <a:xfrm>
            <a:off x="13055329" y="3208585"/>
            <a:ext cx="4089671" cy="1810304"/>
          </a:xfrm>
          <a:prstGeom prst="rect">
            <a:avLst/>
          </a:prstGeom>
        </p:spPr>
        <p:txBody>
          <a:bodyPr wrap="square" lIns="0" tIns="0" rIns="0" bIns="0" rtlCol="0" anchor="t">
            <a:spAutoFit/>
          </a:bodyPr>
          <a:lstStyle/>
          <a:p>
            <a:pPr algn="l">
              <a:lnSpc>
                <a:spcPts val="3562"/>
              </a:lnSpc>
            </a:pPr>
            <a:r>
              <a:rPr lang="en-US" sz="2400" dirty="0">
                <a:solidFill>
                  <a:srgbClr val="2C2821"/>
                </a:solidFill>
                <a:latin typeface="Lora"/>
                <a:ea typeface="Lora"/>
                <a:cs typeface="Lora"/>
                <a:sym typeface="Lora"/>
              </a:rPr>
              <a:t>Empirical studies show low-to-moderate correlations, confirming CQ as distinct from EI despite overlap.</a:t>
            </a:r>
          </a:p>
        </p:txBody>
      </p:sp>
      <p:grpSp>
        <p:nvGrpSpPr>
          <p:cNvPr id="23" name="Group 23"/>
          <p:cNvGrpSpPr/>
          <p:nvPr/>
        </p:nvGrpSpPr>
        <p:grpSpPr>
          <a:xfrm>
            <a:off x="7748662" y="5723477"/>
            <a:ext cx="4619030" cy="3562499"/>
            <a:chOff x="0" y="0"/>
            <a:chExt cx="6158707" cy="4749998"/>
          </a:xfrm>
        </p:grpSpPr>
        <p:sp>
          <p:nvSpPr>
            <p:cNvPr id="24" name="Freeform 24"/>
            <p:cNvSpPr/>
            <p:nvPr/>
          </p:nvSpPr>
          <p:spPr>
            <a:xfrm>
              <a:off x="25400" y="25400"/>
              <a:ext cx="6107938" cy="4699254"/>
            </a:xfrm>
            <a:custGeom>
              <a:avLst/>
              <a:gdLst/>
              <a:ahLst/>
              <a:cxnLst/>
              <a:rect l="l" t="t" r="r" b="b"/>
              <a:pathLst>
                <a:path w="6107938" h="4699254">
                  <a:moveTo>
                    <a:pt x="0" y="243840"/>
                  </a:moveTo>
                  <a:cubicBezTo>
                    <a:pt x="0" y="109220"/>
                    <a:pt x="109474" y="0"/>
                    <a:pt x="244475" y="0"/>
                  </a:cubicBezTo>
                  <a:lnTo>
                    <a:pt x="5863463" y="0"/>
                  </a:lnTo>
                  <a:cubicBezTo>
                    <a:pt x="5998464" y="0"/>
                    <a:pt x="6107938" y="109220"/>
                    <a:pt x="6107938" y="243840"/>
                  </a:cubicBezTo>
                  <a:lnTo>
                    <a:pt x="6107938" y="4455414"/>
                  </a:lnTo>
                  <a:cubicBezTo>
                    <a:pt x="6107938" y="4590034"/>
                    <a:pt x="5998464" y="4699254"/>
                    <a:pt x="5863463" y="4699254"/>
                  </a:cubicBezTo>
                  <a:lnTo>
                    <a:pt x="244475" y="4699254"/>
                  </a:lnTo>
                  <a:cubicBezTo>
                    <a:pt x="109474" y="4699254"/>
                    <a:pt x="0" y="4590034"/>
                    <a:pt x="0" y="4455414"/>
                  </a:cubicBezTo>
                  <a:close/>
                </a:path>
              </a:pathLst>
            </a:custGeom>
            <a:solidFill>
              <a:srgbClr val="FCFBF8"/>
            </a:solidFill>
          </p:spPr>
          <p:txBody>
            <a:bodyPr/>
            <a:lstStyle/>
            <a:p>
              <a:endParaRPr lang="en-GB"/>
            </a:p>
          </p:txBody>
        </p:sp>
        <p:sp>
          <p:nvSpPr>
            <p:cNvPr id="25" name="Freeform 25"/>
            <p:cNvSpPr/>
            <p:nvPr/>
          </p:nvSpPr>
          <p:spPr>
            <a:xfrm>
              <a:off x="0" y="0"/>
              <a:ext cx="6158738" cy="4750054"/>
            </a:xfrm>
            <a:custGeom>
              <a:avLst/>
              <a:gdLst/>
              <a:ahLst/>
              <a:cxnLst/>
              <a:rect l="l" t="t" r="r" b="b"/>
              <a:pathLst>
                <a:path w="6158738" h="4750054">
                  <a:moveTo>
                    <a:pt x="0" y="269240"/>
                  </a:moveTo>
                  <a:cubicBezTo>
                    <a:pt x="0" y="120523"/>
                    <a:pt x="120904" y="0"/>
                    <a:pt x="269875" y="0"/>
                  </a:cubicBezTo>
                  <a:lnTo>
                    <a:pt x="5888863" y="0"/>
                  </a:lnTo>
                  <a:lnTo>
                    <a:pt x="5888863" y="25400"/>
                  </a:lnTo>
                  <a:lnTo>
                    <a:pt x="5888863" y="0"/>
                  </a:lnTo>
                  <a:cubicBezTo>
                    <a:pt x="6037834" y="0"/>
                    <a:pt x="6158738" y="120523"/>
                    <a:pt x="6158738" y="269240"/>
                  </a:cubicBezTo>
                  <a:lnTo>
                    <a:pt x="6158738" y="4480814"/>
                  </a:lnTo>
                  <a:lnTo>
                    <a:pt x="6133338" y="4480814"/>
                  </a:lnTo>
                  <a:lnTo>
                    <a:pt x="6158738" y="4480814"/>
                  </a:lnTo>
                  <a:cubicBezTo>
                    <a:pt x="6158738" y="4629531"/>
                    <a:pt x="6037834" y="4750054"/>
                    <a:pt x="5888863" y="4750054"/>
                  </a:cubicBezTo>
                  <a:lnTo>
                    <a:pt x="5888863" y="4724654"/>
                  </a:lnTo>
                  <a:lnTo>
                    <a:pt x="5888863" y="4750054"/>
                  </a:lnTo>
                  <a:lnTo>
                    <a:pt x="269875" y="4750054"/>
                  </a:lnTo>
                  <a:lnTo>
                    <a:pt x="269875" y="4724654"/>
                  </a:lnTo>
                  <a:lnTo>
                    <a:pt x="269875" y="4750054"/>
                  </a:lnTo>
                  <a:cubicBezTo>
                    <a:pt x="120904" y="4750054"/>
                    <a:pt x="0" y="4629531"/>
                    <a:pt x="0" y="4480814"/>
                  </a:cubicBezTo>
                  <a:lnTo>
                    <a:pt x="0" y="269240"/>
                  </a:lnTo>
                  <a:lnTo>
                    <a:pt x="25400" y="269240"/>
                  </a:lnTo>
                  <a:lnTo>
                    <a:pt x="0" y="269240"/>
                  </a:lnTo>
                  <a:moveTo>
                    <a:pt x="50800" y="269240"/>
                  </a:moveTo>
                  <a:lnTo>
                    <a:pt x="50800" y="4480814"/>
                  </a:lnTo>
                  <a:lnTo>
                    <a:pt x="25400" y="4480814"/>
                  </a:lnTo>
                  <a:lnTo>
                    <a:pt x="50800" y="4480814"/>
                  </a:lnTo>
                  <a:cubicBezTo>
                    <a:pt x="50800" y="4601337"/>
                    <a:pt x="148844" y="4699254"/>
                    <a:pt x="269875" y="4699254"/>
                  </a:cubicBezTo>
                  <a:lnTo>
                    <a:pt x="5888863" y="4699254"/>
                  </a:lnTo>
                  <a:cubicBezTo>
                    <a:pt x="6009894" y="4699254"/>
                    <a:pt x="6107938" y="4601337"/>
                    <a:pt x="6107938" y="4480814"/>
                  </a:cubicBezTo>
                  <a:lnTo>
                    <a:pt x="6107938" y="269240"/>
                  </a:lnTo>
                  <a:lnTo>
                    <a:pt x="6133338" y="269240"/>
                  </a:lnTo>
                  <a:lnTo>
                    <a:pt x="6107938" y="269240"/>
                  </a:lnTo>
                  <a:cubicBezTo>
                    <a:pt x="6107938" y="148717"/>
                    <a:pt x="6009894" y="50800"/>
                    <a:pt x="5888863" y="50800"/>
                  </a:cubicBezTo>
                  <a:lnTo>
                    <a:pt x="269875" y="50800"/>
                  </a:lnTo>
                  <a:lnTo>
                    <a:pt x="269875" y="25400"/>
                  </a:lnTo>
                  <a:lnTo>
                    <a:pt x="269875" y="50800"/>
                  </a:lnTo>
                  <a:cubicBezTo>
                    <a:pt x="148844" y="50800"/>
                    <a:pt x="50800" y="148717"/>
                    <a:pt x="50800" y="269240"/>
                  </a:cubicBezTo>
                  <a:close/>
                </a:path>
              </a:pathLst>
            </a:custGeom>
            <a:solidFill>
              <a:srgbClr val="D6D3CC"/>
            </a:solidFill>
          </p:spPr>
          <p:txBody>
            <a:bodyPr/>
            <a:lstStyle/>
            <a:p>
              <a:endParaRPr lang="en-GB"/>
            </a:p>
          </p:txBody>
        </p:sp>
      </p:grpSp>
      <p:grpSp>
        <p:nvGrpSpPr>
          <p:cNvPr id="26" name="Group 26"/>
          <p:cNvGrpSpPr/>
          <p:nvPr/>
        </p:nvGrpSpPr>
        <p:grpSpPr>
          <a:xfrm>
            <a:off x="7812138" y="5713959"/>
            <a:ext cx="152400" cy="3524399"/>
            <a:chOff x="0" y="0"/>
            <a:chExt cx="203200" cy="4699198"/>
          </a:xfrm>
        </p:grpSpPr>
        <p:sp>
          <p:nvSpPr>
            <p:cNvPr id="27" name="Freeform 27"/>
            <p:cNvSpPr/>
            <p:nvPr/>
          </p:nvSpPr>
          <p:spPr>
            <a:xfrm>
              <a:off x="0" y="0"/>
              <a:ext cx="203200" cy="4699254"/>
            </a:xfrm>
            <a:custGeom>
              <a:avLst/>
              <a:gdLst/>
              <a:ahLst/>
              <a:cxnLst/>
              <a:rect l="l" t="t" r="r" b="b"/>
              <a:pathLst>
                <a:path w="203200" h="4699254">
                  <a:moveTo>
                    <a:pt x="0" y="56769"/>
                  </a:moveTo>
                  <a:cubicBezTo>
                    <a:pt x="0" y="25400"/>
                    <a:pt x="25400" y="0"/>
                    <a:pt x="56769" y="0"/>
                  </a:cubicBezTo>
                  <a:lnTo>
                    <a:pt x="146558" y="0"/>
                  </a:lnTo>
                  <a:cubicBezTo>
                    <a:pt x="177800" y="0"/>
                    <a:pt x="203200" y="25400"/>
                    <a:pt x="203200" y="56769"/>
                  </a:cubicBezTo>
                  <a:lnTo>
                    <a:pt x="203200" y="4642485"/>
                  </a:lnTo>
                  <a:cubicBezTo>
                    <a:pt x="203200" y="4673854"/>
                    <a:pt x="177800" y="4699254"/>
                    <a:pt x="146431" y="4699254"/>
                  </a:cubicBezTo>
                  <a:lnTo>
                    <a:pt x="56769" y="4699254"/>
                  </a:lnTo>
                  <a:cubicBezTo>
                    <a:pt x="25400" y="4699254"/>
                    <a:pt x="0" y="4673854"/>
                    <a:pt x="0" y="4642485"/>
                  </a:cubicBezTo>
                  <a:close/>
                </a:path>
              </a:pathLst>
            </a:custGeom>
            <a:solidFill>
              <a:srgbClr val="1B5F39"/>
            </a:solidFill>
          </p:spPr>
          <p:txBody>
            <a:bodyPr/>
            <a:lstStyle/>
            <a:p>
              <a:endParaRPr lang="en-GB"/>
            </a:p>
          </p:txBody>
        </p:sp>
      </p:grpSp>
      <p:sp>
        <p:nvSpPr>
          <p:cNvPr id="28" name="TextBox 28"/>
          <p:cNvSpPr txBox="1"/>
          <p:nvPr/>
        </p:nvSpPr>
        <p:spPr>
          <a:xfrm>
            <a:off x="8286155" y="6007000"/>
            <a:ext cx="3544044" cy="415178"/>
          </a:xfrm>
          <a:prstGeom prst="rect">
            <a:avLst/>
          </a:prstGeom>
        </p:spPr>
        <p:txBody>
          <a:bodyPr wrap="square" lIns="0" tIns="0" rIns="0" bIns="0" rtlCol="0" anchor="t">
            <a:spAutoFit/>
          </a:bodyPr>
          <a:lstStyle/>
          <a:p>
            <a:pPr algn="l">
              <a:lnSpc>
                <a:spcPts val="3437"/>
              </a:lnSpc>
            </a:pPr>
            <a:r>
              <a:rPr lang="en-US" sz="2800" b="1" dirty="0">
                <a:solidFill>
                  <a:srgbClr val="2C2821"/>
                </a:solidFill>
                <a:latin typeface="Alice"/>
                <a:ea typeface="Alice"/>
                <a:cs typeface="Alice"/>
                <a:sym typeface="Alice"/>
              </a:rPr>
              <a:t>Limitation</a:t>
            </a:r>
          </a:p>
        </p:txBody>
      </p:sp>
      <p:sp>
        <p:nvSpPr>
          <p:cNvPr id="29" name="TextBox 29"/>
          <p:cNvSpPr txBox="1"/>
          <p:nvPr/>
        </p:nvSpPr>
        <p:spPr>
          <a:xfrm>
            <a:off x="8286154" y="6517860"/>
            <a:ext cx="3952477" cy="2271969"/>
          </a:xfrm>
          <a:prstGeom prst="rect">
            <a:avLst/>
          </a:prstGeom>
        </p:spPr>
        <p:txBody>
          <a:bodyPr wrap="square" lIns="0" tIns="0" rIns="0" bIns="0" rtlCol="0" anchor="t">
            <a:spAutoFit/>
          </a:bodyPr>
          <a:lstStyle/>
          <a:p>
            <a:pPr algn="l">
              <a:lnSpc>
                <a:spcPts val="3562"/>
              </a:lnSpc>
            </a:pPr>
            <a:r>
              <a:rPr lang="en-US" sz="2400" dirty="0">
                <a:solidFill>
                  <a:srgbClr val="2C2821"/>
                </a:solidFill>
                <a:latin typeface="Lora"/>
                <a:ea typeface="Lora"/>
                <a:cs typeface="Lora"/>
                <a:sym typeface="Lora"/>
              </a:rPr>
              <a:t>Initial models sometimes failed to account for cultural differences, requiring more scientific and contextual approaches.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ABCF98"/>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1F2DE"/>
            </a:solidFill>
          </p:spPr>
          <p:txBody>
            <a:bodyPr/>
            <a:lstStyle/>
            <a:p>
              <a:endParaRPr lang="en-GB"/>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ABCF98"/>
            </a:solidFill>
          </p:spPr>
          <p:txBody>
            <a:bodyPr/>
            <a:lstStyle/>
            <a:p>
              <a:endParaRPr lang="en-GB"/>
            </a:p>
          </p:txBody>
        </p:sp>
      </p:grpSp>
      <p:grpSp>
        <p:nvGrpSpPr>
          <p:cNvPr id="6" name="Group 6"/>
          <p:cNvGrpSpPr/>
          <p:nvPr/>
        </p:nvGrpSpPr>
        <p:grpSpPr>
          <a:xfrm>
            <a:off x="11430000" y="0"/>
            <a:ext cx="6858000" cy="10287000"/>
            <a:chOff x="0" y="0"/>
            <a:chExt cx="9144000" cy="13716000"/>
          </a:xfrm>
        </p:grpSpPr>
        <p:sp>
          <p:nvSpPr>
            <p:cNvPr id="7" name="Freeform 7" descr="preencoded.png"/>
            <p:cNvSpPr/>
            <p:nvPr/>
          </p:nvSpPr>
          <p:spPr>
            <a:xfrm>
              <a:off x="0" y="0"/>
              <a:ext cx="9144000" cy="13716000"/>
            </a:xfrm>
            <a:custGeom>
              <a:avLst/>
              <a:gdLst/>
              <a:ahLst/>
              <a:cxnLst/>
              <a:rect l="l" t="t" r="r" b="b"/>
              <a:pathLst>
                <a:path w="9144000" h="13716000">
                  <a:moveTo>
                    <a:pt x="0" y="0"/>
                  </a:moveTo>
                  <a:lnTo>
                    <a:pt x="9144000" y="0"/>
                  </a:lnTo>
                  <a:lnTo>
                    <a:pt x="9144000" y="13716000"/>
                  </a:lnTo>
                  <a:lnTo>
                    <a:pt x="0" y="13716000"/>
                  </a:lnTo>
                  <a:lnTo>
                    <a:pt x="0" y="0"/>
                  </a:lnTo>
                  <a:close/>
                </a:path>
              </a:pathLst>
            </a:custGeom>
            <a:blipFill>
              <a:blip r:embed="rId3"/>
              <a:stretch>
                <a:fillRect/>
              </a:stretch>
            </a:blipFill>
          </p:spPr>
          <p:txBody>
            <a:bodyPr/>
            <a:lstStyle/>
            <a:p>
              <a:endParaRPr lang="en-GB"/>
            </a:p>
          </p:txBody>
        </p:sp>
      </p:grpSp>
      <p:sp>
        <p:nvSpPr>
          <p:cNvPr id="8" name="TextBox 8"/>
          <p:cNvSpPr txBox="1"/>
          <p:nvPr/>
        </p:nvSpPr>
        <p:spPr>
          <a:xfrm>
            <a:off x="533400" y="3109020"/>
            <a:ext cx="10744200" cy="884858"/>
          </a:xfrm>
          <a:prstGeom prst="rect">
            <a:avLst/>
          </a:prstGeom>
        </p:spPr>
        <p:txBody>
          <a:bodyPr wrap="square" lIns="0" tIns="0" rIns="0" bIns="0" rtlCol="0" anchor="t">
            <a:spAutoFit/>
          </a:bodyPr>
          <a:lstStyle/>
          <a:p>
            <a:pPr algn="l">
              <a:lnSpc>
                <a:spcPts val="6937"/>
              </a:lnSpc>
            </a:pPr>
            <a:r>
              <a:rPr lang="en-US" sz="5800" b="1" dirty="0">
                <a:solidFill>
                  <a:srgbClr val="233E32"/>
                </a:solidFill>
                <a:latin typeface="Alice"/>
                <a:ea typeface="Alice"/>
                <a:cs typeface="Alice"/>
                <a:sym typeface="Alice"/>
              </a:rPr>
              <a:t>Starbucks: People-First Culture</a:t>
            </a:r>
          </a:p>
        </p:txBody>
      </p:sp>
      <p:sp>
        <p:nvSpPr>
          <p:cNvPr id="9" name="TextBox 9"/>
          <p:cNvSpPr txBox="1"/>
          <p:nvPr/>
        </p:nvSpPr>
        <p:spPr>
          <a:xfrm>
            <a:off x="533400" y="5249019"/>
            <a:ext cx="10515600" cy="1803251"/>
          </a:xfrm>
          <a:prstGeom prst="rect">
            <a:avLst/>
          </a:prstGeom>
        </p:spPr>
        <p:txBody>
          <a:bodyPr wrap="square" lIns="0" tIns="0" rIns="0" bIns="0" rtlCol="0" anchor="t">
            <a:spAutoFit/>
          </a:bodyPr>
          <a:lstStyle/>
          <a:p>
            <a:pPr algn="l">
              <a:lnSpc>
                <a:spcPts val="3562"/>
              </a:lnSpc>
            </a:pPr>
            <a:r>
              <a:rPr lang="en-US" sz="2400" b="1" dirty="0">
                <a:solidFill>
                  <a:srgbClr val="2C2821"/>
                </a:solidFill>
                <a:latin typeface="Lora Bold"/>
                <a:ea typeface="Lora Bold"/>
                <a:cs typeface="Lora Bold"/>
                <a:sym typeface="Lora Bold"/>
              </a:rPr>
              <a:t>Howard Schultz</a:t>
            </a:r>
            <a:r>
              <a:rPr lang="en-US" sz="2400" dirty="0">
                <a:solidFill>
                  <a:srgbClr val="2C2821"/>
                </a:solidFill>
                <a:latin typeface="Lora"/>
                <a:ea typeface="Lora"/>
                <a:cs typeface="Lora"/>
                <a:sym typeface="Lora"/>
              </a:rPr>
              <a:t> built Starbucks on empathy and cultural awareness. He trained managers as empathetic listeners, ensured diverse global leadership, and implemented bias training when problems emerged—demonstrating that leaders must relate across cultural boundaries.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ABCF98"/>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1F2DE"/>
            </a:solidFill>
          </p:spPr>
          <p:txBody>
            <a:bodyPr/>
            <a:lstStyle/>
            <a:p>
              <a:endParaRPr lang="en-GB"/>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ABCF98"/>
            </a:solidFill>
          </p:spPr>
          <p:txBody>
            <a:bodyPr/>
            <a:lstStyle/>
            <a:p>
              <a:endParaRPr lang="en-GB"/>
            </a:p>
          </p:txBody>
        </p:sp>
      </p:grpSp>
      <p:grpSp>
        <p:nvGrpSpPr>
          <p:cNvPr id="6" name="Group 6"/>
          <p:cNvGrpSpPr/>
          <p:nvPr/>
        </p:nvGrpSpPr>
        <p:grpSpPr>
          <a:xfrm>
            <a:off x="0" y="0"/>
            <a:ext cx="6858000" cy="10287000"/>
            <a:chOff x="0" y="0"/>
            <a:chExt cx="9144000" cy="13716000"/>
          </a:xfrm>
        </p:grpSpPr>
        <p:sp>
          <p:nvSpPr>
            <p:cNvPr id="7" name="Freeform 7" descr="preencoded.png"/>
            <p:cNvSpPr/>
            <p:nvPr/>
          </p:nvSpPr>
          <p:spPr>
            <a:xfrm>
              <a:off x="0" y="0"/>
              <a:ext cx="9144000" cy="13716000"/>
            </a:xfrm>
            <a:custGeom>
              <a:avLst/>
              <a:gdLst/>
              <a:ahLst/>
              <a:cxnLst/>
              <a:rect l="l" t="t" r="r" b="b"/>
              <a:pathLst>
                <a:path w="9144000" h="13716000">
                  <a:moveTo>
                    <a:pt x="0" y="0"/>
                  </a:moveTo>
                  <a:lnTo>
                    <a:pt x="9144000" y="0"/>
                  </a:lnTo>
                  <a:lnTo>
                    <a:pt x="9144000" y="13716000"/>
                  </a:lnTo>
                  <a:lnTo>
                    <a:pt x="0" y="13716000"/>
                  </a:lnTo>
                  <a:lnTo>
                    <a:pt x="0" y="0"/>
                  </a:lnTo>
                  <a:close/>
                </a:path>
              </a:pathLst>
            </a:custGeom>
            <a:blipFill>
              <a:blip r:embed="rId3"/>
              <a:stretch>
                <a:fillRect/>
              </a:stretch>
            </a:blipFill>
          </p:spPr>
          <p:txBody>
            <a:bodyPr/>
            <a:lstStyle/>
            <a:p>
              <a:endParaRPr lang="en-GB"/>
            </a:p>
          </p:txBody>
        </p:sp>
      </p:grpSp>
      <p:sp>
        <p:nvSpPr>
          <p:cNvPr id="8" name="TextBox 8"/>
          <p:cNvSpPr txBox="1"/>
          <p:nvPr/>
        </p:nvSpPr>
        <p:spPr>
          <a:xfrm>
            <a:off x="7315200" y="1796057"/>
            <a:ext cx="10820399" cy="884858"/>
          </a:xfrm>
          <a:prstGeom prst="rect">
            <a:avLst/>
          </a:prstGeom>
        </p:spPr>
        <p:txBody>
          <a:bodyPr wrap="square" lIns="0" tIns="0" rIns="0" bIns="0" rtlCol="0" anchor="t">
            <a:spAutoFit/>
          </a:bodyPr>
          <a:lstStyle/>
          <a:p>
            <a:pPr algn="l">
              <a:lnSpc>
                <a:spcPts val="6937"/>
              </a:lnSpc>
            </a:pPr>
            <a:r>
              <a:rPr lang="en-US" sz="5800" dirty="0">
                <a:solidFill>
                  <a:srgbClr val="233E32"/>
                </a:solidFill>
                <a:latin typeface="Alice"/>
                <a:ea typeface="Alice"/>
                <a:cs typeface="Alice"/>
                <a:sym typeface="Alice"/>
              </a:rPr>
              <a:t>HSBC &amp; P&amp;G: Global Excellence</a:t>
            </a:r>
          </a:p>
        </p:txBody>
      </p:sp>
      <p:sp>
        <p:nvSpPr>
          <p:cNvPr id="9" name="TextBox 9"/>
          <p:cNvSpPr txBox="1"/>
          <p:nvPr/>
        </p:nvSpPr>
        <p:spPr>
          <a:xfrm>
            <a:off x="7850237" y="4276725"/>
            <a:ext cx="3544044" cy="415178"/>
          </a:xfrm>
          <a:prstGeom prst="rect">
            <a:avLst/>
          </a:prstGeom>
        </p:spPr>
        <p:txBody>
          <a:bodyPr lIns="0" tIns="0" rIns="0" bIns="0" rtlCol="0" anchor="t">
            <a:spAutoFit/>
          </a:bodyPr>
          <a:lstStyle/>
          <a:p>
            <a:pPr algn="l">
              <a:lnSpc>
                <a:spcPts val="3437"/>
              </a:lnSpc>
            </a:pPr>
            <a:r>
              <a:rPr lang="en-US" sz="2800" b="1" dirty="0">
                <a:solidFill>
                  <a:srgbClr val="233E32"/>
                </a:solidFill>
                <a:latin typeface="Alice"/>
                <a:ea typeface="Alice"/>
                <a:cs typeface="Alice"/>
                <a:sym typeface="Alice"/>
              </a:rPr>
              <a:t>HSBC</a:t>
            </a:r>
          </a:p>
        </p:txBody>
      </p:sp>
      <p:sp>
        <p:nvSpPr>
          <p:cNvPr id="10" name="TextBox 10"/>
          <p:cNvSpPr txBox="1"/>
          <p:nvPr/>
        </p:nvSpPr>
        <p:spPr>
          <a:xfrm>
            <a:off x="7850237" y="4946005"/>
            <a:ext cx="4376886" cy="3656963"/>
          </a:xfrm>
          <a:prstGeom prst="rect">
            <a:avLst/>
          </a:prstGeom>
        </p:spPr>
        <p:txBody>
          <a:bodyPr lIns="0" tIns="0" rIns="0" bIns="0" rtlCol="0" anchor="t">
            <a:spAutoFit/>
          </a:bodyPr>
          <a:lstStyle/>
          <a:p>
            <a:pPr algn="l">
              <a:lnSpc>
                <a:spcPts val="3562"/>
              </a:lnSpc>
            </a:pPr>
            <a:r>
              <a:rPr lang="en-US" sz="2400" dirty="0">
                <a:solidFill>
                  <a:srgbClr val="2C2821"/>
                </a:solidFill>
                <a:latin typeface="Lora"/>
                <a:ea typeface="Lora"/>
                <a:cs typeface="Lora"/>
                <a:sym typeface="Lora"/>
              </a:rPr>
              <a:t>Positions itself as a local leader worldwide. Supports local employee networks and provides universal unconscious bias training, ensuring leaders respect local values and create inclusive cultures.</a:t>
            </a:r>
          </a:p>
        </p:txBody>
      </p:sp>
      <p:sp>
        <p:nvSpPr>
          <p:cNvPr id="11" name="TextBox 11"/>
          <p:cNvSpPr txBox="1"/>
          <p:nvPr/>
        </p:nvSpPr>
        <p:spPr>
          <a:xfrm>
            <a:off x="12928401" y="4276725"/>
            <a:ext cx="3544044" cy="415178"/>
          </a:xfrm>
          <a:prstGeom prst="rect">
            <a:avLst/>
          </a:prstGeom>
        </p:spPr>
        <p:txBody>
          <a:bodyPr lIns="0" tIns="0" rIns="0" bIns="0" rtlCol="0" anchor="t">
            <a:spAutoFit/>
          </a:bodyPr>
          <a:lstStyle/>
          <a:p>
            <a:pPr algn="l">
              <a:lnSpc>
                <a:spcPts val="3437"/>
              </a:lnSpc>
            </a:pPr>
            <a:r>
              <a:rPr lang="en-US" sz="2800" b="1" dirty="0">
                <a:solidFill>
                  <a:srgbClr val="233E32"/>
                </a:solidFill>
                <a:latin typeface="Alice"/>
                <a:ea typeface="Alice"/>
                <a:cs typeface="Alice"/>
                <a:sym typeface="Alice"/>
              </a:rPr>
              <a:t>P&amp;G</a:t>
            </a:r>
          </a:p>
        </p:txBody>
      </p:sp>
      <p:sp>
        <p:nvSpPr>
          <p:cNvPr id="12" name="TextBox 12"/>
          <p:cNvSpPr txBox="1"/>
          <p:nvPr/>
        </p:nvSpPr>
        <p:spPr>
          <a:xfrm>
            <a:off x="12928401" y="4946005"/>
            <a:ext cx="4376886" cy="4118628"/>
          </a:xfrm>
          <a:prstGeom prst="rect">
            <a:avLst/>
          </a:prstGeom>
        </p:spPr>
        <p:txBody>
          <a:bodyPr lIns="0" tIns="0" rIns="0" bIns="0" rtlCol="0" anchor="t">
            <a:spAutoFit/>
          </a:bodyPr>
          <a:lstStyle/>
          <a:p>
            <a:pPr algn="l">
              <a:lnSpc>
                <a:spcPts val="3562"/>
              </a:lnSpc>
            </a:pPr>
            <a:r>
              <a:rPr lang="en-US" sz="2400" dirty="0">
                <a:solidFill>
                  <a:srgbClr val="2C2821"/>
                </a:solidFill>
                <a:latin typeface="Lora"/>
                <a:ea typeface="Lora"/>
                <a:cs typeface="Lora"/>
                <a:sym typeface="Lora"/>
              </a:rPr>
              <a:t>Transnational company organizing cross-country teams with trust and inclusivity. Offers language support and cultural immersion programs, leveraging cultural knowledge to build globally popular brands.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ABCF98"/>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1F2DE"/>
            </a:solidFill>
          </p:spPr>
          <p:txBody>
            <a:bodyPr/>
            <a:lstStyle/>
            <a:p>
              <a:endParaRPr lang="en-GB"/>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ABCF98"/>
            </a:solidFill>
          </p:spPr>
          <p:txBody>
            <a:bodyPr/>
            <a:lstStyle/>
            <a:p>
              <a:endParaRPr lang="en-GB"/>
            </a:p>
          </p:txBody>
        </p:sp>
      </p:grpSp>
      <p:grpSp>
        <p:nvGrpSpPr>
          <p:cNvPr id="6" name="Group 6"/>
          <p:cNvGrpSpPr/>
          <p:nvPr/>
        </p:nvGrpSpPr>
        <p:grpSpPr>
          <a:xfrm>
            <a:off x="11430000" y="0"/>
            <a:ext cx="6858000" cy="10287000"/>
            <a:chOff x="0" y="0"/>
            <a:chExt cx="9144000" cy="13716000"/>
          </a:xfrm>
        </p:grpSpPr>
        <p:sp>
          <p:nvSpPr>
            <p:cNvPr id="7" name="Freeform 7" descr="preencoded.png"/>
            <p:cNvSpPr/>
            <p:nvPr/>
          </p:nvSpPr>
          <p:spPr>
            <a:xfrm>
              <a:off x="0" y="0"/>
              <a:ext cx="9144000" cy="13716000"/>
            </a:xfrm>
            <a:custGeom>
              <a:avLst/>
              <a:gdLst/>
              <a:ahLst/>
              <a:cxnLst/>
              <a:rect l="l" t="t" r="r" b="b"/>
              <a:pathLst>
                <a:path w="9144000" h="13716000">
                  <a:moveTo>
                    <a:pt x="0" y="0"/>
                  </a:moveTo>
                  <a:lnTo>
                    <a:pt x="9144000" y="0"/>
                  </a:lnTo>
                  <a:lnTo>
                    <a:pt x="9144000" y="13716000"/>
                  </a:lnTo>
                  <a:lnTo>
                    <a:pt x="0" y="13716000"/>
                  </a:lnTo>
                  <a:lnTo>
                    <a:pt x="0" y="0"/>
                  </a:lnTo>
                  <a:close/>
                </a:path>
              </a:pathLst>
            </a:custGeom>
            <a:blipFill>
              <a:blip r:embed="rId3"/>
              <a:stretch>
                <a:fillRect/>
              </a:stretch>
            </a:blipFill>
          </p:spPr>
          <p:txBody>
            <a:bodyPr/>
            <a:lstStyle/>
            <a:p>
              <a:endParaRPr lang="en-GB"/>
            </a:p>
          </p:txBody>
        </p:sp>
      </p:grpSp>
      <p:sp>
        <p:nvSpPr>
          <p:cNvPr id="8" name="TextBox 8"/>
          <p:cNvSpPr txBox="1"/>
          <p:nvPr/>
        </p:nvSpPr>
        <p:spPr>
          <a:xfrm>
            <a:off x="457200" y="1271885"/>
            <a:ext cx="10963730" cy="795089"/>
          </a:xfrm>
          <a:prstGeom prst="rect">
            <a:avLst/>
          </a:prstGeom>
        </p:spPr>
        <p:txBody>
          <a:bodyPr wrap="square" lIns="0" tIns="0" rIns="0" bIns="0" rtlCol="0" anchor="t">
            <a:spAutoFit/>
          </a:bodyPr>
          <a:lstStyle/>
          <a:p>
            <a:pPr algn="l">
              <a:lnSpc>
                <a:spcPts val="6249"/>
              </a:lnSpc>
            </a:pPr>
            <a:r>
              <a:rPr lang="en-US" sz="5800" dirty="0">
                <a:solidFill>
                  <a:srgbClr val="233E32"/>
                </a:solidFill>
                <a:latin typeface="Alice"/>
                <a:ea typeface="Alice"/>
                <a:cs typeface="Alice"/>
                <a:sym typeface="Alice"/>
              </a:rPr>
              <a:t>Leadership Excellence in Action</a:t>
            </a:r>
          </a:p>
        </p:txBody>
      </p:sp>
      <p:grpSp>
        <p:nvGrpSpPr>
          <p:cNvPr id="9" name="Group 9"/>
          <p:cNvGrpSpPr/>
          <p:nvPr/>
        </p:nvGrpSpPr>
        <p:grpSpPr>
          <a:xfrm>
            <a:off x="896094" y="2494061"/>
            <a:ext cx="4690914" cy="3954514"/>
            <a:chOff x="0" y="0"/>
            <a:chExt cx="6254552" cy="4424362"/>
          </a:xfrm>
        </p:grpSpPr>
        <p:sp>
          <p:nvSpPr>
            <p:cNvPr id="10" name="Freeform 10"/>
            <p:cNvSpPr/>
            <p:nvPr/>
          </p:nvSpPr>
          <p:spPr>
            <a:xfrm>
              <a:off x="0" y="0"/>
              <a:ext cx="6254496" cy="4424299"/>
            </a:xfrm>
            <a:custGeom>
              <a:avLst/>
              <a:gdLst/>
              <a:ahLst/>
              <a:cxnLst/>
              <a:rect l="l" t="t" r="r" b="b"/>
              <a:pathLst>
                <a:path w="6254496" h="4424299">
                  <a:moveTo>
                    <a:pt x="0" y="51181"/>
                  </a:moveTo>
                  <a:cubicBezTo>
                    <a:pt x="0" y="22860"/>
                    <a:pt x="22860" y="0"/>
                    <a:pt x="51181" y="0"/>
                  </a:cubicBezTo>
                  <a:lnTo>
                    <a:pt x="6203315" y="0"/>
                  </a:lnTo>
                  <a:cubicBezTo>
                    <a:pt x="6231636" y="0"/>
                    <a:pt x="6254496" y="22860"/>
                    <a:pt x="6254496" y="51181"/>
                  </a:cubicBezTo>
                  <a:lnTo>
                    <a:pt x="6254496" y="4373118"/>
                  </a:lnTo>
                  <a:cubicBezTo>
                    <a:pt x="6254496" y="4401439"/>
                    <a:pt x="6231636" y="4424299"/>
                    <a:pt x="6203315" y="4424299"/>
                  </a:cubicBezTo>
                  <a:lnTo>
                    <a:pt x="51181" y="4424299"/>
                  </a:lnTo>
                  <a:cubicBezTo>
                    <a:pt x="22860" y="4424299"/>
                    <a:pt x="0" y="4401439"/>
                    <a:pt x="0" y="4373118"/>
                  </a:cubicBezTo>
                  <a:close/>
                </a:path>
              </a:pathLst>
            </a:custGeom>
            <a:solidFill>
              <a:srgbClr val="F0EDE6"/>
            </a:solidFill>
          </p:spPr>
          <p:txBody>
            <a:bodyPr/>
            <a:lstStyle/>
            <a:p>
              <a:endParaRPr lang="en-GB"/>
            </a:p>
          </p:txBody>
        </p:sp>
      </p:grpSp>
      <p:grpSp>
        <p:nvGrpSpPr>
          <p:cNvPr id="11" name="Group 11"/>
          <p:cNvGrpSpPr/>
          <p:nvPr/>
        </p:nvGrpSpPr>
        <p:grpSpPr>
          <a:xfrm>
            <a:off x="1152079" y="2750046"/>
            <a:ext cx="768102" cy="768103"/>
            <a:chOff x="0" y="0"/>
            <a:chExt cx="1024137" cy="1024137"/>
          </a:xfrm>
        </p:grpSpPr>
        <p:sp>
          <p:nvSpPr>
            <p:cNvPr id="12" name="Freeform 12"/>
            <p:cNvSpPr/>
            <p:nvPr/>
          </p:nvSpPr>
          <p:spPr>
            <a:xfrm>
              <a:off x="0" y="0"/>
              <a:ext cx="1024128" cy="1024128"/>
            </a:xfrm>
            <a:custGeom>
              <a:avLst/>
              <a:gdLst/>
              <a:ahLst/>
              <a:cxnLst/>
              <a:rect l="l" t="t" r="r" b="b"/>
              <a:pathLst>
                <a:path w="1024128" h="1024128">
                  <a:moveTo>
                    <a:pt x="0" y="512064"/>
                  </a:moveTo>
                  <a:cubicBezTo>
                    <a:pt x="0" y="229235"/>
                    <a:pt x="229235" y="0"/>
                    <a:pt x="512064" y="0"/>
                  </a:cubicBezTo>
                  <a:cubicBezTo>
                    <a:pt x="794893" y="0"/>
                    <a:pt x="1024128" y="229235"/>
                    <a:pt x="1024128" y="512064"/>
                  </a:cubicBezTo>
                  <a:cubicBezTo>
                    <a:pt x="1024128" y="794893"/>
                    <a:pt x="794893" y="1024128"/>
                    <a:pt x="512064" y="1024128"/>
                  </a:cubicBezTo>
                  <a:cubicBezTo>
                    <a:pt x="229235" y="1024128"/>
                    <a:pt x="0" y="794893"/>
                    <a:pt x="0" y="512064"/>
                  </a:cubicBezTo>
                  <a:close/>
                </a:path>
              </a:pathLst>
            </a:custGeom>
            <a:solidFill>
              <a:srgbClr val="1B5F39"/>
            </a:solidFill>
          </p:spPr>
          <p:txBody>
            <a:bodyPr/>
            <a:lstStyle/>
            <a:p>
              <a:endParaRPr lang="en-GB"/>
            </a:p>
          </p:txBody>
        </p:sp>
      </p:grpSp>
      <p:sp>
        <p:nvSpPr>
          <p:cNvPr id="13" name="Freeform 13" descr="preencoded.png"/>
          <p:cNvSpPr/>
          <p:nvPr/>
        </p:nvSpPr>
        <p:spPr>
          <a:xfrm>
            <a:off x="1363266" y="2961234"/>
            <a:ext cx="345579" cy="345579"/>
          </a:xfrm>
          <a:custGeom>
            <a:avLst/>
            <a:gdLst/>
            <a:ahLst/>
            <a:cxnLst/>
            <a:rect l="l" t="t" r="r" b="b"/>
            <a:pathLst>
              <a:path w="345579" h="345579">
                <a:moveTo>
                  <a:pt x="0" y="0"/>
                </a:moveTo>
                <a:lnTo>
                  <a:pt x="345579" y="0"/>
                </a:lnTo>
                <a:lnTo>
                  <a:pt x="345579" y="345578"/>
                </a:lnTo>
                <a:lnTo>
                  <a:pt x="0" y="34557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TextBox 14"/>
          <p:cNvSpPr txBox="1"/>
          <p:nvPr/>
        </p:nvSpPr>
        <p:spPr>
          <a:xfrm>
            <a:off x="1152079" y="3745557"/>
            <a:ext cx="3200400" cy="397545"/>
          </a:xfrm>
          <a:prstGeom prst="rect">
            <a:avLst/>
          </a:prstGeom>
        </p:spPr>
        <p:txBody>
          <a:bodyPr lIns="0" tIns="0" rIns="0" bIns="0" rtlCol="0" anchor="t">
            <a:spAutoFit/>
          </a:bodyPr>
          <a:lstStyle/>
          <a:p>
            <a:pPr algn="l">
              <a:lnSpc>
                <a:spcPts val="3124"/>
              </a:lnSpc>
            </a:pPr>
            <a:r>
              <a:rPr lang="en-US" sz="2800" b="1" dirty="0">
                <a:solidFill>
                  <a:srgbClr val="2C2821"/>
                </a:solidFill>
                <a:latin typeface="Alice"/>
                <a:ea typeface="Alice"/>
                <a:cs typeface="Alice"/>
                <a:sym typeface="Alice"/>
              </a:rPr>
              <a:t>Teamwork</a:t>
            </a:r>
          </a:p>
        </p:txBody>
      </p:sp>
      <p:sp>
        <p:nvSpPr>
          <p:cNvPr id="15" name="TextBox 15"/>
          <p:cNvSpPr txBox="1"/>
          <p:nvPr/>
        </p:nvSpPr>
        <p:spPr>
          <a:xfrm>
            <a:off x="1152079" y="4260949"/>
            <a:ext cx="4434887" cy="1617943"/>
          </a:xfrm>
          <a:prstGeom prst="rect">
            <a:avLst/>
          </a:prstGeom>
        </p:spPr>
        <p:txBody>
          <a:bodyPr wrap="square" lIns="0" tIns="0" rIns="0" bIns="0" rtlCol="0" anchor="t">
            <a:spAutoFit/>
          </a:bodyPr>
          <a:lstStyle/>
          <a:p>
            <a:pPr algn="l">
              <a:lnSpc>
                <a:spcPts val="3187"/>
              </a:lnSpc>
            </a:pPr>
            <a:r>
              <a:rPr lang="en-US" sz="2400" dirty="0">
                <a:solidFill>
                  <a:srgbClr val="2C2821"/>
                </a:solidFill>
                <a:latin typeface="Lora"/>
                <a:ea typeface="Lora"/>
                <a:cs typeface="Lora"/>
                <a:sym typeface="Lora"/>
              </a:rPr>
              <a:t>High EI and CQ leaders generate trust and collaboration across multicultural teams.</a:t>
            </a:r>
          </a:p>
        </p:txBody>
      </p:sp>
      <p:grpSp>
        <p:nvGrpSpPr>
          <p:cNvPr id="16" name="Group 16"/>
          <p:cNvGrpSpPr/>
          <p:nvPr/>
        </p:nvGrpSpPr>
        <p:grpSpPr>
          <a:xfrm>
            <a:off x="5842992" y="2494061"/>
            <a:ext cx="4690914" cy="3830241"/>
            <a:chOff x="0" y="0"/>
            <a:chExt cx="6254552" cy="4424362"/>
          </a:xfrm>
        </p:grpSpPr>
        <p:sp>
          <p:nvSpPr>
            <p:cNvPr id="17" name="Freeform 17"/>
            <p:cNvSpPr/>
            <p:nvPr/>
          </p:nvSpPr>
          <p:spPr>
            <a:xfrm>
              <a:off x="0" y="0"/>
              <a:ext cx="6254496" cy="4424299"/>
            </a:xfrm>
            <a:custGeom>
              <a:avLst/>
              <a:gdLst/>
              <a:ahLst/>
              <a:cxnLst/>
              <a:rect l="l" t="t" r="r" b="b"/>
              <a:pathLst>
                <a:path w="6254496" h="4424299">
                  <a:moveTo>
                    <a:pt x="0" y="51181"/>
                  </a:moveTo>
                  <a:cubicBezTo>
                    <a:pt x="0" y="22860"/>
                    <a:pt x="22860" y="0"/>
                    <a:pt x="51181" y="0"/>
                  </a:cubicBezTo>
                  <a:lnTo>
                    <a:pt x="6203315" y="0"/>
                  </a:lnTo>
                  <a:cubicBezTo>
                    <a:pt x="6231636" y="0"/>
                    <a:pt x="6254496" y="22860"/>
                    <a:pt x="6254496" y="51181"/>
                  </a:cubicBezTo>
                  <a:lnTo>
                    <a:pt x="6254496" y="4373118"/>
                  </a:lnTo>
                  <a:cubicBezTo>
                    <a:pt x="6254496" y="4401439"/>
                    <a:pt x="6231636" y="4424299"/>
                    <a:pt x="6203315" y="4424299"/>
                  </a:cubicBezTo>
                  <a:lnTo>
                    <a:pt x="51181" y="4424299"/>
                  </a:lnTo>
                  <a:cubicBezTo>
                    <a:pt x="22860" y="4424299"/>
                    <a:pt x="0" y="4401439"/>
                    <a:pt x="0" y="4373118"/>
                  </a:cubicBezTo>
                  <a:close/>
                </a:path>
              </a:pathLst>
            </a:custGeom>
            <a:solidFill>
              <a:srgbClr val="F0EDE6"/>
            </a:solidFill>
          </p:spPr>
          <p:txBody>
            <a:bodyPr/>
            <a:lstStyle/>
            <a:p>
              <a:endParaRPr lang="en-GB"/>
            </a:p>
          </p:txBody>
        </p:sp>
      </p:grpSp>
      <p:grpSp>
        <p:nvGrpSpPr>
          <p:cNvPr id="18" name="Group 18"/>
          <p:cNvGrpSpPr/>
          <p:nvPr/>
        </p:nvGrpSpPr>
        <p:grpSpPr>
          <a:xfrm>
            <a:off x="6098976" y="2750046"/>
            <a:ext cx="768103" cy="768103"/>
            <a:chOff x="0" y="0"/>
            <a:chExt cx="1024137" cy="1024137"/>
          </a:xfrm>
        </p:grpSpPr>
        <p:sp>
          <p:nvSpPr>
            <p:cNvPr id="19" name="Freeform 19"/>
            <p:cNvSpPr/>
            <p:nvPr/>
          </p:nvSpPr>
          <p:spPr>
            <a:xfrm>
              <a:off x="0" y="0"/>
              <a:ext cx="1024128" cy="1024128"/>
            </a:xfrm>
            <a:custGeom>
              <a:avLst/>
              <a:gdLst/>
              <a:ahLst/>
              <a:cxnLst/>
              <a:rect l="l" t="t" r="r" b="b"/>
              <a:pathLst>
                <a:path w="1024128" h="1024128">
                  <a:moveTo>
                    <a:pt x="0" y="512064"/>
                  </a:moveTo>
                  <a:cubicBezTo>
                    <a:pt x="0" y="229235"/>
                    <a:pt x="229235" y="0"/>
                    <a:pt x="512064" y="0"/>
                  </a:cubicBezTo>
                  <a:cubicBezTo>
                    <a:pt x="794893" y="0"/>
                    <a:pt x="1024128" y="229235"/>
                    <a:pt x="1024128" y="512064"/>
                  </a:cubicBezTo>
                  <a:cubicBezTo>
                    <a:pt x="1024128" y="794893"/>
                    <a:pt x="794893" y="1024128"/>
                    <a:pt x="512064" y="1024128"/>
                  </a:cubicBezTo>
                  <a:cubicBezTo>
                    <a:pt x="229235" y="1024128"/>
                    <a:pt x="0" y="794893"/>
                    <a:pt x="0" y="512064"/>
                  </a:cubicBezTo>
                  <a:close/>
                </a:path>
              </a:pathLst>
            </a:custGeom>
            <a:solidFill>
              <a:srgbClr val="1B5F39"/>
            </a:solidFill>
          </p:spPr>
          <p:txBody>
            <a:bodyPr/>
            <a:lstStyle/>
            <a:p>
              <a:endParaRPr lang="en-GB"/>
            </a:p>
          </p:txBody>
        </p:sp>
      </p:grpSp>
      <p:sp>
        <p:nvSpPr>
          <p:cNvPr id="20" name="Freeform 20" descr="preencoded.png"/>
          <p:cNvSpPr/>
          <p:nvPr/>
        </p:nvSpPr>
        <p:spPr>
          <a:xfrm>
            <a:off x="6310164" y="2961234"/>
            <a:ext cx="345579" cy="345579"/>
          </a:xfrm>
          <a:custGeom>
            <a:avLst/>
            <a:gdLst/>
            <a:ahLst/>
            <a:cxnLst/>
            <a:rect l="l" t="t" r="r" b="b"/>
            <a:pathLst>
              <a:path w="345579" h="345579">
                <a:moveTo>
                  <a:pt x="0" y="0"/>
                </a:moveTo>
                <a:lnTo>
                  <a:pt x="345578" y="0"/>
                </a:lnTo>
                <a:lnTo>
                  <a:pt x="345578" y="345578"/>
                </a:lnTo>
                <a:lnTo>
                  <a:pt x="0" y="345578"/>
                </a:lnTo>
                <a:lnTo>
                  <a:pt x="0" y="0"/>
                </a:lnTo>
                <a:close/>
              </a:path>
            </a:pathLst>
          </a:custGeom>
          <a:blipFill>
            <a:blip r:embed="rId6">
              <a:extLst>
                <a:ext uri="{96DAC541-7B7A-43D3-8B79-37D633B846F1}">
                  <asvg:svgBlip xmlns:asvg="http://schemas.microsoft.com/office/drawing/2016/SVG/main" r:embed="rId7"/>
                </a:ext>
              </a:extLst>
            </a:blip>
            <a:stretch>
              <a:fillRect t="-18918" b="-18918"/>
            </a:stretch>
          </a:blipFill>
        </p:spPr>
        <p:txBody>
          <a:bodyPr/>
          <a:lstStyle/>
          <a:p>
            <a:endParaRPr lang="en-GB"/>
          </a:p>
        </p:txBody>
      </p:sp>
      <p:sp>
        <p:nvSpPr>
          <p:cNvPr id="21" name="TextBox 21"/>
          <p:cNvSpPr txBox="1"/>
          <p:nvPr/>
        </p:nvSpPr>
        <p:spPr>
          <a:xfrm>
            <a:off x="6098976" y="3745557"/>
            <a:ext cx="3200400" cy="397545"/>
          </a:xfrm>
          <a:prstGeom prst="rect">
            <a:avLst/>
          </a:prstGeom>
        </p:spPr>
        <p:txBody>
          <a:bodyPr lIns="0" tIns="0" rIns="0" bIns="0" rtlCol="0" anchor="t">
            <a:spAutoFit/>
          </a:bodyPr>
          <a:lstStyle/>
          <a:p>
            <a:pPr algn="l">
              <a:lnSpc>
                <a:spcPts val="3124"/>
              </a:lnSpc>
            </a:pPr>
            <a:r>
              <a:rPr lang="en-US" sz="2800" b="1" dirty="0">
                <a:solidFill>
                  <a:srgbClr val="2C2821"/>
                </a:solidFill>
                <a:latin typeface="Alice"/>
                <a:ea typeface="Alice"/>
                <a:cs typeface="Alice"/>
                <a:sym typeface="Alice"/>
              </a:rPr>
              <a:t>Creativity</a:t>
            </a:r>
          </a:p>
        </p:txBody>
      </p:sp>
      <p:sp>
        <p:nvSpPr>
          <p:cNvPr id="22" name="TextBox 22"/>
          <p:cNvSpPr txBox="1"/>
          <p:nvPr/>
        </p:nvSpPr>
        <p:spPr>
          <a:xfrm>
            <a:off x="6098976" y="4260949"/>
            <a:ext cx="4443958" cy="1617943"/>
          </a:xfrm>
          <a:prstGeom prst="rect">
            <a:avLst/>
          </a:prstGeom>
        </p:spPr>
        <p:txBody>
          <a:bodyPr wrap="square" lIns="0" tIns="0" rIns="0" bIns="0" rtlCol="0" anchor="t">
            <a:spAutoFit/>
          </a:bodyPr>
          <a:lstStyle/>
          <a:p>
            <a:pPr algn="l">
              <a:lnSpc>
                <a:spcPts val="3187"/>
              </a:lnSpc>
            </a:pPr>
            <a:r>
              <a:rPr lang="en-US" sz="2400" dirty="0">
                <a:solidFill>
                  <a:srgbClr val="2C2821"/>
                </a:solidFill>
                <a:latin typeface="Lora"/>
                <a:ea typeface="Lora"/>
                <a:cs typeface="Lora"/>
                <a:sym typeface="Lora"/>
              </a:rPr>
              <a:t>Cultural adjusters and empathic listeners unlock innovation through diverse perspectives.</a:t>
            </a:r>
          </a:p>
        </p:txBody>
      </p:sp>
      <p:grpSp>
        <p:nvGrpSpPr>
          <p:cNvPr id="23" name="Group 23"/>
          <p:cNvGrpSpPr/>
          <p:nvPr/>
        </p:nvGrpSpPr>
        <p:grpSpPr>
          <a:xfrm>
            <a:off x="896094" y="6068318"/>
            <a:ext cx="9637811" cy="2908698"/>
            <a:chOff x="0" y="0"/>
            <a:chExt cx="12850415" cy="3878263"/>
          </a:xfrm>
        </p:grpSpPr>
        <p:sp>
          <p:nvSpPr>
            <p:cNvPr id="24" name="Freeform 24"/>
            <p:cNvSpPr/>
            <p:nvPr/>
          </p:nvSpPr>
          <p:spPr>
            <a:xfrm>
              <a:off x="0" y="0"/>
              <a:ext cx="12850368" cy="3878199"/>
            </a:xfrm>
            <a:custGeom>
              <a:avLst/>
              <a:gdLst/>
              <a:ahLst/>
              <a:cxnLst/>
              <a:rect l="l" t="t" r="r" b="b"/>
              <a:pathLst>
                <a:path w="12850368" h="3878199">
                  <a:moveTo>
                    <a:pt x="0" y="51181"/>
                  </a:moveTo>
                  <a:cubicBezTo>
                    <a:pt x="0" y="22860"/>
                    <a:pt x="22860" y="0"/>
                    <a:pt x="51181" y="0"/>
                  </a:cubicBezTo>
                  <a:lnTo>
                    <a:pt x="12799187" y="0"/>
                  </a:lnTo>
                  <a:cubicBezTo>
                    <a:pt x="12827508" y="0"/>
                    <a:pt x="12850368" y="22860"/>
                    <a:pt x="12850368" y="51181"/>
                  </a:cubicBezTo>
                  <a:lnTo>
                    <a:pt x="12850368" y="3827018"/>
                  </a:lnTo>
                  <a:cubicBezTo>
                    <a:pt x="12850368" y="3855339"/>
                    <a:pt x="12827508" y="3878199"/>
                    <a:pt x="12799187" y="3878199"/>
                  </a:cubicBezTo>
                  <a:lnTo>
                    <a:pt x="51181" y="3878199"/>
                  </a:lnTo>
                  <a:cubicBezTo>
                    <a:pt x="22860" y="3878199"/>
                    <a:pt x="0" y="3855339"/>
                    <a:pt x="0" y="3827018"/>
                  </a:cubicBezTo>
                  <a:close/>
                </a:path>
              </a:pathLst>
            </a:custGeom>
            <a:solidFill>
              <a:srgbClr val="F0EDE6"/>
            </a:solidFill>
          </p:spPr>
          <p:txBody>
            <a:bodyPr/>
            <a:lstStyle/>
            <a:p>
              <a:endParaRPr lang="en-GB" dirty="0"/>
            </a:p>
          </p:txBody>
        </p:sp>
      </p:grpSp>
      <p:grpSp>
        <p:nvGrpSpPr>
          <p:cNvPr id="25" name="Group 25"/>
          <p:cNvGrpSpPr/>
          <p:nvPr/>
        </p:nvGrpSpPr>
        <p:grpSpPr>
          <a:xfrm>
            <a:off x="1152079" y="6324302"/>
            <a:ext cx="768102" cy="768103"/>
            <a:chOff x="0" y="0"/>
            <a:chExt cx="1024137" cy="1024137"/>
          </a:xfrm>
        </p:grpSpPr>
        <p:sp>
          <p:nvSpPr>
            <p:cNvPr id="26" name="Freeform 26"/>
            <p:cNvSpPr/>
            <p:nvPr/>
          </p:nvSpPr>
          <p:spPr>
            <a:xfrm>
              <a:off x="0" y="0"/>
              <a:ext cx="1024128" cy="1024128"/>
            </a:xfrm>
            <a:custGeom>
              <a:avLst/>
              <a:gdLst/>
              <a:ahLst/>
              <a:cxnLst/>
              <a:rect l="l" t="t" r="r" b="b"/>
              <a:pathLst>
                <a:path w="1024128" h="1024128">
                  <a:moveTo>
                    <a:pt x="0" y="512064"/>
                  </a:moveTo>
                  <a:cubicBezTo>
                    <a:pt x="0" y="229235"/>
                    <a:pt x="229235" y="0"/>
                    <a:pt x="512064" y="0"/>
                  </a:cubicBezTo>
                  <a:cubicBezTo>
                    <a:pt x="794893" y="0"/>
                    <a:pt x="1024128" y="229235"/>
                    <a:pt x="1024128" y="512064"/>
                  </a:cubicBezTo>
                  <a:cubicBezTo>
                    <a:pt x="1024128" y="794893"/>
                    <a:pt x="794893" y="1024128"/>
                    <a:pt x="512064" y="1024128"/>
                  </a:cubicBezTo>
                  <a:cubicBezTo>
                    <a:pt x="229235" y="1024128"/>
                    <a:pt x="0" y="794893"/>
                    <a:pt x="0" y="512064"/>
                  </a:cubicBezTo>
                  <a:close/>
                </a:path>
              </a:pathLst>
            </a:custGeom>
            <a:solidFill>
              <a:srgbClr val="1B5F39"/>
            </a:solidFill>
          </p:spPr>
          <p:txBody>
            <a:bodyPr/>
            <a:lstStyle/>
            <a:p>
              <a:endParaRPr lang="en-GB"/>
            </a:p>
          </p:txBody>
        </p:sp>
      </p:grpSp>
      <p:sp>
        <p:nvSpPr>
          <p:cNvPr id="27" name="Freeform 27" descr="preencoded.png"/>
          <p:cNvSpPr/>
          <p:nvPr/>
        </p:nvSpPr>
        <p:spPr>
          <a:xfrm>
            <a:off x="1363266" y="6535490"/>
            <a:ext cx="345579" cy="345579"/>
          </a:xfrm>
          <a:custGeom>
            <a:avLst/>
            <a:gdLst/>
            <a:ahLst/>
            <a:cxnLst/>
            <a:rect l="l" t="t" r="r" b="b"/>
            <a:pathLst>
              <a:path w="345579" h="345579">
                <a:moveTo>
                  <a:pt x="0" y="0"/>
                </a:moveTo>
                <a:lnTo>
                  <a:pt x="345579" y="0"/>
                </a:lnTo>
                <a:lnTo>
                  <a:pt x="345579" y="345579"/>
                </a:lnTo>
                <a:lnTo>
                  <a:pt x="0" y="345579"/>
                </a:lnTo>
                <a:lnTo>
                  <a:pt x="0" y="0"/>
                </a:lnTo>
                <a:close/>
              </a:path>
            </a:pathLst>
          </a:custGeom>
          <a:blipFill>
            <a:blip r:embed="rId8">
              <a:extLst>
                <a:ext uri="{96DAC541-7B7A-43D3-8B79-37D633B846F1}">
                  <asvg:svgBlip xmlns:asvg="http://schemas.microsoft.com/office/drawing/2016/SVG/main" r:embed="rId9"/>
                </a:ext>
              </a:extLst>
            </a:blip>
            <a:stretch>
              <a:fillRect t="-10810" b="-10810"/>
            </a:stretch>
          </a:blipFill>
        </p:spPr>
        <p:txBody>
          <a:bodyPr/>
          <a:lstStyle/>
          <a:p>
            <a:endParaRPr lang="en-GB"/>
          </a:p>
        </p:txBody>
      </p:sp>
      <p:sp>
        <p:nvSpPr>
          <p:cNvPr id="28" name="TextBox 28"/>
          <p:cNvSpPr txBox="1"/>
          <p:nvPr/>
        </p:nvSpPr>
        <p:spPr>
          <a:xfrm>
            <a:off x="1152079" y="7319814"/>
            <a:ext cx="3200400" cy="397545"/>
          </a:xfrm>
          <a:prstGeom prst="rect">
            <a:avLst/>
          </a:prstGeom>
        </p:spPr>
        <p:txBody>
          <a:bodyPr lIns="0" tIns="0" rIns="0" bIns="0" rtlCol="0" anchor="t">
            <a:spAutoFit/>
          </a:bodyPr>
          <a:lstStyle/>
          <a:p>
            <a:pPr algn="l">
              <a:lnSpc>
                <a:spcPts val="3124"/>
              </a:lnSpc>
            </a:pPr>
            <a:r>
              <a:rPr lang="en-US" sz="2800" b="1" dirty="0">
                <a:solidFill>
                  <a:srgbClr val="2C2821"/>
                </a:solidFill>
                <a:latin typeface="Alice"/>
                <a:ea typeface="Alice"/>
                <a:cs typeface="Alice"/>
                <a:sym typeface="Alice"/>
              </a:rPr>
              <a:t>Resilience</a:t>
            </a:r>
          </a:p>
        </p:txBody>
      </p:sp>
      <p:sp>
        <p:nvSpPr>
          <p:cNvPr id="29" name="TextBox 29"/>
          <p:cNvSpPr txBox="1"/>
          <p:nvPr/>
        </p:nvSpPr>
        <p:spPr>
          <a:xfrm>
            <a:off x="1152079" y="7835205"/>
            <a:ext cx="9125842" cy="820738"/>
          </a:xfrm>
          <a:prstGeom prst="rect">
            <a:avLst/>
          </a:prstGeom>
        </p:spPr>
        <p:txBody>
          <a:bodyPr lIns="0" tIns="0" rIns="0" bIns="0" rtlCol="0" anchor="t">
            <a:spAutoFit/>
          </a:bodyPr>
          <a:lstStyle/>
          <a:p>
            <a:pPr algn="l">
              <a:lnSpc>
                <a:spcPts val="3187"/>
              </a:lnSpc>
            </a:pPr>
            <a:r>
              <a:rPr lang="en-US" sz="2400" dirty="0">
                <a:solidFill>
                  <a:srgbClr val="2C2821"/>
                </a:solidFill>
                <a:latin typeface="Lora"/>
                <a:ea typeface="Lora"/>
                <a:cs typeface="Lora"/>
                <a:sym typeface="Lora"/>
              </a:rPr>
              <a:t>Emotional awareness and cultural flexibility navigate challenges without disrespecting values.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ABCF98"/>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1F2DE"/>
            </a:solidFill>
          </p:spPr>
          <p:txBody>
            <a:bodyPr/>
            <a:lstStyle/>
            <a:p>
              <a:endParaRPr lang="en-GB"/>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ABCF98"/>
            </a:solidFill>
          </p:spPr>
          <p:txBody>
            <a:bodyPr/>
            <a:lstStyle/>
            <a:p>
              <a:endParaRPr lang="en-GB"/>
            </a:p>
          </p:txBody>
        </p:sp>
      </p:grpSp>
      <p:sp>
        <p:nvSpPr>
          <p:cNvPr id="6" name="TextBox 6"/>
          <p:cNvSpPr txBox="1"/>
          <p:nvPr/>
        </p:nvSpPr>
        <p:spPr>
          <a:xfrm>
            <a:off x="992238" y="1535311"/>
            <a:ext cx="7088237" cy="884858"/>
          </a:xfrm>
          <a:prstGeom prst="rect">
            <a:avLst/>
          </a:prstGeom>
        </p:spPr>
        <p:txBody>
          <a:bodyPr lIns="0" tIns="0" rIns="0" bIns="0" rtlCol="0" anchor="t">
            <a:spAutoFit/>
          </a:bodyPr>
          <a:lstStyle/>
          <a:p>
            <a:pPr algn="l">
              <a:lnSpc>
                <a:spcPts val="6937"/>
              </a:lnSpc>
            </a:pPr>
            <a:r>
              <a:rPr lang="en-US" sz="6000" b="1" dirty="0">
                <a:solidFill>
                  <a:srgbClr val="233E32"/>
                </a:solidFill>
                <a:latin typeface="Alice"/>
                <a:ea typeface="Alice"/>
                <a:cs typeface="Alice"/>
                <a:sym typeface="Alice"/>
              </a:rPr>
              <a:t>Conclusion</a:t>
            </a:r>
          </a:p>
        </p:txBody>
      </p:sp>
      <p:sp>
        <p:nvSpPr>
          <p:cNvPr id="7" name="TextBox 7"/>
          <p:cNvSpPr txBox="1"/>
          <p:nvPr/>
        </p:nvSpPr>
        <p:spPr>
          <a:xfrm>
            <a:off x="2321570" y="3548360"/>
            <a:ext cx="3544044" cy="413639"/>
          </a:xfrm>
          <a:prstGeom prst="rect">
            <a:avLst/>
          </a:prstGeom>
        </p:spPr>
        <p:txBody>
          <a:bodyPr lIns="0" tIns="0" rIns="0" bIns="0" rtlCol="0" anchor="t">
            <a:spAutoFit/>
          </a:bodyPr>
          <a:lstStyle/>
          <a:p>
            <a:pPr algn="r">
              <a:lnSpc>
                <a:spcPts val="3437"/>
              </a:lnSpc>
            </a:pPr>
            <a:r>
              <a:rPr lang="en-US" sz="2800" b="1" dirty="0">
                <a:solidFill>
                  <a:srgbClr val="2C2821"/>
                </a:solidFill>
                <a:latin typeface="Alice"/>
                <a:ea typeface="Alice"/>
                <a:cs typeface="Alice"/>
                <a:sym typeface="Alice"/>
              </a:rPr>
              <a:t>Self-Awareness</a:t>
            </a:r>
          </a:p>
        </p:txBody>
      </p:sp>
      <p:sp>
        <p:nvSpPr>
          <p:cNvPr id="8" name="TextBox 8"/>
          <p:cNvSpPr txBox="1"/>
          <p:nvPr/>
        </p:nvSpPr>
        <p:spPr>
          <a:xfrm>
            <a:off x="992238" y="4104234"/>
            <a:ext cx="4873378" cy="886974"/>
          </a:xfrm>
          <a:prstGeom prst="rect">
            <a:avLst/>
          </a:prstGeom>
        </p:spPr>
        <p:txBody>
          <a:bodyPr lIns="0" tIns="0" rIns="0" bIns="0" rtlCol="0" anchor="t">
            <a:spAutoFit/>
          </a:bodyPr>
          <a:lstStyle/>
          <a:p>
            <a:pPr algn="r">
              <a:lnSpc>
                <a:spcPts val="3562"/>
              </a:lnSpc>
            </a:pPr>
            <a:r>
              <a:rPr lang="en-US" sz="2400" dirty="0">
                <a:solidFill>
                  <a:srgbClr val="2C2821"/>
                </a:solidFill>
                <a:latin typeface="Lora"/>
                <a:ea typeface="Lora"/>
                <a:cs typeface="Lora"/>
                <a:sym typeface="Lora"/>
              </a:rPr>
              <a:t>Understanding emotions and cultural biases</a:t>
            </a:r>
            <a:r>
              <a:rPr lang="en-US" sz="2187" dirty="0">
                <a:solidFill>
                  <a:srgbClr val="2C2821"/>
                </a:solidFill>
                <a:latin typeface="Lora"/>
                <a:ea typeface="Lora"/>
                <a:cs typeface="Lora"/>
                <a:sym typeface="Lora"/>
              </a:rPr>
              <a:t>.</a:t>
            </a:r>
          </a:p>
        </p:txBody>
      </p:sp>
      <p:grpSp>
        <p:nvGrpSpPr>
          <p:cNvPr id="9" name="Group 9"/>
          <p:cNvGrpSpPr/>
          <p:nvPr/>
        </p:nvGrpSpPr>
        <p:grpSpPr>
          <a:xfrm>
            <a:off x="6290816" y="3016895"/>
            <a:ext cx="5706219" cy="5706219"/>
            <a:chOff x="0" y="0"/>
            <a:chExt cx="7608292" cy="7608292"/>
          </a:xfrm>
        </p:grpSpPr>
        <p:sp>
          <p:nvSpPr>
            <p:cNvPr id="10" name="Freeform 10" descr="preencoded.png"/>
            <p:cNvSpPr/>
            <p:nvPr/>
          </p:nvSpPr>
          <p:spPr>
            <a:xfrm>
              <a:off x="0" y="0"/>
              <a:ext cx="7608316" cy="7608316"/>
            </a:xfrm>
            <a:custGeom>
              <a:avLst/>
              <a:gdLst/>
              <a:ahLst/>
              <a:cxnLst/>
              <a:rect l="l" t="t" r="r" b="b"/>
              <a:pathLst>
                <a:path w="7608316" h="7608316">
                  <a:moveTo>
                    <a:pt x="0" y="0"/>
                  </a:moveTo>
                  <a:lnTo>
                    <a:pt x="7608316" y="0"/>
                  </a:lnTo>
                  <a:lnTo>
                    <a:pt x="7608316" y="7608316"/>
                  </a:lnTo>
                  <a:lnTo>
                    <a:pt x="0" y="7608316"/>
                  </a:lnTo>
                  <a:lnTo>
                    <a:pt x="0" y="0"/>
                  </a:lnTo>
                  <a:close/>
                </a:path>
              </a:pathLst>
            </a:custGeom>
            <a:blipFill>
              <a:blip r:embed="rId3"/>
              <a:stretch>
                <a:fillRect/>
              </a:stretch>
            </a:blipFill>
          </p:spPr>
          <p:txBody>
            <a:bodyPr/>
            <a:lstStyle/>
            <a:p>
              <a:endParaRPr lang="en-GB"/>
            </a:p>
          </p:txBody>
        </p:sp>
      </p:grpSp>
      <p:sp>
        <p:nvSpPr>
          <p:cNvPr id="11" name="Freeform 11" descr="preencoded.png"/>
          <p:cNvSpPr/>
          <p:nvPr/>
        </p:nvSpPr>
        <p:spPr>
          <a:xfrm>
            <a:off x="7519541" y="4245471"/>
            <a:ext cx="424160" cy="424160"/>
          </a:xfrm>
          <a:custGeom>
            <a:avLst/>
            <a:gdLst/>
            <a:ahLst/>
            <a:cxnLst/>
            <a:rect l="l" t="t" r="r" b="b"/>
            <a:pathLst>
              <a:path w="424160" h="424160">
                <a:moveTo>
                  <a:pt x="0" y="0"/>
                </a:moveTo>
                <a:lnTo>
                  <a:pt x="424160" y="0"/>
                </a:lnTo>
                <a:lnTo>
                  <a:pt x="424160" y="424160"/>
                </a:lnTo>
                <a:lnTo>
                  <a:pt x="0" y="424160"/>
                </a:lnTo>
                <a:lnTo>
                  <a:pt x="0" y="0"/>
                </a:lnTo>
                <a:close/>
              </a:path>
            </a:pathLst>
          </a:custGeom>
          <a:blipFill>
            <a:blip r:embed="rId4">
              <a:extLst>
                <a:ext uri="{96DAC541-7B7A-43D3-8B79-37D633B846F1}">
                  <asvg:svgBlip xmlns:asvg="http://schemas.microsoft.com/office/drawing/2016/SVG/main" r:embed="rId5"/>
                </a:ext>
              </a:extLst>
            </a:blip>
            <a:stretch>
              <a:fillRect l="-1111" r="-1111"/>
            </a:stretch>
          </a:blipFill>
        </p:spPr>
        <p:txBody>
          <a:bodyPr/>
          <a:lstStyle/>
          <a:p>
            <a:endParaRPr lang="en-GB"/>
          </a:p>
        </p:txBody>
      </p:sp>
      <p:sp>
        <p:nvSpPr>
          <p:cNvPr id="12" name="TextBox 12"/>
          <p:cNvSpPr txBox="1"/>
          <p:nvPr/>
        </p:nvSpPr>
        <p:spPr>
          <a:xfrm>
            <a:off x="12422237" y="3548360"/>
            <a:ext cx="3544044" cy="415178"/>
          </a:xfrm>
          <a:prstGeom prst="rect">
            <a:avLst/>
          </a:prstGeom>
        </p:spPr>
        <p:txBody>
          <a:bodyPr lIns="0" tIns="0" rIns="0" bIns="0" rtlCol="0" anchor="t">
            <a:spAutoFit/>
          </a:bodyPr>
          <a:lstStyle/>
          <a:p>
            <a:pPr algn="l">
              <a:lnSpc>
                <a:spcPts val="3437"/>
              </a:lnSpc>
            </a:pPr>
            <a:r>
              <a:rPr lang="en-US" sz="2800" b="1" dirty="0">
                <a:solidFill>
                  <a:srgbClr val="2C2821"/>
                </a:solidFill>
                <a:latin typeface="Alice"/>
                <a:ea typeface="Alice"/>
                <a:cs typeface="Alice"/>
                <a:sym typeface="Alice"/>
              </a:rPr>
              <a:t>Empathy</a:t>
            </a:r>
          </a:p>
        </p:txBody>
      </p:sp>
      <p:sp>
        <p:nvSpPr>
          <p:cNvPr id="13" name="TextBox 13"/>
          <p:cNvSpPr txBox="1"/>
          <p:nvPr/>
        </p:nvSpPr>
        <p:spPr>
          <a:xfrm>
            <a:off x="12422237" y="4104234"/>
            <a:ext cx="4873526" cy="879921"/>
          </a:xfrm>
          <a:prstGeom prst="rect">
            <a:avLst/>
          </a:prstGeom>
        </p:spPr>
        <p:txBody>
          <a:bodyPr lIns="0" tIns="0" rIns="0" bIns="0" rtlCol="0" anchor="t">
            <a:spAutoFit/>
          </a:bodyPr>
          <a:lstStyle/>
          <a:p>
            <a:pPr algn="l">
              <a:lnSpc>
                <a:spcPts val="3562"/>
              </a:lnSpc>
            </a:pPr>
            <a:r>
              <a:rPr lang="en-US" sz="2400" dirty="0">
                <a:solidFill>
                  <a:srgbClr val="2C2821"/>
                </a:solidFill>
                <a:latin typeface="Lora"/>
                <a:ea typeface="Lora"/>
                <a:cs typeface="Lora"/>
                <a:sym typeface="Lora"/>
              </a:rPr>
              <a:t>Recognizing others' emotions across cultural contexts.</a:t>
            </a:r>
          </a:p>
        </p:txBody>
      </p:sp>
      <p:grpSp>
        <p:nvGrpSpPr>
          <p:cNvPr id="14" name="Group 14"/>
          <p:cNvGrpSpPr/>
          <p:nvPr/>
        </p:nvGrpSpPr>
        <p:grpSpPr>
          <a:xfrm>
            <a:off x="6290816" y="3016895"/>
            <a:ext cx="5706219" cy="5706219"/>
            <a:chOff x="0" y="0"/>
            <a:chExt cx="7608292" cy="7608292"/>
          </a:xfrm>
        </p:grpSpPr>
        <p:sp>
          <p:nvSpPr>
            <p:cNvPr id="15" name="Freeform 15" descr="preencoded.png"/>
            <p:cNvSpPr/>
            <p:nvPr/>
          </p:nvSpPr>
          <p:spPr>
            <a:xfrm>
              <a:off x="0" y="0"/>
              <a:ext cx="7608316" cy="7608316"/>
            </a:xfrm>
            <a:custGeom>
              <a:avLst/>
              <a:gdLst/>
              <a:ahLst/>
              <a:cxnLst/>
              <a:rect l="l" t="t" r="r" b="b"/>
              <a:pathLst>
                <a:path w="7608316" h="7608316">
                  <a:moveTo>
                    <a:pt x="0" y="0"/>
                  </a:moveTo>
                  <a:lnTo>
                    <a:pt x="7608316" y="0"/>
                  </a:lnTo>
                  <a:lnTo>
                    <a:pt x="7608316" y="7608316"/>
                  </a:lnTo>
                  <a:lnTo>
                    <a:pt x="0" y="7608316"/>
                  </a:lnTo>
                  <a:lnTo>
                    <a:pt x="0" y="0"/>
                  </a:lnTo>
                  <a:close/>
                </a:path>
              </a:pathLst>
            </a:custGeom>
            <a:blipFill>
              <a:blip r:embed="rId6"/>
              <a:stretch>
                <a:fillRect/>
              </a:stretch>
            </a:blipFill>
          </p:spPr>
          <p:txBody>
            <a:bodyPr/>
            <a:lstStyle/>
            <a:p>
              <a:endParaRPr lang="en-GB"/>
            </a:p>
          </p:txBody>
        </p:sp>
      </p:grpSp>
      <p:sp>
        <p:nvSpPr>
          <p:cNvPr id="16" name="Freeform 16" descr="preencoded.png"/>
          <p:cNvSpPr/>
          <p:nvPr/>
        </p:nvSpPr>
        <p:spPr>
          <a:xfrm>
            <a:off x="10344001" y="4245471"/>
            <a:ext cx="424160" cy="424160"/>
          </a:xfrm>
          <a:custGeom>
            <a:avLst/>
            <a:gdLst/>
            <a:ahLst/>
            <a:cxnLst/>
            <a:rect l="l" t="t" r="r" b="b"/>
            <a:pathLst>
              <a:path w="424160" h="424160">
                <a:moveTo>
                  <a:pt x="0" y="0"/>
                </a:moveTo>
                <a:lnTo>
                  <a:pt x="424160" y="0"/>
                </a:lnTo>
                <a:lnTo>
                  <a:pt x="424160" y="424160"/>
                </a:lnTo>
                <a:lnTo>
                  <a:pt x="0" y="424160"/>
                </a:lnTo>
                <a:lnTo>
                  <a:pt x="0" y="0"/>
                </a:lnTo>
                <a:close/>
              </a:path>
            </a:pathLst>
          </a:custGeom>
          <a:blipFill>
            <a:blip r:embed="rId7">
              <a:extLst>
                <a:ext uri="{96DAC541-7B7A-43D3-8B79-37D633B846F1}">
                  <asvg:svgBlip xmlns:asvg="http://schemas.microsoft.com/office/drawing/2016/SVG/main" r:embed="rId8"/>
                </a:ext>
              </a:extLst>
            </a:blip>
            <a:stretch>
              <a:fillRect t="-15555" b="-15555"/>
            </a:stretch>
          </a:blipFill>
        </p:spPr>
        <p:txBody>
          <a:bodyPr/>
          <a:lstStyle/>
          <a:p>
            <a:endParaRPr lang="en-GB"/>
          </a:p>
        </p:txBody>
      </p:sp>
      <p:sp>
        <p:nvSpPr>
          <p:cNvPr id="17" name="TextBox 17"/>
          <p:cNvSpPr txBox="1"/>
          <p:nvPr/>
        </p:nvSpPr>
        <p:spPr>
          <a:xfrm>
            <a:off x="12422237" y="6614071"/>
            <a:ext cx="3544044" cy="415178"/>
          </a:xfrm>
          <a:prstGeom prst="rect">
            <a:avLst/>
          </a:prstGeom>
        </p:spPr>
        <p:txBody>
          <a:bodyPr lIns="0" tIns="0" rIns="0" bIns="0" rtlCol="0" anchor="t">
            <a:spAutoFit/>
          </a:bodyPr>
          <a:lstStyle/>
          <a:p>
            <a:pPr algn="l">
              <a:lnSpc>
                <a:spcPts val="3437"/>
              </a:lnSpc>
            </a:pPr>
            <a:r>
              <a:rPr lang="en-US" sz="2800" b="1" dirty="0">
                <a:solidFill>
                  <a:srgbClr val="2C2821"/>
                </a:solidFill>
                <a:latin typeface="Alice"/>
                <a:ea typeface="Alice"/>
                <a:cs typeface="Alice"/>
                <a:sym typeface="Alice"/>
              </a:rPr>
              <a:t>Cultural Flexibility</a:t>
            </a:r>
          </a:p>
        </p:txBody>
      </p:sp>
      <p:sp>
        <p:nvSpPr>
          <p:cNvPr id="18" name="TextBox 18"/>
          <p:cNvSpPr txBox="1"/>
          <p:nvPr/>
        </p:nvSpPr>
        <p:spPr>
          <a:xfrm>
            <a:off x="12422237" y="7169944"/>
            <a:ext cx="4873526" cy="879921"/>
          </a:xfrm>
          <a:prstGeom prst="rect">
            <a:avLst/>
          </a:prstGeom>
        </p:spPr>
        <p:txBody>
          <a:bodyPr lIns="0" tIns="0" rIns="0" bIns="0" rtlCol="0" anchor="t">
            <a:spAutoFit/>
          </a:bodyPr>
          <a:lstStyle/>
          <a:p>
            <a:pPr algn="l">
              <a:lnSpc>
                <a:spcPts val="3562"/>
              </a:lnSpc>
            </a:pPr>
            <a:r>
              <a:rPr lang="en-US" sz="2400" dirty="0">
                <a:solidFill>
                  <a:srgbClr val="2C2821"/>
                </a:solidFill>
                <a:latin typeface="Lora"/>
                <a:ea typeface="Lora"/>
                <a:cs typeface="Lora"/>
                <a:sym typeface="Lora"/>
              </a:rPr>
              <a:t>Adapting behavior and communication across cultures.</a:t>
            </a:r>
          </a:p>
        </p:txBody>
      </p:sp>
      <p:grpSp>
        <p:nvGrpSpPr>
          <p:cNvPr id="19" name="Group 19"/>
          <p:cNvGrpSpPr/>
          <p:nvPr/>
        </p:nvGrpSpPr>
        <p:grpSpPr>
          <a:xfrm>
            <a:off x="6290816" y="3016895"/>
            <a:ext cx="5706219" cy="5706219"/>
            <a:chOff x="0" y="0"/>
            <a:chExt cx="7608292" cy="7608292"/>
          </a:xfrm>
        </p:grpSpPr>
        <p:sp>
          <p:nvSpPr>
            <p:cNvPr id="20" name="Freeform 20" descr="preencoded.png"/>
            <p:cNvSpPr/>
            <p:nvPr/>
          </p:nvSpPr>
          <p:spPr>
            <a:xfrm>
              <a:off x="0" y="0"/>
              <a:ext cx="7608316" cy="7608316"/>
            </a:xfrm>
            <a:custGeom>
              <a:avLst/>
              <a:gdLst/>
              <a:ahLst/>
              <a:cxnLst/>
              <a:rect l="l" t="t" r="r" b="b"/>
              <a:pathLst>
                <a:path w="7608316" h="7608316">
                  <a:moveTo>
                    <a:pt x="0" y="0"/>
                  </a:moveTo>
                  <a:lnTo>
                    <a:pt x="7608316" y="0"/>
                  </a:lnTo>
                  <a:lnTo>
                    <a:pt x="7608316" y="7608316"/>
                  </a:lnTo>
                  <a:lnTo>
                    <a:pt x="0" y="7608316"/>
                  </a:lnTo>
                  <a:lnTo>
                    <a:pt x="0" y="0"/>
                  </a:lnTo>
                  <a:close/>
                </a:path>
              </a:pathLst>
            </a:custGeom>
            <a:blipFill>
              <a:blip r:embed="rId9"/>
              <a:stretch>
                <a:fillRect/>
              </a:stretch>
            </a:blipFill>
          </p:spPr>
          <p:txBody>
            <a:bodyPr/>
            <a:lstStyle/>
            <a:p>
              <a:endParaRPr lang="en-GB"/>
            </a:p>
          </p:txBody>
        </p:sp>
      </p:grpSp>
      <p:sp>
        <p:nvSpPr>
          <p:cNvPr id="21" name="Freeform 21" descr="preencoded.png"/>
          <p:cNvSpPr/>
          <p:nvPr/>
        </p:nvSpPr>
        <p:spPr>
          <a:xfrm>
            <a:off x="10344001" y="7069931"/>
            <a:ext cx="424160" cy="424160"/>
          </a:xfrm>
          <a:custGeom>
            <a:avLst/>
            <a:gdLst/>
            <a:ahLst/>
            <a:cxnLst/>
            <a:rect l="l" t="t" r="r" b="b"/>
            <a:pathLst>
              <a:path w="424160" h="424160">
                <a:moveTo>
                  <a:pt x="0" y="0"/>
                </a:moveTo>
                <a:lnTo>
                  <a:pt x="424160" y="0"/>
                </a:lnTo>
                <a:lnTo>
                  <a:pt x="424160" y="424160"/>
                </a:lnTo>
                <a:lnTo>
                  <a:pt x="0" y="42416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2" name="TextBox 22"/>
          <p:cNvSpPr txBox="1"/>
          <p:nvPr/>
        </p:nvSpPr>
        <p:spPr>
          <a:xfrm>
            <a:off x="1295400" y="6614071"/>
            <a:ext cx="4570215" cy="415178"/>
          </a:xfrm>
          <a:prstGeom prst="rect">
            <a:avLst/>
          </a:prstGeom>
        </p:spPr>
        <p:txBody>
          <a:bodyPr wrap="square" lIns="0" tIns="0" rIns="0" bIns="0" rtlCol="0" anchor="t">
            <a:spAutoFit/>
          </a:bodyPr>
          <a:lstStyle/>
          <a:p>
            <a:pPr algn="r">
              <a:lnSpc>
                <a:spcPts val="3437"/>
              </a:lnSpc>
            </a:pPr>
            <a:r>
              <a:rPr lang="en-US" sz="2800" b="1" dirty="0">
                <a:solidFill>
                  <a:srgbClr val="2C2821"/>
                </a:solidFill>
                <a:latin typeface="Alice"/>
                <a:ea typeface="Alice"/>
                <a:cs typeface="Alice"/>
                <a:sym typeface="Alice"/>
              </a:rPr>
              <a:t>Organizational Success</a:t>
            </a:r>
          </a:p>
        </p:txBody>
      </p:sp>
      <p:sp>
        <p:nvSpPr>
          <p:cNvPr id="23" name="TextBox 23"/>
          <p:cNvSpPr txBox="1"/>
          <p:nvPr/>
        </p:nvSpPr>
        <p:spPr>
          <a:xfrm>
            <a:off x="992238" y="7169944"/>
            <a:ext cx="4873378" cy="879921"/>
          </a:xfrm>
          <a:prstGeom prst="rect">
            <a:avLst/>
          </a:prstGeom>
        </p:spPr>
        <p:txBody>
          <a:bodyPr lIns="0" tIns="0" rIns="0" bIns="0" rtlCol="0" anchor="t">
            <a:spAutoFit/>
          </a:bodyPr>
          <a:lstStyle/>
          <a:p>
            <a:pPr algn="r">
              <a:lnSpc>
                <a:spcPts val="3562"/>
              </a:lnSpc>
            </a:pPr>
            <a:r>
              <a:rPr lang="en-US" sz="2400" dirty="0">
                <a:solidFill>
                  <a:srgbClr val="2C2821"/>
                </a:solidFill>
                <a:latin typeface="Lora"/>
                <a:ea typeface="Lora"/>
                <a:cs typeface="Lora"/>
                <a:sym typeface="Lora"/>
              </a:rPr>
              <a:t>Combined EI and CQ create dynamic, resilient organizations</a:t>
            </a:r>
            <a:r>
              <a:rPr lang="en-US" sz="2187" dirty="0">
                <a:solidFill>
                  <a:srgbClr val="2C2821"/>
                </a:solidFill>
                <a:latin typeface="Lora"/>
                <a:ea typeface="Lora"/>
                <a:cs typeface="Lora"/>
                <a:sym typeface="Lora"/>
              </a:rPr>
              <a:t>.</a:t>
            </a:r>
          </a:p>
        </p:txBody>
      </p:sp>
      <p:grpSp>
        <p:nvGrpSpPr>
          <p:cNvPr id="24" name="Group 24"/>
          <p:cNvGrpSpPr/>
          <p:nvPr/>
        </p:nvGrpSpPr>
        <p:grpSpPr>
          <a:xfrm>
            <a:off x="6290816" y="3016895"/>
            <a:ext cx="5706219" cy="5706219"/>
            <a:chOff x="0" y="0"/>
            <a:chExt cx="7608292" cy="7608292"/>
          </a:xfrm>
        </p:grpSpPr>
        <p:sp>
          <p:nvSpPr>
            <p:cNvPr id="25" name="Freeform 25" descr="preencoded.png"/>
            <p:cNvSpPr/>
            <p:nvPr/>
          </p:nvSpPr>
          <p:spPr>
            <a:xfrm>
              <a:off x="0" y="0"/>
              <a:ext cx="7608316" cy="7608316"/>
            </a:xfrm>
            <a:custGeom>
              <a:avLst/>
              <a:gdLst/>
              <a:ahLst/>
              <a:cxnLst/>
              <a:rect l="l" t="t" r="r" b="b"/>
              <a:pathLst>
                <a:path w="7608316" h="7608316">
                  <a:moveTo>
                    <a:pt x="0" y="0"/>
                  </a:moveTo>
                  <a:lnTo>
                    <a:pt x="7608316" y="0"/>
                  </a:lnTo>
                  <a:lnTo>
                    <a:pt x="7608316" y="7608316"/>
                  </a:lnTo>
                  <a:lnTo>
                    <a:pt x="0" y="7608316"/>
                  </a:lnTo>
                  <a:lnTo>
                    <a:pt x="0" y="0"/>
                  </a:lnTo>
                  <a:close/>
                </a:path>
              </a:pathLst>
            </a:custGeom>
            <a:blipFill>
              <a:blip r:embed="rId12"/>
              <a:stretch>
                <a:fillRect/>
              </a:stretch>
            </a:blipFill>
          </p:spPr>
          <p:txBody>
            <a:bodyPr/>
            <a:lstStyle/>
            <a:p>
              <a:endParaRPr lang="en-GB"/>
            </a:p>
          </p:txBody>
        </p:sp>
      </p:grpSp>
      <p:sp>
        <p:nvSpPr>
          <p:cNvPr id="26" name="Freeform 26" descr="preencoded.png"/>
          <p:cNvSpPr/>
          <p:nvPr/>
        </p:nvSpPr>
        <p:spPr>
          <a:xfrm>
            <a:off x="7519541" y="7069931"/>
            <a:ext cx="424160" cy="424160"/>
          </a:xfrm>
          <a:custGeom>
            <a:avLst/>
            <a:gdLst/>
            <a:ahLst/>
            <a:cxnLst/>
            <a:rect l="l" t="t" r="r" b="b"/>
            <a:pathLst>
              <a:path w="424160" h="424160">
                <a:moveTo>
                  <a:pt x="0" y="0"/>
                </a:moveTo>
                <a:lnTo>
                  <a:pt x="424160" y="0"/>
                </a:lnTo>
                <a:lnTo>
                  <a:pt x="424160" y="424160"/>
                </a:lnTo>
                <a:lnTo>
                  <a:pt x="0" y="42416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F1F2DE"/>
            </a:solidFill>
          </p:spPr>
          <p:txBody>
            <a:bodyPr/>
            <a:lstStyle/>
            <a:p>
              <a:endParaRPr lang="en-GB"/>
            </a:p>
          </p:txBody>
        </p:sp>
      </p:grpSp>
      <p:grpSp>
        <p:nvGrpSpPr>
          <p:cNvPr id="4" name="Group 4"/>
          <p:cNvGrpSpPr/>
          <p:nvPr/>
        </p:nvGrpSpPr>
        <p:grpSpPr>
          <a:xfrm>
            <a:off x="0" y="0"/>
            <a:ext cx="18288000" cy="10287000"/>
            <a:chOff x="0" y="0"/>
            <a:chExt cx="24384000" cy="13716000"/>
          </a:xfrm>
        </p:grpSpPr>
        <p:sp>
          <p:nvSpPr>
            <p:cNvPr id="5" name="Freeform 5"/>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ABCF98"/>
            </a:solidFill>
          </p:spPr>
          <p:txBody>
            <a:bodyPr/>
            <a:lstStyle/>
            <a:p>
              <a:endParaRPr lang="en-GB"/>
            </a:p>
          </p:txBody>
        </p:sp>
      </p:grpSp>
      <p:grpSp>
        <p:nvGrpSpPr>
          <p:cNvPr id="6" name="Group 6"/>
          <p:cNvGrpSpPr/>
          <p:nvPr/>
        </p:nvGrpSpPr>
        <p:grpSpPr>
          <a:xfrm>
            <a:off x="0" y="-18661"/>
            <a:ext cx="18288000" cy="2952361"/>
            <a:chOff x="0" y="0"/>
            <a:chExt cx="24384000" cy="4725392"/>
          </a:xfrm>
        </p:grpSpPr>
        <p:sp>
          <p:nvSpPr>
            <p:cNvPr id="7" name="Freeform 7" descr="preencoded.png"/>
            <p:cNvSpPr/>
            <p:nvPr/>
          </p:nvSpPr>
          <p:spPr>
            <a:xfrm>
              <a:off x="0" y="0"/>
              <a:ext cx="24384000" cy="4725416"/>
            </a:xfrm>
            <a:custGeom>
              <a:avLst/>
              <a:gdLst/>
              <a:ahLst/>
              <a:cxnLst/>
              <a:rect l="l" t="t" r="r" b="b"/>
              <a:pathLst>
                <a:path w="24384000" h="4725416">
                  <a:moveTo>
                    <a:pt x="0" y="0"/>
                  </a:moveTo>
                  <a:lnTo>
                    <a:pt x="24384000" y="0"/>
                  </a:lnTo>
                  <a:lnTo>
                    <a:pt x="24384000" y="4725416"/>
                  </a:lnTo>
                  <a:lnTo>
                    <a:pt x="0" y="4725416"/>
                  </a:lnTo>
                  <a:lnTo>
                    <a:pt x="0" y="0"/>
                  </a:lnTo>
                  <a:close/>
                </a:path>
              </a:pathLst>
            </a:custGeom>
            <a:blipFill>
              <a:blip r:embed="rId3"/>
              <a:stretch>
                <a:fillRect l="-10" r="-10"/>
              </a:stretch>
            </a:blipFill>
          </p:spPr>
          <p:txBody>
            <a:bodyPr/>
            <a:lstStyle/>
            <a:p>
              <a:endParaRPr lang="en-GB"/>
            </a:p>
          </p:txBody>
        </p:sp>
      </p:grpSp>
      <p:sp>
        <p:nvSpPr>
          <p:cNvPr id="8" name="TextBox 8"/>
          <p:cNvSpPr txBox="1"/>
          <p:nvPr/>
        </p:nvSpPr>
        <p:spPr>
          <a:xfrm>
            <a:off x="982907" y="2999185"/>
            <a:ext cx="7952631" cy="884858"/>
          </a:xfrm>
          <a:prstGeom prst="rect">
            <a:avLst/>
          </a:prstGeom>
        </p:spPr>
        <p:txBody>
          <a:bodyPr lIns="0" tIns="0" rIns="0" bIns="0" rtlCol="0" anchor="t">
            <a:spAutoFit/>
          </a:bodyPr>
          <a:lstStyle/>
          <a:p>
            <a:pPr algn="l">
              <a:lnSpc>
                <a:spcPts val="6937"/>
              </a:lnSpc>
            </a:pPr>
            <a:r>
              <a:rPr lang="en-US" sz="6000" b="1" dirty="0">
                <a:solidFill>
                  <a:srgbClr val="233E32"/>
                </a:solidFill>
                <a:latin typeface="Alice"/>
                <a:ea typeface="Alice"/>
                <a:cs typeface="Alice"/>
                <a:sym typeface="Alice"/>
              </a:rPr>
              <a:t>References</a:t>
            </a:r>
          </a:p>
        </p:txBody>
      </p:sp>
      <p:sp>
        <p:nvSpPr>
          <p:cNvPr id="9" name="TextBox 9"/>
          <p:cNvSpPr txBox="1"/>
          <p:nvPr/>
        </p:nvSpPr>
        <p:spPr>
          <a:xfrm>
            <a:off x="1004678" y="3926088"/>
            <a:ext cx="16303526" cy="5964903"/>
          </a:xfrm>
          <a:prstGeom prst="rect">
            <a:avLst/>
          </a:prstGeom>
        </p:spPr>
        <p:txBody>
          <a:bodyPr lIns="0" tIns="0" rIns="0" bIns="0" rtlCol="0" anchor="t">
            <a:spAutoFit/>
          </a:bodyPr>
          <a:lstStyle/>
          <a:p>
            <a:pPr>
              <a:lnSpc>
                <a:spcPts val="3562"/>
              </a:lnSpc>
            </a:pPr>
            <a:r>
              <a:rPr lang="en-US" sz="2400" dirty="0">
                <a:solidFill>
                  <a:srgbClr val="2C2821"/>
                </a:solidFill>
                <a:latin typeface="Lora"/>
                <a:ea typeface="Lora"/>
                <a:cs typeface="Lora"/>
                <a:sym typeface="Lora"/>
              </a:rPr>
              <a:t>Branch, S. M. (2023). </a:t>
            </a:r>
            <a:r>
              <a:rPr lang="en-US" sz="2400" i="1" dirty="0">
                <a:solidFill>
                  <a:srgbClr val="2C2821"/>
                </a:solidFill>
                <a:latin typeface="Lora"/>
                <a:ea typeface="Lora"/>
                <a:cs typeface="Lora"/>
                <a:sym typeface="Lora"/>
              </a:rPr>
              <a:t>Cultural Intelligence in the 21st Century: Driving Inclusion, Revenue, and ESG</a:t>
            </a:r>
            <a:r>
              <a:rPr lang="en-US" sz="2400" dirty="0">
                <a:solidFill>
                  <a:srgbClr val="2C2821"/>
                </a:solidFill>
                <a:latin typeface="Lora"/>
                <a:ea typeface="Lora"/>
                <a:cs typeface="Lora"/>
                <a:sym typeface="Lora"/>
              </a:rPr>
              <a:t>. New York: Post Hill Press.</a:t>
            </a:r>
          </a:p>
          <a:p>
            <a:pPr>
              <a:lnSpc>
                <a:spcPts val="3562"/>
              </a:lnSpc>
            </a:pPr>
            <a:r>
              <a:rPr lang="en-US" sz="2400" dirty="0">
                <a:solidFill>
                  <a:srgbClr val="2C2821"/>
                </a:solidFill>
                <a:latin typeface="Lora"/>
                <a:ea typeface="Lora"/>
                <a:cs typeface="Lora"/>
                <a:sym typeface="Lora"/>
              </a:rPr>
              <a:t>Liao, Y. and Thomas, D. C. (2020). </a:t>
            </a:r>
            <a:r>
              <a:rPr lang="en-US" sz="2400" i="1" dirty="0">
                <a:solidFill>
                  <a:srgbClr val="2C2821"/>
                </a:solidFill>
                <a:latin typeface="Lora"/>
                <a:ea typeface="Lora"/>
                <a:cs typeface="Lora"/>
                <a:sym typeface="Lora"/>
              </a:rPr>
              <a:t>Cultural Intelligence in the World of Work: Past, Present, Future</a:t>
            </a:r>
            <a:r>
              <a:rPr lang="en-US" sz="2400" dirty="0">
                <a:solidFill>
                  <a:srgbClr val="2C2821"/>
                </a:solidFill>
                <a:latin typeface="Lora"/>
                <a:ea typeface="Lora"/>
                <a:cs typeface="Lora"/>
                <a:sym typeface="Lora"/>
              </a:rPr>
              <a:t>. Cham: Springer.</a:t>
            </a:r>
          </a:p>
          <a:p>
            <a:pPr>
              <a:lnSpc>
                <a:spcPts val="3562"/>
              </a:lnSpc>
            </a:pPr>
            <a:r>
              <a:rPr lang="en-US" sz="2400" dirty="0">
                <a:solidFill>
                  <a:srgbClr val="2C2821"/>
                </a:solidFill>
                <a:latin typeface="Lora"/>
                <a:ea typeface="Lora"/>
                <a:cs typeface="Lora"/>
                <a:sym typeface="Lora"/>
              </a:rPr>
              <a:t>Livermore, D. A. (2023). </a:t>
            </a:r>
            <a:r>
              <a:rPr lang="en-US" sz="2400" i="1" dirty="0">
                <a:solidFill>
                  <a:srgbClr val="2C2821"/>
                </a:solidFill>
                <a:latin typeface="Lora"/>
                <a:ea typeface="Lora"/>
                <a:cs typeface="Lora"/>
                <a:sym typeface="Lora"/>
              </a:rPr>
              <a:t>Leading with Cultural Intelligence: The Real Secret to Success. </a:t>
            </a:r>
            <a:r>
              <a:rPr lang="en-US" sz="2400" dirty="0">
                <a:solidFill>
                  <a:srgbClr val="2C2821"/>
                </a:solidFill>
                <a:latin typeface="Lora"/>
                <a:ea typeface="Lora"/>
                <a:cs typeface="Lora"/>
                <a:sym typeface="Lora"/>
              </a:rPr>
              <a:t>3rd edn. New York: </a:t>
            </a:r>
            <a:r>
              <a:rPr lang="en-US" sz="2400" dirty="0" err="1">
                <a:solidFill>
                  <a:srgbClr val="2C2821"/>
                </a:solidFill>
                <a:latin typeface="Lora"/>
                <a:ea typeface="Lora"/>
                <a:cs typeface="Lora"/>
                <a:sym typeface="Lora"/>
              </a:rPr>
              <a:t>AMACOM</a:t>
            </a:r>
            <a:r>
              <a:rPr lang="en-US" sz="2400" dirty="0">
                <a:solidFill>
                  <a:srgbClr val="2C2821"/>
                </a:solidFill>
                <a:latin typeface="Lora"/>
                <a:ea typeface="Lora"/>
                <a:cs typeface="Lora"/>
                <a:sym typeface="Lora"/>
              </a:rPr>
              <a:t>.</a:t>
            </a:r>
          </a:p>
          <a:p>
            <a:pPr>
              <a:lnSpc>
                <a:spcPts val="3562"/>
              </a:lnSpc>
            </a:pPr>
            <a:r>
              <a:rPr lang="en-US" sz="2400" dirty="0">
                <a:solidFill>
                  <a:srgbClr val="2C2821"/>
                </a:solidFill>
                <a:latin typeface="Lora"/>
                <a:ea typeface="Lora"/>
                <a:cs typeface="Lora"/>
                <a:sym typeface="Lora"/>
              </a:rPr>
              <a:t>Middleton, J. (2019). </a:t>
            </a:r>
            <a:r>
              <a:rPr lang="en-US" sz="2400" i="1" dirty="0">
                <a:solidFill>
                  <a:srgbClr val="2C2821"/>
                </a:solidFill>
                <a:latin typeface="Lora"/>
                <a:ea typeface="Lora"/>
                <a:cs typeface="Lora"/>
                <a:sym typeface="Lora"/>
              </a:rPr>
              <a:t>Cultural Intelligence: The Competitive Edge for Leaders Crossing Boundaries </a:t>
            </a:r>
            <a:r>
              <a:rPr lang="en-US" sz="2400" dirty="0">
                <a:solidFill>
                  <a:srgbClr val="2C2821"/>
                </a:solidFill>
                <a:latin typeface="Lora"/>
                <a:ea typeface="Lora"/>
                <a:cs typeface="Lora"/>
                <a:sym typeface="Lora"/>
              </a:rPr>
              <a:t>. 2nd edn. London: Bloomsbury Business.</a:t>
            </a:r>
          </a:p>
          <a:p>
            <a:pPr>
              <a:lnSpc>
                <a:spcPts val="3562"/>
              </a:lnSpc>
            </a:pPr>
            <a:r>
              <a:rPr lang="en-US" sz="2400" dirty="0">
                <a:solidFill>
                  <a:srgbClr val="2C2821"/>
                </a:solidFill>
                <a:latin typeface="Lora"/>
                <a:ea typeface="Lora"/>
                <a:cs typeface="Lora"/>
                <a:sym typeface="Lora"/>
              </a:rPr>
              <a:t>Morgan, S. (2024). </a:t>
            </a:r>
            <a:r>
              <a:rPr lang="en-US" sz="2400" i="1" dirty="0">
                <a:solidFill>
                  <a:srgbClr val="2C2821"/>
                </a:solidFill>
                <a:latin typeface="Lora"/>
                <a:ea typeface="Lora"/>
                <a:cs typeface="Lora"/>
                <a:sym typeface="Lora"/>
              </a:rPr>
              <a:t>Emotional Intelligence in Leadership.</a:t>
            </a:r>
            <a:r>
              <a:rPr lang="en-US" sz="2400" dirty="0">
                <a:solidFill>
                  <a:srgbClr val="2C2821"/>
                </a:solidFill>
                <a:latin typeface="Lora"/>
                <a:ea typeface="Lora"/>
                <a:cs typeface="Lora"/>
                <a:sym typeface="Lora"/>
              </a:rPr>
              <a:t> London: </a:t>
            </a:r>
            <a:r>
              <a:rPr lang="en-US" sz="2400" dirty="0" err="1">
                <a:solidFill>
                  <a:srgbClr val="2C2821"/>
                </a:solidFill>
                <a:latin typeface="Lora"/>
                <a:ea typeface="Lora"/>
                <a:cs typeface="Lora"/>
                <a:sym typeface="Lora"/>
              </a:rPr>
              <a:t>LibriHouse</a:t>
            </a:r>
            <a:r>
              <a:rPr lang="en-US" sz="2400" dirty="0">
                <a:solidFill>
                  <a:srgbClr val="2C2821"/>
                </a:solidFill>
                <a:latin typeface="Lora"/>
                <a:ea typeface="Lora"/>
                <a:cs typeface="Lora"/>
                <a:sym typeface="Lora"/>
              </a:rPr>
              <a:t>.</a:t>
            </a:r>
          </a:p>
          <a:p>
            <a:pPr>
              <a:lnSpc>
                <a:spcPts val="3562"/>
              </a:lnSpc>
            </a:pPr>
            <a:r>
              <a:rPr lang="en-US" sz="2400" dirty="0" err="1">
                <a:solidFill>
                  <a:srgbClr val="2C2821"/>
                </a:solidFill>
                <a:latin typeface="Lora"/>
                <a:ea typeface="Lora"/>
                <a:cs typeface="Lora"/>
                <a:sym typeface="Lora"/>
              </a:rPr>
              <a:t>Northouse</a:t>
            </a:r>
            <a:r>
              <a:rPr lang="en-US" sz="2400" dirty="0">
                <a:solidFill>
                  <a:srgbClr val="2C2821"/>
                </a:solidFill>
                <a:latin typeface="Lora"/>
                <a:ea typeface="Lora"/>
                <a:cs typeface="Lora"/>
                <a:sym typeface="Lora"/>
              </a:rPr>
              <a:t>, P. G. (2021). </a:t>
            </a:r>
            <a:r>
              <a:rPr lang="en-US" sz="2400" i="1" dirty="0">
                <a:solidFill>
                  <a:srgbClr val="2C2821"/>
                </a:solidFill>
                <a:latin typeface="Lora"/>
                <a:ea typeface="Lora"/>
                <a:cs typeface="Lora"/>
                <a:sym typeface="Lora"/>
              </a:rPr>
              <a:t>Leadership: Theory and Practice</a:t>
            </a:r>
            <a:r>
              <a:rPr lang="en-US" sz="2400" dirty="0">
                <a:solidFill>
                  <a:srgbClr val="2C2821"/>
                </a:solidFill>
                <a:latin typeface="Lora"/>
                <a:ea typeface="Lora"/>
                <a:cs typeface="Lora"/>
                <a:sym typeface="Lora"/>
              </a:rPr>
              <a:t>. 9th edn. Thousand Oaks: Sage Publications.</a:t>
            </a:r>
          </a:p>
          <a:p>
            <a:pPr>
              <a:lnSpc>
                <a:spcPts val="3562"/>
              </a:lnSpc>
            </a:pPr>
            <a:r>
              <a:rPr lang="en-US" sz="2400" dirty="0" err="1">
                <a:solidFill>
                  <a:srgbClr val="2C2821"/>
                </a:solidFill>
                <a:latin typeface="Lora"/>
                <a:ea typeface="Lora"/>
                <a:cs typeface="Lora"/>
                <a:sym typeface="Lora"/>
              </a:rPr>
              <a:t>Paiuc</a:t>
            </a:r>
            <a:r>
              <a:rPr lang="en-US" sz="2400" dirty="0">
                <a:solidFill>
                  <a:srgbClr val="2C2821"/>
                </a:solidFill>
                <a:latin typeface="Lora"/>
                <a:ea typeface="Lora"/>
                <a:cs typeface="Lora"/>
                <a:sym typeface="Lora"/>
              </a:rPr>
              <a:t>, D. (2022). </a:t>
            </a:r>
            <a:r>
              <a:rPr lang="en-US" sz="2400" i="1" dirty="0">
                <a:solidFill>
                  <a:srgbClr val="2C2821"/>
                </a:solidFill>
                <a:latin typeface="Lora"/>
                <a:ea typeface="Lora"/>
                <a:cs typeface="Lora"/>
                <a:sym typeface="Lora"/>
              </a:rPr>
              <a:t>Developing Multicultural Leadership using Knowledge Dynamics and Cultural Intelligence</a:t>
            </a:r>
            <a:r>
              <a:rPr lang="en-US" sz="2400" dirty="0">
                <a:solidFill>
                  <a:srgbClr val="2C2821"/>
                </a:solidFill>
                <a:latin typeface="Lora"/>
                <a:ea typeface="Lora"/>
                <a:cs typeface="Lora"/>
                <a:sym typeface="Lora"/>
              </a:rPr>
              <a:t>. London: Emerald Publishing.</a:t>
            </a:r>
          </a:p>
          <a:p>
            <a:pPr>
              <a:lnSpc>
                <a:spcPts val="3562"/>
              </a:lnSpc>
            </a:pPr>
            <a:r>
              <a:rPr lang="en-US" sz="2400" dirty="0">
                <a:solidFill>
                  <a:srgbClr val="2C2821"/>
                </a:solidFill>
                <a:latin typeface="Lora"/>
                <a:ea typeface="Lora"/>
                <a:cs typeface="Lora"/>
                <a:sym typeface="Lora"/>
              </a:rPr>
              <a:t>Schein, E. H. (2018). </a:t>
            </a:r>
            <a:r>
              <a:rPr lang="en-US" sz="2400" i="1" dirty="0">
                <a:solidFill>
                  <a:srgbClr val="2C2821"/>
                </a:solidFill>
                <a:latin typeface="Lora"/>
                <a:ea typeface="Lora"/>
                <a:cs typeface="Lora"/>
                <a:sym typeface="Lora"/>
              </a:rPr>
              <a:t>Organizational Culture and Leadership</a:t>
            </a:r>
            <a:r>
              <a:rPr lang="en-US" sz="2400" dirty="0">
                <a:solidFill>
                  <a:srgbClr val="2C2821"/>
                </a:solidFill>
                <a:latin typeface="Lora"/>
                <a:ea typeface="Lora"/>
                <a:cs typeface="Lora"/>
                <a:sym typeface="Lora"/>
              </a:rPr>
              <a:t>. 6th edn. San Francisco: </a:t>
            </a:r>
            <a:r>
              <a:rPr lang="en-US" sz="2400" dirty="0" err="1">
                <a:solidFill>
                  <a:srgbClr val="2C2821"/>
                </a:solidFill>
                <a:latin typeface="Lora"/>
                <a:ea typeface="Lora"/>
                <a:cs typeface="Lora"/>
                <a:sym typeface="Lora"/>
              </a:rPr>
              <a:t>Jossey</a:t>
            </a:r>
            <a:r>
              <a:rPr lang="en-US" sz="2400" dirty="0">
                <a:solidFill>
                  <a:srgbClr val="2C2821"/>
                </a:solidFill>
                <a:latin typeface="Lora"/>
                <a:ea typeface="Lora"/>
                <a:cs typeface="Lora"/>
                <a:sym typeface="Lora"/>
              </a:rPr>
              <a:t>-Bass.</a:t>
            </a:r>
          </a:p>
          <a:p>
            <a:pPr>
              <a:lnSpc>
                <a:spcPts val="3562"/>
              </a:lnSpc>
            </a:pPr>
            <a:r>
              <a:rPr lang="en-US" sz="2400" dirty="0" err="1">
                <a:solidFill>
                  <a:srgbClr val="2C2821"/>
                </a:solidFill>
                <a:latin typeface="Lora"/>
                <a:ea typeface="Lora"/>
                <a:cs typeface="Lora"/>
                <a:sym typeface="Lora"/>
              </a:rPr>
              <a:t>Sharmma</a:t>
            </a:r>
            <a:r>
              <a:rPr lang="en-US" sz="2400" dirty="0">
                <a:solidFill>
                  <a:srgbClr val="2C2821"/>
                </a:solidFill>
                <a:latin typeface="Lora"/>
                <a:ea typeface="Lora"/>
                <a:cs typeface="Lora"/>
                <a:sym typeface="Lora"/>
              </a:rPr>
              <a:t>, R. (2025). </a:t>
            </a:r>
            <a:r>
              <a:rPr lang="en-US" sz="2400" i="1" dirty="0">
                <a:solidFill>
                  <a:srgbClr val="2C2821"/>
                </a:solidFill>
                <a:latin typeface="Lora"/>
                <a:ea typeface="Lora"/>
                <a:cs typeface="Lora"/>
                <a:sym typeface="Lora"/>
              </a:rPr>
              <a:t>Emotional Intelligence for Leaders. </a:t>
            </a:r>
            <a:r>
              <a:rPr lang="en-US" sz="2400" dirty="0">
                <a:solidFill>
                  <a:srgbClr val="2C2821"/>
                </a:solidFill>
                <a:latin typeface="Lora"/>
                <a:ea typeface="Lora"/>
                <a:cs typeface="Lora"/>
                <a:sym typeface="Lora"/>
              </a:rPr>
              <a:t>e-Book.</a:t>
            </a:r>
          </a:p>
          <a:p>
            <a:pPr>
              <a:lnSpc>
                <a:spcPts val="3562"/>
              </a:lnSpc>
            </a:pPr>
            <a:r>
              <a:rPr lang="en-US" sz="2400" dirty="0" err="1">
                <a:solidFill>
                  <a:srgbClr val="2C2821"/>
                </a:solidFill>
                <a:latin typeface="Lora"/>
                <a:ea typeface="Lora"/>
                <a:cs typeface="Lora"/>
                <a:sym typeface="Lora"/>
              </a:rPr>
              <a:t>Yukl</a:t>
            </a:r>
            <a:r>
              <a:rPr lang="en-US" sz="2400" dirty="0">
                <a:solidFill>
                  <a:srgbClr val="2C2821"/>
                </a:solidFill>
                <a:latin typeface="Lora"/>
                <a:ea typeface="Lora"/>
                <a:cs typeface="Lora"/>
                <a:sym typeface="Lora"/>
              </a:rPr>
              <a:t>, G. (2019). </a:t>
            </a:r>
            <a:r>
              <a:rPr lang="en-US" sz="2400" i="1" dirty="0">
                <a:solidFill>
                  <a:srgbClr val="2C2821"/>
                </a:solidFill>
                <a:latin typeface="Lora"/>
                <a:ea typeface="Lora"/>
                <a:cs typeface="Lora"/>
                <a:sym typeface="Lora"/>
              </a:rPr>
              <a:t>Leadership in Organizations.</a:t>
            </a:r>
            <a:r>
              <a:rPr lang="en-US" sz="2400" dirty="0">
                <a:solidFill>
                  <a:srgbClr val="2C2821"/>
                </a:solidFill>
                <a:latin typeface="Lora"/>
                <a:ea typeface="Lora"/>
                <a:cs typeface="Lora"/>
                <a:sym typeface="Lora"/>
              </a:rPr>
              <a:t> 9th edn. Boston: Pearson.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BDD0197-0421-EE99-EF0B-70C785E04DFC}"/>
              </a:ext>
            </a:extLst>
          </p:cNvPr>
          <p:cNvSpPr txBox="1"/>
          <p:nvPr/>
        </p:nvSpPr>
        <p:spPr>
          <a:xfrm>
            <a:off x="2743200" y="3034853"/>
            <a:ext cx="12954000" cy="6592126"/>
          </a:xfrm>
          <a:prstGeom prst="rect">
            <a:avLst/>
          </a:prstGeom>
          <a:noFill/>
        </p:spPr>
        <p:txBody>
          <a:bodyPr wrap="square">
            <a:spAutoFit/>
          </a:bodyPr>
          <a:lstStyle/>
          <a:p>
            <a:pPr algn="ctr">
              <a:lnSpc>
                <a:spcPct val="115000"/>
              </a:lnSpc>
              <a:buNone/>
            </a:pPr>
            <a:r>
              <a:rPr lang="en-GB" sz="1800" b="1" u="none" strike="noStrike" dirty="0">
                <a:effectLst/>
                <a:latin typeface="Arial" panose="020B0604020202020204" pitchFamily="34" charset="0"/>
                <a:ea typeface="Arial" panose="020B0604020202020204" pitchFamily="34" charset="0"/>
              </a:rPr>
              <a:t> </a:t>
            </a:r>
            <a:endParaRPr lang="en-GB" sz="1050" dirty="0">
              <a:effectLst/>
              <a:latin typeface="Arial" panose="020B0604020202020204" pitchFamily="34" charset="0"/>
              <a:ea typeface="Arial" panose="020B0604020202020204" pitchFamily="34" charset="0"/>
            </a:endParaRPr>
          </a:p>
          <a:p>
            <a:pPr algn="ctr">
              <a:lnSpc>
                <a:spcPct val="115000"/>
              </a:lnSpc>
              <a:buNone/>
            </a:pPr>
            <a:r>
              <a:rPr lang="en-GB" sz="3200" b="1" u="sng" dirty="0">
                <a:effectLst/>
                <a:latin typeface="Arial" panose="020B0604020202020204" pitchFamily="34" charset="0"/>
                <a:ea typeface="Arial" panose="020B0604020202020204" pitchFamily="34" charset="0"/>
              </a:rPr>
              <a:t>Module: Leadership and Management Theory and Practice</a:t>
            </a:r>
            <a:endParaRPr lang="en-GB" sz="1600" dirty="0">
              <a:effectLst/>
              <a:latin typeface="Arial" panose="020B0604020202020204" pitchFamily="34" charset="0"/>
              <a:ea typeface="Arial" panose="020B0604020202020204" pitchFamily="34" charset="0"/>
            </a:endParaRPr>
          </a:p>
          <a:p>
            <a:pPr algn="ctr">
              <a:lnSpc>
                <a:spcPct val="115000"/>
              </a:lnSpc>
              <a:buNone/>
            </a:pPr>
            <a:r>
              <a:rPr lang="en-GB" sz="3200" b="1" u="sng" dirty="0">
                <a:effectLst/>
                <a:latin typeface="Arial" panose="020B0604020202020204" pitchFamily="34" charset="0"/>
                <a:ea typeface="Arial" panose="020B0604020202020204" pitchFamily="34" charset="0"/>
              </a:rPr>
              <a:t>Module code: LCBB6003</a:t>
            </a:r>
            <a:endParaRPr lang="en-GB" sz="1600" dirty="0">
              <a:effectLst/>
              <a:latin typeface="Arial" panose="020B0604020202020204" pitchFamily="34" charset="0"/>
              <a:ea typeface="Arial" panose="020B0604020202020204" pitchFamily="34" charset="0"/>
            </a:endParaRPr>
          </a:p>
          <a:p>
            <a:pPr algn="ctr">
              <a:lnSpc>
                <a:spcPct val="115000"/>
              </a:lnSpc>
              <a:buNone/>
            </a:pPr>
            <a:r>
              <a:rPr lang="en-GB" sz="3200" b="1" u="none" strike="noStrike" dirty="0">
                <a:effectLst/>
                <a:latin typeface="Arial" panose="020B0604020202020204" pitchFamily="34" charset="0"/>
                <a:ea typeface="Arial" panose="020B0604020202020204" pitchFamily="34" charset="0"/>
              </a:rPr>
              <a:t> </a:t>
            </a:r>
            <a:endParaRPr lang="en-GB" sz="1600" dirty="0">
              <a:effectLst/>
              <a:latin typeface="Arial" panose="020B0604020202020204" pitchFamily="34" charset="0"/>
              <a:ea typeface="Arial" panose="020B0604020202020204" pitchFamily="34" charset="0"/>
            </a:endParaRPr>
          </a:p>
          <a:p>
            <a:pPr algn="ctr">
              <a:lnSpc>
                <a:spcPct val="115000"/>
              </a:lnSpc>
              <a:buNone/>
            </a:pPr>
            <a:r>
              <a:rPr lang="en-GB" sz="3200" b="1" u="sng" dirty="0">
                <a:effectLst/>
                <a:latin typeface="Arial" panose="020B0604020202020204" pitchFamily="34" charset="0"/>
                <a:ea typeface="Arial" panose="020B0604020202020204" pitchFamily="34" charset="0"/>
              </a:rPr>
              <a:t>Module Lecturer: Dr Samson Oladejo</a:t>
            </a:r>
            <a:endParaRPr lang="en-GB" sz="1600" dirty="0">
              <a:effectLst/>
              <a:latin typeface="Arial" panose="020B0604020202020204" pitchFamily="34" charset="0"/>
              <a:ea typeface="Arial" panose="020B0604020202020204" pitchFamily="34" charset="0"/>
            </a:endParaRPr>
          </a:p>
          <a:p>
            <a:pPr algn="ctr">
              <a:lnSpc>
                <a:spcPct val="115000"/>
              </a:lnSpc>
              <a:buNone/>
            </a:pPr>
            <a:r>
              <a:rPr lang="en-GB" sz="3200" b="1" u="none" strike="noStrike" dirty="0">
                <a:effectLst/>
                <a:latin typeface="Arial" panose="020B0604020202020204" pitchFamily="34" charset="0"/>
                <a:ea typeface="Arial" panose="020B0604020202020204" pitchFamily="34" charset="0"/>
              </a:rPr>
              <a:t> </a:t>
            </a:r>
            <a:endParaRPr lang="en-GB" sz="1600" dirty="0">
              <a:effectLst/>
              <a:latin typeface="Arial" panose="020B0604020202020204" pitchFamily="34" charset="0"/>
              <a:ea typeface="Arial" panose="020B0604020202020204" pitchFamily="34" charset="0"/>
            </a:endParaRPr>
          </a:p>
          <a:p>
            <a:pPr algn="ctr">
              <a:lnSpc>
                <a:spcPct val="115000"/>
              </a:lnSpc>
              <a:buNone/>
            </a:pPr>
            <a:r>
              <a:rPr lang="en-GB" sz="3200" b="1" u="sng" dirty="0">
                <a:effectLst/>
                <a:latin typeface="Arial" panose="020B0604020202020204" pitchFamily="34" charset="0"/>
                <a:ea typeface="Arial" panose="020B0604020202020204" pitchFamily="34" charset="0"/>
              </a:rPr>
              <a:t>Assignment Title: Component </a:t>
            </a:r>
            <a:r>
              <a:rPr lang="en-GB" sz="3200" b="1" u="sng" dirty="0">
                <a:latin typeface="Arial" panose="020B0604020202020204" pitchFamily="34" charset="0"/>
                <a:ea typeface="Arial" panose="020B0604020202020204" pitchFamily="34" charset="0"/>
              </a:rPr>
              <a:t>2</a:t>
            </a:r>
            <a:r>
              <a:rPr lang="en-GB" sz="3200" b="1" u="sng" dirty="0">
                <a:effectLst/>
                <a:latin typeface="Arial" panose="020B0604020202020204" pitchFamily="34" charset="0"/>
                <a:ea typeface="Arial" panose="020B0604020202020204" pitchFamily="34" charset="0"/>
              </a:rPr>
              <a:t>: </a:t>
            </a:r>
            <a:endParaRPr lang="en-GB" sz="1600" dirty="0">
              <a:effectLst/>
              <a:latin typeface="Arial" panose="020B0604020202020204" pitchFamily="34" charset="0"/>
              <a:ea typeface="Arial" panose="020B0604020202020204" pitchFamily="34" charset="0"/>
            </a:endParaRPr>
          </a:p>
          <a:p>
            <a:pPr algn="ctr">
              <a:lnSpc>
                <a:spcPct val="115000"/>
              </a:lnSpc>
              <a:buNone/>
            </a:pPr>
            <a:r>
              <a:rPr lang="en-GB" sz="3200" b="1" u="sng" dirty="0">
                <a:effectLst/>
                <a:latin typeface="Arial" panose="020B0604020202020204" pitchFamily="34" charset="0"/>
                <a:ea typeface="Arial" panose="020B0604020202020204" pitchFamily="34" charset="0"/>
              </a:rPr>
              <a:t>Individual reflection</a:t>
            </a:r>
            <a:endParaRPr lang="en-GB" sz="1600" dirty="0">
              <a:effectLst/>
              <a:latin typeface="Arial" panose="020B0604020202020204" pitchFamily="34" charset="0"/>
              <a:ea typeface="Arial" panose="020B0604020202020204" pitchFamily="34" charset="0"/>
            </a:endParaRPr>
          </a:p>
          <a:p>
            <a:pPr algn="ctr">
              <a:lnSpc>
                <a:spcPct val="115000"/>
              </a:lnSpc>
              <a:buNone/>
            </a:pPr>
            <a:r>
              <a:rPr lang="en-GB" sz="3200" b="1" u="none" strike="noStrike" dirty="0">
                <a:effectLst/>
                <a:latin typeface="Arial" panose="020B0604020202020204" pitchFamily="34" charset="0"/>
                <a:ea typeface="Arial" panose="020B0604020202020204" pitchFamily="34" charset="0"/>
              </a:rPr>
              <a:t> </a:t>
            </a:r>
            <a:endParaRPr lang="en-GB" sz="1600" dirty="0">
              <a:effectLst/>
              <a:latin typeface="Arial" panose="020B0604020202020204" pitchFamily="34" charset="0"/>
              <a:ea typeface="Arial" panose="020B0604020202020204" pitchFamily="34" charset="0"/>
            </a:endParaRPr>
          </a:p>
          <a:p>
            <a:pPr algn="ctr">
              <a:lnSpc>
                <a:spcPct val="115000"/>
              </a:lnSpc>
              <a:buNone/>
            </a:pPr>
            <a:r>
              <a:rPr lang="en-GB" sz="3200" b="1" u="none" strike="noStrike" dirty="0">
                <a:effectLst/>
                <a:latin typeface="Arial" panose="020B0604020202020204" pitchFamily="34" charset="0"/>
                <a:ea typeface="Arial" panose="020B0604020202020204" pitchFamily="34" charset="0"/>
              </a:rPr>
              <a:t> </a:t>
            </a:r>
            <a:endParaRPr lang="en-GB" sz="1600" dirty="0">
              <a:effectLst/>
              <a:latin typeface="Arial" panose="020B0604020202020204" pitchFamily="34" charset="0"/>
              <a:ea typeface="Arial" panose="020B0604020202020204" pitchFamily="34" charset="0"/>
            </a:endParaRPr>
          </a:p>
          <a:p>
            <a:pPr algn="ctr">
              <a:lnSpc>
                <a:spcPct val="115000"/>
              </a:lnSpc>
              <a:buNone/>
            </a:pPr>
            <a:r>
              <a:rPr lang="en-GB" sz="3200" b="1" dirty="0">
                <a:effectLst/>
                <a:latin typeface="Arial" panose="020B0604020202020204" pitchFamily="34" charset="0"/>
                <a:ea typeface="Arial" panose="020B0604020202020204" pitchFamily="34" charset="0"/>
              </a:rPr>
              <a:t>Student Name: Alin Florin Carare</a:t>
            </a:r>
            <a:endParaRPr lang="en-GB" sz="1600" dirty="0">
              <a:effectLst/>
              <a:latin typeface="Arial" panose="020B0604020202020204" pitchFamily="34" charset="0"/>
              <a:ea typeface="Arial" panose="020B0604020202020204" pitchFamily="34" charset="0"/>
            </a:endParaRPr>
          </a:p>
          <a:p>
            <a:pPr algn="ctr">
              <a:lnSpc>
                <a:spcPct val="115000"/>
              </a:lnSpc>
              <a:buNone/>
            </a:pPr>
            <a:r>
              <a:rPr lang="en-GB" sz="3200" b="1" dirty="0">
                <a:effectLst/>
                <a:latin typeface="Arial" panose="020B0604020202020204" pitchFamily="34" charset="0"/>
                <a:ea typeface="Arial" panose="020B0604020202020204" pitchFamily="34" charset="0"/>
              </a:rPr>
              <a:t>Student number: 2246440</a:t>
            </a:r>
            <a:endParaRPr lang="en-GB" sz="105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982796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E2402CE-6CC1-11DB-2092-DE07128B4C96}"/>
              </a:ext>
            </a:extLst>
          </p:cNvPr>
          <p:cNvSpPr txBox="1"/>
          <p:nvPr/>
        </p:nvSpPr>
        <p:spPr>
          <a:xfrm>
            <a:off x="609600" y="418047"/>
            <a:ext cx="17297400" cy="9146415"/>
          </a:xfrm>
          <a:prstGeom prst="rect">
            <a:avLst/>
          </a:prstGeom>
          <a:noFill/>
        </p:spPr>
        <p:txBody>
          <a:bodyPr wrap="square">
            <a:spAutoFit/>
          </a:bodyPr>
          <a:lstStyle/>
          <a:p>
            <a:pPr marL="111760" algn="just">
              <a:lnSpc>
                <a:spcPct val="150000"/>
              </a:lnSpc>
              <a:spcAft>
                <a:spcPts val="1000"/>
              </a:spcAft>
              <a:buNone/>
            </a:pPr>
            <a:r>
              <a:rPr lang="en-GB" sz="2400" dirty="0">
                <a:effectLst/>
                <a:latin typeface="Times New Roman" panose="02020603050405020304" pitchFamily="18" charset="0"/>
                <a:ea typeface="Times New Roman" panose="02020603050405020304" pitchFamily="18" charset="0"/>
              </a:rPr>
              <a:t>The module has redefined my leadership vision, which places a combination of emotional and cultural intelligence. Previously, my basic understanding of leadership was mostly based on efficiency and strategy. However, now, I can realise that leadership is also about relationship management and emotional management. A successful leader has high emotional competency and control. He will be able to provide transparency, loyalty and trust among his or her teammates, which are some of the essential qualities I wish to portray. Besides, during the group project, I was highly aware that I tended to focus on efficiency instead of empathy and effective knowledge about emotional intelligence, which greatly allowed me to focus on both.</a:t>
            </a:r>
          </a:p>
          <a:p>
            <a:pPr marL="111760" algn="just">
              <a:lnSpc>
                <a:spcPct val="150000"/>
              </a:lnSpc>
              <a:spcAft>
                <a:spcPts val="1000"/>
              </a:spcAft>
              <a:buNone/>
            </a:pPr>
            <a:r>
              <a:rPr lang="en-GB" sz="2400" dirty="0">
                <a:effectLst/>
                <a:latin typeface="Times New Roman" panose="02020603050405020304" pitchFamily="18" charset="0"/>
                <a:ea typeface="Times New Roman" panose="02020603050405020304" pitchFamily="18" charset="0"/>
              </a:rPr>
              <a:t>However, issues such as different time limits and views during our teamwork mostly demanded emotional control and a lot of patience. Besides, I was also able to constructively mediate disagreements by the proper use of self-regulation and social and practical skills. Furthermore, emotionally intelligent leaders have a huge amount of self-control, so that they can ensure team morale even during pressure (Middleton, 2019). I also realised that acceptance of the points of view of other people, even when I differed with them greatly, lowered tension, anxiety and enhanced cooperation and efficiency. This was the empathy element of the Goleman model.</a:t>
            </a:r>
          </a:p>
          <a:p>
            <a:pPr marL="111760" algn="just">
              <a:lnSpc>
                <a:spcPct val="150000"/>
              </a:lnSpc>
              <a:spcAft>
                <a:spcPts val="1000"/>
              </a:spcAft>
              <a:buNone/>
            </a:pPr>
            <a:r>
              <a:rPr lang="en-GB" sz="2400" dirty="0">
                <a:effectLst/>
                <a:latin typeface="Times New Roman" panose="02020603050405020304" pitchFamily="18" charset="0"/>
                <a:ea typeface="Times New Roman" panose="02020603050405020304" pitchFamily="18" charset="0"/>
              </a:rPr>
              <a:t>Cultural intelligence also helped me to advance my thinking capacity. It is an essential capability of functioning in various cultures with a wide range of skills. This essential theory was also practically applicable in our group of members with varying backgrounds. I used motivational CQ by being interested in other people's opinions and behavioural CQ by fine-tuning my communication to make it more open and transparent. Besides, highly culturally intelligent leaders work with diversity not only as a challenge but as a creative source, which I personally have felt when the diversity increased our final presentation.</a:t>
            </a:r>
          </a:p>
        </p:txBody>
      </p:sp>
    </p:spTree>
    <p:extLst>
      <p:ext uri="{BB962C8B-B14F-4D97-AF65-F5344CB8AC3E}">
        <p14:creationId xmlns:p14="http://schemas.microsoft.com/office/powerpoint/2010/main" val="41816642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2D8A5E-B370-90AA-7CB5-59F36B1D65CE}"/>
              </a:ext>
            </a:extLst>
          </p:cNvPr>
          <p:cNvSpPr txBox="1"/>
          <p:nvPr/>
        </p:nvSpPr>
        <p:spPr>
          <a:xfrm>
            <a:off x="838200" y="155347"/>
            <a:ext cx="16687800" cy="8718925"/>
          </a:xfrm>
          <a:prstGeom prst="rect">
            <a:avLst/>
          </a:prstGeom>
          <a:noFill/>
        </p:spPr>
        <p:txBody>
          <a:bodyPr wrap="square">
            <a:spAutoFit/>
          </a:bodyPr>
          <a:lstStyle/>
          <a:p>
            <a:pPr marL="111760" algn="just">
              <a:lnSpc>
                <a:spcPct val="150000"/>
              </a:lnSpc>
              <a:spcAft>
                <a:spcPts val="1000"/>
              </a:spcAft>
              <a:buNone/>
            </a:pPr>
            <a:r>
              <a:rPr lang="en-GB" sz="2400" dirty="0">
                <a:effectLst/>
                <a:latin typeface="Times New Roman" panose="02020603050405020304" pitchFamily="18" charset="0"/>
                <a:ea typeface="Times New Roman" panose="02020603050405020304" pitchFamily="18" charset="0"/>
              </a:rPr>
              <a:t>Other real-life examples that inspired me to implement these theories in my practical life included the culturally inclusive leadership of Howard Schultz at Starbucks and the global flexibility of A.G. Lafley at P&amp;G. Moreover, these leaders also show that empathy as well as cultural awareness is not a choice but a crucial component of sustainable organisational success.</a:t>
            </a:r>
          </a:p>
          <a:p>
            <a:pPr marL="111760" algn="just">
              <a:lnSpc>
                <a:spcPct val="150000"/>
              </a:lnSpc>
              <a:spcAft>
                <a:spcPts val="1000"/>
              </a:spcAft>
              <a:buNone/>
            </a:pPr>
            <a:r>
              <a:rPr lang="en-GB" sz="2400" dirty="0">
                <a:effectLst/>
                <a:latin typeface="Times New Roman" panose="02020603050405020304" pitchFamily="18" charset="0"/>
                <a:ea typeface="Times New Roman" panose="02020603050405020304" pitchFamily="18" charset="0"/>
              </a:rPr>
              <a:t>In the future, I will consider emotional intelligence and cultural intelligence development as part of my personal development program. I will also train emotional self-reflection, keep an open and effective communication with different colleagues and engage in constant cultural learning. Moreover, a good leader is effective because he or she can match his or her task competency with effective interpersonal sensitivity. Therefore, this reflection greatly supported my assumption that adaptive, ethical and people-oriented leadership is also based on emotion and cultural intelligence. In addition, I also intend to motivate my other coworkers on these concepts and encourage future leaders to recognise that technical skills are insufficient without having emotional and cultural skills and awareness. True leadership begins when adaptability meets empathy, which allows teams and individuals to develop together toward a purpose and shared view of the world.</a:t>
            </a:r>
          </a:p>
          <a:p>
            <a:pPr>
              <a:lnSpc>
                <a:spcPct val="107000"/>
              </a:lnSpc>
              <a:spcBef>
                <a:spcPts val="1800"/>
              </a:spcBef>
              <a:spcAft>
                <a:spcPts val="400"/>
              </a:spcAft>
              <a:buNone/>
            </a:pPr>
            <a:r>
              <a:rPr lang="en-GB" sz="32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t>References</a:t>
            </a:r>
          </a:p>
          <a:p>
            <a:pPr marL="111760" algn="just">
              <a:lnSpc>
                <a:spcPct val="150000"/>
              </a:lnSpc>
              <a:spcAft>
                <a:spcPts val="1440"/>
              </a:spcAft>
              <a:buNone/>
            </a:pPr>
            <a:r>
              <a:rPr lang="en-GB" sz="1800" dirty="0">
                <a:effectLst/>
                <a:latin typeface="Times New Roman" panose="02020603050405020304" pitchFamily="18" charset="0"/>
                <a:ea typeface="Times New Roman" panose="02020603050405020304" pitchFamily="18" charset="0"/>
              </a:rPr>
              <a:t>Middleton, J. (2019). </a:t>
            </a:r>
            <a:r>
              <a:rPr lang="en-GB" sz="1800" i="1" dirty="0">
                <a:effectLst/>
                <a:latin typeface="Times New Roman" panose="02020603050405020304" pitchFamily="18" charset="0"/>
                <a:ea typeface="Times New Roman" panose="02020603050405020304" pitchFamily="18" charset="0"/>
              </a:rPr>
              <a:t>Cultural Intelligence: The Competitive Edge for Leaders Crossing Boundaries</a:t>
            </a:r>
            <a:r>
              <a:rPr lang="en-GB" sz="1800" dirty="0">
                <a:effectLst/>
                <a:latin typeface="Times New Roman" panose="02020603050405020304" pitchFamily="18" charset="0"/>
                <a:ea typeface="Times New Roman" panose="02020603050405020304" pitchFamily="18" charset="0"/>
              </a:rPr>
              <a:t> (2nd </a:t>
            </a:r>
            <a:r>
              <a:rPr lang="en-GB" sz="1800" dirty="0" err="1">
                <a:effectLst/>
                <a:latin typeface="Times New Roman" panose="02020603050405020304" pitchFamily="18" charset="0"/>
                <a:ea typeface="Times New Roman" panose="02020603050405020304" pitchFamily="18" charset="0"/>
              </a:rPr>
              <a:t>edn</a:t>
            </a:r>
            <a:r>
              <a:rPr lang="en-GB" sz="1800" dirty="0">
                <a:effectLst/>
                <a:latin typeface="Times New Roman" panose="02020603050405020304" pitchFamily="18" charset="0"/>
                <a:ea typeface="Times New Roman" panose="02020603050405020304" pitchFamily="18" charset="0"/>
              </a:rPr>
              <a:t>). London: Bloomsbury Business.</a:t>
            </a:r>
          </a:p>
          <a:p>
            <a:pPr marL="111760" algn="just">
              <a:lnSpc>
                <a:spcPct val="150000"/>
              </a:lnSpc>
              <a:spcAft>
                <a:spcPts val="1440"/>
              </a:spcAft>
              <a:buNone/>
            </a:pPr>
            <a:r>
              <a:rPr lang="en-GB" sz="1800" dirty="0">
                <a:effectLst/>
                <a:latin typeface="Times New Roman" panose="02020603050405020304" pitchFamily="18" charset="0"/>
                <a:ea typeface="Times New Roman" panose="02020603050405020304" pitchFamily="18" charset="0"/>
              </a:rPr>
              <a:t>Connors, C. D. (2020). </a:t>
            </a:r>
            <a:r>
              <a:rPr lang="en-GB" sz="1800" i="1" dirty="0">
                <a:effectLst/>
                <a:latin typeface="Times New Roman" panose="02020603050405020304" pitchFamily="18" charset="0"/>
                <a:ea typeface="Times New Roman" panose="02020603050405020304" pitchFamily="18" charset="0"/>
              </a:rPr>
              <a:t>Emotional Intelligence for the Modern Leader: A Guide to Cultivating Effective Leadership and Organisations</a:t>
            </a:r>
            <a:r>
              <a:rPr lang="en-GB" sz="1800" dirty="0">
                <a:effectLst/>
                <a:latin typeface="Times New Roman" panose="02020603050405020304" pitchFamily="18" charset="0"/>
                <a:ea typeface="Times New Roman" panose="02020603050405020304" pitchFamily="18" charset="0"/>
              </a:rPr>
              <a:t>. Charleston, SC: Callisto Publishing.</a:t>
            </a:r>
          </a:p>
          <a:p>
            <a:pPr>
              <a:buNone/>
            </a:pPr>
            <a:r>
              <a:rPr lang="en-GB" sz="1800" kern="0" dirty="0">
                <a:effectLst/>
                <a:latin typeface="Times New Roman" panose="02020603050405020304" pitchFamily="18" charset="0"/>
                <a:ea typeface="Times New Roman" panose="02020603050405020304" pitchFamily="18" charset="0"/>
              </a:rPr>
              <a:t>Livermore, D. A. (2023). </a:t>
            </a:r>
            <a:r>
              <a:rPr lang="en-GB" sz="1800" i="1" kern="0" dirty="0">
                <a:effectLst/>
                <a:latin typeface="Times New Roman" panose="02020603050405020304" pitchFamily="18" charset="0"/>
                <a:ea typeface="Times New Roman" panose="02020603050405020304" pitchFamily="18" charset="0"/>
              </a:rPr>
              <a:t>Leading with Cultural Intelligence: The Real Secret to Success </a:t>
            </a:r>
            <a:r>
              <a:rPr lang="en-GB" sz="1800" kern="0" dirty="0">
                <a:effectLst/>
                <a:latin typeface="Times New Roman" panose="02020603050405020304" pitchFamily="18" charset="0"/>
                <a:ea typeface="Times New Roman" panose="02020603050405020304" pitchFamily="18" charset="0"/>
              </a:rPr>
              <a:t>(3rd </a:t>
            </a:r>
            <a:r>
              <a:rPr lang="en-GB" sz="1800" kern="0" dirty="0" err="1">
                <a:effectLst/>
                <a:latin typeface="Times New Roman" panose="02020603050405020304" pitchFamily="18" charset="0"/>
                <a:ea typeface="Times New Roman" panose="02020603050405020304" pitchFamily="18" charset="0"/>
              </a:rPr>
              <a:t>edn</a:t>
            </a:r>
            <a:r>
              <a:rPr lang="en-GB" sz="1800" kern="0" dirty="0">
                <a:effectLst/>
                <a:latin typeface="Times New Roman" panose="02020603050405020304" pitchFamily="18" charset="0"/>
                <a:ea typeface="Times New Roman" panose="02020603050405020304" pitchFamily="18" charset="0"/>
              </a:rPr>
              <a:t>). New York: AMACOM.</a:t>
            </a:r>
            <a:endParaRPr lang="en-GB" dirty="0"/>
          </a:p>
        </p:txBody>
      </p:sp>
    </p:spTree>
    <p:extLst>
      <p:ext uri="{BB962C8B-B14F-4D97-AF65-F5344CB8AC3E}">
        <p14:creationId xmlns:p14="http://schemas.microsoft.com/office/powerpoint/2010/main" val="12028161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2934</Words>
  <Application>Microsoft Office PowerPoint</Application>
  <PresentationFormat>Custom</PresentationFormat>
  <Paragraphs>134</Paragraphs>
  <Slides>14</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Lora Bold</vt:lpstr>
      <vt:lpstr>Times New Roman</vt:lpstr>
      <vt:lpstr>Lora</vt:lpstr>
      <vt:lpstr>Aptos Display</vt:lpstr>
      <vt:lpstr>Calibri</vt:lpstr>
      <vt:lpstr>Alice</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Alin Carare</cp:lastModifiedBy>
  <cp:revision>1</cp:revision>
  <dcterms:created xsi:type="dcterms:W3CDTF">2006-08-16T00:00:00Z</dcterms:created>
  <dcterms:modified xsi:type="dcterms:W3CDTF">2025-11-06T20:07:23Z</dcterms:modified>
  <dc:identifier>DAG3X95Rhq0</dc:identifier>
</cp:coreProperties>
</file>