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4"/>
    <p:sldMasterId id="2147483693" r:id="rId5"/>
  </p:sldMasterIdLst>
  <p:notesMasterIdLst>
    <p:notesMasterId r:id="rId45"/>
  </p:notesMasterIdLst>
  <p:sldIdLst>
    <p:sldId id="257" r:id="rId6"/>
    <p:sldId id="268" r:id="rId7"/>
    <p:sldId id="269" r:id="rId8"/>
    <p:sldId id="270" r:id="rId9"/>
    <p:sldId id="271" r:id="rId10"/>
    <p:sldId id="275" r:id="rId11"/>
    <p:sldId id="272" r:id="rId12"/>
    <p:sldId id="273" r:id="rId13"/>
    <p:sldId id="274" r:id="rId14"/>
    <p:sldId id="276" r:id="rId15"/>
    <p:sldId id="277" r:id="rId16"/>
    <p:sldId id="278" r:id="rId17"/>
    <p:sldId id="280" r:id="rId18"/>
    <p:sldId id="279" r:id="rId19"/>
    <p:sldId id="281" r:id="rId20"/>
    <p:sldId id="282" r:id="rId21"/>
    <p:sldId id="283" r:id="rId22"/>
    <p:sldId id="284" r:id="rId23"/>
    <p:sldId id="285" r:id="rId24"/>
    <p:sldId id="286" r:id="rId25"/>
    <p:sldId id="287" r:id="rId26"/>
    <p:sldId id="290" r:id="rId27"/>
    <p:sldId id="288" r:id="rId28"/>
    <p:sldId id="289" r:id="rId29"/>
    <p:sldId id="291" r:id="rId30"/>
    <p:sldId id="292" r:id="rId31"/>
    <p:sldId id="293" r:id="rId32"/>
    <p:sldId id="294" r:id="rId33"/>
    <p:sldId id="295" r:id="rId34"/>
    <p:sldId id="296" r:id="rId35"/>
    <p:sldId id="297" r:id="rId36"/>
    <p:sldId id="300" r:id="rId37"/>
    <p:sldId id="298" r:id="rId38"/>
    <p:sldId id="299" r:id="rId39"/>
    <p:sldId id="301" r:id="rId40"/>
    <p:sldId id="302" r:id="rId41"/>
    <p:sldId id="303" r:id="rId42"/>
    <p:sldId id="304" r:id="rId43"/>
    <p:sldId id="267"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60" autoAdjust="0"/>
    <p:restoredTop sz="94660"/>
  </p:normalViewPr>
  <p:slideViewPr>
    <p:cSldViewPr snapToGrid="0">
      <p:cViewPr varScale="1">
        <p:scale>
          <a:sx n="83" d="100"/>
          <a:sy n="83" d="100"/>
        </p:scale>
        <p:origin x="48" y="8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AA7656-64B3-4E88-AA6B-6B13EAD0CB76}" type="datetimeFigureOut">
              <a:rPr lang="en-GB" smtClean="0"/>
              <a:t>23/06/2025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4941D-40EE-4ACB-B0DD-9F90DC2B7B3B}" type="slidenum">
              <a:rPr lang="en-GB" smtClean="0"/>
              <a:t>‹#›</a:t>
            </a:fld>
            <a:endParaRPr lang="en-GB"/>
          </a:p>
        </p:txBody>
      </p:sp>
    </p:spTree>
    <p:extLst>
      <p:ext uri="{BB962C8B-B14F-4D97-AF65-F5344CB8AC3E}">
        <p14:creationId xmlns:p14="http://schemas.microsoft.com/office/powerpoint/2010/main" val="3113320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55823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23/06/2025</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0232472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23/06/2025</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227201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B903B507-B5A5-4EB8-9ED0-F32979F097C2}" type="datetimeFigureOut">
              <a:rPr lang="en-GB" smtClean="0"/>
              <a:t>23/06/2025</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5533840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903B507-B5A5-4EB8-9ED0-F32979F097C2}" type="datetimeFigureOut">
              <a:rPr lang="en-GB" smtClean="0"/>
              <a:t>23/06/2025</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8238581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788846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1050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23600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00210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06302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0811105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8.xml"/><Relationship Id="rId7"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8357986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6/23/2025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794222818"/>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s://thriveldn.co.uk/communications/toolkits-and-resources/toolkit/trauma-informed-practice-training/" TargetMode="External"/><Relationship Id="rId2" Type="http://schemas.openxmlformats.org/officeDocument/2006/relationships/hyperlink" Target="https://nya.org.uk/nya-academy/introduction-to-trauma-informed-practice/"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s://www.cdc.gov/violenceprevention/aces/index.html" TargetMode="External"/><Relationship Id="rId2" Type="http://schemas.openxmlformats.org/officeDocument/2006/relationships/hyperlink" Target="http://www2.nphs.wales.nhs.uk:8080/PRIDDocs.nsf/61c1e930f9121fd080256f2a004937ed/00c40b58ce773d5e80257f3700390f65/$FILE/ACE%20Infograph%20FINAL%20(E).pdf" TargetMode="External"/><Relationship Id="rId1" Type="http://schemas.openxmlformats.org/officeDocument/2006/relationships/slideLayout" Target="../slideLayouts/slideLayout7.xml"/><Relationship Id="rId5" Type="http://schemas.openxmlformats.org/officeDocument/2006/relationships/hyperlink" Target="https://www.childwelfare.gov/topics/preventing/preventionmonth/resources/ace/" TargetMode="External"/><Relationship Id="rId4" Type="http://schemas.openxmlformats.org/officeDocument/2006/relationships/hyperlink" Target="https://www.ted.com/talks/nadine_burke_harris_how_childhood_trauma_affects_health_across_a_lifetime#t-9165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D68DA-43BA-4508-8DE2-BA9BB7B2FA5B}"/>
              </a:ext>
            </a:extLst>
          </p:cNvPr>
          <p:cNvSpPr>
            <a:spLocks noGrp="1"/>
          </p:cNvSpPr>
          <p:nvPr>
            <p:ph type="ctrTitle"/>
          </p:nvPr>
        </p:nvSpPr>
        <p:spPr>
          <a:xfrm>
            <a:off x="543097" y="332509"/>
            <a:ext cx="11083637" cy="4145280"/>
          </a:xfrm>
        </p:spPr>
        <p:txBody>
          <a:bodyPr>
            <a:noAutofit/>
          </a:bodyPr>
          <a:lstStyle/>
          <a:p>
            <a:pPr algn="l"/>
            <a:br>
              <a:rPr lang="en-US" dirty="0"/>
            </a:br>
            <a:br>
              <a:rPr lang="en-US" dirty="0"/>
            </a:br>
            <a:br>
              <a:rPr lang="en-US" sz="4000" dirty="0">
                <a:latin typeface="Arial" panose="020B0604020202020204" pitchFamily="34" charset="0"/>
                <a:cs typeface="Arial" panose="020B0604020202020204" pitchFamily="34" charset="0"/>
              </a:rPr>
            </a:br>
            <a:r>
              <a:rPr lang="en-GB" sz="4000" dirty="0">
                <a:latin typeface="Arial" panose="020B0604020202020204" pitchFamily="34" charset="0"/>
                <a:cs typeface="Arial" panose="020B0604020202020204" pitchFamily="34" charset="0"/>
              </a:rPr>
              <a:t> Trauma-Informed Practice (TIP) </a:t>
            </a:r>
            <a:br>
              <a:rPr lang="en-GB" sz="4000" dirty="0">
                <a:latin typeface="Arial" panose="020B0604020202020204" pitchFamily="34" charset="0"/>
                <a:cs typeface="Arial" panose="020B0604020202020204" pitchFamily="34" charset="0"/>
              </a:rPr>
            </a:b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43737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332B2-28A8-37A4-7630-507C028BF2A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E172AC1-6034-6646-8034-389D164FF9D5}"/>
              </a:ext>
            </a:extLst>
          </p:cNvPr>
          <p:cNvSpPr>
            <a:spLocks noGrp="1"/>
          </p:cNvSpPr>
          <p:nvPr>
            <p:ph idx="1"/>
          </p:nvPr>
        </p:nvSpPr>
        <p:spPr/>
        <p:txBody>
          <a:bodyPr/>
          <a:lstStyle/>
          <a:p>
            <a:r>
              <a:rPr lang="en-GB" dirty="0"/>
              <a:t>Trauma-Informed Practice (TIP) is an approach in various professional settings—such as education, healthcare, social work, and criminal justice—that recognizes and responds to the widespread impact of trauma. It aims to create environments that are physically and emotionally safe, empowering, and healing for individuals who may have experienced trauma.</a:t>
            </a:r>
          </a:p>
        </p:txBody>
      </p:sp>
    </p:spTree>
    <p:extLst>
      <p:ext uri="{BB962C8B-B14F-4D97-AF65-F5344CB8AC3E}">
        <p14:creationId xmlns:p14="http://schemas.microsoft.com/office/powerpoint/2010/main" val="400143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12213-87F1-7C82-69FE-93D7F7827B64}"/>
              </a:ext>
            </a:extLst>
          </p:cNvPr>
          <p:cNvSpPr>
            <a:spLocks noGrp="1"/>
          </p:cNvSpPr>
          <p:nvPr>
            <p:ph type="title"/>
          </p:nvPr>
        </p:nvSpPr>
        <p:spPr/>
        <p:txBody>
          <a:bodyPr/>
          <a:lstStyle/>
          <a:p>
            <a:r>
              <a:rPr lang="en-GB" dirty="0"/>
              <a:t>Core Principles of Trauma-Informed Practice</a:t>
            </a:r>
          </a:p>
        </p:txBody>
      </p:sp>
      <p:sp>
        <p:nvSpPr>
          <p:cNvPr id="3" name="Content Placeholder 2">
            <a:extLst>
              <a:ext uri="{FF2B5EF4-FFF2-40B4-BE49-F238E27FC236}">
                <a16:creationId xmlns:a16="http://schemas.microsoft.com/office/drawing/2014/main" id="{E38D337F-6433-ADC6-81E4-49F4EDFDC6D3}"/>
              </a:ext>
            </a:extLst>
          </p:cNvPr>
          <p:cNvSpPr>
            <a:spLocks noGrp="1"/>
          </p:cNvSpPr>
          <p:nvPr>
            <p:ph idx="1"/>
          </p:nvPr>
        </p:nvSpPr>
        <p:spPr/>
        <p:txBody>
          <a:bodyPr>
            <a:normAutofit fontScale="85000" lnSpcReduction="20000"/>
          </a:bodyPr>
          <a:lstStyle/>
          <a:p>
            <a:r>
              <a:rPr lang="en-GB" dirty="0"/>
              <a:t>Safety</a:t>
            </a:r>
          </a:p>
          <a:p>
            <a:r>
              <a:rPr lang="en-GB" dirty="0"/>
              <a:t>Ensuring physical and emotional safety for everyone involved.</a:t>
            </a:r>
          </a:p>
          <a:p>
            <a:endParaRPr lang="en-GB" dirty="0"/>
          </a:p>
          <a:p>
            <a:r>
              <a:rPr lang="en-GB" dirty="0"/>
              <a:t>Trustworthiness and Transparency</a:t>
            </a:r>
          </a:p>
          <a:p>
            <a:r>
              <a:rPr lang="en-GB" dirty="0"/>
              <a:t>Building and maintaining trust through clear, consistent, and honest communication.</a:t>
            </a:r>
          </a:p>
          <a:p>
            <a:endParaRPr lang="en-GB" dirty="0"/>
          </a:p>
          <a:p>
            <a:r>
              <a:rPr lang="en-GB" dirty="0"/>
              <a:t>Peer Support</a:t>
            </a:r>
          </a:p>
          <a:p>
            <a:r>
              <a:rPr lang="en-GB" dirty="0"/>
              <a:t>Encouraging mutual self-help and support among individuals with shared experiences.</a:t>
            </a:r>
          </a:p>
          <a:p>
            <a:endParaRPr lang="en-GB" dirty="0"/>
          </a:p>
        </p:txBody>
      </p:sp>
    </p:spTree>
    <p:extLst>
      <p:ext uri="{BB962C8B-B14F-4D97-AF65-F5344CB8AC3E}">
        <p14:creationId xmlns:p14="http://schemas.microsoft.com/office/powerpoint/2010/main" val="3744960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71E55-1B15-EDFE-F9EB-DDDE75F0D91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B3C2F18-41B8-0A21-83E6-3F213535A102}"/>
              </a:ext>
            </a:extLst>
          </p:cNvPr>
          <p:cNvSpPr>
            <a:spLocks noGrp="1"/>
          </p:cNvSpPr>
          <p:nvPr>
            <p:ph idx="1"/>
          </p:nvPr>
        </p:nvSpPr>
        <p:spPr/>
        <p:txBody>
          <a:bodyPr>
            <a:normAutofit fontScale="85000" lnSpcReduction="20000"/>
          </a:bodyPr>
          <a:lstStyle/>
          <a:p>
            <a:r>
              <a:rPr lang="en-GB" dirty="0"/>
              <a:t>Collaboration and Mutuality</a:t>
            </a:r>
          </a:p>
          <a:p>
            <a:r>
              <a:rPr lang="en-GB" dirty="0"/>
              <a:t>Emphasizing partnership and </a:t>
            </a:r>
            <a:r>
              <a:rPr lang="en-GB" dirty="0" err="1"/>
              <a:t>leveling</a:t>
            </a:r>
            <a:r>
              <a:rPr lang="en-GB" dirty="0"/>
              <a:t> power differences between staff and clients.</a:t>
            </a:r>
          </a:p>
          <a:p>
            <a:endParaRPr lang="en-GB" dirty="0"/>
          </a:p>
          <a:p>
            <a:r>
              <a:rPr lang="en-GB" dirty="0"/>
              <a:t>Empowerment, Voice, and Choice</a:t>
            </a:r>
          </a:p>
          <a:p>
            <a:r>
              <a:rPr lang="en-GB" dirty="0"/>
              <a:t>Prioritizing individuals’ strengths and giving them a voice in their care or support.</a:t>
            </a:r>
          </a:p>
          <a:p>
            <a:endParaRPr lang="en-GB" dirty="0"/>
          </a:p>
          <a:p>
            <a:r>
              <a:rPr lang="en-GB" dirty="0"/>
              <a:t>Cultural, Historical, and Gender Sensitivity</a:t>
            </a:r>
          </a:p>
          <a:p>
            <a:r>
              <a:rPr lang="en-GB" dirty="0"/>
              <a:t>Recognizing and addressing cultural, historical, and gender-based trauma and biases.</a:t>
            </a:r>
          </a:p>
          <a:p>
            <a:endParaRPr lang="en-GB" dirty="0"/>
          </a:p>
        </p:txBody>
      </p:sp>
    </p:spTree>
    <p:extLst>
      <p:ext uri="{BB962C8B-B14F-4D97-AF65-F5344CB8AC3E}">
        <p14:creationId xmlns:p14="http://schemas.microsoft.com/office/powerpoint/2010/main" val="3200795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3254F-5F02-CF6C-F87D-90BA1A92C155}"/>
              </a:ext>
            </a:extLst>
          </p:cNvPr>
          <p:cNvSpPr>
            <a:spLocks noGrp="1"/>
          </p:cNvSpPr>
          <p:nvPr>
            <p:ph type="title"/>
          </p:nvPr>
        </p:nvSpPr>
        <p:spPr/>
        <p:txBody>
          <a:bodyPr>
            <a:normAutofit fontScale="90000"/>
          </a:bodyPr>
          <a:lstStyle/>
          <a:p>
            <a:br>
              <a:rPr lang="en-GB" dirty="0"/>
            </a:br>
            <a:r>
              <a:rPr lang="en-GB" dirty="0"/>
              <a:t>Why It Matters</a:t>
            </a:r>
            <a:br>
              <a:rPr lang="en-GB" dirty="0"/>
            </a:br>
            <a:endParaRPr lang="en-GB" dirty="0"/>
          </a:p>
        </p:txBody>
      </p:sp>
      <p:sp>
        <p:nvSpPr>
          <p:cNvPr id="3" name="Content Placeholder 2">
            <a:extLst>
              <a:ext uri="{FF2B5EF4-FFF2-40B4-BE49-F238E27FC236}">
                <a16:creationId xmlns:a16="http://schemas.microsoft.com/office/drawing/2014/main" id="{F6A43426-5DB7-A45D-B04E-322C82F1DE99}"/>
              </a:ext>
            </a:extLst>
          </p:cNvPr>
          <p:cNvSpPr>
            <a:spLocks noGrp="1"/>
          </p:cNvSpPr>
          <p:nvPr>
            <p:ph idx="1"/>
          </p:nvPr>
        </p:nvSpPr>
        <p:spPr/>
        <p:txBody>
          <a:bodyPr/>
          <a:lstStyle/>
          <a:p>
            <a:r>
              <a:rPr lang="en-GB" dirty="0"/>
              <a:t>Trauma can deeply affect how people think, feel, and behave. TIP helps professionals avoid re-traumatization and instead foster resilience and recovery. For example, in education, a trauma-informed teacher might recognize that a student’s disruptive </a:t>
            </a:r>
            <a:r>
              <a:rPr lang="en-GB" dirty="0" err="1"/>
              <a:t>behavior</a:t>
            </a:r>
            <a:r>
              <a:rPr lang="en-GB" dirty="0"/>
              <a:t> could stem from past trauma and respond with compassion and support rather than punishment</a:t>
            </a:r>
          </a:p>
        </p:txBody>
      </p:sp>
    </p:spTree>
    <p:extLst>
      <p:ext uri="{BB962C8B-B14F-4D97-AF65-F5344CB8AC3E}">
        <p14:creationId xmlns:p14="http://schemas.microsoft.com/office/powerpoint/2010/main" val="1760928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319A6-358A-C1D7-B30E-B4DA3571684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E07A41C-37A0-446C-7847-D78F617AD0FD}"/>
              </a:ext>
            </a:extLst>
          </p:cNvPr>
          <p:cNvSpPr>
            <a:spLocks noGrp="1"/>
          </p:cNvSpPr>
          <p:nvPr>
            <p:ph idx="1"/>
          </p:nvPr>
        </p:nvSpPr>
        <p:spPr/>
        <p:txBody>
          <a:bodyPr/>
          <a:lstStyle/>
          <a:p>
            <a:r>
              <a:rPr lang="en-GB" dirty="0"/>
              <a:t>Trauma-Informed Practice (TIP) has its roots in psychological and social research, particularly in the late 20th and early 21st centuries. It emerged from growing awareness of how trauma affects mental, emotional, and physical health, and how traditional systems—like healthcare, education, and criminal justice—often unintentionally re-traumatize individuals.</a:t>
            </a:r>
          </a:p>
        </p:txBody>
      </p:sp>
    </p:spTree>
    <p:extLst>
      <p:ext uri="{BB962C8B-B14F-4D97-AF65-F5344CB8AC3E}">
        <p14:creationId xmlns:p14="http://schemas.microsoft.com/office/powerpoint/2010/main" val="144385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E3D93-108D-6D94-3A90-8FEB2D1B3E81}"/>
              </a:ext>
            </a:extLst>
          </p:cNvPr>
          <p:cNvSpPr>
            <a:spLocks noGrp="1"/>
          </p:cNvSpPr>
          <p:nvPr>
            <p:ph type="title"/>
          </p:nvPr>
        </p:nvSpPr>
        <p:spPr/>
        <p:txBody>
          <a:bodyPr/>
          <a:lstStyle/>
          <a:p>
            <a:r>
              <a:rPr lang="en-GB" dirty="0"/>
              <a:t>Key Origins and Influences</a:t>
            </a:r>
          </a:p>
        </p:txBody>
      </p:sp>
      <p:sp>
        <p:nvSpPr>
          <p:cNvPr id="3" name="Content Placeholder 2">
            <a:extLst>
              <a:ext uri="{FF2B5EF4-FFF2-40B4-BE49-F238E27FC236}">
                <a16:creationId xmlns:a16="http://schemas.microsoft.com/office/drawing/2014/main" id="{7ABA36C9-34C0-E8C2-2D85-A91DAE0B6608}"/>
              </a:ext>
            </a:extLst>
          </p:cNvPr>
          <p:cNvSpPr>
            <a:spLocks noGrp="1"/>
          </p:cNvSpPr>
          <p:nvPr>
            <p:ph idx="1"/>
          </p:nvPr>
        </p:nvSpPr>
        <p:spPr/>
        <p:txBody>
          <a:bodyPr/>
          <a:lstStyle/>
          <a:p>
            <a:r>
              <a:rPr lang="en-GB" dirty="0"/>
              <a:t>Adverse Childhood Experiences (ACEs) Study (1990s)</a:t>
            </a:r>
          </a:p>
          <a:p>
            <a:r>
              <a:rPr lang="en-GB" dirty="0"/>
              <a:t>Conducted by the CDC and Kaiser Permanente, this landmark study revealed strong correlations between childhood trauma and long-term health outcomes. It highlighted how common trauma is and how deeply it affects development and well-being.</a:t>
            </a:r>
          </a:p>
          <a:p>
            <a:endParaRPr lang="en-GB" dirty="0"/>
          </a:p>
        </p:txBody>
      </p:sp>
    </p:spTree>
    <p:extLst>
      <p:ext uri="{BB962C8B-B14F-4D97-AF65-F5344CB8AC3E}">
        <p14:creationId xmlns:p14="http://schemas.microsoft.com/office/powerpoint/2010/main" val="2839916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62498-C959-70EA-0458-DE2694DE5127}"/>
              </a:ext>
            </a:extLst>
          </p:cNvPr>
          <p:cNvSpPr>
            <a:spLocks noGrp="1"/>
          </p:cNvSpPr>
          <p:nvPr>
            <p:ph type="title"/>
          </p:nvPr>
        </p:nvSpPr>
        <p:spPr/>
        <p:txBody>
          <a:bodyPr/>
          <a:lstStyle/>
          <a:p>
            <a:r>
              <a:rPr lang="en-GB" dirty="0"/>
              <a:t>Key Origins and Influences</a:t>
            </a:r>
          </a:p>
        </p:txBody>
      </p:sp>
      <p:sp>
        <p:nvSpPr>
          <p:cNvPr id="3" name="Content Placeholder 2">
            <a:extLst>
              <a:ext uri="{FF2B5EF4-FFF2-40B4-BE49-F238E27FC236}">
                <a16:creationId xmlns:a16="http://schemas.microsoft.com/office/drawing/2014/main" id="{6EF89003-3A73-AA48-3E54-A46009CADA2E}"/>
              </a:ext>
            </a:extLst>
          </p:cNvPr>
          <p:cNvSpPr>
            <a:spLocks noGrp="1"/>
          </p:cNvSpPr>
          <p:nvPr>
            <p:ph idx="1"/>
          </p:nvPr>
        </p:nvSpPr>
        <p:spPr/>
        <p:txBody>
          <a:bodyPr/>
          <a:lstStyle/>
          <a:p>
            <a:pPr marL="0" indent="0">
              <a:buNone/>
            </a:pPr>
            <a:endParaRPr lang="en-GB" dirty="0"/>
          </a:p>
          <a:p>
            <a:r>
              <a:rPr lang="en-GB" dirty="0"/>
              <a:t>Mental Health and PTSD Research Studies on post-traumatic stress disorder (PTSD), especially among veterans and survivors of abuse, helped shape understanding of trauma’s psychological impact and the need for sensitive care approaches.</a:t>
            </a:r>
          </a:p>
          <a:p>
            <a:endParaRPr lang="en-GB" dirty="0"/>
          </a:p>
        </p:txBody>
      </p:sp>
    </p:spTree>
    <p:extLst>
      <p:ext uri="{BB962C8B-B14F-4D97-AF65-F5344CB8AC3E}">
        <p14:creationId xmlns:p14="http://schemas.microsoft.com/office/powerpoint/2010/main" val="1264867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A884A-97D1-F4B4-72B1-FB075D98760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BAFA514-0F9E-55E3-AE93-6E83E43541D3}"/>
              </a:ext>
            </a:extLst>
          </p:cNvPr>
          <p:cNvSpPr>
            <a:spLocks noGrp="1"/>
          </p:cNvSpPr>
          <p:nvPr>
            <p:ph idx="1"/>
          </p:nvPr>
        </p:nvSpPr>
        <p:spPr/>
        <p:txBody>
          <a:bodyPr/>
          <a:lstStyle/>
          <a:p>
            <a:r>
              <a:rPr lang="en-GB" dirty="0"/>
              <a:t>Social Work and Human Services</a:t>
            </a:r>
          </a:p>
          <a:p>
            <a:r>
              <a:rPr lang="en-GB" dirty="0"/>
              <a:t>Practitioners began advocating for trauma-informed models to better support clients, especially those with histories of abuse, neglect, or systemic oppression.</a:t>
            </a:r>
          </a:p>
          <a:p>
            <a:endParaRPr lang="en-GB" dirty="0"/>
          </a:p>
        </p:txBody>
      </p:sp>
    </p:spTree>
    <p:extLst>
      <p:ext uri="{BB962C8B-B14F-4D97-AF65-F5344CB8AC3E}">
        <p14:creationId xmlns:p14="http://schemas.microsoft.com/office/powerpoint/2010/main" val="35231841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FAF0F-A389-C1ED-29FF-66CF8EAA265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1B129B3-8B06-CAAA-8090-F76FDE78B986}"/>
              </a:ext>
            </a:extLst>
          </p:cNvPr>
          <p:cNvSpPr>
            <a:spLocks noGrp="1"/>
          </p:cNvSpPr>
          <p:nvPr>
            <p:ph idx="1"/>
          </p:nvPr>
        </p:nvSpPr>
        <p:spPr/>
        <p:txBody>
          <a:bodyPr/>
          <a:lstStyle/>
          <a:p>
            <a:r>
              <a:rPr lang="en-GB" dirty="0"/>
              <a:t>Substance Abuse and Recovery Fields</a:t>
            </a:r>
          </a:p>
          <a:p>
            <a:r>
              <a:rPr lang="en-GB" dirty="0"/>
              <a:t>TIP gained traction in addiction treatment, recognizing that trauma often underlies substance use and that recovery must address emotional and psychological wounds.</a:t>
            </a:r>
          </a:p>
          <a:p>
            <a:endParaRPr lang="en-GB" dirty="0"/>
          </a:p>
        </p:txBody>
      </p:sp>
    </p:spTree>
    <p:extLst>
      <p:ext uri="{BB962C8B-B14F-4D97-AF65-F5344CB8AC3E}">
        <p14:creationId xmlns:p14="http://schemas.microsoft.com/office/powerpoint/2010/main" val="3998852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5DEFD-6B94-9037-801F-FFCE8225975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2D1C082-C396-65FC-7025-4FD50089BFA4}"/>
              </a:ext>
            </a:extLst>
          </p:cNvPr>
          <p:cNvSpPr>
            <a:spLocks noGrp="1"/>
          </p:cNvSpPr>
          <p:nvPr>
            <p:ph idx="1"/>
          </p:nvPr>
        </p:nvSpPr>
        <p:spPr/>
        <p:txBody>
          <a:bodyPr/>
          <a:lstStyle/>
          <a:p>
            <a:r>
              <a:rPr lang="en-GB" dirty="0"/>
              <a:t>Policy and Institutional Adoption</a:t>
            </a:r>
          </a:p>
          <a:p>
            <a:r>
              <a:rPr lang="en-GB" dirty="0"/>
              <a:t>Organizations like SAMHSA (Substance Abuse and Mental Health Services Administration) in the U.S. formalized TIP frameworks, promoting them across public health, education, and justice systems.</a:t>
            </a:r>
          </a:p>
          <a:p>
            <a:endParaRPr lang="en-GB" dirty="0"/>
          </a:p>
        </p:txBody>
      </p:sp>
    </p:spTree>
    <p:extLst>
      <p:ext uri="{BB962C8B-B14F-4D97-AF65-F5344CB8AC3E}">
        <p14:creationId xmlns:p14="http://schemas.microsoft.com/office/powerpoint/2010/main" val="1725639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55192-3F0A-226E-A48A-8F7FB451321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04733BD-9522-5D46-8A2D-F598E54FF35B}"/>
              </a:ext>
            </a:extLst>
          </p:cNvPr>
          <p:cNvSpPr>
            <a:spLocks noGrp="1"/>
          </p:cNvSpPr>
          <p:nvPr>
            <p:ph idx="1"/>
          </p:nvPr>
        </p:nvSpPr>
        <p:spPr/>
        <p:txBody>
          <a:bodyPr/>
          <a:lstStyle/>
          <a:p>
            <a:r>
              <a:rPr lang="en-GB" dirty="0"/>
              <a:t>Evolution and Spread</a:t>
            </a:r>
          </a:p>
          <a:p>
            <a:r>
              <a:rPr lang="en-GB" dirty="0"/>
              <a:t>Over time, TIP has evolved into a universal framework used not just in therapy, but in schools, hospitals, workplaces, and community programs. It’s now seen as a best practice for creating inclusive, respectful, and healing-</a:t>
            </a:r>
            <a:r>
              <a:rPr lang="en-GB" dirty="0" err="1"/>
              <a:t>centered</a:t>
            </a:r>
            <a:r>
              <a:rPr lang="en-GB" dirty="0"/>
              <a:t> environments.</a:t>
            </a:r>
          </a:p>
          <a:p>
            <a:endParaRPr lang="en-GB" dirty="0"/>
          </a:p>
        </p:txBody>
      </p:sp>
    </p:spTree>
    <p:extLst>
      <p:ext uri="{BB962C8B-B14F-4D97-AF65-F5344CB8AC3E}">
        <p14:creationId xmlns:p14="http://schemas.microsoft.com/office/powerpoint/2010/main" val="4131018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AB243-88D1-DA0C-8AFF-974A97CDCC22}"/>
              </a:ext>
            </a:extLst>
          </p:cNvPr>
          <p:cNvSpPr>
            <a:spLocks noGrp="1"/>
          </p:cNvSpPr>
          <p:nvPr>
            <p:ph type="title"/>
          </p:nvPr>
        </p:nvSpPr>
        <p:spPr/>
        <p:txBody>
          <a:bodyPr/>
          <a:lstStyle/>
          <a:p>
            <a:r>
              <a:rPr lang="en-GB" dirty="0"/>
              <a:t>How does it influence practice with young people?</a:t>
            </a:r>
          </a:p>
        </p:txBody>
      </p:sp>
      <p:sp>
        <p:nvSpPr>
          <p:cNvPr id="3" name="Content Placeholder 2">
            <a:extLst>
              <a:ext uri="{FF2B5EF4-FFF2-40B4-BE49-F238E27FC236}">
                <a16:creationId xmlns:a16="http://schemas.microsoft.com/office/drawing/2014/main" id="{F338EF17-8AE0-3056-3701-9FB8A64988A4}"/>
              </a:ext>
            </a:extLst>
          </p:cNvPr>
          <p:cNvSpPr>
            <a:spLocks noGrp="1"/>
          </p:cNvSpPr>
          <p:nvPr>
            <p:ph idx="1"/>
          </p:nvPr>
        </p:nvSpPr>
        <p:spPr/>
        <p:txBody>
          <a:bodyPr/>
          <a:lstStyle/>
          <a:p>
            <a:r>
              <a:rPr lang="en-GB" dirty="0"/>
              <a:t>Discuss</a:t>
            </a:r>
          </a:p>
        </p:txBody>
      </p:sp>
    </p:spTree>
    <p:extLst>
      <p:ext uri="{BB962C8B-B14F-4D97-AF65-F5344CB8AC3E}">
        <p14:creationId xmlns:p14="http://schemas.microsoft.com/office/powerpoint/2010/main" val="29807431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E06BA-7B4D-F645-BC90-0F3A329375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0F42CB4-12B8-E4BB-E112-80525E266460}"/>
              </a:ext>
            </a:extLst>
          </p:cNvPr>
          <p:cNvSpPr>
            <a:spLocks noGrp="1"/>
          </p:cNvSpPr>
          <p:nvPr>
            <p:ph idx="1"/>
          </p:nvPr>
        </p:nvSpPr>
        <p:spPr/>
        <p:txBody>
          <a:bodyPr/>
          <a:lstStyle/>
          <a:p>
            <a:r>
              <a:rPr lang="en-GB" dirty="0"/>
              <a:t>Trauma-Informed Practice (TIP) significantly shapes how professionals engage with young people, especially in education, youth work, social care, and mental health services. Here's how it influences practice:</a:t>
            </a:r>
          </a:p>
        </p:txBody>
      </p:sp>
    </p:spTree>
    <p:extLst>
      <p:ext uri="{BB962C8B-B14F-4D97-AF65-F5344CB8AC3E}">
        <p14:creationId xmlns:p14="http://schemas.microsoft.com/office/powerpoint/2010/main" val="41509161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C2BFD-8D95-D31E-7A7C-6984C185B9F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3285224-B6CB-1CAB-B417-A1310D4F1AC8}"/>
              </a:ext>
            </a:extLst>
          </p:cNvPr>
          <p:cNvSpPr>
            <a:spLocks noGrp="1"/>
          </p:cNvSpPr>
          <p:nvPr>
            <p:ph idx="1"/>
          </p:nvPr>
        </p:nvSpPr>
        <p:spPr/>
        <p:txBody>
          <a:bodyPr/>
          <a:lstStyle/>
          <a:p>
            <a:r>
              <a:rPr lang="en-GB" dirty="0"/>
              <a:t>1. Creating Safe and Predictable Environments</a:t>
            </a:r>
          </a:p>
          <a:p>
            <a:r>
              <a:rPr lang="en-GB" dirty="0"/>
              <a:t>Young people who have experienced trauma often feel unsafe or hypervigilant. TIP encourages:</a:t>
            </a:r>
          </a:p>
          <a:p>
            <a:endParaRPr lang="en-GB" dirty="0"/>
          </a:p>
          <a:p>
            <a:r>
              <a:rPr lang="en-GB" dirty="0"/>
              <a:t>Consistent routines and clear expectations</a:t>
            </a:r>
          </a:p>
          <a:p>
            <a:r>
              <a:rPr lang="en-GB" dirty="0"/>
              <a:t>Calm, welcoming spaces that reduce sensory overload</a:t>
            </a:r>
          </a:p>
          <a:p>
            <a:r>
              <a:rPr lang="en-GB" dirty="0"/>
              <a:t>Predictable responses from adults to build trust</a:t>
            </a:r>
          </a:p>
          <a:p>
            <a:endParaRPr lang="en-GB" dirty="0"/>
          </a:p>
        </p:txBody>
      </p:sp>
    </p:spTree>
    <p:extLst>
      <p:ext uri="{BB962C8B-B14F-4D97-AF65-F5344CB8AC3E}">
        <p14:creationId xmlns:p14="http://schemas.microsoft.com/office/powerpoint/2010/main" val="27429358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B9559-FB7D-4D05-4BDC-19D9EEF5D82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0741035-397F-3B3D-48E0-6F9376A1D2B9}"/>
              </a:ext>
            </a:extLst>
          </p:cNvPr>
          <p:cNvSpPr>
            <a:spLocks noGrp="1"/>
          </p:cNvSpPr>
          <p:nvPr>
            <p:ph idx="1"/>
          </p:nvPr>
        </p:nvSpPr>
        <p:spPr/>
        <p:txBody>
          <a:bodyPr/>
          <a:lstStyle/>
          <a:p>
            <a:r>
              <a:rPr lang="en-GB" dirty="0"/>
              <a:t>2. Understanding </a:t>
            </a:r>
            <a:r>
              <a:rPr lang="en-GB" dirty="0" err="1"/>
              <a:t>Behavior</a:t>
            </a:r>
            <a:r>
              <a:rPr lang="en-GB" dirty="0"/>
              <a:t> as Communication</a:t>
            </a:r>
          </a:p>
          <a:p>
            <a:r>
              <a:rPr lang="en-GB" dirty="0"/>
              <a:t>Instead of viewing challenging </a:t>
            </a:r>
            <a:r>
              <a:rPr lang="en-GB" dirty="0" err="1"/>
              <a:t>behavior</a:t>
            </a:r>
            <a:r>
              <a:rPr lang="en-GB" dirty="0"/>
              <a:t> as defiance, TIP reframes it as a response to unmet needs or past trauma. Practitioners:</a:t>
            </a:r>
          </a:p>
          <a:p>
            <a:endParaRPr lang="en-GB" dirty="0"/>
          </a:p>
          <a:p>
            <a:r>
              <a:rPr lang="en-GB" dirty="0"/>
              <a:t>Ask “What happened to you?” instead of “What’s wrong with you?”</a:t>
            </a:r>
          </a:p>
          <a:p>
            <a:r>
              <a:rPr lang="en-GB" dirty="0"/>
              <a:t>Use curiosity and empathy to understand triggers</a:t>
            </a:r>
          </a:p>
          <a:p>
            <a:r>
              <a:rPr lang="en-GB" dirty="0"/>
              <a:t>Avoid punitive responses that may re-traumatize</a:t>
            </a:r>
          </a:p>
          <a:p>
            <a:endParaRPr lang="en-GB" dirty="0"/>
          </a:p>
        </p:txBody>
      </p:sp>
    </p:spTree>
    <p:extLst>
      <p:ext uri="{BB962C8B-B14F-4D97-AF65-F5344CB8AC3E}">
        <p14:creationId xmlns:p14="http://schemas.microsoft.com/office/powerpoint/2010/main" val="1947923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C4A86-1975-8A33-FBD0-43ED7F062F4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8BC1899-881B-A866-A1BC-7DFA12DFA1B3}"/>
              </a:ext>
            </a:extLst>
          </p:cNvPr>
          <p:cNvSpPr>
            <a:spLocks noGrp="1"/>
          </p:cNvSpPr>
          <p:nvPr>
            <p:ph idx="1"/>
          </p:nvPr>
        </p:nvSpPr>
        <p:spPr/>
        <p:txBody>
          <a:bodyPr/>
          <a:lstStyle/>
          <a:p>
            <a:r>
              <a:rPr lang="en-GB" dirty="0"/>
              <a:t>3. Empowering Voice and Choice</a:t>
            </a:r>
          </a:p>
          <a:p>
            <a:r>
              <a:rPr lang="en-GB" dirty="0"/>
              <a:t>Trauma can make young people feel powerless. TIP promotes:</a:t>
            </a:r>
          </a:p>
          <a:p>
            <a:endParaRPr lang="en-GB" dirty="0"/>
          </a:p>
          <a:p>
            <a:r>
              <a:rPr lang="en-GB" dirty="0"/>
              <a:t>Giving choices in how they engage (e.g., where to sit, how to complete a task)</a:t>
            </a:r>
          </a:p>
          <a:p>
            <a:r>
              <a:rPr lang="en-GB" dirty="0"/>
              <a:t>Listening actively to their perspectives</a:t>
            </a:r>
          </a:p>
          <a:p>
            <a:r>
              <a:rPr lang="en-GB" dirty="0"/>
              <a:t>Involving them in decisions about their care or learning</a:t>
            </a:r>
          </a:p>
          <a:p>
            <a:endParaRPr lang="en-GB" dirty="0"/>
          </a:p>
        </p:txBody>
      </p:sp>
    </p:spTree>
    <p:extLst>
      <p:ext uri="{BB962C8B-B14F-4D97-AF65-F5344CB8AC3E}">
        <p14:creationId xmlns:p14="http://schemas.microsoft.com/office/powerpoint/2010/main" val="35820969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DF8FC-506A-19FD-15B3-E928F7D70FA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51AA317-DDD3-A24E-C3B5-EC58A2D0186C}"/>
              </a:ext>
            </a:extLst>
          </p:cNvPr>
          <p:cNvSpPr>
            <a:spLocks noGrp="1"/>
          </p:cNvSpPr>
          <p:nvPr>
            <p:ph idx="1"/>
          </p:nvPr>
        </p:nvSpPr>
        <p:spPr/>
        <p:txBody>
          <a:bodyPr/>
          <a:lstStyle/>
          <a:p>
            <a:r>
              <a:rPr lang="en-GB" dirty="0"/>
              <a:t>4. Building Trusting Relationships</a:t>
            </a:r>
          </a:p>
          <a:p>
            <a:r>
              <a:rPr lang="en-GB" dirty="0"/>
              <a:t>Healing happens in the context of safe, supportive relationships. TIP emphasizes:</a:t>
            </a:r>
          </a:p>
          <a:p>
            <a:endParaRPr lang="en-GB" dirty="0"/>
          </a:p>
          <a:p>
            <a:r>
              <a:rPr lang="en-GB" dirty="0"/>
              <a:t>Consistency and reliability from adults</a:t>
            </a:r>
          </a:p>
          <a:p>
            <a:r>
              <a:rPr lang="en-GB" dirty="0"/>
              <a:t>Relational approaches over transactional ones</a:t>
            </a:r>
          </a:p>
          <a:p>
            <a:r>
              <a:rPr lang="en-GB" dirty="0"/>
              <a:t>Mentorship and peer support</a:t>
            </a:r>
          </a:p>
          <a:p>
            <a:endParaRPr lang="en-GB" dirty="0"/>
          </a:p>
        </p:txBody>
      </p:sp>
    </p:spTree>
    <p:extLst>
      <p:ext uri="{BB962C8B-B14F-4D97-AF65-F5344CB8AC3E}">
        <p14:creationId xmlns:p14="http://schemas.microsoft.com/office/powerpoint/2010/main" val="38882178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239CA-82BA-449D-B525-BAD37ECCCC6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543FDA3-2F34-1C7B-F69A-8A75E3E7EE93}"/>
              </a:ext>
            </a:extLst>
          </p:cNvPr>
          <p:cNvSpPr>
            <a:spLocks noGrp="1"/>
          </p:cNvSpPr>
          <p:nvPr>
            <p:ph idx="1"/>
          </p:nvPr>
        </p:nvSpPr>
        <p:spPr/>
        <p:txBody>
          <a:bodyPr/>
          <a:lstStyle/>
          <a:p>
            <a:r>
              <a:rPr lang="en-GB" dirty="0"/>
              <a:t>5. Cultural and Identity Awareness</a:t>
            </a:r>
          </a:p>
          <a:p>
            <a:r>
              <a:rPr lang="en-GB" dirty="0"/>
              <a:t>TIP recognizes that trauma is often linked to systemic issues like racism, poverty, or discrimination. Practitioners:</a:t>
            </a:r>
          </a:p>
          <a:p>
            <a:endParaRPr lang="en-GB" dirty="0"/>
          </a:p>
          <a:p>
            <a:r>
              <a:rPr lang="en-GB" dirty="0"/>
              <a:t>Reflect on their own biases</a:t>
            </a:r>
          </a:p>
          <a:p>
            <a:r>
              <a:rPr lang="en-GB" dirty="0"/>
              <a:t>Validate young people’s identities and experiences</a:t>
            </a:r>
          </a:p>
          <a:p>
            <a:r>
              <a:rPr lang="en-GB" dirty="0"/>
              <a:t>Create inclusive, affirming spaces</a:t>
            </a:r>
          </a:p>
          <a:p>
            <a:endParaRPr lang="en-GB" dirty="0"/>
          </a:p>
        </p:txBody>
      </p:sp>
    </p:spTree>
    <p:extLst>
      <p:ext uri="{BB962C8B-B14F-4D97-AF65-F5344CB8AC3E}">
        <p14:creationId xmlns:p14="http://schemas.microsoft.com/office/powerpoint/2010/main" val="15571380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2BDA3-8939-3C26-A3D8-CECD315820C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463A6A1-8DF3-400F-B0EA-8D2A5F434146}"/>
              </a:ext>
            </a:extLst>
          </p:cNvPr>
          <p:cNvSpPr>
            <a:spLocks noGrp="1"/>
          </p:cNvSpPr>
          <p:nvPr>
            <p:ph idx="1"/>
          </p:nvPr>
        </p:nvSpPr>
        <p:spPr/>
        <p:txBody>
          <a:bodyPr/>
          <a:lstStyle/>
          <a:p>
            <a:r>
              <a:rPr lang="en-GB" dirty="0"/>
              <a:t>. Supporting Emotional Regulation</a:t>
            </a:r>
          </a:p>
          <a:p>
            <a:r>
              <a:rPr lang="en-GB" dirty="0"/>
              <a:t>Trauma can disrupt a young person’s ability to manage emotions. TIP includes:</a:t>
            </a:r>
          </a:p>
          <a:p>
            <a:endParaRPr lang="en-GB" dirty="0"/>
          </a:p>
          <a:p>
            <a:r>
              <a:rPr lang="en-GB" dirty="0"/>
              <a:t>Teaching self-regulation skills (e.g., breathing, grounding)</a:t>
            </a:r>
          </a:p>
          <a:p>
            <a:r>
              <a:rPr lang="en-GB" dirty="0" err="1"/>
              <a:t>Modeling</a:t>
            </a:r>
            <a:r>
              <a:rPr lang="en-GB" dirty="0"/>
              <a:t> calm </a:t>
            </a:r>
            <a:r>
              <a:rPr lang="en-GB" dirty="0" err="1"/>
              <a:t>behavior</a:t>
            </a:r>
            <a:endParaRPr lang="en-GB" dirty="0"/>
          </a:p>
          <a:p>
            <a:r>
              <a:rPr lang="en-GB" dirty="0"/>
              <a:t>Using co-regulation—helping them calm down through connection</a:t>
            </a:r>
          </a:p>
          <a:p>
            <a:endParaRPr lang="en-GB" dirty="0"/>
          </a:p>
        </p:txBody>
      </p:sp>
    </p:spTree>
    <p:extLst>
      <p:ext uri="{BB962C8B-B14F-4D97-AF65-F5344CB8AC3E}">
        <p14:creationId xmlns:p14="http://schemas.microsoft.com/office/powerpoint/2010/main" val="36560894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7D5F3-2447-5335-EBBD-8463AB846668}"/>
              </a:ext>
            </a:extLst>
          </p:cNvPr>
          <p:cNvSpPr>
            <a:spLocks noGrp="1"/>
          </p:cNvSpPr>
          <p:nvPr>
            <p:ph type="title"/>
          </p:nvPr>
        </p:nvSpPr>
        <p:spPr/>
        <p:txBody>
          <a:bodyPr/>
          <a:lstStyle/>
          <a:p>
            <a:r>
              <a:rPr lang="en-GB" dirty="0"/>
              <a:t>What are some effective strategies for youth workers?</a:t>
            </a:r>
          </a:p>
        </p:txBody>
      </p:sp>
      <p:sp>
        <p:nvSpPr>
          <p:cNvPr id="3" name="Content Placeholder 2">
            <a:extLst>
              <a:ext uri="{FF2B5EF4-FFF2-40B4-BE49-F238E27FC236}">
                <a16:creationId xmlns:a16="http://schemas.microsoft.com/office/drawing/2014/main" id="{CE964319-2DFD-D387-F180-825D477CE5F0}"/>
              </a:ext>
            </a:extLst>
          </p:cNvPr>
          <p:cNvSpPr>
            <a:spLocks noGrp="1"/>
          </p:cNvSpPr>
          <p:nvPr>
            <p:ph idx="1"/>
          </p:nvPr>
        </p:nvSpPr>
        <p:spPr/>
        <p:txBody>
          <a:bodyPr/>
          <a:lstStyle/>
          <a:p>
            <a:r>
              <a:rPr lang="en-GB" dirty="0"/>
              <a:t>Discuss</a:t>
            </a:r>
          </a:p>
        </p:txBody>
      </p:sp>
    </p:spTree>
    <p:extLst>
      <p:ext uri="{BB962C8B-B14F-4D97-AF65-F5344CB8AC3E}">
        <p14:creationId xmlns:p14="http://schemas.microsoft.com/office/powerpoint/2010/main" val="12057754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0A16A-82EC-EE1F-7FB6-F16B703ADF3E}"/>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859194F-C87E-7F0C-2FAF-F8BF4556403D}"/>
              </a:ext>
            </a:extLst>
          </p:cNvPr>
          <p:cNvSpPr>
            <a:spLocks noGrp="1"/>
          </p:cNvSpPr>
          <p:nvPr>
            <p:ph idx="1"/>
          </p:nvPr>
        </p:nvSpPr>
        <p:spPr/>
        <p:txBody>
          <a:bodyPr/>
          <a:lstStyle/>
          <a:p>
            <a:r>
              <a:rPr lang="en-GB" dirty="0"/>
              <a:t>Here are some effective trauma-informed strategies for youth workers that help build trust, foster resilience, and support emotional well-being:</a:t>
            </a:r>
          </a:p>
          <a:p>
            <a:r>
              <a:rPr lang="en-GB" dirty="0"/>
              <a:t>1. Establish Psychological Safety</a:t>
            </a:r>
          </a:p>
          <a:p>
            <a:r>
              <a:rPr lang="en-GB" dirty="0"/>
              <a:t>Greet young people warmly and consistently.</a:t>
            </a:r>
          </a:p>
          <a:p>
            <a:r>
              <a:rPr lang="en-GB" dirty="0"/>
              <a:t>Create predictable routines and explain changes in advance.</a:t>
            </a:r>
          </a:p>
          <a:p>
            <a:r>
              <a:rPr lang="en-GB" dirty="0"/>
              <a:t>Use calm, non-threatening body language and tone.</a:t>
            </a:r>
          </a:p>
          <a:p>
            <a:endParaRPr lang="en-GB" dirty="0"/>
          </a:p>
        </p:txBody>
      </p:sp>
    </p:spTree>
    <p:extLst>
      <p:ext uri="{BB962C8B-B14F-4D97-AF65-F5344CB8AC3E}">
        <p14:creationId xmlns:p14="http://schemas.microsoft.com/office/powerpoint/2010/main" val="2000415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59AFE-E5D3-3A1D-B24E-31A7E3C3589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F35E5BC-1509-8654-A2AE-75F49EEAE771}"/>
              </a:ext>
            </a:extLst>
          </p:cNvPr>
          <p:cNvSpPr>
            <a:spLocks noGrp="1"/>
          </p:cNvSpPr>
          <p:nvPr>
            <p:ph idx="1"/>
          </p:nvPr>
        </p:nvSpPr>
        <p:spPr/>
        <p:txBody>
          <a:bodyPr/>
          <a:lstStyle/>
          <a:p>
            <a:r>
              <a:rPr lang="en-GB" dirty="0"/>
              <a:t>2. Be Trauma-Aware, Not Trauma-Invasive</a:t>
            </a:r>
          </a:p>
          <a:p>
            <a:r>
              <a:rPr lang="en-GB" dirty="0"/>
              <a:t>Understand common trauma responses (e.g., withdrawal, aggression, hypervigilance).</a:t>
            </a:r>
          </a:p>
          <a:p>
            <a:r>
              <a:rPr lang="en-GB" dirty="0"/>
              <a:t>Avoid pressing for personal disclosures—respect boundaries.</a:t>
            </a:r>
          </a:p>
          <a:p>
            <a:r>
              <a:rPr lang="en-GB" dirty="0"/>
              <a:t>Focus on the present and what the young person needs now.</a:t>
            </a:r>
          </a:p>
          <a:p>
            <a:endParaRPr lang="en-GB" dirty="0"/>
          </a:p>
        </p:txBody>
      </p:sp>
    </p:spTree>
    <p:extLst>
      <p:ext uri="{BB962C8B-B14F-4D97-AF65-F5344CB8AC3E}">
        <p14:creationId xmlns:p14="http://schemas.microsoft.com/office/powerpoint/2010/main" val="30183676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BA48E-A45C-B63C-F1B7-576119E8D21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9EDE309-5321-219F-4D0A-A6FC5FFAEC5C}"/>
              </a:ext>
            </a:extLst>
          </p:cNvPr>
          <p:cNvSpPr>
            <a:spLocks noGrp="1"/>
          </p:cNvSpPr>
          <p:nvPr>
            <p:ph idx="1"/>
          </p:nvPr>
        </p:nvSpPr>
        <p:spPr/>
        <p:txBody>
          <a:bodyPr/>
          <a:lstStyle/>
          <a:p>
            <a:r>
              <a:rPr lang="en-GB" dirty="0"/>
              <a:t> 3. Use Strengths-Based Language</a:t>
            </a:r>
          </a:p>
          <a:p>
            <a:r>
              <a:rPr lang="en-GB" dirty="0"/>
              <a:t>Highlight what the young person is doing well.</a:t>
            </a:r>
          </a:p>
          <a:p>
            <a:r>
              <a:rPr lang="en-GB" dirty="0"/>
              <a:t>Reframe challenges as opportunities for growth.</a:t>
            </a:r>
          </a:p>
          <a:p>
            <a:r>
              <a:rPr lang="en-GB" dirty="0"/>
              <a:t>Encourage self-efficacy: “You’ve handled tough things before—what helped you then?”</a:t>
            </a:r>
          </a:p>
          <a:p>
            <a:endParaRPr lang="en-GB" dirty="0"/>
          </a:p>
        </p:txBody>
      </p:sp>
    </p:spTree>
    <p:extLst>
      <p:ext uri="{BB962C8B-B14F-4D97-AF65-F5344CB8AC3E}">
        <p14:creationId xmlns:p14="http://schemas.microsoft.com/office/powerpoint/2010/main" val="4807155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96B33-9A67-BAF1-2361-B1416209936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88C74B4-F7B3-7A90-21E6-C9DC541A8486}"/>
              </a:ext>
            </a:extLst>
          </p:cNvPr>
          <p:cNvSpPr>
            <a:spLocks noGrp="1"/>
          </p:cNvSpPr>
          <p:nvPr>
            <p:ph idx="1"/>
          </p:nvPr>
        </p:nvSpPr>
        <p:spPr/>
        <p:txBody>
          <a:bodyPr/>
          <a:lstStyle/>
          <a:p>
            <a:r>
              <a:rPr lang="en-GB" dirty="0"/>
              <a:t>4. Build Consistent, Trusting Relationships</a:t>
            </a:r>
          </a:p>
          <a:p>
            <a:r>
              <a:rPr lang="en-GB" dirty="0"/>
              <a:t>Show up reliably and follow through on promises.</a:t>
            </a:r>
          </a:p>
          <a:p>
            <a:r>
              <a:rPr lang="en-GB" dirty="0"/>
              <a:t>Be authentic—young people can sense insincerity.</a:t>
            </a:r>
          </a:p>
          <a:p>
            <a:r>
              <a:rPr lang="en-GB" dirty="0"/>
              <a:t>Use relational repair when trust is broken (e.g., apologize sincerely if needed).</a:t>
            </a:r>
          </a:p>
          <a:p>
            <a:endParaRPr lang="en-GB" dirty="0"/>
          </a:p>
        </p:txBody>
      </p:sp>
    </p:spTree>
    <p:extLst>
      <p:ext uri="{BB962C8B-B14F-4D97-AF65-F5344CB8AC3E}">
        <p14:creationId xmlns:p14="http://schemas.microsoft.com/office/powerpoint/2010/main" val="22312632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1A20F-1CB6-C410-E346-5CEBB5B32CE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61276DB-BFEB-730C-0717-18EC279A6022}"/>
              </a:ext>
            </a:extLst>
          </p:cNvPr>
          <p:cNvSpPr>
            <a:spLocks noGrp="1"/>
          </p:cNvSpPr>
          <p:nvPr>
            <p:ph idx="1"/>
          </p:nvPr>
        </p:nvSpPr>
        <p:spPr/>
        <p:txBody>
          <a:bodyPr/>
          <a:lstStyle/>
          <a:p>
            <a:r>
              <a:rPr lang="en-GB" dirty="0"/>
              <a:t>5. Teach and Model Emotional Regulation</a:t>
            </a:r>
          </a:p>
          <a:p>
            <a:r>
              <a:rPr lang="en-GB" dirty="0"/>
              <a:t>Use grounding techniques like breathing exercises or sensory tools.</a:t>
            </a:r>
          </a:p>
          <a:p>
            <a:r>
              <a:rPr lang="en-GB" dirty="0"/>
              <a:t>Model calm responses to stress.</a:t>
            </a:r>
          </a:p>
          <a:p>
            <a:r>
              <a:rPr lang="en-GB" dirty="0"/>
              <a:t>Help young people name and understand their emotions.</a:t>
            </a:r>
          </a:p>
          <a:p>
            <a:endParaRPr lang="en-GB" dirty="0"/>
          </a:p>
        </p:txBody>
      </p:sp>
    </p:spTree>
    <p:extLst>
      <p:ext uri="{BB962C8B-B14F-4D97-AF65-F5344CB8AC3E}">
        <p14:creationId xmlns:p14="http://schemas.microsoft.com/office/powerpoint/2010/main" val="17411430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7CD35-50D0-B163-30A8-D359E91C56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4CD845A-A2FF-5BC0-53F8-E90962A0E0A8}"/>
              </a:ext>
            </a:extLst>
          </p:cNvPr>
          <p:cNvSpPr>
            <a:spLocks noGrp="1"/>
          </p:cNvSpPr>
          <p:nvPr>
            <p:ph idx="1"/>
          </p:nvPr>
        </p:nvSpPr>
        <p:spPr/>
        <p:txBody>
          <a:bodyPr/>
          <a:lstStyle/>
          <a:p>
            <a:r>
              <a:rPr lang="en-GB" dirty="0"/>
              <a:t> 6. Offer Choice and Control</a:t>
            </a:r>
          </a:p>
          <a:p>
            <a:r>
              <a:rPr lang="en-GB" dirty="0"/>
              <a:t>Let them choose how to participate (e.g., “Would you like to talk or draw?”).</a:t>
            </a:r>
          </a:p>
          <a:p>
            <a:r>
              <a:rPr lang="en-GB" dirty="0"/>
              <a:t>Involve them in setting goals or planning activities.</a:t>
            </a:r>
          </a:p>
          <a:p>
            <a:r>
              <a:rPr lang="en-GB" dirty="0"/>
              <a:t>Respect their “no” as a valid response.</a:t>
            </a:r>
          </a:p>
          <a:p>
            <a:endParaRPr lang="en-GB" dirty="0"/>
          </a:p>
        </p:txBody>
      </p:sp>
    </p:spTree>
    <p:extLst>
      <p:ext uri="{BB962C8B-B14F-4D97-AF65-F5344CB8AC3E}">
        <p14:creationId xmlns:p14="http://schemas.microsoft.com/office/powerpoint/2010/main" val="28513339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5B1D5-CE5C-4881-15DE-E9CA0D20C4D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69767D1-63F2-E044-1ECE-B56104C40B90}"/>
              </a:ext>
            </a:extLst>
          </p:cNvPr>
          <p:cNvSpPr>
            <a:spLocks noGrp="1"/>
          </p:cNvSpPr>
          <p:nvPr>
            <p:ph idx="1"/>
          </p:nvPr>
        </p:nvSpPr>
        <p:spPr/>
        <p:txBody>
          <a:bodyPr/>
          <a:lstStyle/>
          <a:p>
            <a:r>
              <a:rPr lang="en-GB" dirty="0"/>
              <a:t>7. Be Culturally Responsive</a:t>
            </a:r>
          </a:p>
          <a:p>
            <a:r>
              <a:rPr lang="en-GB" dirty="0"/>
              <a:t>Learn about and respect their cultural background and identity.</a:t>
            </a:r>
          </a:p>
          <a:p>
            <a:r>
              <a:rPr lang="en-GB" dirty="0"/>
              <a:t>Avoid assumptions—ask open-ended questions.</a:t>
            </a:r>
          </a:p>
          <a:p>
            <a:r>
              <a:rPr lang="en-GB" dirty="0"/>
              <a:t>Create inclusive spaces that reflect diverse experiences.</a:t>
            </a:r>
          </a:p>
          <a:p>
            <a:endParaRPr lang="en-GB" dirty="0"/>
          </a:p>
        </p:txBody>
      </p:sp>
    </p:spTree>
    <p:extLst>
      <p:ext uri="{BB962C8B-B14F-4D97-AF65-F5344CB8AC3E}">
        <p14:creationId xmlns:p14="http://schemas.microsoft.com/office/powerpoint/2010/main" val="2217085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094B8-8D3E-B9F2-B522-ED383BCD375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BCC5651-5E0D-BAB8-E0F9-FBAC70E37CA0}"/>
              </a:ext>
            </a:extLst>
          </p:cNvPr>
          <p:cNvSpPr>
            <a:spLocks noGrp="1"/>
          </p:cNvSpPr>
          <p:nvPr>
            <p:ph idx="1"/>
          </p:nvPr>
        </p:nvSpPr>
        <p:spPr/>
        <p:txBody>
          <a:bodyPr/>
          <a:lstStyle/>
          <a:p>
            <a:r>
              <a:rPr lang="en-GB" dirty="0"/>
              <a:t>8. Use Reflective Practice</a:t>
            </a:r>
          </a:p>
          <a:p>
            <a:r>
              <a:rPr lang="en-GB" dirty="0"/>
              <a:t>Regularly reflect on your own triggers, biases, and emotional responses.</a:t>
            </a:r>
          </a:p>
          <a:p>
            <a:r>
              <a:rPr lang="en-GB" dirty="0"/>
              <a:t>Seek supervision or peer support to process difficult interactions.</a:t>
            </a:r>
          </a:p>
          <a:p>
            <a:r>
              <a:rPr lang="en-GB" dirty="0"/>
              <a:t>Stay curious and open to learning.</a:t>
            </a:r>
          </a:p>
          <a:p>
            <a:endParaRPr lang="en-GB" dirty="0"/>
          </a:p>
        </p:txBody>
      </p:sp>
    </p:spTree>
    <p:extLst>
      <p:ext uri="{BB962C8B-B14F-4D97-AF65-F5344CB8AC3E}">
        <p14:creationId xmlns:p14="http://schemas.microsoft.com/office/powerpoint/2010/main" val="27982359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13D6B-663D-15A4-4A81-20FE02E5875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84AF56-4FBD-64D5-A701-3EB177D52420}"/>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7263409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EE4CE-D3B8-AF11-795E-268D3C5D7601}"/>
              </a:ext>
            </a:extLst>
          </p:cNvPr>
          <p:cNvSpPr>
            <a:spLocks noGrp="1"/>
          </p:cNvSpPr>
          <p:nvPr>
            <p:ph type="title"/>
          </p:nvPr>
        </p:nvSpPr>
        <p:spPr/>
        <p:txBody>
          <a:bodyPr/>
          <a:lstStyle/>
          <a:p>
            <a:r>
              <a:rPr lang="en-GB" dirty="0"/>
              <a:t>Group Task</a:t>
            </a:r>
          </a:p>
        </p:txBody>
      </p:sp>
      <p:sp>
        <p:nvSpPr>
          <p:cNvPr id="3" name="Content Placeholder 2">
            <a:extLst>
              <a:ext uri="{FF2B5EF4-FFF2-40B4-BE49-F238E27FC236}">
                <a16:creationId xmlns:a16="http://schemas.microsoft.com/office/drawing/2014/main" id="{E8094BA3-4B74-F97A-7C6D-7C7D196C431D}"/>
              </a:ext>
            </a:extLst>
          </p:cNvPr>
          <p:cNvSpPr>
            <a:spLocks noGrp="1"/>
          </p:cNvSpPr>
          <p:nvPr>
            <p:ph idx="1"/>
          </p:nvPr>
        </p:nvSpPr>
        <p:spPr/>
        <p:txBody>
          <a:bodyPr/>
          <a:lstStyle/>
          <a:p>
            <a:r>
              <a:rPr lang="en-GB" dirty="0"/>
              <a:t>In groups, design a trauma-informed youth club space or programme.</a:t>
            </a:r>
          </a:p>
          <a:p>
            <a:r>
              <a:rPr lang="en-GB" dirty="0"/>
              <a:t>Include physical layout, staff roles, daily routines, and support strategies.</a:t>
            </a:r>
          </a:p>
          <a:p>
            <a:r>
              <a:rPr lang="en-GB" dirty="0"/>
              <a:t>Present and discuss ideas.</a:t>
            </a:r>
          </a:p>
          <a:p>
            <a:endParaRPr lang="en-GB" dirty="0"/>
          </a:p>
        </p:txBody>
      </p:sp>
    </p:spTree>
    <p:extLst>
      <p:ext uri="{BB962C8B-B14F-4D97-AF65-F5344CB8AC3E}">
        <p14:creationId xmlns:p14="http://schemas.microsoft.com/office/powerpoint/2010/main" val="5985846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FA552-8321-9BC4-9A16-00394D8845E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3D89BB3-2DD5-7130-BB3B-F40A185ED532}"/>
              </a:ext>
            </a:extLst>
          </p:cNvPr>
          <p:cNvSpPr>
            <a:spLocks noGrp="1"/>
          </p:cNvSpPr>
          <p:nvPr>
            <p:ph idx="1"/>
          </p:nvPr>
        </p:nvSpPr>
        <p:spPr/>
        <p:txBody>
          <a:bodyPr/>
          <a:lstStyle/>
          <a:p>
            <a:r>
              <a:rPr lang="en-GB" dirty="0"/>
              <a:t>Here are some trauma-informed strategies tailored specifically for youth clubs, where the focus is often on informal education, social development, and creative expression:</a:t>
            </a:r>
          </a:p>
        </p:txBody>
      </p:sp>
    </p:spTree>
    <p:extLst>
      <p:ext uri="{BB962C8B-B14F-4D97-AF65-F5344CB8AC3E}">
        <p14:creationId xmlns:p14="http://schemas.microsoft.com/office/powerpoint/2010/main" val="13056983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46853-FD7B-FF44-BFAB-91296F0DCC0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CBB4E20-9743-26DF-6492-6F97FD1452CB}"/>
              </a:ext>
            </a:extLst>
          </p:cNvPr>
          <p:cNvSpPr>
            <a:spLocks noGrp="1"/>
          </p:cNvSpPr>
          <p:nvPr>
            <p:ph idx="1"/>
          </p:nvPr>
        </p:nvSpPr>
        <p:spPr>
          <a:xfrm>
            <a:off x="838200" y="1825626"/>
            <a:ext cx="10515600" cy="4034585"/>
          </a:xfrm>
        </p:spPr>
        <p:txBody>
          <a:bodyPr>
            <a:normAutofit fontScale="92500" lnSpcReduction="10000"/>
          </a:bodyPr>
          <a:lstStyle/>
          <a:p>
            <a:pPr marL="0" indent="0">
              <a:buNone/>
            </a:pPr>
            <a:r>
              <a:rPr lang="en-GB" dirty="0"/>
              <a:t>1. Create a Welcoming, Youth-</a:t>
            </a:r>
            <a:r>
              <a:rPr lang="en-GB" dirty="0" err="1"/>
              <a:t>Centered</a:t>
            </a:r>
            <a:r>
              <a:rPr lang="en-GB" dirty="0"/>
              <a:t> Space</a:t>
            </a:r>
          </a:p>
          <a:p>
            <a:r>
              <a:rPr lang="en-GB" dirty="0"/>
              <a:t>Use soft lighting, comfortable seating, and calming </a:t>
            </a:r>
            <a:r>
              <a:rPr lang="en-GB" dirty="0" err="1"/>
              <a:t>colors</a:t>
            </a:r>
            <a:r>
              <a:rPr lang="en-GB" dirty="0"/>
              <a:t>.</a:t>
            </a:r>
          </a:p>
          <a:p>
            <a:r>
              <a:rPr lang="en-GB" dirty="0"/>
              <a:t>Display youth-created art or posters that reflect diversity and inclusion.</a:t>
            </a:r>
          </a:p>
          <a:p>
            <a:r>
              <a:rPr lang="en-GB" dirty="0"/>
              <a:t>Have a "chill-out zone" where young people can go if they feel overwhelmed.</a:t>
            </a:r>
          </a:p>
          <a:p>
            <a:pPr marL="0" indent="0">
              <a:buNone/>
            </a:pPr>
            <a:r>
              <a:rPr lang="en-GB" dirty="0"/>
              <a:t> 2. Use Predictable Routines with Flexibility</a:t>
            </a:r>
          </a:p>
          <a:p>
            <a:r>
              <a:rPr lang="en-GB" dirty="0"/>
              <a:t>Start sessions with a check-in circle or light activity.</a:t>
            </a:r>
          </a:p>
          <a:p>
            <a:r>
              <a:rPr lang="en-GB" dirty="0"/>
              <a:t>Post a visual schedule of the session’s flow.</a:t>
            </a:r>
          </a:p>
          <a:p>
            <a:r>
              <a:rPr lang="en-GB" dirty="0"/>
              <a:t>Allow flexibility for those who need to step away or engage differently.</a:t>
            </a:r>
          </a:p>
          <a:p>
            <a:endParaRPr lang="en-GB" dirty="0"/>
          </a:p>
        </p:txBody>
      </p:sp>
    </p:spTree>
    <p:extLst>
      <p:ext uri="{BB962C8B-B14F-4D97-AF65-F5344CB8AC3E}">
        <p14:creationId xmlns:p14="http://schemas.microsoft.com/office/powerpoint/2010/main" val="42773048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5449E-FE2B-6D54-8B32-A79363041D3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81F6A89-4480-FFEF-30E0-8B151F0762DD}"/>
              </a:ext>
            </a:extLst>
          </p:cNvPr>
          <p:cNvSpPr>
            <a:spLocks noGrp="1"/>
          </p:cNvSpPr>
          <p:nvPr>
            <p:ph idx="1"/>
          </p:nvPr>
        </p:nvSpPr>
        <p:spPr/>
        <p:txBody>
          <a:bodyPr>
            <a:normAutofit fontScale="92500" lnSpcReduction="20000"/>
          </a:bodyPr>
          <a:lstStyle/>
          <a:p>
            <a:pPr marL="0" indent="0">
              <a:buNone/>
            </a:pPr>
            <a:r>
              <a:rPr lang="en-GB" dirty="0"/>
              <a:t>  3. Offer Voice and Choice in Activities</a:t>
            </a:r>
          </a:p>
          <a:p>
            <a:r>
              <a:rPr lang="en-GB" dirty="0"/>
              <a:t>Let young people vote on or co-design activities.</a:t>
            </a:r>
          </a:p>
          <a:p>
            <a:r>
              <a:rPr lang="en-GB" dirty="0"/>
              <a:t>Provide multiple ways to participate (e.g., talking, drawing, music).</a:t>
            </a:r>
          </a:p>
          <a:p>
            <a:r>
              <a:rPr lang="en-GB" dirty="0"/>
              <a:t>Respect when someone chooses to observe rather than join in.</a:t>
            </a:r>
          </a:p>
          <a:p>
            <a:pPr marL="0" indent="0">
              <a:buNone/>
            </a:pPr>
            <a:r>
              <a:rPr lang="en-GB" dirty="0"/>
              <a:t> 4. Build Relationships Through Consistency</a:t>
            </a:r>
          </a:p>
          <a:p>
            <a:r>
              <a:rPr lang="en-GB" dirty="0"/>
              <a:t>Assign key workers or mentors for continuity.</a:t>
            </a:r>
          </a:p>
          <a:p>
            <a:r>
              <a:rPr lang="en-GB" dirty="0"/>
              <a:t>Use low-pressure conversations (e.g., while playing games or doing crafts) to build trust.</a:t>
            </a:r>
          </a:p>
          <a:p>
            <a:r>
              <a:rPr lang="en-GB" dirty="0"/>
              <a:t>Celebrate small wins and acknowledge effort, not just outcomes.</a:t>
            </a:r>
          </a:p>
          <a:p>
            <a:endParaRPr lang="en-GB" dirty="0"/>
          </a:p>
        </p:txBody>
      </p:sp>
    </p:spTree>
    <p:extLst>
      <p:ext uri="{BB962C8B-B14F-4D97-AF65-F5344CB8AC3E}">
        <p14:creationId xmlns:p14="http://schemas.microsoft.com/office/powerpoint/2010/main" val="22864842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A381D-FEA2-3EB8-B442-4E139F9592B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D351EAA-3E73-B11D-F4B9-11AD1DCE467E}"/>
              </a:ext>
            </a:extLst>
          </p:cNvPr>
          <p:cNvSpPr>
            <a:spLocks noGrp="1"/>
          </p:cNvSpPr>
          <p:nvPr>
            <p:ph idx="1"/>
          </p:nvPr>
        </p:nvSpPr>
        <p:spPr/>
        <p:txBody>
          <a:bodyPr/>
          <a:lstStyle/>
          <a:p>
            <a:pPr marL="0" indent="0">
              <a:buNone/>
            </a:pPr>
            <a:r>
              <a:rPr lang="en-GB" dirty="0"/>
              <a:t>5. Embed Emotional Regulation Tools</a:t>
            </a:r>
          </a:p>
          <a:p>
            <a:r>
              <a:rPr lang="en-GB" dirty="0"/>
              <a:t>Have a toolkit with fidget toys, stress balls, or sensory items.</a:t>
            </a:r>
          </a:p>
          <a:p>
            <a:r>
              <a:rPr lang="en-GB" dirty="0"/>
              <a:t>Teach and model grounding techniques (e.g., 5-4-3-2-1 senses activity).</a:t>
            </a:r>
          </a:p>
          <a:p>
            <a:r>
              <a:rPr lang="en-GB" dirty="0"/>
              <a:t>Use calm-down cards or visual emotion charts.</a:t>
            </a:r>
          </a:p>
          <a:p>
            <a:endParaRPr lang="en-GB" dirty="0"/>
          </a:p>
        </p:txBody>
      </p:sp>
    </p:spTree>
    <p:extLst>
      <p:ext uri="{BB962C8B-B14F-4D97-AF65-F5344CB8AC3E}">
        <p14:creationId xmlns:p14="http://schemas.microsoft.com/office/powerpoint/2010/main" val="23002001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A2E31B-44CA-9146-09EC-7BEA7CCA355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9AE8240-647D-CFD2-A7E4-C59902BB6084}"/>
              </a:ext>
            </a:extLst>
          </p:cNvPr>
          <p:cNvSpPr>
            <a:spLocks noGrp="1"/>
          </p:cNvSpPr>
          <p:nvPr>
            <p:ph idx="1"/>
          </p:nvPr>
        </p:nvSpPr>
        <p:spPr/>
        <p:txBody>
          <a:bodyPr/>
          <a:lstStyle/>
          <a:p>
            <a:r>
              <a:rPr lang="en-GB" dirty="0"/>
              <a:t>6. Be Culturally and Identity Affirming</a:t>
            </a:r>
          </a:p>
          <a:p>
            <a:r>
              <a:rPr lang="en-GB" dirty="0"/>
              <a:t>Celebrate cultural events and youth identities.</a:t>
            </a:r>
          </a:p>
          <a:p>
            <a:r>
              <a:rPr lang="en-GB" dirty="0"/>
              <a:t>Use inclusive language and pronouns.</a:t>
            </a:r>
          </a:p>
          <a:p>
            <a:r>
              <a:rPr lang="en-GB" dirty="0"/>
              <a:t>Invite guest speakers or artists from diverse backgrounds.</a:t>
            </a:r>
          </a:p>
          <a:p>
            <a:endParaRPr lang="en-GB" dirty="0"/>
          </a:p>
        </p:txBody>
      </p:sp>
    </p:spTree>
    <p:extLst>
      <p:ext uri="{BB962C8B-B14F-4D97-AF65-F5344CB8AC3E}">
        <p14:creationId xmlns:p14="http://schemas.microsoft.com/office/powerpoint/2010/main" val="1381309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05A8C-8DB7-0FE3-0823-C4ABC37B1D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E38408C-E316-7167-5D82-941128483827}"/>
              </a:ext>
            </a:extLst>
          </p:cNvPr>
          <p:cNvSpPr>
            <a:spLocks noGrp="1"/>
          </p:cNvSpPr>
          <p:nvPr>
            <p:ph idx="1"/>
          </p:nvPr>
        </p:nvSpPr>
        <p:spPr/>
        <p:txBody>
          <a:bodyPr/>
          <a:lstStyle/>
          <a:p>
            <a:r>
              <a:rPr lang="en-GB" dirty="0"/>
              <a:t>7. Train Staff in Trauma Awareness</a:t>
            </a:r>
          </a:p>
          <a:p>
            <a:r>
              <a:rPr lang="en-GB" dirty="0"/>
              <a:t>Offer regular training on trauma, de-escalation, and reflective practice.</a:t>
            </a:r>
          </a:p>
          <a:p>
            <a:r>
              <a:rPr lang="en-GB" dirty="0"/>
              <a:t>Encourage staff to debrief after challenging situations.</a:t>
            </a:r>
          </a:p>
          <a:p>
            <a:r>
              <a:rPr lang="en-GB" dirty="0"/>
              <a:t>Promote a team culture of empathy and curiosity.</a:t>
            </a:r>
          </a:p>
          <a:p>
            <a:pPr marL="0" indent="0">
              <a:buNone/>
            </a:pPr>
            <a:endParaRPr lang="en-GB" dirty="0"/>
          </a:p>
        </p:txBody>
      </p:sp>
    </p:spTree>
    <p:extLst>
      <p:ext uri="{BB962C8B-B14F-4D97-AF65-F5344CB8AC3E}">
        <p14:creationId xmlns:p14="http://schemas.microsoft.com/office/powerpoint/2010/main" val="36599249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2BD96-E162-1CD7-7742-CEFD49219276}"/>
              </a:ext>
            </a:extLst>
          </p:cNvPr>
          <p:cNvSpPr>
            <a:spLocks noGrp="1"/>
          </p:cNvSpPr>
          <p:nvPr>
            <p:ph type="title"/>
          </p:nvPr>
        </p:nvSpPr>
        <p:spPr/>
        <p:txBody>
          <a:bodyPr>
            <a:normAutofit fontScale="90000"/>
          </a:bodyPr>
          <a:lstStyle/>
          <a:p>
            <a:r>
              <a:rPr lang="en-GB" dirty="0"/>
              <a:t>Here are some current and effective training resources available for youth workers to develop trauma-informed practice:</a:t>
            </a:r>
          </a:p>
        </p:txBody>
      </p:sp>
      <p:sp>
        <p:nvSpPr>
          <p:cNvPr id="3" name="Content Placeholder 2">
            <a:extLst>
              <a:ext uri="{FF2B5EF4-FFF2-40B4-BE49-F238E27FC236}">
                <a16:creationId xmlns:a16="http://schemas.microsoft.com/office/drawing/2014/main" id="{E7CA7A4A-5E94-E0DB-B299-960F1AAA9AD2}"/>
              </a:ext>
            </a:extLst>
          </p:cNvPr>
          <p:cNvSpPr>
            <a:spLocks noGrp="1"/>
          </p:cNvSpPr>
          <p:nvPr>
            <p:ph idx="1"/>
          </p:nvPr>
        </p:nvSpPr>
        <p:spPr>
          <a:xfrm>
            <a:off x="838200" y="2409645"/>
            <a:ext cx="10515600" cy="3056878"/>
          </a:xfrm>
        </p:spPr>
        <p:txBody>
          <a:bodyPr/>
          <a:lstStyle/>
          <a:p>
            <a:r>
              <a:rPr lang="en-GB" dirty="0">
                <a:hlinkClick r:id="rId2"/>
              </a:rPr>
              <a:t>https://nya.org.uk/nya-academy/introduction-to-trauma-informed-practice/</a:t>
            </a:r>
            <a:r>
              <a:rPr lang="en-GB" dirty="0"/>
              <a:t> </a:t>
            </a:r>
          </a:p>
          <a:p>
            <a:endParaRPr lang="en-GB" dirty="0"/>
          </a:p>
          <a:p>
            <a:pPr marL="0" indent="0">
              <a:buNone/>
            </a:pPr>
            <a:endParaRPr lang="en-GB" dirty="0"/>
          </a:p>
          <a:p>
            <a:r>
              <a:rPr lang="en-GB" dirty="0">
                <a:hlinkClick r:id="rId3"/>
              </a:rPr>
              <a:t>https://thriveldn.co.uk/communications/toolkits-and-resources/toolkit/trauma-informed-practice-training/</a:t>
            </a:r>
            <a:r>
              <a:rPr lang="en-GB" dirty="0"/>
              <a:t> </a:t>
            </a:r>
          </a:p>
        </p:txBody>
      </p:sp>
    </p:spTree>
    <p:extLst>
      <p:ext uri="{BB962C8B-B14F-4D97-AF65-F5344CB8AC3E}">
        <p14:creationId xmlns:p14="http://schemas.microsoft.com/office/powerpoint/2010/main" val="8488582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F85CD-E9DD-4879-84BF-A2373E6E95D3}"/>
              </a:ext>
            </a:extLst>
          </p:cNvPr>
          <p:cNvSpPr>
            <a:spLocks noGrp="1"/>
          </p:cNvSpPr>
          <p:nvPr>
            <p:ph type="title"/>
          </p:nvPr>
        </p:nvSpPr>
        <p:spPr/>
        <p:txBody>
          <a:bodyPr/>
          <a:lstStyle/>
          <a:p>
            <a:r>
              <a:rPr lang="en-GB" dirty="0"/>
              <a:t>Helpful resources</a:t>
            </a:r>
          </a:p>
        </p:txBody>
      </p:sp>
      <p:sp>
        <p:nvSpPr>
          <p:cNvPr id="3" name="Content Placeholder 2">
            <a:extLst>
              <a:ext uri="{FF2B5EF4-FFF2-40B4-BE49-F238E27FC236}">
                <a16:creationId xmlns:a16="http://schemas.microsoft.com/office/drawing/2014/main" id="{F84EE87F-225C-4E4E-BBF3-5BCEAFF74B22}"/>
              </a:ext>
            </a:extLst>
          </p:cNvPr>
          <p:cNvSpPr>
            <a:spLocks noGrp="1"/>
          </p:cNvSpPr>
          <p:nvPr>
            <p:ph idx="1"/>
          </p:nvPr>
        </p:nvSpPr>
        <p:spPr/>
        <p:txBody>
          <a:bodyPr/>
          <a:lstStyle/>
          <a:p>
            <a:r>
              <a:rPr lang="en-GB" dirty="0">
                <a:hlinkClick r:id="rId2"/>
              </a:rPr>
              <a:t>http://www2.nphs.wales.nhs.uk:8080/PRIDDocs.nsf/61c1e930f9121fd080256f2a004937ed/00c40b58ce773d5e80257f3700390f65/$FILE/ACE%20Infograph%20FINAL%20(E).pdf</a:t>
            </a:r>
            <a:endParaRPr lang="en-GB" dirty="0"/>
          </a:p>
          <a:p>
            <a:r>
              <a:rPr lang="en-GB" dirty="0">
                <a:hlinkClick r:id="rId3"/>
              </a:rPr>
              <a:t>https://www.cdc.gov/violenceprevention/aces/index.html</a:t>
            </a:r>
            <a:endParaRPr lang="en-GB" dirty="0"/>
          </a:p>
          <a:p>
            <a:r>
              <a:rPr lang="en-GB" dirty="0">
                <a:hlinkClick r:id="rId4"/>
              </a:rPr>
              <a:t>https://www.ted.com/talks/nadine_burke_harris_how_childhood_trauma_affects_health_across_a_lifetime#t-91658</a:t>
            </a:r>
            <a:endParaRPr lang="en-GB" dirty="0"/>
          </a:p>
          <a:p>
            <a:r>
              <a:rPr lang="en-GB" dirty="0">
                <a:hlinkClick r:id="rId5"/>
              </a:rPr>
              <a:t>https://www.childwelfare.gov/topics/preventing/preventionmonth/resources/ace/</a:t>
            </a:r>
            <a:endParaRPr lang="en-GB" dirty="0"/>
          </a:p>
          <a:p>
            <a:endParaRPr lang="en-GB" dirty="0"/>
          </a:p>
        </p:txBody>
      </p:sp>
    </p:spTree>
    <p:extLst>
      <p:ext uri="{BB962C8B-B14F-4D97-AF65-F5344CB8AC3E}">
        <p14:creationId xmlns:p14="http://schemas.microsoft.com/office/powerpoint/2010/main" val="369542919"/>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5cce672a-2249-4bca-ab09-8f7b37c30eb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847BB3BC7CD6142BD04558DE981B893" ma:contentTypeVersion="17" ma:contentTypeDescription="Create a new document." ma:contentTypeScope="" ma:versionID="d299b29f8f2e139df02159f268be9ba7">
  <xsd:schema xmlns:xsd="http://www.w3.org/2001/XMLSchema" xmlns:xs="http://www.w3.org/2001/XMLSchema" xmlns:p="http://schemas.microsoft.com/office/2006/metadata/properties" xmlns:ns3="085339e8-869b-4c3a-a446-745e05ea898f" xmlns:ns4="5cce672a-2249-4bca-ab09-8f7b37c30eb2" targetNamespace="http://schemas.microsoft.com/office/2006/metadata/properties" ma:root="true" ma:fieldsID="ba7384b229f47b8b4ff4f3f29686bb0a" ns3:_="" ns4:_="">
    <xsd:import namespace="085339e8-869b-4c3a-a446-745e05ea898f"/>
    <xsd:import namespace="5cce672a-2249-4bca-ab09-8f7b37c30eb2"/>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LengthInSeconds" minOccurs="0"/>
                <xsd:element ref="ns4:MediaServiceAutoTags" minOccurs="0"/>
                <xsd:element ref="ns4:MediaServiceSearchProperties" minOccurs="0"/>
                <xsd:element ref="ns4:_activity" minOccurs="0"/>
                <xsd:element ref="ns4:MediaServiceObjectDetectorVersions" minOccurs="0"/>
                <xsd:element ref="ns4:MediaServiceSystemTags" minOccurs="0"/>
                <xsd:element ref="ns4:MediaServiceOCR"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5339e8-869b-4c3a-a446-745e05ea898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cce672a-2249-4bca-ab09-8f7b37c30eb2"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ystemTags" ma:index="21" nillable="true" ma:displayName="MediaServiceSystemTags" ma:hidden="true" ma:internalName="MediaServiceSystemTags" ma:readOnly="true">
      <xsd:simpleType>
        <xsd:restriction base="dms:Note"/>
      </xsd:simpleType>
    </xsd:element>
    <xsd:element name="MediaServiceOCR" ma:index="22" nillable="true" ma:displayName="Extracted Text" ma:internalName="MediaServiceOCR" ma:readOnly="true">
      <xsd:simpleType>
        <xsd:restriction base="dms:Note">
          <xsd:maxLength value="255"/>
        </xsd:restriction>
      </xsd:simpleType>
    </xsd:element>
    <xsd:element name="MediaServiceGenerationTime" ma:index="23" nillable="true" ma:displayName="MediaServiceGenerationTime" ma:hidden="true" ma:internalName="MediaServiceGenerationTime" ma:readOnly="true">
      <xsd:simpleType>
        <xsd:restriction base="dms:Text"/>
      </xsd:simpleType>
    </xsd:element>
    <xsd:element name="MediaServiceEventHashCode" ma:index="24"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6000189-FBB6-4115-8384-F675E184D031}">
  <ds:schemaRefs>
    <ds:schemaRef ds:uri="http://purl.org/dc/terms/"/>
    <ds:schemaRef ds:uri="085339e8-869b-4c3a-a446-745e05ea898f"/>
    <ds:schemaRef ds:uri="http://schemas.openxmlformats.org/package/2006/metadata/core-properties"/>
    <ds:schemaRef ds:uri="http://schemas.microsoft.com/office/2006/documentManagement/types"/>
    <ds:schemaRef ds:uri="http://www.w3.org/XML/1998/namespace"/>
    <ds:schemaRef ds:uri="http://schemas.microsoft.com/office/2006/metadata/properties"/>
    <ds:schemaRef ds:uri="http://purl.org/dc/elements/1.1/"/>
    <ds:schemaRef ds:uri="http://schemas.microsoft.com/office/infopath/2007/PartnerControls"/>
    <ds:schemaRef ds:uri="5cce672a-2249-4bca-ab09-8f7b37c30eb2"/>
    <ds:schemaRef ds:uri="http://purl.org/dc/dcmitype/"/>
  </ds:schemaRefs>
</ds:datastoreItem>
</file>

<file path=customXml/itemProps2.xml><?xml version="1.0" encoding="utf-8"?>
<ds:datastoreItem xmlns:ds="http://schemas.openxmlformats.org/officeDocument/2006/customXml" ds:itemID="{B04D7CDE-545D-42FB-9D8B-91B46711CAE1}">
  <ds:schemaRefs>
    <ds:schemaRef ds:uri="http://schemas.microsoft.com/sharepoint/v3/contenttype/forms"/>
  </ds:schemaRefs>
</ds:datastoreItem>
</file>

<file path=customXml/itemProps3.xml><?xml version="1.0" encoding="utf-8"?>
<ds:datastoreItem xmlns:ds="http://schemas.openxmlformats.org/officeDocument/2006/customXml" ds:itemID="{EC134003-5ECA-4A0C-9DD6-76FFB56A72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85339e8-869b-4c3a-a446-745e05ea898f"/>
    <ds:schemaRef ds:uri="5cce672a-2249-4bca-ab09-8f7b37c30e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Template for PP</Template>
  <TotalTime>0</TotalTime>
  <Words>1656</Words>
  <Application>Microsoft Office PowerPoint</Application>
  <PresentationFormat>Widescreen</PresentationFormat>
  <Paragraphs>153</Paragraphs>
  <Slides>39</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39</vt:i4>
      </vt:variant>
    </vt:vector>
  </HeadingPairs>
  <TitlesOfParts>
    <vt:vector size="44" baseType="lpstr">
      <vt:lpstr>Arial</vt:lpstr>
      <vt:lpstr>Calibri</vt:lpstr>
      <vt:lpstr>Calibri Light</vt:lpstr>
      <vt:lpstr>Holding PAge</vt:lpstr>
      <vt:lpstr>Accessible 2</vt:lpstr>
      <vt:lpstr>    Trauma-Informed Practice (TIP)  </vt:lpstr>
      <vt:lpstr>PowerPoint Presentation</vt:lpstr>
      <vt:lpstr>Core Principles of Trauma-Informed Practice</vt:lpstr>
      <vt:lpstr>PowerPoint Presentation</vt:lpstr>
      <vt:lpstr> Why It Matters </vt:lpstr>
      <vt:lpstr>PowerPoint Presentation</vt:lpstr>
      <vt:lpstr>Key Origins and Influences</vt:lpstr>
      <vt:lpstr>Key Origins and Influences</vt:lpstr>
      <vt:lpstr>PowerPoint Presentation</vt:lpstr>
      <vt:lpstr>PowerPoint Presentation</vt:lpstr>
      <vt:lpstr>PowerPoint Presentation</vt:lpstr>
      <vt:lpstr>PowerPoint Presentation</vt:lpstr>
      <vt:lpstr>How does it influence practice with young people?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are some effective strategies for youth workers?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Group Task</vt:lpstr>
      <vt:lpstr>PowerPoint Presentation</vt:lpstr>
      <vt:lpstr>PowerPoint Presentation</vt:lpstr>
      <vt:lpstr>PowerPoint Presentation</vt:lpstr>
      <vt:lpstr>PowerPoint Presentation</vt:lpstr>
      <vt:lpstr>PowerPoint Presentation</vt:lpstr>
      <vt:lpstr>PowerPoint Presentation</vt:lpstr>
      <vt:lpstr>Here are some current and effective training resources available for youth workers to develop trauma-informed practice:</vt:lpstr>
      <vt:lpstr>Helpful resources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Alana Enoch</cp:lastModifiedBy>
  <cp:revision>21</cp:revision>
  <dcterms:created xsi:type="dcterms:W3CDTF">2022-06-22T10:03:12Z</dcterms:created>
  <dcterms:modified xsi:type="dcterms:W3CDTF">2025-06-23T15:22:09Z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0x0101003847BB3BC7CD6142BD04558DE981B893</vt:lpwstr>
  </property>
  <property fmtid="{D5CDD505-2E9C-101B-9397-08002B2CF9AE}" pid="3" name="MediaServiceImageTags">
    <vt:lpwstr/>
  </property>
</Properties>
</file>