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0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A9A4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E30DF82-C882-E1FE-8D90-27ED42B86BC2}" v="15" dt="2025-10-13T20:57:04.916"/>
    <p1510:client id="{FA35F76A-C105-7A16-D815-52E3B64B80DC}" v="220" dt="2025-10-13T21:32:43.5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63" d="100"/>
          <a:sy n="63" d="100"/>
        </p:scale>
        <p:origin x="780" y="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11/2/2025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227612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11/2/2025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52983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11/2/2025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7380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11/2/2025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2876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11/2/2025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23275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11/2/2025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2908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11/2/2025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4348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11/2/2025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7804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11/2/2025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68142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11/2/2025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92421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11/2/2025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98109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11/2/2025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29828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01923" y="101601"/>
            <a:ext cx="7588155" cy="1595120"/>
          </a:xfrm>
        </p:spPr>
        <p:txBody>
          <a:bodyPr>
            <a:normAutofit/>
          </a:bodyPr>
          <a:lstStyle/>
          <a:p>
            <a:r>
              <a:rPr 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Digital transformation in the health and social care profession </a:t>
            </a:r>
            <a:endParaRPr lang="en-AU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01923" y="1849120"/>
            <a:ext cx="7588155" cy="3408679"/>
          </a:xfrm>
        </p:spPr>
        <p:txBody>
          <a:bodyPr>
            <a:normAutofit/>
          </a:bodyPr>
          <a:lstStyle/>
          <a:p>
            <a:pPr lvl="0">
              <a:lnSpc>
                <a:spcPts val="2893"/>
              </a:lnSpc>
              <a:spcBef>
                <a:spcPct val="0"/>
              </a:spcBef>
            </a:pPr>
            <a:r>
              <a:rPr lang="en-US" sz="2400" b="1" dirty="0" smtClean="0">
                <a:latin typeface="Times New Roman" panose="02020603050405020304" pitchFamily="18" charset="0"/>
                <a:ea typeface="Nourd Heavy"/>
                <a:cs typeface="Times New Roman" panose="02020603050405020304" pitchFamily="18" charset="0"/>
                <a:sym typeface="Nourd Heavy"/>
              </a:rPr>
              <a:t>Faria Naeem </a:t>
            </a:r>
          </a:p>
          <a:p>
            <a:pPr lvl="0">
              <a:lnSpc>
                <a:spcPts val="2893"/>
              </a:lnSpc>
              <a:spcBef>
                <a:spcPct val="0"/>
              </a:spcBef>
            </a:pPr>
            <a:r>
              <a:rPr lang="en-US" sz="2400" b="1" dirty="0" smtClean="0">
                <a:latin typeface="Times New Roman" panose="02020603050405020304" pitchFamily="18" charset="0"/>
                <a:ea typeface="Nourd Heavy"/>
                <a:cs typeface="Times New Roman" panose="02020603050405020304" pitchFamily="18" charset="0"/>
                <a:sym typeface="Nourd Heavy"/>
              </a:rPr>
              <a:t>Student </a:t>
            </a:r>
            <a:r>
              <a:rPr lang="en-US" sz="2400" b="1" dirty="0">
                <a:latin typeface="Times New Roman" panose="02020603050405020304" pitchFamily="18" charset="0"/>
                <a:ea typeface="Nourd Heavy"/>
                <a:cs typeface="Times New Roman" panose="02020603050405020304" pitchFamily="18" charset="0"/>
                <a:sym typeface="Nourd Heavy"/>
              </a:rPr>
              <a:t>number:  2314330 </a:t>
            </a:r>
            <a:endParaRPr lang="en-US" sz="2400" b="1" dirty="0" smtClean="0">
              <a:latin typeface="Times New Roman" panose="02020603050405020304" pitchFamily="18" charset="0"/>
              <a:ea typeface="Nourd Heavy"/>
              <a:cs typeface="Times New Roman" panose="02020603050405020304" pitchFamily="18" charset="0"/>
              <a:sym typeface="Nourd Heavy"/>
            </a:endParaRPr>
          </a:p>
          <a:p>
            <a:pPr lvl="0">
              <a:lnSpc>
                <a:spcPts val="2893"/>
              </a:lnSpc>
              <a:spcBef>
                <a:spcPct val="0"/>
              </a:spcBef>
            </a:pPr>
            <a:r>
              <a:rPr lang="en-US" sz="2400" b="1" dirty="0" smtClean="0">
                <a:latin typeface="Times New Roman" panose="02020603050405020304" pitchFamily="18" charset="0"/>
                <a:ea typeface="Nourd Heavy"/>
                <a:cs typeface="Times New Roman" panose="02020603050405020304" pitchFamily="18" charset="0"/>
                <a:sym typeface="Nourd Heavy"/>
              </a:rPr>
              <a:t>Viva Voce BMHP6026</a:t>
            </a:r>
          </a:p>
          <a:p>
            <a:pPr lvl="0">
              <a:lnSpc>
                <a:spcPts val="2893"/>
              </a:lnSpc>
              <a:spcBef>
                <a:spcPct val="0"/>
              </a:spcBef>
            </a:pPr>
            <a:r>
              <a:rPr lang="en-US" sz="2400" b="1" dirty="0" smtClean="0">
                <a:latin typeface="Times New Roman" panose="02020603050405020304" pitchFamily="18" charset="0"/>
                <a:ea typeface="Nourd Heavy"/>
                <a:cs typeface="Times New Roman" panose="02020603050405020304" pitchFamily="18" charset="0"/>
                <a:sym typeface="Nourd Heavy"/>
              </a:rPr>
              <a:t>Component 2 </a:t>
            </a:r>
          </a:p>
          <a:p>
            <a:pPr lvl="0">
              <a:lnSpc>
                <a:spcPts val="2893"/>
              </a:lnSpc>
              <a:spcBef>
                <a:spcPct val="0"/>
              </a:spcBef>
            </a:pPr>
            <a:r>
              <a:rPr lang="en-US" sz="2400" b="1" dirty="0" smtClean="0">
                <a:latin typeface="Times New Roman" panose="02020603050405020304" pitchFamily="18" charset="0"/>
                <a:ea typeface="Nourd Heavy"/>
                <a:cs typeface="Times New Roman" panose="02020603050405020304" pitchFamily="18" charset="0"/>
                <a:sym typeface="Nourd Heavy"/>
              </a:rPr>
              <a:t>Lecturer name : Martin </a:t>
            </a:r>
            <a:r>
              <a:rPr lang="en-US" sz="2400" b="1" dirty="0" err="1" smtClean="0">
                <a:latin typeface="Times New Roman" panose="02020603050405020304" pitchFamily="18" charset="0"/>
                <a:ea typeface="Nourd Heavy"/>
                <a:cs typeface="Times New Roman" panose="02020603050405020304" pitchFamily="18" charset="0"/>
                <a:sym typeface="Nourd Heavy"/>
              </a:rPr>
              <a:t>Svegeda</a:t>
            </a:r>
            <a:endParaRPr lang="en-US" sz="2400" b="1" dirty="0" smtClean="0">
              <a:latin typeface="Times New Roman" panose="02020603050405020304" pitchFamily="18" charset="0"/>
              <a:ea typeface="Nourd Heavy"/>
              <a:cs typeface="Times New Roman" panose="02020603050405020304" pitchFamily="18" charset="0"/>
              <a:sym typeface="Nourd Heavy"/>
            </a:endParaRPr>
          </a:p>
          <a:p>
            <a:pPr lvl="0">
              <a:lnSpc>
                <a:spcPts val="2893"/>
              </a:lnSpc>
              <a:spcBef>
                <a:spcPct val="0"/>
              </a:spcBef>
            </a:pPr>
            <a:r>
              <a:rPr lang="en-US" sz="2400" b="1" dirty="0" smtClean="0">
                <a:latin typeface="Times New Roman" panose="02020603050405020304" pitchFamily="18" charset="0"/>
                <a:ea typeface="Nourd Heavy"/>
                <a:cs typeface="Times New Roman" panose="02020603050405020304" pitchFamily="18" charset="0"/>
                <a:sym typeface="Nourd Heavy"/>
              </a:rPr>
              <a:t> </a:t>
            </a:r>
            <a:endParaRPr lang="en-US" sz="2400" b="1" dirty="0">
              <a:latin typeface="Times New Roman" panose="02020603050405020304" pitchFamily="18" charset="0"/>
              <a:ea typeface="Nourd Heavy"/>
              <a:cs typeface="Times New Roman" panose="02020603050405020304" pitchFamily="18" charset="0"/>
              <a:sym typeface="Nourd Heavy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C74FA3-04D8-4D96-AB07-740A1DA327FB}" type="datetime1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1471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                          </a:t>
            </a:r>
            <a:r>
              <a:rPr lang="en-US" dirty="0" smtClean="0">
                <a:solidFill>
                  <a:srgbClr val="172B4D"/>
                </a:solidFill>
              </a:rPr>
              <a:t>Title </a:t>
            </a:r>
            <a:r>
              <a:rPr lang="en-US" dirty="0">
                <a:solidFill>
                  <a:srgbClr val="172B4D"/>
                </a:solidFill>
              </a:rPr>
              <a:t>Slide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>
                <a:solidFill>
                  <a:srgbClr val="172B4D"/>
                </a:solidFill>
                <a:ea typeface="Open Sans"/>
                <a:cs typeface="Open Sans"/>
              </a:rPr>
              <a:t>The </a:t>
            </a:r>
            <a:r>
              <a:rPr lang="en-US" b="1" dirty="0">
                <a:solidFill>
                  <a:srgbClr val="172B4D"/>
                </a:solidFill>
                <a:ea typeface="Open Sans"/>
                <a:cs typeface="Open Sans"/>
              </a:rPr>
              <a:t>NHS Electronic Prescribing Service (EPS): Transforming Healthcare Delivery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A3987-93B0-46FD-B09F-510771047612}" type="datetime1">
              <a:rPr lang="en-US" smtClean="0"/>
              <a:t>11/2/2025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
              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20045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355600"/>
            <a:ext cx="9557288" cy="4216400"/>
          </a:xfrm>
        </p:spPr>
        <p:txBody>
          <a:bodyPr>
            <a:normAutofit/>
          </a:bodyPr>
          <a:lstStyle/>
          <a:p>
            <a:r>
              <a:rPr lang="en-US" sz="2400" b="1" dirty="0" smtClean="0">
                <a:solidFill>
                  <a:srgbClr val="172B4D"/>
                </a:solidFill>
              </a:rPr>
              <a:t>Introduction &amp; Context</a:t>
            </a:r>
            <a:endParaRPr lang="en-US" sz="2400" dirty="0" smtClean="0"/>
          </a:p>
          <a:p>
            <a:pPr marL="285750" indent="-285750">
              <a:buFont typeface="Arial"/>
              <a:buChar char="•"/>
            </a:pPr>
            <a:r>
              <a:rPr lang="en-US" sz="2400" b="1" dirty="0" smtClean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Background</a:t>
            </a:r>
            <a:r>
              <a:rPr lang="en-US" sz="24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:</a:t>
            </a:r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 NHS has adopted digital tools over the past decade to improve healthcare safety, speed, and quality.</a:t>
            </a:r>
            <a:endParaRPr lang="en-US" sz="2400" dirty="0">
              <a:latin typeface="Neue Haas Grotesk Text Pro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Core Concept:</a:t>
            </a:r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 The Electronic Prescribing Service (EPS) enables GPs to send prescriptions digitally to pharmacies.</a:t>
            </a:r>
            <a:endParaRPr lang="en-US" sz="2400" dirty="0">
              <a:latin typeface="Neue Haas Grotesk Text Pro"/>
            </a:endParaRPr>
          </a:p>
          <a:p>
            <a:pPr marL="285750" indent="-285750">
              <a:buFont typeface="Arial"/>
              <a:buChar char="•"/>
            </a:pPr>
            <a:r>
              <a:rPr lang="en-US" sz="24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Significance:</a:t>
            </a:r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 Revolutionised prescription management</a:t>
            </a:r>
            <a:r>
              <a:rPr lang="en-US" sz="28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 since 2014.</a:t>
            </a:r>
            <a:endParaRPr lang="en-US" sz="2800" dirty="0">
              <a:latin typeface="Neue Haas Grotesk Text Pro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69356-A251-A599-D941-03E0F874AA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700" b="1" dirty="0">
                <a:solidFill>
                  <a:srgbClr val="172B4D"/>
                </a:solidFill>
              </a:rPr>
              <a:t>                              </a:t>
            </a:r>
            <a:r>
              <a:rPr lang="en-US" sz="2700" b="1" dirty="0" smtClean="0">
                <a:solidFill>
                  <a:srgbClr val="172B4D"/>
                </a:solidFill>
              </a:rPr>
              <a:t>The </a:t>
            </a:r>
            <a:r>
              <a:rPr lang="en-US" sz="2700" b="1" dirty="0">
                <a:solidFill>
                  <a:srgbClr val="172B4D"/>
                </a:solidFill>
              </a:rPr>
              <a:t>Core Problem</a:t>
            </a:r>
            <a:endParaRPr lang="en-US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221367-C2FA-7081-1A7D-BEA6990A2C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8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Traditional Prescription Process:</a:t>
            </a:r>
            <a:endParaRPr lang="en-US" sz="2800" dirty="0">
              <a:latin typeface="Neue Haas Grotesk Text Pro"/>
            </a:endParaRPr>
          </a:p>
          <a:p>
            <a:pPr lvl="1"/>
            <a:r>
              <a:rPr lang="en-US" sz="28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Manual, paper-based, error-prone</a:t>
            </a:r>
            <a:endParaRPr lang="en-US" sz="2800">
              <a:latin typeface="Neue Haas Grotesk Text Pro"/>
            </a:endParaRPr>
          </a:p>
          <a:p>
            <a:pPr lvl="1"/>
            <a:r>
              <a:rPr lang="en-US" sz="28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Time-consuming for staff and patients</a:t>
            </a:r>
            <a:endParaRPr lang="en-US" sz="2800">
              <a:latin typeface="Neue Haas Grotesk Text Pro"/>
            </a:endParaRPr>
          </a:p>
          <a:p>
            <a:pPr lvl="1"/>
            <a:r>
              <a:rPr lang="en-US" sz="28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Frequent administrative burden</a:t>
            </a:r>
            <a:endParaRPr lang="en-US" sz="2800">
              <a:latin typeface="Neue Haas Grotesk Text Pro"/>
            </a:endParaRPr>
          </a:p>
          <a:p>
            <a:pPr lvl="1"/>
            <a:r>
              <a:rPr lang="en-US" sz="28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Risk of lost or illegible prescriptions</a:t>
            </a:r>
            <a:endParaRPr lang="en-US" sz="2800" dirty="0">
              <a:latin typeface="Neue Haas Grotesk Text Pro"/>
            </a:endParaRPr>
          </a:p>
          <a:p>
            <a:r>
              <a:rPr lang="en-US" sz="28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Need:</a:t>
            </a:r>
            <a:r>
              <a:rPr lang="en-US" sz="28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 A safer, more efficient, and reliable system</a:t>
            </a:r>
            <a:endParaRPr lang="en-US" sz="2800" dirty="0">
              <a:latin typeface="Neue Haas Grotesk Text Pro"/>
              <a:ea typeface="Calibri"/>
              <a:cs typeface="Calibri"/>
            </a:endParaRP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674336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41157-CB24-BA94-575F-BA4D1603DB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700" b="1" dirty="0">
                <a:solidFill>
                  <a:srgbClr val="172B4D"/>
                </a:solidFill>
              </a:rPr>
              <a:t>                    </a:t>
            </a:r>
            <a:r>
              <a:rPr lang="en-US" sz="2700" b="1" dirty="0" smtClean="0">
                <a:solidFill>
                  <a:srgbClr val="172B4D"/>
                </a:solidFill>
              </a:rPr>
              <a:t>EPS </a:t>
            </a:r>
            <a:r>
              <a:rPr lang="en-US" sz="2700" b="1" dirty="0">
                <a:solidFill>
                  <a:srgbClr val="172B4D"/>
                </a:solidFill>
              </a:rPr>
              <a:t>as the Solution</a:t>
            </a:r>
            <a:endParaRPr lang="en-US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E26EE-D7F0-2152-48D8-3EC95F285F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sz="2700" b="1">
              <a:solidFill>
                <a:srgbClr val="172B4D"/>
              </a:solidFill>
            </a:endParaRPr>
          </a:p>
          <a:p>
            <a:r>
              <a:rPr lang="en-US" sz="3200" b="1" dirty="0">
                <a:solidFill>
                  <a:srgbClr val="172B4D"/>
                </a:solidFill>
                <a:latin typeface="Open Sans"/>
                <a:ea typeface="Open Sans"/>
                <a:cs typeface="Open Sans"/>
              </a:rPr>
              <a:t>What is EPS?</a:t>
            </a:r>
            <a:endParaRPr lang="en-US" sz="3200" dirty="0"/>
          </a:p>
          <a:p>
            <a:pPr lvl="1"/>
            <a:r>
              <a:rPr lang="en-US" sz="28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Digital transmission of prescriptions</a:t>
            </a:r>
            <a:endParaRPr lang="en-US" sz="2800">
              <a:latin typeface="Neue Haas Grotesk Text Pro"/>
            </a:endParaRPr>
          </a:p>
          <a:p>
            <a:pPr lvl="1"/>
            <a:r>
              <a:rPr lang="en-US" sz="28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Real-time, accurate, and secure</a:t>
            </a:r>
            <a:endParaRPr lang="en-US" sz="2800">
              <a:latin typeface="Neue Haas Grotesk Text Pro"/>
            </a:endParaRPr>
          </a:p>
          <a:p>
            <a:r>
              <a:rPr lang="en-US" sz="3200" b="1" dirty="0">
                <a:solidFill>
                  <a:srgbClr val="172B4D"/>
                </a:solidFill>
                <a:latin typeface="Open Sans"/>
                <a:ea typeface="Open Sans"/>
                <a:cs typeface="Open Sans"/>
              </a:rPr>
              <a:t>Implementation:</a:t>
            </a:r>
            <a:r>
              <a:rPr lang="en-US" sz="3200" dirty="0">
                <a:solidFill>
                  <a:srgbClr val="172B4D"/>
                </a:solidFill>
                <a:latin typeface="Open Sans"/>
                <a:ea typeface="Open Sans"/>
                <a:cs typeface="Open Sans"/>
              </a:rPr>
              <a:t> </a:t>
            </a:r>
            <a:r>
              <a:rPr lang="en-US" sz="28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Nationwide since 2014, impacting all parts of the NHS</a:t>
            </a:r>
            <a:endParaRPr lang="en-US" sz="2800" dirty="0">
              <a:latin typeface="Neue Haas Grotesk Text Pro"/>
            </a:endParaRP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9018867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C2EA3-B8F9-8C5A-34AA-04CE57038A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337877"/>
          </a:xfrm>
        </p:spPr>
        <p:txBody>
          <a:bodyPr>
            <a:normAutofit/>
          </a:bodyPr>
          <a:lstStyle/>
          <a:p>
            <a:r>
              <a:rPr lang="en-US" sz="3600" b="1" dirty="0" smtClean="0">
                <a:solidFill>
                  <a:srgbClr val="172B4D"/>
                </a:solidFill>
              </a:rPr>
              <a:t>         Impact </a:t>
            </a:r>
            <a:r>
              <a:rPr lang="en-US" sz="3600" b="1" dirty="0">
                <a:solidFill>
                  <a:srgbClr val="172B4D"/>
                </a:solidFill>
              </a:rPr>
              <a:t>on Workforce</a:t>
            </a:r>
            <a:endParaRPr lang="en-US" sz="3600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377836-6A12-9863-3A99-00C2E3EEE2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sz="4000" b="1" dirty="0">
                <a:solidFill>
                  <a:srgbClr val="172B4D"/>
                </a:solidFill>
              </a:rPr>
              <a:t>Problems Addressed</a:t>
            </a:r>
            <a:endParaRPr lang="en-US" sz="4000" dirty="0"/>
          </a:p>
          <a:p>
            <a:r>
              <a:rPr lang="en-US" sz="28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High administrative workload</a:t>
            </a:r>
            <a:endParaRPr lang="en-US" sz="2800" dirty="0">
              <a:latin typeface="Neue Haas Grotesk Text Pro"/>
            </a:endParaRPr>
          </a:p>
          <a:p>
            <a:r>
              <a:rPr lang="en-US" sz="28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Paperwork errors</a:t>
            </a:r>
            <a:endParaRPr lang="en-US" sz="2800" dirty="0">
              <a:latin typeface="Neue Haas Grotesk Text Pro"/>
            </a:endParaRPr>
          </a:p>
          <a:p>
            <a:r>
              <a:rPr lang="en-US" sz="28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Inefficient communication</a:t>
            </a:r>
            <a:endParaRPr lang="en-US" sz="2800" dirty="0">
              <a:latin typeface="Neue Haas Grotesk Text Pro"/>
            </a:endParaRPr>
          </a:p>
          <a:p>
            <a:r>
              <a:rPr lang="en-US" sz="4000" b="1" dirty="0">
                <a:solidFill>
                  <a:srgbClr val="172B4D"/>
                </a:solidFill>
              </a:rPr>
              <a:t>EPS Solutions</a:t>
            </a:r>
            <a:endParaRPr lang="en-US" sz="4000" dirty="0"/>
          </a:p>
          <a:p>
            <a:r>
              <a:rPr lang="en-US" sz="2000" b="1" dirty="0">
                <a:solidFill>
                  <a:srgbClr val="172B4D"/>
                </a:solidFill>
                <a:latin typeface="Open Sans"/>
                <a:ea typeface="Open Sans"/>
                <a:cs typeface="Open Sans"/>
              </a:rPr>
              <a:t>Reduced Admin Burden:</a:t>
            </a:r>
            <a:r>
              <a:rPr lang="en-US" sz="2000" dirty="0">
                <a:solidFill>
                  <a:srgbClr val="172B4D"/>
                </a:solidFill>
                <a:latin typeface="Open Sans"/>
                <a:ea typeface="Open Sans"/>
                <a:cs typeface="Open Sans"/>
              </a:rPr>
              <a:t> </a:t>
            </a:r>
            <a:r>
              <a:rPr lang="en-US" sz="28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Digital automation saves time (NHS Digital, 2023)</a:t>
            </a:r>
            <a:endParaRPr lang="en-US" sz="2800" dirty="0">
              <a:latin typeface="Neue Haas Grotesk Text Pro"/>
            </a:endParaRPr>
          </a:p>
          <a:p>
            <a:r>
              <a:rPr lang="en-US" sz="2000" b="1" dirty="0">
                <a:solidFill>
                  <a:srgbClr val="172B4D"/>
                </a:solidFill>
                <a:latin typeface="Open Sans"/>
                <a:ea typeface="Open Sans"/>
                <a:cs typeface="Open Sans"/>
              </a:rPr>
              <a:t>Improved Safety:</a:t>
            </a:r>
            <a:r>
              <a:rPr lang="en-US" sz="2000" dirty="0">
                <a:solidFill>
                  <a:srgbClr val="172B4D"/>
                </a:solidFill>
                <a:latin typeface="Open Sans"/>
                <a:ea typeface="Open Sans"/>
                <a:cs typeface="Open Sans"/>
              </a:rPr>
              <a:t> </a:t>
            </a:r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Fewer medication errors (Franklin &amp; Puaar, 2020)</a:t>
            </a:r>
            <a:endParaRPr lang="en-US" sz="2400" dirty="0">
              <a:latin typeface="Neue Haas Grotesk Text Pro"/>
            </a:endParaRPr>
          </a:p>
          <a:p>
            <a:r>
              <a:rPr lang="en-US" sz="2000" b="1" dirty="0">
                <a:solidFill>
                  <a:srgbClr val="172B4D"/>
                </a:solidFill>
                <a:latin typeface="Open Sans"/>
                <a:ea typeface="Open Sans"/>
                <a:cs typeface="Open Sans"/>
              </a:rPr>
              <a:t>Skill Growth:</a:t>
            </a:r>
            <a:r>
              <a:rPr lang="en-US" sz="2000" dirty="0">
                <a:solidFill>
                  <a:srgbClr val="172B4D"/>
                </a:solidFill>
                <a:latin typeface="Open Sans"/>
                <a:ea typeface="Open Sans"/>
                <a:cs typeface="Open Sans"/>
              </a:rPr>
              <a:t> </a:t>
            </a:r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Enhanced digital skills and confidence (Williams et al., 2022)</a:t>
            </a:r>
            <a:endParaRPr lang="en-US" sz="2400" dirty="0">
              <a:latin typeface="Neue Haas Grotesk Text Pro"/>
            </a:endParaRPr>
          </a:p>
          <a:p>
            <a:r>
              <a:rPr lang="en-US" sz="2000" b="1" dirty="0">
                <a:solidFill>
                  <a:srgbClr val="172B4D"/>
                </a:solidFill>
                <a:latin typeface="Open Sans"/>
                <a:ea typeface="Open Sans"/>
                <a:cs typeface="Open Sans"/>
              </a:rPr>
              <a:t>Better Collaboration:</a:t>
            </a:r>
            <a:r>
              <a:rPr lang="en-US" sz="2000" dirty="0">
                <a:solidFill>
                  <a:srgbClr val="172B4D"/>
                </a:solidFill>
                <a:latin typeface="Open Sans"/>
                <a:ea typeface="Open Sans"/>
                <a:cs typeface="Open Sans"/>
              </a:rPr>
              <a:t> </a:t>
            </a:r>
            <a:r>
              <a:rPr lang="en-US" sz="20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Faster, clearer communication between GPs and pharmacists</a:t>
            </a:r>
            <a:endParaRPr lang="en-US" sz="2000" dirty="0">
              <a:latin typeface="Neue Haas Grotesk Text Pro"/>
            </a:endParaRPr>
          </a:p>
          <a:p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12664056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F65EA-DC62-B3D0-7AE9-15B4E0EB9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700" b="1" dirty="0">
                <a:solidFill>
                  <a:srgbClr val="172B4D"/>
                </a:solidFill>
              </a:rPr>
              <a:t>                          </a:t>
            </a:r>
            <a:r>
              <a:rPr lang="en-US" sz="2700" b="1" dirty="0" smtClean="0">
                <a:solidFill>
                  <a:srgbClr val="172B4D"/>
                </a:solidFill>
              </a:rPr>
              <a:t>Challenges </a:t>
            </a:r>
            <a:r>
              <a:rPr lang="en-US" sz="2700" b="1" dirty="0">
                <a:solidFill>
                  <a:srgbClr val="172B4D"/>
                </a:solidFill>
              </a:rPr>
              <a:t>for the Workforce</a:t>
            </a:r>
            <a:endParaRPr lang="en-US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1FDE3B-395E-2948-F881-BFBB9EB92E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24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Training Needs:</a:t>
            </a:r>
            <a:r>
              <a:rPr lang="en-US" sz="3600" dirty="0">
                <a:solidFill>
                  <a:srgbClr val="172B4D"/>
                </a:solidFill>
                <a:latin typeface="Open Sans"/>
                <a:ea typeface="Open Sans"/>
                <a:cs typeface="Open Sans"/>
              </a:rPr>
              <a:t> </a:t>
            </a:r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Ongoing learning, anxiety among less tech-savvy staff (Doherty, 2020)</a:t>
            </a:r>
            <a:endParaRPr lang="en-US" sz="2400">
              <a:latin typeface="Neue Haas Grotesk Text Pro"/>
            </a:endParaRPr>
          </a:p>
          <a:p>
            <a:r>
              <a:rPr lang="en-US" sz="24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System Reliability</a:t>
            </a:r>
            <a:r>
              <a:rPr lang="en-US" sz="3600" b="1" dirty="0">
                <a:solidFill>
                  <a:srgbClr val="172B4D"/>
                </a:solidFill>
                <a:latin typeface="Open Sans"/>
                <a:ea typeface="Open Sans"/>
                <a:cs typeface="Open Sans"/>
              </a:rPr>
              <a:t>:</a:t>
            </a:r>
            <a:r>
              <a:rPr lang="en-US" sz="3600" dirty="0">
                <a:solidFill>
                  <a:srgbClr val="172B4D"/>
                </a:solidFill>
                <a:latin typeface="Open Sans"/>
                <a:ea typeface="Open Sans"/>
                <a:cs typeface="Open Sans"/>
              </a:rPr>
              <a:t> </a:t>
            </a:r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Outages cause delays and confusion (King’s Fund, 2019)</a:t>
            </a:r>
            <a:endParaRPr lang="en-US" sz="2400">
              <a:latin typeface="Neue Haas Grotesk Text Pro"/>
            </a:endParaRPr>
          </a:p>
          <a:p>
            <a:r>
              <a:rPr lang="en-US" sz="24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Changing Roles</a:t>
            </a:r>
            <a:r>
              <a:rPr lang="en-US" sz="3600" b="1" dirty="0">
                <a:solidFill>
                  <a:srgbClr val="172B4D"/>
                </a:solidFill>
                <a:latin typeface="Open Sans"/>
                <a:ea typeface="Open Sans"/>
                <a:cs typeface="Open Sans"/>
              </a:rPr>
              <a:t>:</a:t>
            </a:r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 Job security concerns for admin staff</a:t>
            </a:r>
            <a:endParaRPr lang="en-US" sz="2400">
              <a:latin typeface="Neue Haas Grotesk Text Pro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3747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6EEC2-D54E-B000-287E-00D179C37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700" b="1" dirty="0">
                <a:solidFill>
                  <a:srgbClr val="172B4D"/>
                </a:solidFill>
              </a:rPr>
              <a:t>                                        </a:t>
            </a:r>
            <a:r>
              <a:rPr lang="en-US" sz="2700" b="1" dirty="0" smtClean="0">
                <a:solidFill>
                  <a:srgbClr val="172B4D"/>
                </a:solidFill>
              </a:rPr>
              <a:t>Impact </a:t>
            </a:r>
            <a:r>
              <a:rPr lang="en-US" sz="2700" b="1" dirty="0">
                <a:solidFill>
                  <a:srgbClr val="172B4D"/>
                </a:solidFill>
              </a:rPr>
              <a:t>on Patients</a:t>
            </a:r>
            <a:endParaRPr lang="en-US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9090AB-A016-A703-4C8D-F117AE384D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695" y="1110771"/>
            <a:ext cx="11318816" cy="519858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b="1" dirty="0">
                <a:solidFill>
                  <a:srgbClr val="172B4D"/>
                </a:solidFill>
              </a:rPr>
              <a:t>Problems Addressed</a:t>
            </a:r>
            <a:endParaRPr lang="en-US" dirty="0"/>
          </a:p>
          <a:p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Inconvenience of collecting paper prescriptions</a:t>
            </a:r>
            <a:endParaRPr lang="en-US" sz="2400" dirty="0">
              <a:latin typeface="Neue Haas Grotesk Text Pro"/>
            </a:endParaRPr>
          </a:p>
          <a:p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Risk of medication errors</a:t>
            </a:r>
            <a:endParaRPr lang="en-US" sz="2400" dirty="0">
              <a:latin typeface="Neue Haas Grotesk Text Pro"/>
            </a:endParaRPr>
          </a:p>
          <a:p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Barriers for vulnerable groups</a:t>
            </a:r>
            <a:endParaRPr lang="en-US" sz="2400" dirty="0">
              <a:latin typeface="Neue Haas Grotesk Text Pro"/>
            </a:endParaRPr>
          </a:p>
          <a:p>
            <a:r>
              <a:rPr lang="en-US" b="1" dirty="0">
                <a:solidFill>
                  <a:srgbClr val="172B4D"/>
                </a:solidFill>
              </a:rPr>
              <a:t>EPS Solutions</a:t>
            </a:r>
            <a:endParaRPr lang="en-US" dirty="0"/>
          </a:p>
          <a:p>
            <a:r>
              <a:rPr lang="en-US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Greater Convenience:</a:t>
            </a:r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 Prescriptions sent directly to pharmacy</a:t>
            </a:r>
            <a:endParaRPr lang="en-US" sz="2400">
              <a:latin typeface="Neue Haas Grotesk Text Pro"/>
            </a:endParaRPr>
          </a:p>
          <a:p>
            <a:r>
              <a:rPr lang="en-US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Enhanced Safety:</a:t>
            </a:r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 Clear audit trails, fewer mistakes</a:t>
            </a:r>
            <a:endParaRPr lang="en-US" sz="2400">
              <a:latin typeface="Neue Haas Grotesk Text Pro"/>
            </a:endParaRPr>
          </a:p>
          <a:p>
            <a:r>
              <a:rPr lang="en-US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Support for Vulnerable Patients:</a:t>
            </a:r>
            <a:r>
              <a:rPr lang="en-US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 </a:t>
            </a:r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Remote access, safer during pandemics</a:t>
            </a:r>
            <a:endParaRPr lang="en-US" sz="2400">
              <a:latin typeface="Neue Haas Grotesk Text Pro"/>
            </a:endParaRPr>
          </a:p>
          <a:p>
            <a:r>
              <a:rPr lang="en-US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Empowerment:</a:t>
            </a:r>
            <a:r>
              <a:rPr lang="en-US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 </a:t>
            </a:r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Access to information via apps/portals</a:t>
            </a:r>
            <a:endParaRPr lang="en-US" sz="2400">
              <a:latin typeface="Neue Haas Grotesk Text Pro"/>
            </a:endParaRP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79911559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B34AF-D540-F4A0-1B8E-5916C1141E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700" b="1" dirty="0">
                <a:solidFill>
                  <a:srgbClr val="172B4D"/>
                </a:solidFill>
              </a:rPr>
              <a:t>                                   </a:t>
            </a:r>
            <a:r>
              <a:rPr lang="en-US" sz="2700" b="1" dirty="0" smtClean="0">
                <a:solidFill>
                  <a:srgbClr val="172B4D"/>
                </a:solidFill>
              </a:rPr>
              <a:t> Patient </a:t>
            </a:r>
            <a:r>
              <a:rPr lang="en-US" sz="2700" b="1" dirty="0">
                <a:solidFill>
                  <a:srgbClr val="172B4D"/>
                </a:solidFill>
              </a:rPr>
              <a:t>Challenges</a:t>
            </a:r>
            <a:endParaRPr lang="en-US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748AF0-9E37-75A0-C9F1-66DD774E6A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Digital Exclusion:</a:t>
            </a:r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 Older adults, those with language barriers, or without internet access may struggle (Age UK, 2019)</a:t>
            </a:r>
            <a:endParaRPr lang="en-US" sz="2400" dirty="0">
              <a:latin typeface="Neue Haas Grotesk Text Pro"/>
            </a:endParaRPr>
          </a:p>
          <a:p>
            <a:r>
              <a:rPr lang="en-US" sz="24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Loss of Personal Interaction:</a:t>
            </a:r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 Some miss direct contact with GPs/pharmacists</a:t>
            </a:r>
            <a:endParaRPr lang="en-US" sz="2400" dirty="0">
              <a:latin typeface="Neue Haas Grotesk Text Pro"/>
            </a:endParaRPr>
          </a:p>
          <a:p>
            <a:r>
              <a:rPr lang="en-US" sz="24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Errors in Pharmacy Nomination:</a:t>
            </a:r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 Incorrect pharmacy details can delay medication</a:t>
            </a:r>
            <a:endParaRPr lang="en-US" sz="2400" dirty="0">
              <a:latin typeface="Neue Haas Grotesk Text Pro"/>
            </a:endParaRP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40904576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D35DE-60A7-3A5F-BB76-364B1E5F4A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700" b="1" dirty="0">
                <a:solidFill>
                  <a:srgbClr val="172B4D"/>
                </a:solidFill>
              </a:rPr>
              <a:t>                              </a:t>
            </a:r>
            <a:r>
              <a:rPr lang="en-US" sz="2700" b="1" dirty="0" smtClean="0">
                <a:solidFill>
                  <a:srgbClr val="172B4D"/>
                </a:solidFill>
              </a:rPr>
              <a:t>Community </a:t>
            </a:r>
            <a:r>
              <a:rPr lang="en-US" sz="2700" b="1" dirty="0">
                <a:solidFill>
                  <a:srgbClr val="172B4D"/>
                </a:solidFill>
              </a:rPr>
              <a:t>Impact</a:t>
            </a:r>
            <a:endParaRPr lang="en-US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4B6978-A0DB-0E3A-AA2A-AD37535F7B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40000" lnSpcReduction="20000"/>
          </a:bodyPr>
          <a:lstStyle/>
          <a:p>
            <a:r>
              <a:rPr lang="en-US" sz="5100" b="1" dirty="0">
                <a:solidFill>
                  <a:srgbClr val="172B4D"/>
                </a:solidFill>
              </a:rPr>
              <a:t>Problems Addressed</a:t>
            </a:r>
            <a:endParaRPr lang="en-US" sz="3800" dirty="0"/>
          </a:p>
          <a:p>
            <a:r>
              <a:rPr lang="en-US" sz="51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Geographical barriers to access</a:t>
            </a:r>
            <a:endParaRPr lang="en-US" sz="5100">
              <a:latin typeface="Neue Haas Grotesk Text Pro"/>
            </a:endParaRPr>
          </a:p>
          <a:p>
            <a:r>
              <a:rPr lang="en-US" sz="51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Medication safety at a population level</a:t>
            </a:r>
            <a:endParaRPr lang="en-US" sz="5100">
              <a:latin typeface="Neue Haas Grotesk Text Pro"/>
            </a:endParaRPr>
          </a:p>
          <a:p>
            <a:r>
              <a:rPr lang="en-US" sz="4300" b="1" dirty="0">
                <a:solidFill>
                  <a:srgbClr val="172B4D"/>
                </a:solidFill>
              </a:rPr>
              <a:t>EPS Solutions</a:t>
            </a:r>
            <a:endParaRPr lang="en-US" sz="4300" dirty="0"/>
          </a:p>
          <a:p>
            <a:r>
              <a:rPr lang="en-US" sz="44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Improved Access in Rural Areas</a:t>
            </a:r>
            <a:endParaRPr lang="en-US" sz="4400">
              <a:latin typeface="Neue Haas Grotesk Text Pro"/>
            </a:endParaRPr>
          </a:p>
          <a:p>
            <a:r>
              <a:rPr lang="en-US" sz="44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Better Public Health Outcomes:</a:t>
            </a:r>
            <a:r>
              <a:rPr lang="en-US" sz="50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 Fewer </a:t>
            </a:r>
            <a:r>
              <a:rPr lang="en-US" sz="5000" err="1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hospitalisations</a:t>
            </a:r>
            <a:r>
              <a:rPr lang="en-US" sz="50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 due to medication errors (Sheikh et al., 2022)</a:t>
            </a:r>
            <a:endParaRPr lang="en-US" sz="5000">
              <a:latin typeface="Neue Haas Grotesk Text Pro"/>
            </a:endParaRPr>
          </a:p>
          <a:p>
            <a:r>
              <a:rPr lang="en-US" sz="50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Support for Carers:</a:t>
            </a:r>
            <a:r>
              <a:rPr lang="en-US" sz="50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 Family/carers can collect meds more easily</a:t>
            </a:r>
            <a:endParaRPr lang="en-US" sz="5000">
              <a:latin typeface="Neue Haas Grotesk Text Pro"/>
            </a:endParaRPr>
          </a:p>
          <a:p>
            <a:r>
              <a:rPr lang="en-US" sz="50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Environmental Benefits:</a:t>
            </a:r>
            <a:r>
              <a:rPr lang="en-US" sz="50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 Reduced paper use</a:t>
            </a:r>
            <a:endParaRPr lang="en-US" sz="5000">
              <a:latin typeface="Neue Haas Grotesk Text Pro"/>
            </a:endParaRPr>
          </a:p>
          <a:p>
            <a:r>
              <a:rPr lang="en-US" dirty="0"/>
              <a:t/>
            </a:r>
            <a:br>
              <a:rPr lang="en-US" dirty="0"/>
            </a:br>
            <a:endParaRPr lang="en-US" sz="5200"/>
          </a:p>
        </p:txBody>
      </p:sp>
    </p:spTree>
    <p:extLst>
      <p:ext uri="{BB962C8B-B14F-4D97-AF65-F5344CB8AC3E}">
        <p14:creationId xmlns:p14="http://schemas.microsoft.com/office/powerpoint/2010/main" val="356063681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827105-A308-94DB-A1CB-B33B82523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700" b="1" dirty="0">
                <a:solidFill>
                  <a:srgbClr val="172B4D"/>
                </a:solidFill>
              </a:rPr>
              <a:t>                         </a:t>
            </a:r>
            <a:r>
              <a:rPr lang="en-US" sz="2700" b="1" dirty="0" smtClean="0">
                <a:solidFill>
                  <a:srgbClr val="172B4D"/>
                </a:solidFill>
              </a:rPr>
              <a:t>Community-Level </a:t>
            </a:r>
            <a:r>
              <a:rPr lang="en-US" sz="2700" b="1" dirty="0">
                <a:solidFill>
                  <a:srgbClr val="172B4D"/>
                </a:solidFill>
              </a:rPr>
              <a:t>Challenges</a:t>
            </a:r>
            <a:endParaRPr lang="en-US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F31A0C-6148-972D-2D35-727543D42F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dirty="0">
                <a:solidFill>
                  <a:srgbClr val="172B4D"/>
                </a:solidFill>
                <a:latin typeface="Open Sans"/>
                <a:ea typeface="Open Sans"/>
                <a:cs typeface="Open Sans"/>
              </a:rPr>
              <a:t>Impact on Independent Pharmacies:</a:t>
            </a:r>
            <a:r>
              <a:rPr lang="en-US" sz="3600" dirty="0">
                <a:solidFill>
                  <a:srgbClr val="172B4D"/>
                </a:solidFill>
                <a:latin typeface="Open Sans"/>
                <a:ea typeface="Open Sans"/>
                <a:cs typeface="Open Sans"/>
              </a:rPr>
              <a:t> </a:t>
            </a:r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High costs and tech barriers for small businesses (PSNC, 2020)</a:t>
            </a:r>
            <a:endParaRPr lang="en-US" sz="2400">
              <a:latin typeface="Neue Haas Grotesk Text Pro"/>
            </a:endParaRPr>
          </a:p>
          <a:p>
            <a:r>
              <a:rPr lang="en-US" sz="24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Digital Divide:</a:t>
            </a:r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 Inequality in access to services</a:t>
            </a:r>
            <a:endParaRPr lang="en-US" sz="2400" dirty="0">
              <a:latin typeface="Neue Haas Grotesk Text Pro"/>
            </a:endParaRPr>
          </a:p>
          <a:p>
            <a:r>
              <a:rPr lang="en-US" sz="24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Potential Social Isolation:</a:t>
            </a:r>
            <a:r>
              <a:rPr lang="en-US" sz="3600" dirty="0">
                <a:solidFill>
                  <a:srgbClr val="172B4D"/>
                </a:solidFill>
                <a:latin typeface="Open Sans"/>
                <a:ea typeface="Open Sans"/>
                <a:cs typeface="Open Sans"/>
              </a:rPr>
              <a:t> </a:t>
            </a:r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Less face-to-face interaction, particularly for older adults</a:t>
            </a:r>
            <a:endParaRPr lang="en-US" sz="2400">
              <a:latin typeface="Neue Haas Grotesk Text Pro"/>
            </a:endParaRPr>
          </a:p>
          <a:p>
            <a:endParaRPr lang="en-US" sz="8000"/>
          </a:p>
        </p:txBody>
      </p:sp>
    </p:spTree>
    <p:extLst>
      <p:ext uri="{BB962C8B-B14F-4D97-AF65-F5344CB8AC3E}">
        <p14:creationId xmlns:p14="http://schemas.microsoft.com/office/powerpoint/2010/main" val="116907516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E1ABF8-B5B5-EAAB-D99A-7046F9FDC7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700" b="1" dirty="0">
                <a:solidFill>
                  <a:srgbClr val="172B4D"/>
                </a:solidFill>
              </a:rPr>
              <a:t>                                   </a:t>
            </a:r>
            <a:r>
              <a:rPr lang="en-US" sz="2700" b="1" dirty="0" smtClean="0">
                <a:solidFill>
                  <a:srgbClr val="172B4D"/>
                </a:solidFill>
              </a:rPr>
              <a:t>Critical </a:t>
            </a:r>
            <a:r>
              <a:rPr lang="en-US" sz="2700" b="1" dirty="0">
                <a:solidFill>
                  <a:srgbClr val="172B4D"/>
                </a:solidFill>
              </a:rPr>
              <a:t>Analysis</a:t>
            </a:r>
            <a:endParaRPr lang="en-US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8842A-FAB2-EE5E-5D28-D3AE9C4759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EPS Benefits:</a:t>
            </a:r>
            <a:r>
              <a:rPr lang="en-US" sz="3200" dirty="0">
                <a:solidFill>
                  <a:srgbClr val="172B4D"/>
                </a:solidFill>
                <a:latin typeface="Open Sans"/>
                <a:ea typeface="Open Sans"/>
                <a:cs typeface="Open Sans"/>
              </a:rPr>
              <a:t> </a:t>
            </a:r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Efficiency, safety, convenience, public health</a:t>
            </a:r>
            <a:endParaRPr lang="en-US" sz="2400">
              <a:latin typeface="Neue Haas Grotesk Text Pro"/>
            </a:endParaRPr>
          </a:p>
          <a:p>
            <a:r>
              <a:rPr lang="en-US" sz="24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Drawbacks:</a:t>
            </a:r>
            <a:r>
              <a:rPr lang="en-US" sz="3200" dirty="0">
                <a:solidFill>
                  <a:srgbClr val="172B4D"/>
                </a:solidFill>
                <a:latin typeface="Open Sans"/>
                <a:ea typeface="Open Sans"/>
                <a:cs typeface="Open Sans"/>
              </a:rPr>
              <a:t> </a:t>
            </a:r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Digital exclusion, system reliability, less personal care, adaptation challenges</a:t>
            </a:r>
            <a:endParaRPr lang="en-US" sz="2400">
              <a:latin typeface="Neue Haas Grotesk Text Pro"/>
            </a:endParaRPr>
          </a:p>
          <a:p>
            <a:r>
              <a:rPr lang="en-US" sz="24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Key Message:</a:t>
            </a:r>
            <a:r>
              <a:rPr lang="en-US" sz="3200" dirty="0">
                <a:solidFill>
                  <a:srgbClr val="172B4D"/>
                </a:solidFill>
                <a:latin typeface="Open Sans"/>
                <a:ea typeface="Open Sans"/>
                <a:cs typeface="Open Sans"/>
              </a:rPr>
              <a:t> </a:t>
            </a:r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EPS is transformative but not universally beneficial—targeted support is needed.</a:t>
            </a:r>
            <a:endParaRPr lang="en-US" sz="2400">
              <a:latin typeface="Neue Haas Grotesk Text Pro"/>
            </a:endParaRPr>
          </a:p>
          <a:p>
            <a:endParaRPr lang="en-US" sz="6600"/>
          </a:p>
        </p:txBody>
      </p:sp>
    </p:spTree>
    <p:extLst>
      <p:ext uri="{BB962C8B-B14F-4D97-AF65-F5344CB8AC3E}">
        <p14:creationId xmlns:p14="http://schemas.microsoft.com/office/powerpoint/2010/main" val="22878338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F12EE1-B0D2-53FF-69A4-333EBF096A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700" b="1" dirty="0">
                <a:solidFill>
                  <a:srgbClr val="172B4D"/>
                </a:solidFill>
              </a:rPr>
              <a:t>                                  </a:t>
            </a:r>
            <a:r>
              <a:rPr lang="en-US" sz="2700" b="1" dirty="0" smtClean="0">
                <a:solidFill>
                  <a:srgbClr val="172B4D"/>
                </a:solidFill>
              </a:rPr>
              <a:t>Recommendations</a:t>
            </a:r>
            <a:endParaRPr lang="en-US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1FF7E7-52C6-C340-C6D6-A5CBDDEFE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Continued Training:</a:t>
            </a:r>
            <a:r>
              <a:rPr lang="en-US" sz="3200" dirty="0">
                <a:solidFill>
                  <a:srgbClr val="172B4D"/>
                </a:solidFill>
                <a:latin typeface="Open Sans"/>
                <a:ea typeface="Open Sans"/>
                <a:cs typeface="Open Sans"/>
              </a:rPr>
              <a:t> </a:t>
            </a:r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For all staff, with extra support for less tech-savvy members</a:t>
            </a:r>
            <a:endParaRPr lang="en-US" sz="2400">
              <a:latin typeface="Neue Haas Grotesk Text Pro"/>
            </a:endParaRPr>
          </a:p>
          <a:p>
            <a:r>
              <a:rPr lang="en-US" sz="24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Robust Contingency Planning:</a:t>
            </a:r>
            <a:r>
              <a:rPr lang="en-US" sz="3200" dirty="0">
                <a:solidFill>
                  <a:srgbClr val="172B4D"/>
                </a:solidFill>
                <a:latin typeface="Open Sans"/>
                <a:ea typeface="Open Sans"/>
                <a:cs typeface="Open Sans"/>
              </a:rPr>
              <a:t> </a:t>
            </a:r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For system failures</a:t>
            </a:r>
            <a:endParaRPr lang="en-US" sz="2400">
              <a:latin typeface="Neue Haas Grotesk Text Pro"/>
            </a:endParaRPr>
          </a:p>
          <a:p>
            <a:r>
              <a:rPr lang="en-US" sz="24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Targeted Patient Support:</a:t>
            </a:r>
            <a:r>
              <a:rPr lang="en-US" sz="3200" dirty="0">
                <a:solidFill>
                  <a:srgbClr val="172B4D"/>
                </a:solidFill>
                <a:latin typeface="Open Sans"/>
                <a:ea typeface="Open Sans"/>
                <a:cs typeface="Open Sans"/>
              </a:rPr>
              <a:t> </a:t>
            </a:r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In-person and accessible help for those digitally excluded</a:t>
            </a:r>
            <a:endParaRPr lang="en-US" sz="2400">
              <a:latin typeface="Neue Haas Grotesk Text Pro"/>
            </a:endParaRPr>
          </a:p>
          <a:p>
            <a:r>
              <a:rPr lang="en-US" sz="24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Support for Small Pharmacies:</a:t>
            </a:r>
            <a:r>
              <a:rPr lang="en-US" sz="3200" dirty="0">
                <a:solidFill>
                  <a:srgbClr val="172B4D"/>
                </a:solidFill>
                <a:latin typeface="Open Sans"/>
                <a:ea typeface="Open Sans"/>
                <a:cs typeface="Open Sans"/>
              </a:rPr>
              <a:t> </a:t>
            </a:r>
            <a:r>
              <a:rPr lang="en-US" sz="2400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Funding and training to keep pace with digital changes</a:t>
            </a:r>
            <a:endParaRPr lang="en-US" sz="2400">
              <a:latin typeface="Neue Haas Grotesk Text Pro"/>
            </a:endParaRPr>
          </a:p>
          <a:p>
            <a:endParaRPr lang="en-US" sz="6600"/>
          </a:p>
        </p:txBody>
      </p:sp>
    </p:spTree>
    <p:extLst>
      <p:ext uri="{BB962C8B-B14F-4D97-AF65-F5344CB8AC3E}">
        <p14:creationId xmlns:p14="http://schemas.microsoft.com/office/powerpoint/2010/main" val="20916777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F78CA-D6F4-7144-52C3-44CA8F663F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700" b="1" dirty="0">
                <a:solidFill>
                  <a:srgbClr val="172B4D"/>
                </a:solidFill>
              </a:rPr>
              <a:t>                                    </a:t>
            </a:r>
            <a:r>
              <a:rPr lang="en-US" sz="2700" b="1" dirty="0" smtClean="0">
                <a:solidFill>
                  <a:srgbClr val="172B4D"/>
                </a:solidFill>
              </a:rPr>
              <a:t> </a:t>
            </a:r>
            <a:r>
              <a:rPr lang="en-US" sz="2700" b="1" dirty="0">
                <a:solidFill>
                  <a:srgbClr val="172B4D"/>
                </a:solidFill>
              </a:rPr>
              <a:t>Conclusion</a:t>
            </a:r>
            <a:endParaRPr lang="en-US" dirty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3A9A67-014A-F2FC-7CD6-6C18366890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EPS has </a:t>
            </a:r>
            <a:r>
              <a:rPr lang="en-US" sz="2400" b="1" dirty="0" err="1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modernised</a:t>
            </a:r>
            <a:r>
              <a:rPr lang="en-US" sz="24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 NHS prescription management, offering safety, efficiency, and access.</a:t>
            </a:r>
            <a:endParaRPr lang="en-US" sz="2400" dirty="0">
              <a:latin typeface="Neue Haas Grotesk Text Pro"/>
            </a:endParaRPr>
          </a:p>
          <a:p>
            <a:r>
              <a:rPr lang="en-US" sz="24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Challenges must be addressed for true inclusivity and reliability.</a:t>
            </a:r>
            <a:endParaRPr lang="en-US" sz="2400" dirty="0">
              <a:latin typeface="Neue Haas Grotesk Text Pro"/>
            </a:endParaRPr>
          </a:p>
          <a:p>
            <a:r>
              <a:rPr lang="en-US" sz="2400" b="1" dirty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Ongoing investment in training, infrastructure, and support will ensure EPS works for everyone</a:t>
            </a:r>
            <a:r>
              <a:rPr lang="en-US" sz="2400" b="1" dirty="0" smtClean="0">
                <a:solidFill>
                  <a:srgbClr val="172B4D"/>
                </a:solidFill>
                <a:latin typeface="Neue Haas Grotesk Text Pro"/>
                <a:ea typeface="Open Sans"/>
                <a:cs typeface="Open Sans"/>
              </a:rPr>
              <a:t>.</a:t>
            </a:r>
          </a:p>
          <a:p>
            <a:r>
              <a:rPr lang="en-GB" b="1" dirty="0" smtClean="0"/>
              <a:t>This research (EPS) </a:t>
            </a:r>
            <a:r>
              <a:rPr lang="en-GB" b="1" dirty="0"/>
              <a:t>is important because it streamlines prescriptions, reducing errors and saving time for patients and healthcare professionals. This supports better health outcomes across the NHS.</a:t>
            </a:r>
            <a:endParaRPr lang="en-US" sz="2400" b="1" dirty="0">
              <a:latin typeface="Neue Haas Grotesk Text Pro"/>
            </a:endParaRPr>
          </a:p>
          <a:p>
            <a:endParaRPr lang="en-US" sz="6600" dirty="0"/>
          </a:p>
        </p:txBody>
      </p:sp>
    </p:spTree>
    <p:extLst>
      <p:ext uri="{BB962C8B-B14F-4D97-AF65-F5344CB8AC3E}">
        <p14:creationId xmlns:p14="http://schemas.microsoft.com/office/powerpoint/2010/main" val="73068452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60488-7DCA-9CDF-766B-D33F6C3B9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67608" y="5662"/>
            <a:ext cx="3806952" cy="593778"/>
          </a:xfrm>
        </p:spPr>
        <p:txBody>
          <a:bodyPr/>
          <a:lstStyle/>
          <a:p>
            <a:r>
              <a:rPr lang="en-US" sz="2700" b="1">
                <a:solidFill>
                  <a:srgbClr val="172B4D"/>
                </a:solidFill>
              </a:rPr>
              <a:t>Slide 13: References</a:t>
            </a:r>
            <a:endParaRPr lang="en-US"/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76473D-08A4-20B5-1921-BD6E43212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487680"/>
            <a:ext cx="10653579" cy="6238240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Age UK (2019)</a:t>
            </a:r>
          </a:p>
          <a:p>
            <a:pPr marL="0" indent="0">
              <a:buNone/>
            </a:pPr>
            <a:r>
              <a:rPr lang="en-GB" dirty="0"/>
              <a:t>Benson (2019)</a:t>
            </a:r>
          </a:p>
          <a:p>
            <a:pPr marL="0" indent="0">
              <a:buNone/>
            </a:pPr>
            <a:r>
              <a:rPr lang="en-GB" dirty="0"/>
              <a:t>Doherty, J. (2020) ‘Staff experiences of digital change in the NHS’, </a:t>
            </a:r>
            <a:r>
              <a:rPr lang="en-GB" i="1" dirty="0"/>
              <a:t>British Journal of Healthcare Management</a:t>
            </a:r>
            <a:r>
              <a:rPr lang="en-GB" dirty="0"/>
              <a:t>, 26(8), pp. 1–6.</a:t>
            </a:r>
          </a:p>
          <a:p>
            <a:pPr marL="0" indent="0">
              <a:buNone/>
            </a:pPr>
            <a:r>
              <a:rPr lang="en-GB" dirty="0"/>
              <a:t>Franklin, B.D. and </a:t>
            </a:r>
            <a:r>
              <a:rPr lang="en-GB" dirty="0" err="1"/>
              <a:t>Puaar</a:t>
            </a:r>
            <a:r>
              <a:rPr lang="en-GB" dirty="0"/>
              <a:t>, S. (2020) ‘What is the impact of introducing inpatient electronic prescribing on prescribing errors? A naturalistic stepped wedge study in an English teaching hospital’, </a:t>
            </a:r>
            <a:r>
              <a:rPr lang="en-GB" i="1" dirty="0"/>
              <a:t>Health Informatics Journal</a:t>
            </a:r>
            <a:r>
              <a:rPr lang="en-GB" dirty="0"/>
              <a:t>, 26(3), pp. 1652–1662.</a:t>
            </a:r>
          </a:p>
          <a:p>
            <a:pPr marL="0" indent="0">
              <a:buNone/>
            </a:pPr>
            <a:r>
              <a:rPr lang="en-GB" dirty="0"/>
              <a:t>King’s Fund (2019) </a:t>
            </a:r>
            <a:r>
              <a:rPr lang="en-GB" i="1" dirty="0"/>
              <a:t>Digital change in health and social care</a:t>
            </a:r>
            <a:r>
              <a:rPr lang="en-GB" dirty="0"/>
              <a:t>. Available at: https://www.kingsfund.org.uk/ (Accessed: 18 September 2025).</a:t>
            </a:r>
          </a:p>
          <a:p>
            <a:pPr marL="0" indent="0">
              <a:buNone/>
            </a:pPr>
            <a:r>
              <a:rPr lang="en-GB" dirty="0"/>
              <a:t>Murray, E. et al. (2014)</a:t>
            </a:r>
          </a:p>
          <a:p>
            <a:pPr marL="0" indent="0">
              <a:buNone/>
            </a:pPr>
            <a:r>
              <a:rPr lang="en-GB" dirty="0"/>
              <a:t>NHS Digital (2021)</a:t>
            </a:r>
          </a:p>
          <a:p>
            <a:pPr marL="0" indent="0">
              <a:buNone/>
            </a:pPr>
            <a:r>
              <a:rPr lang="en-GB" dirty="0"/>
              <a:t>NHS Digital (2023) ‘Electronic Prescription Service’, </a:t>
            </a:r>
            <a:r>
              <a:rPr lang="en-GB" i="1" dirty="0"/>
              <a:t>NHS Digital Services</a:t>
            </a:r>
            <a:r>
              <a:rPr lang="en-GB" dirty="0"/>
              <a:t>. Available at: https://digital.nhs.uk/services/electronic-prescription-service/ (Accessed: 16 September 2025).</a:t>
            </a:r>
          </a:p>
          <a:p>
            <a:pPr marL="0" indent="0">
              <a:buNone/>
            </a:pPr>
            <a:r>
              <a:rPr lang="en-GB" dirty="0"/>
              <a:t>NHS England (2020) </a:t>
            </a:r>
            <a:r>
              <a:rPr lang="en-GB" i="1" dirty="0"/>
              <a:t>Coronavirus: Guidance for prescribing and dispensing</a:t>
            </a:r>
            <a:r>
              <a:rPr lang="en-GB" dirty="0"/>
              <a:t>. Available at: https://www.england.nhs.uk/ (Accessed: 17 September 2025).</a:t>
            </a:r>
          </a:p>
          <a:p>
            <a:pPr marL="0" indent="0">
              <a:buNone/>
            </a:pPr>
            <a:r>
              <a:rPr lang="en-GB" dirty="0"/>
              <a:t>PSNC (2020) </a:t>
            </a:r>
            <a:r>
              <a:rPr lang="en-GB" i="1" dirty="0"/>
              <a:t>Impact of EPS on community pharmacy</a:t>
            </a:r>
            <a:r>
              <a:rPr lang="en-GB" dirty="0"/>
              <a:t>. Available at: https://psnc.org.uk/ (Accessed: 17 September 2025).</a:t>
            </a:r>
          </a:p>
          <a:p>
            <a:pPr marL="0" indent="0">
              <a:buNone/>
            </a:pPr>
            <a:r>
              <a:rPr lang="en-GB" dirty="0"/>
              <a:t>Sheikh, A. et al. (2022) ‘Electronic prescribing systems in hospitals to improve medication safety: a multi methods research programme’, </a:t>
            </a:r>
            <a:r>
              <a:rPr lang="en-GB" i="1" dirty="0"/>
              <a:t>Programme Grants for Applied Research</a:t>
            </a:r>
            <a:r>
              <a:rPr lang="en-GB" dirty="0"/>
              <a:t>, 10(9), pp. 1–164.</a:t>
            </a:r>
          </a:p>
          <a:p>
            <a:pPr marL="0" indent="0">
              <a:buNone/>
            </a:pPr>
            <a:r>
              <a:rPr lang="en-GB" dirty="0"/>
              <a:t>Williams, J. et al. (2022) ‘Optimizing hospital electronic prescribing systems: A systematic review’, </a:t>
            </a:r>
            <a:r>
              <a:rPr lang="en-GB" i="1" dirty="0"/>
              <a:t>Journal of Patient Safety</a:t>
            </a:r>
            <a:r>
              <a:rPr lang="en-GB" dirty="0"/>
              <a:t>, 18(2), pp. e547–e562.</a:t>
            </a:r>
          </a:p>
          <a:p>
            <a:pPr marL="0" indent="0">
              <a:buNone/>
            </a:pP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671113191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1272</Words>
  <Application>Microsoft Office PowerPoint</Application>
  <PresentationFormat>Widescreen</PresentationFormat>
  <Paragraphs>105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Calibri</vt:lpstr>
      <vt:lpstr>Neue Haas Grotesk Text Pro</vt:lpstr>
      <vt:lpstr>Nourd Heavy</vt:lpstr>
      <vt:lpstr>Open Sans</vt:lpstr>
      <vt:lpstr>Times New Roman</vt:lpstr>
      <vt:lpstr>VanillaVTI</vt:lpstr>
      <vt:lpstr>Digital transformation in the health and social care profession </vt:lpstr>
      <vt:lpstr>                          Title Slide</vt:lpstr>
      <vt:lpstr>Introduction &amp; Context Background: NHS has adopted digital tools over the past decade to improve healthcare safety, speed, and quality. Core Concept: The Electronic Prescribing Service (EPS) enables GPs to send prescriptions digitally to pharmacies. Significance: Revolutionised prescription management since 2014. </vt:lpstr>
      <vt:lpstr>                              The Core Problem </vt:lpstr>
      <vt:lpstr>                    EPS as the Solution </vt:lpstr>
      <vt:lpstr>         Impact on Workforce </vt:lpstr>
      <vt:lpstr>                          Challenges for the Workforce </vt:lpstr>
      <vt:lpstr>                                        Impact on Patients </vt:lpstr>
      <vt:lpstr>                                    Patient Challenges </vt:lpstr>
      <vt:lpstr>                              Community Impact </vt:lpstr>
      <vt:lpstr>                         Community-Level Challenges </vt:lpstr>
      <vt:lpstr>                                   Critical Analysis </vt:lpstr>
      <vt:lpstr>                                  Recommendations </vt:lpstr>
      <vt:lpstr>                                     Conclusion </vt:lpstr>
      <vt:lpstr>Slide 13: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Slide The NHS Electronic Prescribing Service (EPS): Transforming Healthcare Delivery  Slide 1: Introduction &amp; Context Background: NHS has adopted digital tools over the past decade to improve healthcare safety, speed, and quality. Core Concept: The Electronic Prescribing Service (EPS) enables GPs to send prescriptions digitally to pharmacies. Significance: Revolutionised prescription management since 2014. </dc:title>
  <dc:creator/>
  <cp:lastModifiedBy>faria naeem</cp:lastModifiedBy>
  <cp:revision>166</cp:revision>
  <dcterms:created xsi:type="dcterms:W3CDTF">2025-10-02T10:06:34Z</dcterms:created>
  <dcterms:modified xsi:type="dcterms:W3CDTF">2025-11-02T14:06:43Z</dcterms:modified>
</cp:coreProperties>
</file>