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53"/>
  </p:notesMasterIdLst>
  <p:sldIdLst>
    <p:sldId id="257" r:id="rId2"/>
    <p:sldId id="299" r:id="rId3"/>
    <p:sldId id="300" r:id="rId4"/>
    <p:sldId id="301" r:id="rId5"/>
    <p:sldId id="302" r:id="rId6"/>
    <p:sldId id="303" r:id="rId7"/>
    <p:sldId id="304" r:id="rId8"/>
    <p:sldId id="258" r:id="rId9"/>
    <p:sldId id="259" r:id="rId10"/>
    <p:sldId id="260" r:id="rId11"/>
    <p:sldId id="305" r:id="rId12"/>
    <p:sldId id="306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309" r:id="rId29"/>
    <p:sldId id="308" r:id="rId30"/>
    <p:sldId id="278" r:id="rId31"/>
    <p:sldId id="279" r:id="rId32"/>
    <p:sldId id="280" r:id="rId33"/>
    <p:sldId id="281" r:id="rId34"/>
    <p:sldId id="282" r:id="rId35"/>
    <p:sldId id="283" r:id="rId36"/>
    <p:sldId id="284" r:id="rId37"/>
    <p:sldId id="285" r:id="rId38"/>
    <p:sldId id="286" r:id="rId39"/>
    <p:sldId id="287" r:id="rId40"/>
    <p:sldId id="288" r:id="rId41"/>
    <p:sldId id="289" r:id="rId42"/>
    <p:sldId id="290" r:id="rId43"/>
    <p:sldId id="307" r:id="rId44"/>
    <p:sldId id="291" r:id="rId45"/>
    <p:sldId id="292" r:id="rId46"/>
    <p:sldId id="293" r:id="rId47"/>
    <p:sldId id="310" r:id="rId48"/>
    <p:sldId id="294" r:id="rId49"/>
    <p:sldId id="295" r:id="rId50"/>
    <p:sldId id="296" r:id="rId51"/>
    <p:sldId id="297" r:id="rId5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20" d="100"/>
          <a:sy n="120" d="100"/>
        </p:scale>
        <p:origin x="-131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notesMaster" Target="notesMasters/notesMaster1.xml"/><Relationship Id="rId54" Type="http://schemas.openxmlformats.org/officeDocument/2006/relationships/printerSettings" Target="printerSettings/printerSettings1.bin"/><Relationship Id="rId55" Type="http://schemas.openxmlformats.org/officeDocument/2006/relationships/presProps" Target="presProps.xml"/><Relationship Id="rId56" Type="http://schemas.openxmlformats.org/officeDocument/2006/relationships/viewProps" Target="viewProps.xml"/><Relationship Id="rId57" Type="http://schemas.openxmlformats.org/officeDocument/2006/relationships/theme" Target="theme/theme1.xml"/><Relationship Id="rId58" Type="http://schemas.openxmlformats.org/officeDocument/2006/relationships/tableStyles" Target="tableStyles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931295-E393-6B40-91F2-E717B0126880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513F8C-C82F-C44C-A45D-11009945C0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114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D7D4C-1B05-F848-B77B-603E27E4EB0C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279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F8087-4A3C-E240-9833-1BA346A19738}" type="datetimeFigureOut">
              <a:rPr lang="en-US" smtClean="0"/>
              <a:t>23/11/16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097CF7-C4A7-9143-AA79-5032FBB16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.jpeg"/><Relationship Id="rId3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jpeg"/><Relationship Id="rId3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4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jpeg"/><Relationship Id="rId3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jpeg"/><Relationship Id="rId3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5.jpeg"/><Relationship Id="rId3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7.jpeg"/><Relationship Id="rId3" Type="http://schemas.openxmlformats.org/officeDocument/2006/relationships/image" Target="../media/image28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jpeg"/><Relationship Id="rId3" Type="http://schemas.openxmlformats.org/officeDocument/2006/relationships/image" Target="../media/image30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eg"/><Relationship Id="rId3" Type="http://schemas.microsoft.com/office/2007/relationships/hdphoto" Target="../media/hdphoto1.wdp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0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2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4" Type="http://schemas.openxmlformats.org/officeDocument/2006/relationships/image" Target="../media/image45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3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6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7.png"/><Relationship Id="rId3" Type="http://schemas.openxmlformats.org/officeDocument/2006/relationships/image" Target="../media/image48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9.png"/><Relationship Id="rId3" Type="http://schemas.openxmlformats.org/officeDocument/2006/relationships/image" Target="../media/image5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4" Type="http://schemas.openxmlformats.org/officeDocument/2006/relationships/image" Target="../media/image53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1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4.jpeg"/><Relationship Id="rId3" Type="http://schemas.openxmlformats.org/officeDocument/2006/relationships/image" Target="../media/image55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6.png"/><Relationship Id="rId3" Type="http://schemas.openxmlformats.org/officeDocument/2006/relationships/image" Target="../media/image57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8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9.jpeg"/><Relationship Id="rId3" Type="http://schemas.openxmlformats.org/officeDocument/2006/relationships/image" Target="../media/image60.jpe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1.jpeg"/><Relationship Id="rId3" Type="http://schemas.openxmlformats.org/officeDocument/2006/relationships/image" Target="../media/image62.jpe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3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8.jpe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nationalgeographic.org/encyclopedia/ocean-gyre/" TargetMode="External"/><Relationship Id="rId3" Type="http://schemas.openxmlformats.org/officeDocument/2006/relationships/image" Target="../media/image64.jpe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5.pn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ed.com/speakers/dianna_cohen" TargetMode="External"/><Relationship Id="rId3" Type="http://schemas.openxmlformats.org/officeDocument/2006/relationships/image" Target="../media/image66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7.png"/><Relationship Id="rId3" Type="http://schemas.openxmlformats.org/officeDocument/2006/relationships/image" Target="../media/image6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Part two</a:t>
            </a:r>
            <a:br>
              <a:rPr lang="en-US" dirty="0" smtClean="0"/>
            </a:br>
            <a:r>
              <a:rPr lang="en-US" dirty="0" smtClean="0"/>
              <a:t>water, </a:t>
            </a:r>
            <a:r>
              <a:rPr lang="en-US" smtClean="0"/>
              <a:t>humans, plastic</a:t>
            </a:r>
            <a:endParaRPr lang="en-US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8936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does water do? </a:t>
            </a:r>
            <a:br>
              <a:rPr lang="en-US" dirty="0" smtClean="0"/>
            </a:br>
            <a:r>
              <a:rPr lang="en-US" dirty="0" smtClean="0"/>
              <a:t>What does it want?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Serpentine, spiraling flows collecting, depositing and remembering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2566" y="3806449"/>
            <a:ext cx="3332830" cy="2319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8674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162" y="1417638"/>
            <a:ext cx="8389373" cy="5216002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Institute of Flow </a:t>
            </a:r>
            <a:r>
              <a:rPr lang="en-US" dirty="0"/>
              <a:t>S</a:t>
            </a:r>
            <a:r>
              <a:rPr lang="en-US" dirty="0" smtClean="0"/>
              <a:t>ciences, Germany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3959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Water has a ‘memory’, </a:t>
            </a:r>
            <a:br>
              <a:rPr lang="en-US" dirty="0" smtClean="0"/>
            </a:br>
            <a:r>
              <a:rPr lang="en-US" dirty="0" smtClean="0"/>
              <a:t>this structures water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TAP WATER , PARIS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‘TRUE’ SPRING WATER</a:t>
            </a:r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quarter" idx="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960509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203652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Water meanders adopting a serpentine pattern but with added detergent it changes to straight lines</a:t>
            </a:r>
            <a:endParaRPr lang="en-US" dirty="0"/>
          </a:p>
        </p:txBody>
      </p:sp>
      <p:pic>
        <p:nvPicPr>
          <p:cNvPr id="8" name="Picture 7" descr="meanders_big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955657"/>
            <a:ext cx="4951489" cy="316675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86325"/>
            <a:ext cx="44942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http://</a:t>
            </a:r>
            <a:r>
              <a:rPr lang="en-US" dirty="0" err="1" smtClean="0"/>
              <a:t>www.msc.univ-paris-diderot.fr</a:t>
            </a:r>
            <a:r>
              <a:rPr lang="en-US" dirty="0" smtClean="0"/>
              <a:t>/~</a:t>
            </a:r>
            <a:r>
              <a:rPr lang="en-US" dirty="0" err="1" smtClean="0"/>
              <a:t>daerr</a:t>
            </a:r>
            <a:r>
              <a:rPr lang="en-US" dirty="0" smtClean="0"/>
              <a:t>/</a:t>
            </a:r>
            <a:endParaRPr lang="en-US" dirty="0"/>
          </a:p>
        </p:txBody>
      </p:sp>
      <p:pic>
        <p:nvPicPr>
          <p:cNvPr id="10" name="Picture 9" descr="IMG_4493.jpg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83272" y="2456908"/>
            <a:ext cx="4760728" cy="421748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57200" y="6290743"/>
            <a:ext cx="3835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Schewenk</a:t>
            </a:r>
            <a:r>
              <a:rPr lang="en-US" dirty="0" smtClean="0"/>
              <a:t>, 2002 </a:t>
            </a:r>
            <a:r>
              <a:rPr lang="en-US" i="1" dirty="0" smtClean="0"/>
              <a:t>Understanding Water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6453066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Alterations to water flow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Dams – holding water back and in</a:t>
            </a:r>
          </a:p>
          <a:p>
            <a:r>
              <a:rPr lang="en-US" dirty="0" smtClean="0"/>
              <a:t>Sinking for wells causes other areas to dry</a:t>
            </a:r>
          </a:p>
          <a:p>
            <a:r>
              <a:rPr lang="en-US" dirty="0" smtClean="0"/>
              <a:t>Hard impermeable surfaces = urban runoff</a:t>
            </a:r>
          </a:p>
          <a:p>
            <a:r>
              <a:rPr lang="en-US" dirty="0" err="1" smtClean="0"/>
              <a:t>Channelising</a:t>
            </a:r>
            <a:r>
              <a:rPr lang="en-US" dirty="0" smtClean="0"/>
              <a:t> -Prevention of meandering</a:t>
            </a:r>
          </a:p>
          <a:p>
            <a:r>
              <a:rPr lang="en-US" dirty="0" smtClean="0"/>
              <a:t>Plastics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21448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Seeing water’s flow (</a:t>
            </a:r>
            <a:r>
              <a:rPr lang="en-US" dirty="0" err="1" smtClean="0"/>
              <a:t>Schwenk</a:t>
            </a:r>
            <a:r>
              <a:rPr lang="en-US" dirty="0" smtClean="0"/>
              <a:t>, 1965)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Water trays</a:t>
            </a:r>
          </a:p>
          <a:p>
            <a:r>
              <a:rPr lang="en-US" dirty="0" smtClean="0"/>
              <a:t>Add </a:t>
            </a:r>
            <a:r>
              <a:rPr lang="en-US" dirty="0" err="1" smtClean="0"/>
              <a:t>glycerine</a:t>
            </a:r>
            <a:r>
              <a:rPr lang="en-US" dirty="0" smtClean="0"/>
              <a:t> to water</a:t>
            </a:r>
          </a:p>
          <a:p>
            <a:r>
              <a:rPr lang="en-US" dirty="0" smtClean="0"/>
              <a:t>Sprinkle with power paint</a:t>
            </a:r>
          </a:p>
          <a:p>
            <a:r>
              <a:rPr lang="en-US" dirty="0" smtClean="0"/>
              <a:t>Pull a stick through the water to see the flow</a:t>
            </a:r>
          </a:p>
          <a:p>
            <a:r>
              <a:rPr lang="en-US" dirty="0" smtClean="0"/>
              <a:t>Lay over with paper to print that flow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10783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33646232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58974"/>
            <a:ext cx="7772400" cy="1470025"/>
          </a:xfrm>
        </p:spPr>
        <p:txBody>
          <a:bodyPr/>
          <a:lstStyle/>
          <a:p>
            <a:r>
              <a:rPr lang="en-US" dirty="0" smtClean="0"/>
              <a:t>Matter/realities: </a:t>
            </a:r>
            <a:br>
              <a:rPr lang="en-US" dirty="0" smtClean="0"/>
            </a:br>
            <a:r>
              <a:rPr lang="en-US" dirty="0" smtClean="0"/>
              <a:t>fluid meanings </a:t>
            </a:r>
            <a:r>
              <a:rPr lang="en-US" smtClean="0"/>
              <a:t>in Kenya 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60765" y="3428999"/>
            <a:ext cx="5270500" cy="30892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422598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-113796" y="0"/>
            <a:ext cx="10186006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566" y="1364043"/>
            <a:ext cx="2140645" cy="224962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 rot="942948">
            <a:off x="2315642" y="2872578"/>
            <a:ext cx="4678362" cy="5847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latin typeface="Wingdings"/>
                <a:ea typeface="Wingdings"/>
                <a:cs typeface="Wingdings"/>
                <a:sym typeface="Wingdings"/>
              </a:rPr>
              <a:t></a:t>
            </a:r>
            <a:endParaRPr lang="en-US" sz="3200" dirty="0"/>
          </a:p>
        </p:txBody>
      </p:sp>
      <p:sp>
        <p:nvSpPr>
          <p:cNvPr id="5" name="Rectangle 4"/>
          <p:cNvSpPr/>
          <p:nvPr/>
        </p:nvSpPr>
        <p:spPr>
          <a:xfrm>
            <a:off x="4435371" y="3244334"/>
            <a:ext cx="312591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</a:t>
            </a:r>
          </a:p>
        </p:txBody>
      </p:sp>
      <p:sp>
        <p:nvSpPr>
          <p:cNvPr id="6" name="Rectangle 5"/>
          <p:cNvSpPr/>
          <p:nvPr/>
        </p:nvSpPr>
        <p:spPr>
          <a:xfrm>
            <a:off x="4435371" y="3244334"/>
            <a:ext cx="25503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</a:t>
            </a:r>
          </a:p>
        </p:txBody>
      </p:sp>
    </p:spTree>
    <p:extLst>
      <p:ext uri="{BB962C8B-B14F-4D97-AF65-F5344CB8AC3E}">
        <p14:creationId xmlns:p14="http://schemas.microsoft.com/office/powerpoint/2010/main" val="25258792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0766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7994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Traditional methods of water acquisition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Seasonal rivers</a:t>
            </a:r>
          </a:p>
          <a:p>
            <a:r>
              <a:rPr lang="en-US" dirty="0" smtClean="0"/>
              <a:t>Water basins</a:t>
            </a:r>
          </a:p>
          <a:p>
            <a:r>
              <a:rPr lang="en-US" dirty="0" smtClean="0"/>
              <a:t>Dig down into the basin floor</a:t>
            </a:r>
          </a:p>
          <a:p>
            <a:r>
              <a:rPr lang="en-US" dirty="0" smtClean="0"/>
              <a:t>‘cry’ for water in the </a:t>
            </a:r>
            <a:r>
              <a:rPr lang="en-US" dirty="0" err="1" smtClean="0"/>
              <a:t>kiza</a:t>
            </a:r>
            <a:endParaRPr lang="en-US" dirty="0"/>
          </a:p>
        </p:txBody>
      </p:sp>
      <p:pic>
        <p:nvPicPr>
          <p:cNvPr id="6" name="Content Placeholder 5"/>
          <p:cNvPicPr>
            <a:picLocks noGrp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38" r="16538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3859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err="1" smtClean="0"/>
              <a:t>Kiza</a:t>
            </a:r>
            <a:r>
              <a:rPr lang="mr-IN" i="1" dirty="0" smtClean="0"/>
              <a:t>…</a:t>
            </a:r>
            <a:r>
              <a:rPr lang="en-GB" i="1" dirty="0" smtClean="0"/>
              <a:t>Kaya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i="1" dirty="0" err="1" smtClean="0"/>
              <a:t>Kiza</a:t>
            </a:r>
            <a:r>
              <a:rPr lang="en-US" dirty="0" smtClean="0"/>
              <a:t> is a personal version of a </a:t>
            </a:r>
            <a:r>
              <a:rPr lang="en-US" i="1" dirty="0" smtClean="0"/>
              <a:t>Kaya</a:t>
            </a:r>
          </a:p>
          <a:p>
            <a:r>
              <a:rPr lang="en-US" dirty="0" smtClean="0"/>
              <a:t>A Kaya (8 in total) is a fortified ritual space in the forest</a:t>
            </a:r>
          </a:p>
          <a:p>
            <a:pPr lvl="1"/>
            <a:r>
              <a:rPr lang="en-US" dirty="0" err="1"/>
              <a:t>Shungwaya</a:t>
            </a:r>
            <a:r>
              <a:rPr lang="en-US" dirty="0"/>
              <a:t> – mythical home</a:t>
            </a:r>
          </a:p>
          <a:p>
            <a:pPr lvl="1"/>
            <a:r>
              <a:rPr lang="en-US" dirty="0" smtClean="0"/>
              <a:t>Cosmology </a:t>
            </a:r>
            <a:r>
              <a:rPr lang="en-US" dirty="0"/>
              <a:t>– water </a:t>
            </a:r>
            <a:r>
              <a:rPr lang="en-US" dirty="0" smtClean="0"/>
              <a:t>hides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7" name="Content Placeholder 7" descr="Screen Shot 2015-11-17 at 17.52.07.png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71154" y="1211856"/>
            <a:ext cx="3899970" cy="531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232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pathway</a:t>
            </a:r>
            <a:endParaRPr lang="en-US" dirty="0"/>
          </a:p>
        </p:txBody>
      </p:sp>
      <p:pic>
        <p:nvPicPr>
          <p:cNvPr id="7" name="Content Placeholder 6" descr="IMG_2327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  <p:pic>
        <p:nvPicPr>
          <p:cNvPr id="8" name="Content Placeholder 7" descr="IMG_2328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456900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MG_2331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0487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0455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MG_2333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0500" y="0"/>
            <a:ext cx="5143500" cy="6858000"/>
          </a:xfrm>
          <a:prstGeom prst="rect">
            <a:avLst/>
          </a:prstGeom>
        </p:spPr>
      </p:pic>
      <p:pic>
        <p:nvPicPr>
          <p:cNvPr id="5" name="Picture 4" descr="IMG_2332.jp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5051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334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95487" y="0"/>
            <a:ext cx="5143500" cy="6858000"/>
          </a:xfrm>
          <a:prstGeom prst="rect">
            <a:avLst/>
          </a:prstGeom>
        </p:spPr>
      </p:pic>
      <p:pic>
        <p:nvPicPr>
          <p:cNvPr id="3" name="Picture 2" descr="IMG_2336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51171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7849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IMG_2335.jpg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3830698" cy="6858000"/>
          </a:xfrm>
          <a:prstGeom prst="rect">
            <a:avLst/>
          </a:prstGeom>
        </p:spPr>
      </p:pic>
      <p:pic>
        <p:nvPicPr>
          <p:cNvPr id="10" name="Picture 9" descr="IMG_2338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4701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3625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 places to ‘cry’</a:t>
            </a:r>
            <a:endParaRPr lang="en-US" dirty="0"/>
          </a:p>
        </p:txBody>
      </p:sp>
      <p:pic>
        <p:nvPicPr>
          <p:cNvPr id="4" name="Content Placeholder 3" descr="IMG_2342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  <p:pic>
        <p:nvPicPr>
          <p:cNvPr id="7" name="Content Placeholder 6" descr="IMG_2345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141577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bottle </a:t>
            </a:r>
            <a:endParaRPr lang="en-US" dirty="0"/>
          </a:p>
        </p:txBody>
      </p:sp>
      <p:pic>
        <p:nvPicPr>
          <p:cNvPr id="5" name="Content Placeholder 4" descr="IMG_2351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  <p:pic>
        <p:nvPicPr>
          <p:cNvPr id="6" name="Content Placeholder 5" descr="IMG_2352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365224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IMG_2343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0500" y="0"/>
            <a:ext cx="5143500" cy="6858000"/>
          </a:xfrm>
          <a:prstGeom prst="rect">
            <a:avLst/>
          </a:prstGeom>
        </p:spPr>
      </p:pic>
      <p:pic>
        <p:nvPicPr>
          <p:cNvPr id="9" name="Picture 8" descr="IMG_2346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1402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creation of ‘rubbish’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What is rubbish?</a:t>
            </a:r>
          </a:p>
          <a:p>
            <a:pPr lvl="1"/>
            <a:r>
              <a:rPr lang="en-GB" dirty="0" smtClean="0"/>
              <a:t>Discarded items</a:t>
            </a:r>
          </a:p>
          <a:p>
            <a:pPr lvl="1"/>
            <a:r>
              <a:rPr lang="en-GB" dirty="0" smtClean="0"/>
              <a:t>Items in between uses</a:t>
            </a:r>
          </a:p>
          <a:p>
            <a:pPr lvl="1"/>
            <a:r>
              <a:rPr lang="en-GB" dirty="0" smtClean="0"/>
              <a:t>Excess?</a:t>
            </a:r>
          </a:p>
          <a:p>
            <a:pPr lvl="1"/>
            <a:r>
              <a:rPr lang="en-GB" dirty="0" smtClean="0"/>
              <a:t>Things culturally considered polluting or dirty (Mary Douglas – dirt is matter ‘out of place’)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286" y="1725386"/>
            <a:ext cx="45720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73709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Urban rubbish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 </a:t>
            </a:r>
            <a:r>
              <a:rPr lang="en-GB" dirty="0" err="1" smtClean="0"/>
              <a:t>Malindi</a:t>
            </a:r>
            <a:r>
              <a:rPr lang="en-GB" dirty="0" smtClean="0"/>
              <a:t>, Kenya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8540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G_1969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0334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435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762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1968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6861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1977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52448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5761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2009</a:t>
            </a:r>
            <a:endParaRPr lang="en-US" dirty="0"/>
          </a:p>
        </p:txBody>
      </p:sp>
      <p:pic>
        <p:nvPicPr>
          <p:cNvPr id="5" name="Content Placeholder 4" descr="IMG_2423.JPG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3336" b="13336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3784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2016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29376" b="2937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475983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2016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rcRect t="13336" b="1333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224542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Rural rubbish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Bore, </a:t>
            </a:r>
            <a:r>
              <a:rPr lang="en-GB" dirty="0" err="1" smtClean="0"/>
              <a:t>Koromi</a:t>
            </a:r>
            <a:r>
              <a:rPr lang="en-GB" dirty="0" smtClean="0"/>
              <a:t> district, 2 hours inland from </a:t>
            </a:r>
            <a:r>
              <a:rPr lang="en-GB" dirty="0" err="1" smtClean="0"/>
              <a:t>Malindi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4769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G_1883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97876" y="1587373"/>
            <a:ext cx="6455368" cy="484152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Communal rubbish </a:t>
            </a:r>
            <a:r>
              <a:rPr lang="en-US" dirty="0" smtClean="0"/>
              <a:t>dump, 2009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09839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064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064828" y="6346371"/>
            <a:ext cx="1604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Bore, </a:t>
            </a:r>
            <a:r>
              <a:rPr lang="en-GB" dirty="0" err="1" smtClean="0"/>
              <a:t>Singwaya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3908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095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26602" y="0"/>
            <a:ext cx="51435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58743" y="5976257"/>
            <a:ext cx="1350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Bore </a:t>
            </a:r>
            <a:r>
              <a:rPr lang="en-GB" dirty="0" err="1" smtClean="0"/>
              <a:t>Koromi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4317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1992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04314" y="6422571"/>
            <a:ext cx="1289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Bore, </a:t>
            </a:r>
            <a:r>
              <a:rPr lang="en-GB" dirty="0" err="1" smtClean="0"/>
              <a:t>Gonja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3220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Transformations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When and how do items become ‘rubbish’?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2336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Identity, meaning, value </a:t>
            </a:r>
            <a:r>
              <a:rPr lang="en-GB" dirty="0"/>
              <a:t>shifts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Substances have life-cycles</a:t>
            </a:r>
          </a:p>
          <a:p>
            <a:r>
              <a:rPr lang="en-GB" dirty="0" smtClean="0"/>
              <a:t>Things </a:t>
            </a:r>
            <a:r>
              <a:rPr lang="en-GB" dirty="0"/>
              <a:t>transform </a:t>
            </a:r>
            <a:r>
              <a:rPr lang="en-GB" dirty="0" smtClean="0"/>
              <a:t>in their careers</a:t>
            </a:r>
          </a:p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576" y="3429681"/>
            <a:ext cx="2962275" cy="296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813" y="1276577"/>
            <a:ext cx="3048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851" y="3695474"/>
            <a:ext cx="3595309" cy="2696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24092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and rubbish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Rubbish theory – Thompson, 1979</a:t>
            </a:r>
          </a:p>
          <a:p>
            <a:r>
              <a:rPr lang="en-GB" dirty="0" smtClean="0"/>
              <a:t>Moving objects, moving meanings</a:t>
            </a:r>
          </a:p>
          <a:p>
            <a:r>
              <a:rPr lang="en-GB" dirty="0" smtClean="0"/>
              <a:t>Meaning and value transform with place (culture and space) and (re)use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cmybacon.com/wp-content/uploads/2011/05/rubbish_rainbows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95800" y="1417638"/>
            <a:ext cx="4443335" cy="44433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849525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Dada/surrealism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" r="30"/>
          <a:stretch>
            <a:fillRect/>
          </a:stretch>
        </p:blipFill>
        <p:spPr/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7" r="5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504699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Punk’s use of safety pin</a:t>
            </a:r>
            <a:endParaRPr lang="en-US" dirty="0"/>
          </a:p>
        </p:txBody>
      </p:sp>
      <p:pic>
        <p:nvPicPr>
          <p:cNvPr id="9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4" b="44"/>
          <a:stretch>
            <a:fillRect/>
          </a:stretch>
        </p:blipFill>
        <p:spPr/>
      </p:pic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2" b="5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692933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Outsider, raw, brut art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4294967295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172200" y="187325"/>
            <a:ext cx="2971800" cy="3232150"/>
          </a:xfr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4" y="1841045"/>
            <a:ext cx="5114925" cy="3863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>
            <a:off x="5714999" y="2979966"/>
            <a:ext cx="3000375" cy="371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71010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use</a:t>
            </a:r>
            <a:endParaRPr lang="en-US" dirty="0"/>
          </a:p>
        </p:txBody>
      </p:sp>
      <p:pic>
        <p:nvPicPr>
          <p:cNvPr id="5" name="Content Placeholder 4" descr="IMG_2509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  <p:pic>
        <p:nvPicPr>
          <p:cNvPr id="7" name="Content Placeholder 6" descr="IMG_0790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916137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Skirts from feed bags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5" r="135"/>
          <a:stretch>
            <a:fillRect/>
          </a:stretch>
        </p:blipFill>
        <p:spPr/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8" b="8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821873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Plastic containers </a:t>
            </a:r>
            <a:r>
              <a:rPr lang="mr-IN" dirty="0" smtClean="0"/>
              <a:t>–</a:t>
            </a:r>
            <a:r>
              <a:rPr lang="en-US" dirty="0" smtClean="0"/>
              <a:t> commodity/rubbish 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t="13336" b="1333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532132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water containers</a:t>
            </a:r>
            <a:endParaRPr lang="en-US" dirty="0"/>
          </a:p>
        </p:txBody>
      </p:sp>
      <p:pic>
        <p:nvPicPr>
          <p:cNvPr id="6" name="Content Placeholder 5" descr="IMG_0981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  <p:pic>
        <p:nvPicPr>
          <p:cNvPr id="5" name="Content Placeholder 4" descr="IMG_2011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341629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real thing</a:t>
            </a:r>
            <a:endParaRPr lang="en-US" dirty="0"/>
          </a:p>
        </p:txBody>
      </p:sp>
      <p:pic>
        <p:nvPicPr>
          <p:cNvPr id="8" name="Picture 7"/>
          <p:cNvPicPr/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8200" y="1600199"/>
            <a:ext cx="3750657" cy="452596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/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9926" y="1600200"/>
            <a:ext cx="3744983" cy="46200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027527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708104" y="1743609"/>
            <a:ext cx="1651000" cy="42799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i="1" dirty="0"/>
              <a:t>Coca-Cola Offers Consumers </a:t>
            </a:r>
            <a:r>
              <a:rPr lang="en-US" b="1" i="1" dirty="0" smtClean="0"/>
              <a:t/>
            </a:r>
            <a:br>
              <a:rPr lang="en-US" b="1" i="1" dirty="0" smtClean="0"/>
            </a:br>
            <a:r>
              <a:rPr lang="en-US" b="1" i="1" dirty="0" smtClean="0"/>
              <a:t>'</a:t>
            </a:r>
            <a:r>
              <a:rPr lang="en-US" b="1" i="1" dirty="0"/>
              <a:t>Reasons to </a:t>
            </a:r>
            <a:r>
              <a:rPr lang="en-US" b="1" i="1" dirty="0" smtClean="0"/>
              <a:t>Believe’ </a:t>
            </a:r>
            <a:r>
              <a:rPr lang="en-US" b="1" dirty="0" smtClean="0"/>
              <a:t>(</a:t>
            </a:r>
            <a:r>
              <a:rPr lang="en-US" b="1" dirty="0" err="1" smtClean="0"/>
              <a:t>Moye</a:t>
            </a:r>
            <a:r>
              <a:rPr lang="en-US" b="1" dirty="0" smtClean="0"/>
              <a:t>, 2012)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4117" y="1658413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‘People around the world are going through tough times. They need to know that things will get better, and Coca-Cola is the brand that can provide this reassurance’ (</a:t>
            </a:r>
            <a:r>
              <a:rPr lang="en-US" dirty="0" err="1" smtClean="0"/>
              <a:t>Moye</a:t>
            </a:r>
            <a:r>
              <a:rPr lang="en-US" dirty="0" smtClean="0"/>
              <a:t>, 2012)</a:t>
            </a:r>
          </a:p>
          <a:p>
            <a:r>
              <a:rPr lang="en-US" sz="1900" dirty="0" err="1" smtClean="0"/>
              <a:t>www.coca</a:t>
            </a:r>
            <a:r>
              <a:rPr lang="en-US" sz="1900" dirty="0" err="1"/>
              <a:t>-colacompany.com</a:t>
            </a:r>
            <a:r>
              <a:rPr lang="en-US" sz="1900" dirty="0"/>
              <a:t>/stories/</a:t>
            </a:r>
            <a:r>
              <a:rPr lang="en-US" sz="1900" dirty="0" err="1"/>
              <a:t>coca-cola</a:t>
            </a:r>
            <a:r>
              <a:rPr lang="en-US" sz="1900" dirty="0"/>
              <a:t>-offers-consumers-reasons-to-believe</a:t>
            </a:r>
            <a:endParaRPr lang="en-US" sz="19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4639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Water and plastic: </a:t>
            </a:r>
            <a:r>
              <a:rPr lang="en-US" dirty="0" err="1" smtClean="0"/>
              <a:t>materialities</a:t>
            </a:r>
            <a:r>
              <a:rPr lang="en-US" dirty="0" smtClean="0"/>
              <a:t> perspective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Giriama</a:t>
            </a:r>
            <a:r>
              <a:rPr lang="en-US" dirty="0" smtClean="0"/>
              <a:t> use plastic to collect, store and attract water</a:t>
            </a:r>
          </a:p>
          <a:p>
            <a:r>
              <a:rPr lang="en-US" dirty="0" smtClean="0"/>
              <a:t>Potency of magic is strengthened by the plastic</a:t>
            </a:r>
          </a:p>
          <a:p>
            <a:r>
              <a:rPr lang="en-US" dirty="0" smtClean="0"/>
              <a:t>But what does plastic do to the water?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5" descr="IMG_2352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>
          <a:xfrm>
            <a:off x="4648200" y="1600200"/>
            <a:ext cx="403860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23067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Indian Ocean </a:t>
            </a:r>
            <a:r>
              <a:rPr lang="en-US" dirty="0" smtClean="0"/>
              <a:t>gyres.</a:t>
            </a:r>
            <a:br>
              <a:rPr lang="en-US" dirty="0" smtClean="0"/>
            </a:br>
            <a:r>
              <a:rPr lang="en-US" dirty="0" smtClean="0"/>
              <a:t>Link to Nat. </a:t>
            </a:r>
            <a:r>
              <a:rPr lang="en-US" dirty="0" err="1" smtClean="0"/>
              <a:t>Geog</a:t>
            </a:r>
            <a:r>
              <a:rPr lang="en-US" dirty="0" smtClean="0"/>
              <a:t> page</a:t>
            </a:r>
            <a:endParaRPr lang="en-US" dirty="0"/>
          </a:p>
        </p:txBody>
      </p:sp>
      <p:pic>
        <p:nvPicPr>
          <p:cNvPr id="4" name="Content Placeholder 3" descr="dnews-files-2014-03-the-search-for-flight-370-what-is-an-ocean-gyre-140331-670x440-jpg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4" r="64"/>
          <a:stretch>
            <a:fillRect/>
          </a:stretch>
        </p:blipFill>
        <p:spPr/>
      </p:pic>
      <p:sp>
        <p:nvSpPr>
          <p:cNvPr id="5" name="Rectangle 4"/>
          <p:cNvSpPr/>
          <p:nvPr/>
        </p:nvSpPr>
        <p:spPr>
          <a:xfrm>
            <a:off x="3989916" y="522891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/>
              <a:t>11 million tons (and growing) covers an area of 5 million square miles near California in the Pacific Ocean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6223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Gyres – (5 main gyres)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Gyre = an </a:t>
            </a:r>
            <a:r>
              <a:rPr lang="en-US" dirty="0" smtClean="0"/>
              <a:t>oceanic </a:t>
            </a:r>
            <a:r>
              <a:rPr lang="en-US" dirty="0" smtClean="0"/>
              <a:t>vortex  (that now also ‘draws’ in plastics); trash traps</a:t>
            </a:r>
          </a:p>
          <a:p>
            <a:r>
              <a:rPr lang="en-US" dirty="0" smtClean="0"/>
              <a:t>Not an island – a soup</a:t>
            </a:r>
          </a:p>
          <a:p>
            <a:r>
              <a:rPr lang="en-US" dirty="0" smtClean="0"/>
              <a:t>Issues: swallowing, choking, </a:t>
            </a:r>
            <a:r>
              <a:rPr lang="en-US" dirty="0" err="1" smtClean="0"/>
              <a:t>harbours</a:t>
            </a:r>
            <a:r>
              <a:rPr lang="en-US" dirty="0" smtClean="0"/>
              <a:t> bacteria, leaches chemicals, altering food chain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5800" y="2372783"/>
            <a:ext cx="4300049" cy="2809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5096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Film, Dianna Cohen</a:t>
            </a:r>
            <a:endParaRPr lang="en-US" dirty="0"/>
          </a:p>
        </p:txBody>
      </p:sp>
      <p:pic>
        <p:nvPicPr>
          <p:cNvPr id="6" name="Content Placeholder 5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8" b="8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449982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 responses to plastic in the ocean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Spiral island, Richard Sowa</a:t>
            </a:r>
            <a:endParaRPr lang="en-US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5" b="45"/>
          <a:stretch>
            <a:fillRect/>
          </a:stretch>
        </p:blipFill>
        <p:spPr/>
      </p:pic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Ocean sole, </a:t>
            </a:r>
            <a:r>
              <a:rPr lang="en-US" dirty="0" err="1" smtClean="0"/>
              <a:t>upcycling</a:t>
            </a:r>
            <a:r>
              <a:rPr lang="en-US" dirty="0" smtClean="0"/>
              <a:t> </a:t>
            </a:r>
            <a:r>
              <a:rPr lang="en-US" dirty="0" err="1" smtClean="0"/>
              <a:t>flipflops</a:t>
            </a:r>
            <a:endParaRPr lang="en-US" dirty="0"/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quarter" idx="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8" r="5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060397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57</TotalTime>
  <Words>561</Words>
  <Application>Microsoft Macintosh PowerPoint</Application>
  <PresentationFormat>On-screen Show (4:3)</PresentationFormat>
  <Paragraphs>91</Paragraphs>
  <Slides>51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2" baseType="lpstr">
      <vt:lpstr>Black</vt:lpstr>
      <vt:lpstr>Part two water, humans, plastic</vt:lpstr>
      <vt:lpstr>What does water do?  What does it want?</vt:lpstr>
      <vt:lpstr>Institute of Flow Sciences, Germany</vt:lpstr>
      <vt:lpstr>Water has a ‘memory’,  this structures water</vt:lpstr>
      <vt:lpstr>Water meanders adopting a serpentine pattern but with added detergent it changes to straight lines</vt:lpstr>
      <vt:lpstr>Alterations to water flow</vt:lpstr>
      <vt:lpstr>Seeing water’s flow (Schwenk, 1965)</vt:lpstr>
      <vt:lpstr>Matter/realities:  fluid meanings in Kenya </vt:lpstr>
      <vt:lpstr>PowerPoint Presentation</vt:lpstr>
      <vt:lpstr>PowerPoint Presentation</vt:lpstr>
      <vt:lpstr>Traditional methods of water acquisition</vt:lpstr>
      <vt:lpstr>Kiza…Kaya</vt:lpstr>
      <vt:lpstr>The pathway</vt:lpstr>
      <vt:lpstr>PowerPoint Presentation</vt:lpstr>
      <vt:lpstr>PowerPoint Presentation</vt:lpstr>
      <vt:lpstr>PowerPoint Presentation</vt:lpstr>
      <vt:lpstr>PowerPoint Presentation</vt:lpstr>
      <vt:lpstr>2 places to ‘cry’</vt:lpstr>
      <vt:lpstr>The bottle </vt:lpstr>
      <vt:lpstr>PowerPoint Presentation</vt:lpstr>
      <vt:lpstr>The creation of ‘rubbish’</vt:lpstr>
      <vt:lpstr>Urban rubbish</vt:lpstr>
      <vt:lpstr>PowerPoint Presentation</vt:lpstr>
      <vt:lpstr>PowerPoint Presentation</vt:lpstr>
      <vt:lpstr>PowerPoint Presentation</vt:lpstr>
      <vt:lpstr>PowerPoint Presentation</vt:lpstr>
      <vt:lpstr>2009</vt:lpstr>
      <vt:lpstr>2016</vt:lpstr>
      <vt:lpstr>2016</vt:lpstr>
      <vt:lpstr>Rural rubbish</vt:lpstr>
      <vt:lpstr>Communal rubbish dump, 2009</vt:lpstr>
      <vt:lpstr>PowerPoint Presentation</vt:lpstr>
      <vt:lpstr>PowerPoint Presentation</vt:lpstr>
      <vt:lpstr>PowerPoint Presentation</vt:lpstr>
      <vt:lpstr>Transformations</vt:lpstr>
      <vt:lpstr>Identity, meaning, value shifts </vt:lpstr>
      <vt:lpstr>Value and rubbish</vt:lpstr>
      <vt:lpstr>Dada/surrealism</vt:lpstr>
      <vt:lpstr>Punk’s use of safety pin</vt:lpstr>
      <vt:lpstr>Outsider, raw, brut art</vt:lpstr>
      <vt:lpstr>New use</vt:lpstr>
      <vt:lpstr>Skirts from feed bags</vt:lpstr>
      <vt:lpstr>Plastic containers – commodity/rubbish </vt:lpstr>
      <vt:lpstr> water containers</vt:lpstr>
      <vt:lpstr>The real thing</vt:lpstr>
      <vt:lpstr>Coca-Cola Offers Consumers  'Reasons to Believe’ (Moye, 2012)</vt:lpstr>
      <vt:lpstr>Water and plastic: materialities perspective</vt:lpstr>
      <vt:lpstr>Indian Ocean gyres. Link to Nat. Geog page</vt:lpstr>
      <vt:lpstr>Gyres – (5 main gyres)</vt:lpstr>
      <vt:lpstr>Film, Dianna Cohen</vt:lpstr>
      <vt:lpstr>2 responses to plastic in the ocean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two water, humans and plastic</dc:title>
  <dc:creator>Luci Attala</dc:creator>
  <cp:lastModifiedBy>Luci Attala</cp:lastModifiedBy>
  <cp:revision>7</cp:revision>
  <dcterms:created xsi:type="dcterms:W3CDTF">2016-11-23T10:04:54Z</dcterms:created>
  <dcterms:modified xsi:type="dcterms:W3CDTF">2016-11-23T11:02:39Z</dcterms:modified>
</cp:coreProperties>
</file>