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66" r:id="rId6"/>
    <p:sldId id="258" r:id="rId7"/>
    <p:sldId id="259" r:id="rId8"/>
    <p:sldId id="260" r:id="rId9"/>
    <p:sldId id="263" r:id="rId10"/>
    <p:sldId id="264" r:id="rId11"/>
    <p:sldId id="262" r:id="rId12"/>
    <p:sldId id="270" r:id="rId13"/>
    <p:sldId id="267" r:id="rId14"/>
    <p:sldId id="257" r:id="rId15"/>
    <p:sldId id="268" r:id="rId16"/>
    <p:sldId id="272" r:id="rId17"/>
    <p:sldId id="269" r:id="rId18"/>
    <p:sldId id="271" r:id="rId19"/>
    <p:sldId id="261"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C2567-FA84-4C70-A46A-4ECA9D10E83D}" v="31" dt="2026-06-25T15:32:53.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hyperlink" Target="https://digitalcapability.jisc.ac.uk/" TargetMode="External"/><Relationship Id="rId1" Type="http://schemas.openxmlformats.org/officeDocument/2006/relationships/hyperlink" Target="https://support.microsoft.com/en-us/word/training/save-a-document"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digitalcapability.jisc.ac.uk/" TargetMode="External"/><Relationship Id="rId1" Type="http://schemas.openxmlformats.org/officeDocument/2006/relationships/hyperlink" Target="https://support.microsoft.com/en-us/word/training/save-a-documen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79401-C6C3-4AAB-A060-97754A6B4EE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BE07AC8-0F7B-4108-A7D5-CDE686127AD6}">
      <dgm:prSet/>
      <dgm:spPr/>
      <dgm:t>
        <a:bodyPr/>
        <a:lstStyle/>
        <a:p>
          <a:r>
            <a:rPr lang="en-GB">
              <a:hlinkClick xmlns:r="http://schemas.openxmlformats.org/officeDocument/2006/relationships" r:id="rId1"/>
            </a:rPr>
            <a:t>Save a document | Microsoft Support</a:t>
          </a:r>
          <a:endParaRPr lang="en-US"/>
        </a:p>
      </dgm:t>
    </dgm:pt>
    <dgm:pt modelId="{E66B1CA5-A5E3-4B91-B5D3-C00B2C1276D5}" type="parTrans" cxnId="{4B1296EE-17F6-48D5-B265-0A94053C9346}">
      <dgm:prSet/>
      <dgm:spPr/>
      <dgm:t>
        <a:bodyPr/>
        <a:lstStyle/>
        <a:p>
          <a:endParaRPr lang="en-US"/>
        </a:p>
      </dgm:t>
    </dgm:pt>
    <dgm:pt modelId="{0E21483B-35AD-4719-A0B5-DE517C7197BE}" type="sibTrans" cxnId="{4B1296EE-17F6-48D5-B265-0A94053C9346}">
      <dgm:prSet/>
      <dgm:spPr/>
      <dgm:t>
        <a:bodyPr/>
        <a:lstStyle/>
        <a:p>
          <a:endParaRPr lang="en-US"/>
        </a:p>
      </dgm:t>
    </dgm:pt>
    <dgm:pt modelId="{221E2DF1-9EC9-4E34-B1B6-88EB9CB59B6E}">
      <dgm:prSet/>
      <dgm:spPr/>
      <dgm:t>
        <a:bodyPr/>
        <a:lstStyle/>
        <a:p>
          <a:r>
            <a:rPr lang="en-GB">
              <a:hlinkClick xmlns:r="http://schemas.openxmlformats.org/officeDocument/2006/relationships" r:id="rId2"/>
            </a:rPr>
            <a:t>Building digital capability | Building digital capability</a:t>
          </a:r>
          <a:endParaRPr lang="en-US"/>
        </a:p>
      </dgm:t>
    </dgm:pt>
    <dgm:pt modelId="{D223B6D8-E76C-417D-ADFD-C8BF20650B94}" type="parTrans" cxnId="{E530DF85-BA2C-4AD1-98F4-3413A0E9A802}">
      <dgm:prSet/>
      <dgm:spPr/>
      <dgm:t>
        <a:bodyPr/>
        <a:lstStyle/>
        <a:p>
          <a:endParaRPr lang="en-US"/>
        </a:p>
      </dgm:t>
    </dgm:pt>
    <dgm:pt modelId="{E984BBED-E054-4DB0-A009-A0469DB53F14}" type="sibTrans" cxnId="{E530DF85-BA2C-4AD1-98F4-3413A0E9A802}">
      <dgm:prSet/>
      <dgm:spPr/>
      <dgm:t>
        <a:bodyPr/>
        <a:lstStyle/>
        <a:p>
          <a:endParaRPr lang="en-US"/>
        </a:p>
      </dgm:t>
    </dgm:pt>
    <dgm:pt modelId="{69DFDDA0-E2A6-4F9A-99B4-F2D936A0BB25}" type="pres">
      <dgm:prSet presAssocID="{36779401-C6C3-4AAB-A060-97754A6B4EE8}" presName="hierChild1" presStyleCnt="0">
        <dgm:presLayoutVars>
          <dgm:chPref val="1"/>
          <dgm:dir/>
          <dgm:animOne val="branch"/>
          <dgm:animLvl val="lvl"/>
          <dgm:resizeHandles/>
        </dgm:presLayoutVars>
      </dgm:prSet>
      <dgm:spPr/>
    </dgm:pt>
    <dgm:pt modelId="{A2C1593A-202A-4F5C-A6D0-1CEA8EB9AD34}" type="pres">
      <dgm:prSet presAssocID="{EBE07AC8-0F7B-4108-A7D5-CDE686127AD6}" presName="hierRoot1" presStyleCnt="0"/>
      <dgm:spPr/>
    </dgm:pt>
    <dgm:pt modelId="{EB5C2B40-92DC-4FE4-AD7C-2127F6BF1B38}" type="pres">
      <dgm:prSet presAssocID="{EBE07AC8-0F7B-4108-A7D5-CDE686127AD6}" presName="composite" presStyleCnt="0"/>
      <dgm:spPr/>
    </dgm:pt>
    <dgm:pt modelId="{BD87497E-4EAD-4B54-BDF5-29A1530E8E67}" type="pres">
      <dgm:prSet presAssocID="{EBE07AC8-0F7B-4108-A7D5-CDE686127AD6}" presName="background" presStyleLbl="node0" presStyleIdx="0" presStyleCnt="2"/>
      <dgm:spPr/>
    </dgm:pt>
    <dgm:pt modelId="{405C6E87-D223-41AC-92B9-269C2720472B}" type="pres">
      <dgm:prSet presAssocID="{EBE07AC8-0F7B-4108-A7D5-CDE686127AD6}" presName="text" presStyleLbl="fgAcc0" presStyleIdx="0" presStyleCnt="2">
        <dgm:presLayoutVars>
          <dgm:chPref val="3"/>
        </dgm:presLayoutVars>
      </dgm:prSet>
      <dgm:spPr/>
    </dgm:pt>
    <dgm:pt modelId="{6BE36088-C5C4-4D3C-8024-5FA7F1629B29}" type="pres">
      <dgm:prSet presAssocID="{EBE07AC8-0F7B-4108-A7D5-CDE686127AD6}" presName="hierChild2" presStyleCnt="0"/>
      <dgm:spPr/>
    </dgm:pt>
    <dgm:pt modelId="{A3AB0426-17C2-416D-9E1C-6A7431EB44C6}" type="pres">
      <dgm:prSet presAssocID="{221E2DF1-9EC9-4E34-B1B6-88EB9CB59B6E}" presName="hierRoot1" presStyleCnt="0"/>
      <dgm:spPr/>
    </dgm:pt>
    <dgm:pt modelId="{BFCA6084-A25F-4261-9969-2B1F6A56A231}" type="pres">
      <dgm:prSet presAssocID="{221E2DF1-9EC9-4E34-B1B6-88EB9CB59B6E}" presName="composite" presStyleCnt="0"/>
      <dgm:spPr/>
    </dgm:pt>
    <dgm:pt modelId="{25BC3EBA-FC0C-446C-9806-9257BA5D38B3}" type="pres">
      <dgm:prSet presAssocID="{221E2DF1-9EC9-4E34-B1B6-88EB9CB59B6E}" presName="background" presStyleLbl="node0" presStyleIdx="1" presStyleCnt="2"/>
      <dgm:spPr/>
    </dgm:pt>
    <dgm:pt modelId="{488A7DF2-54D0-49DA-9402-43C021184308}" type="pres">
      <dgm:prSet presAssocID="{221E2DF1-9EC9-4E34-B1B6-88EB9CB59B6E}" presName="text" presStyleLbl="fgAcc0" presStyleIdx="1" presStyleCnt="2">
        <dgm:presLayoutVars>
          <dgm:chPref val="3"/>
        </dgm:presLayoutVars>
      </dgm:prSet>
      <dgm:spPr/>
    </dgm:pt>
    <dgm:pt modelId="{8D6F8C2E-0683-47D5-9A23-8C2BB2332996}" type="pres">
      <dgm:prSet presAssocID="{221E2DF1-9EC9-4E34-B1B6-88EB9CB59B6E}" presName="hierChild2" presStyleCnt="0"/>
      <dgm:spPr/>
    </dgm:pt>
  </dgm:ptLst>
  <dgm:cxnLst>
    <dgm:cxn modelId="{67FA0652-274D-435E-9909-FE1DAA9715D1}" type="presOf" srcId="{EBE07AC8-0F7B-4108-A7D5-CDE686127AD6}" destId="{405C6E87-D223-41AC-92B9-269C2720472B}" srcOrd="0" destOrd="0" presId="urn:microsoft.com/office/officeart/2005/8/layout/hierarchy1"/>
    <dgm:cxn modelId="{290DCB7B-9881-4E06-AD6A-96725602CF6A}" type="presOf" srcId="{221E2DF1-9EC9-4E34-B1B6-88EB9CB59B6E}" destId="{488A7DF2-54D0-49DA-9402-43C021184308}" srcOrd="0" destOrd="0" presId="urn:microsoft.com/office/officeart/2005/8/layout/hierarchy1"/>
    <dgm:cxn modelId="{05BE5685-397E-4B9C-A11C-9D47435CBCE6}" type="presOf" srcId="{36779401-C6C3-4AAB-A060-97754A6B4EE8}" destId="{69DFDDA0-E2A6-4F9A-99B4-F2D936A0BB25}" srcOrd="0" destOrd="0" presId="urn:microsoft.com/office/officeart/2005/8/layout/hierarchy1"/>
    <dgm:cxn modelId="{E530DF85-BA2C-4AD1-98F4-3413A0E9A802}" srcId="{36779401-C6C3-4AAB-A060-97754A6B4EE8}" destId="{221E2DF1-9EC9-4E34-B1B6-88EB9CB59B6E}" srcOrd="1" destOrd="0" parTransId="{D223B6D8-E76C-417D-ADFD-C8BF20650B94}" sibTransId="{E984BBED-E054-4DB0-A009-A0469DB53F14}"/>
    <dgm:cxn modelId="{4B1296EE-17F6-48D5-B265-0A94053C9346}" srcId="{36779401-C6C3-4AAB-A060-97754A6B4EE8}" destId="{EBE07AC8-0F7B-4108-A7D5-CDE686127AD6}" srcOrd="0" destOrd="0" parTransId="{E66B1CA5-A5E3-4B91-B5D3-C00B2C1276D5}" sibTransId="{0E21483B-35AD-4719-A0B5-DE517C7197BE}"/>
    <dgm:cxn modelId="{FBF4A5D4-F4DC-4631-8B6C-009A95CCA8A4}" type="presParOf" srcId="{69DFDDA0-E2A6-4F9A-99B4-F2D936A0BB25}" destId="{A2C1593A-202A-4F5C-A6D0-1CEA8EB9AD34}" srcOrd="0" destOrd="0" presId="urn:microsoft.com/office/officeart/2005/8/layout/hierarchy1"/>
    <dgm:cxn modelId="{4F864309-1659-4F8C-BDB8-15C4BA77CCB5}" type="presParOf" srcId="{A2C1593A-202A-4F5C-A6D0-1CEA8EB9AD34}" destId="{EB5C2B40-92DC-4FE4-AD7C-2127F6BF1B38}" srcOrd="0" destOrd="0" presId="urn:microsoft.com/office/officeart/2005/8/layout/hierarchy1"/>
    <dgm:cxn modelId="{D4470B20-E0E1-4BDE-9401-5898117C4818}" type="presParOf" srcId="{EB5C2B40-92DC-4FE4-AD7C-2127F6BF1B38}" destId="{BD87497E-4EAD-4B54-BDF5-29A1530E8E67}" srcOrd="0" destOrd="0" presId="urn:microsoft.com/office/officeart/2005/8/layout/hierarchy1"/>
    <dgm:cxn modelId="{4D05842F-5AE2-4CEE-876A-E0630EF99E94}" type="presParOf" srcId="{EB5C2B40-92DC-4FE4-AD7C-2127F6BF1B38}" destId="{405C6E87-D223-41AC-92B9-269C2720472B}" srcOrd="1" destOrd="0" presId="urn:microsoft.com/office/officeart/2005/8/layout/hierarchy1"/>
    <dgm:cxn modelId="{8A723D8E-8528-4E87-8262-F575378FAB74}" type="presParOf" srcId="{A2C1593A-202A-4F5C-A6D0-1CEA8EB9AD34}" destId="{6BE36088-C5C4-4D3C-8024-5FA7F1629B29}" srcOrd="1" destOrd="0" presId="urn:microsoft.com/office/officeart/2005/8/layout/hierarchy1"/>
    <dgm:cxn modelId="{EDF8EC6D-6FD4-483C-9B93-D76A6B8C57DC}" type="presParOf" srcId="{69DFDDA0-E2A6-4F9A-99B4-F2D936A0BB25}" destId="{A3AB0426-17C2-416D-9E1C-6A7431EB44C6}" srcOrd="1" destOrd="0" presId="urn:microsoft.com/office/officeart/2005/8/layout/hierarchy1"/>
    <dgm:cxn modelId="{3D2661E3-637C-498F-B2E9-A85FF6F12EC5}" type="presParOf" srcId="{A3AB0426-17C2-416D-9E1C-6A7431EB44C6}" destId="{BFCA6084-A25F-4261-9969-2B1F6A56A231}" srcOrd="0" destOrd="0" presId="urn:microsoft.com/office/officeart/2005/8/layout/hierarchy1"/>
    <dgm:cxn modelId="{B6C21FAB-BA97-432C-8240-396FF2015091}" type="presParOf" srcId="{BFCA6084-A25F-4261-9969-2B1F6A56A231}" destId="{25BC3EBA-FC0C-446C-9806-9257BA5D38B3}" srcOrd="0" destOrd="0" presId="urn:microsoft.com/office/officeart/2005/8/layout/hierarchy1"/>
    <dgm:cxn modelId="{D21BA4CB-676B-49BE-A30E-B9A714A2E252}" type="presParOf" srcId="{BFCA6084-A25F-4261-9969-2B1F6A56A231}" destId="{488A7DF2-54D0-49DA-9402-43C021184308}" srcOrd="1" destOrd="0" presId="urn:microsoft.com/office/officeart/2005/8/layout/hierarchy1"/>
    <dgm:cxn modelId="{F6244DBB-5788-474A-9664-79D9A0EA3AE8}" type="presParOf" srcId="{A3AB0426-17C2-416D-9E1C-6A7431EB44C6}" destId="{8D6F8C2E-0683-47D5-9A23-8C2BB23329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A06038-326E-4556-9C00-0581515B7E0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DB0349-957A-4429-8F5F-9297F87E663D}">
      <dgm:prSet/>
      <dgm:spPr/>
      <dgm:t>
        <a:bodyPr/>
        <a:lstStyle/>
        <a:p>
          <a:r>
            <a:rPr lang="en-GB" b="1"/>
            <a:t>My Weaknesses</a:t>
          </a:r>
          <a:endParaRPr lang="en-US"/>
        </a:p>
      </dgm:t>
    </dgm:pt>
    <dgm:pt modelId="{8CD0652A-05F3-4F27-962E-4B9683990D6D}" type="parTrans" cxnId="{6B8C6D7F-9764-422B-AD6B-6C54A36C859E}">
      <dgm:prSet/>
      <dgm:spPr/>
      <dgm:t>
        <a:bodyPr/>
        <a:lstStyle/>
        <a:p>
          <a:endParaRPr lang="en-US"/>
        </a:p>
      </dgm:t>
    </dgm:pt>
    <dgm:pt modelId="{1B1DA3E1-EB74-4495-B5A6-1BCC6C48A55F}" type="sibTrans" cxnId="{6B8C6D7F-9764-422B-AD6B-6C54A36C859E}">
      <dgm:prSet/>
      <dgm:spPr/>
      <dgm:t>
        <a:bodyPr/>
        <a:lstStyle/>
        <a:p>
          <a:endParaRPr lang="en-US"/>
        </a:p>
      </dgm:t>
    </dgm:pt>
    <dgm:pt modelId="{895A1E9E-E39E-4A44-A02E-4E984323672C}">
      <dgm:prSet/>
      <dgm:spPr/>
      <dgm:t>
        <a:bodyPr/>
        <a:lstStyle/>
        <a:p>
          <a:r>
            <a:rPr lang="en-GB" b="1"/>
            <a:t>Microsoft Excel (needs improvement)</a:t>
          </a:r>
          <a:r>
            <a:rPr lang="en-GB"/>
            <a:t> ⭐ </a:t>
          </a:r>
          <a:endParaRPr lang="en-US"/>
        </a:p>
      </dgm:t>
    </dgm:pt>
    <dgm:pt modelId="{EF16E47A-C5B6-460B-9851-6B211434B89E}" type="parTrans" cxnId="{EC48CE59-1368-45F1-915B-84D7F44313A0}">
      <dgm:prSet/>
      <dgm:spPr/>
      <dgm:t>
        <a:bodyPr/>
        <a:lstStyle/>
        <a:p>
          <a:endParaRPr lang="en-US"/>
        </a:p>
      </dgm:t>
    </dgm:pt>
    <dgm:pt modelId="{5E38A3AB-6F99-48EF-985C-3A0A903333F8}" type="sibTrans" cxnId="{EC48CE59-1368-45F1-915B-84D7F44313A0}">
      <dgm:prSet/>
      <dgm:spPr/>
      <dgm:t>
        <a:bodyPr/>
        <a:lstStyle/>
        <a:p>
          <a:endParaRPr lang="en-US"/>
        </a:p>
      </dgm:t>
    </dgm:pt>
    <dgm:pt modelId="{D6F15E01-B23A-4CD0-8EDA-5716E6C1113D}">
      <dgm:prSet/>
      <dgm:spPr/>
      <dgm:t>
        <a:bodyPr/>
        <a:lstStyle/>
        <a:p>
          <a:r>
            <a:rPr lang="en-GB"/>
            <a:t>Advanced Excel formulas and functions </a:t>
          </a:r>
          <a:endParaRPr lang="en-US"/>
        </a:p>
      </dgm:t>
    </dgm:pt>
    <dgm:pt modelId="{E27884F7-1588-4B11-9D39-3D6CE404A997}" type="parTrans" cxnId="{C1BEF9C1-6A16-4F8B-911B-684D606C334E}">
      <dgm:prSet/>
      <dgm:spPr/>
      <dgm:t>
        <a:bodyPr/>
        <a:lstStyle/>
        <a:p>
          <a:endParaRPr lang="en-US"/>
        </a:p>
      </dgm:t>
    </dgm:pt>
    <dgm:pt modelId="{852C5AEF-027F-4214-A23A-5530FEAF696C}" type="sibTrans" cxnId="{C1BEF9C1-6A16-4F8B-911B-684D606C334E}">
      <dgm:prSet/>
      <dgm:spPr/>
      <dgm:t>
        <a:bodyPr/>
        <a:lstStyle/>
        <a:p>
          <a:endParaRPr lang="en-US"/>
        </a:p>
      </dgm:t>
    </dgm:pt>
    <dgm:pt modelId="{8E54EF4A-B1CD-4505-BCC1-5FAB45ECC9C8}">
      <dgm:prSet/>
      <dgm:spPr/>
      <dgm:t>
        <a:bodyPr/>
        <a:lstStyle/>
        <a:p>
          <a:r>
            <a:rPr lang="en-GB"/>
            <a:t>Data analysis skills </a:t>
          </a:r>
          <a:endParaRPr lang="en-US"/>
        </a:p>
      </dgm:t>
    </dgm:pt>
    <dgm:pt modelId="{B749F89C-483E-4BE5-85CE-82B7A6E37830}" type="parTrans" cxnId="{E45F9AC8-4EDA-493A-A3AC-AFD3C176D7D0}">
      <dgm:prSet/>
      <dgm:spPr/>
      <dgm:t>
        <a:bodyPr/>
        <a:lstStyle/>
        <a:p>
          <a:endParaRPr lang="en-US"/>
        </a:p>
      </dgm:t>
    </dgm:pt>
    <dgm:pt modelId="{436E0C54-415B-4BCD-9B4C-EDEC75F0835A}" type="sibTrans" cxnId="{E45F9AC8-4EDA-493A-A3AC-AFD3C176D7D0}">
      <dgm:prSet/>
      <dgm:spPr/>
      <dgm:t>
        <a:bodyPr/>
        <a:lstStyle/>
        <a:p>
          <a:endParaRPr lang="en-US"/>
        </a:p>
      </dgm:t>
    </dgm:pt>
    <dgm:pt modelId="{70162FCA-F561-4344-8261-5BF401FFF507}">
      <dgm:prSet/>
      <dgm:spPr/>
      <dgm:t>
        <a:bodyPr/>
        <a:lstStyle/>
        <a:p>
          <a:r>
            <a:rPr lang="en-GB"/>
            <a:t>Creating complex charts and reports </a:t>
          </a:r>
          <a:endParaRPr lang="en-US"/>
        </a:p>
      </dgm:t>
    </dgm:pt>
    <dgm:pt modelId="{4D45E30A-1919-41A5-A930-0646604E6FFB}" type="parTrans" cxnId="{78ED4015-7A81-4418-A319-1B396C545DA5}">
      <dgm:prSet/>
      <dgm:spPr/>
      <dgm:t>
        <a:bodyPr/>
        <a:lstStyle/>
        <a:p>
          <a:endParaRPr lang="en-US"/>
        </a:p>
      </dgm:t>
    </dgm:pt>
    <dgm:pt modelId="{9938813B-BE16-4418-926B-51D4B292FE4B}" type="sibTrans" cxnId="{78ED4015-7A81-4418-A319-1B396C545DA5}">
      <dgm:prSet/>
      <dgm:spPr/>
      <dgm:t>
        <a:bodyPr/>
        <a:lstStyle/>
        <a:p>
          <a:endParaRPr lang="en-US"/>
        </a:p>
      </dgm:t>
    </dgm:pt>
    <dgm:pt modelId="{03A4887B-F17B-4AEB-A003-7F5A7AE6A25F}">
      <dgm:prSet/>
      <dgm:spPr/>
      <dgm:t>
        <a:bodyPr/>
        <a:lstStyle/>
        <a:p>
          <a:r>
            <a:rPr lang="en-GB"/>
            <a:t>Confidence with new software </a:t>
          </a:r>
          <a:endParaRPr lang="en-US"/>
        </a:p>
      </dgm:t>
    </dgm:pt>
    <dgm:pt modelId="{ED63FCA9-D7AD-4168-87D2-9C7518190189}" type="parTrans" cxnId="{0BF6B5F2-2957-4433-B8E9-7C05B45EB9B3}">
      <dgm:prSet/>
      <dgm:spPr/>
      <dgm:t>
        <a:bodyPr/>
        <a:lstStyle/>
        <a:p>
          <a:endParaRPr lang="en-US"/>
        </a:p>
      </dgm:t>
    </dgm:pt>
    <dgm:pt modelId="{8F62666B-5DD5-4ADE-B4C8-F345553505BA}" type="sibTrans" cxnId="{0BF6B5F2-2957-4433-B8E9-7C05B45EB9B3}">
      <dgm:prSet/>
      <dgm:spPr/>
      <dgm:t>
        <a:bodyPr/>
        <a:lstStyle/>
        <a:p>
          <a:endParaRPr lang="en-US"/>
        </a:p>
      </dgm:t>
    </dgm:pt>
    <dgm:pt modelId="{1289CAB6-7228-47EB-8F12-7DBA87C31D26}">
      <dgm:prSet/>
      <dgm:spPr/>
      <dgm:t>
        <a:bodyPr/>
        <a:lstStyle/>
        <a:p>
          <a:r>
            <a:rPr lang="en-GB"/>
            <a:t>Speed when learning advanced digital tools</a:t>
          </a:r>
          <a:endParaRPr lang="en-US"/>
        </a:p>
      </dgm:t>
    </dgm:pt>
    <dgm:pt modelId="{8CD8C045-5F74-4422-8EE8-BD0FBE04E63A}" type="parTrans" cxnId="{936B18DF-5691-4681-A840-DB325261BFCA}">
      <dgm:prSet/>
      <dgm:spPr/>
      <dgm:t>
        <a:bodyPr/>
        <a:lstStyle/>
        <a:p>
          <a:endParaRPr lang="en-US"/>
        </a:p>
      </dgm:t>
    </dgm:pt>
    <dgm:pt modelId="{013FE8C5-86D2-4BEA-A94D-0B8DCC6FECC5}" type="sibTrans" cxnId="{936B18DF-5691-4681-A840-DB325261BFCA}">
      <dgm:prSet/>
      <dgm:spPr/>
      <dgm:t>
        <a:bodyPr/>
        <a:lstStyle/>
        <a:p>
          <a:endParaRPr lang="en-US"/>
        </a:p>
      </dgm:t>
    </dgm:pt>
    <dgm:pt modelId="{6AFFCF34-B388-438A-8467-3326832E1FFE}" type="pres">
      <dgm:prSet presAssocID="{48A06038-326E-4556-9C00-0581515B7E06}" presName="linear" presStyleCnt="0">
        <dgm:presLayoutVars>
          <dgm:animLvl val="lvl"/>
          <dgm:resizeHandles val="exact"/>
        </dgm:presLayoutVars>
      </dgm:prSet>
      <dgm:spPr/>
    </dgm:pt>
    <dgm:pt modelId="{7690AD89-B813-49C2-A0D8-5C70AFBA2028}" type="pres">
      <dgm:prSet presAssocID="{8CDB0349-957A-4429-8F5F-9297F87E663D}" presName="parentText" presStyleLbl="node1" presStyleIdx="0" presStyleCnt="7">
        <dgm:presLayoutVars>
          <dgm:chMax val="0"/>
          <dgm:bulletEnabled val="1"/>
        </dgm:presLayoutVars>
      </dgm:prSet>
      <dgm:spPr/>
    </dgm:pt>
    <dgm:pt modelId="{B115D44F-B618-483F-9BFE-A1269EB62C9A}" type="pres">
      <dgm:prSet presAssocID="{1B1DA3E1-EB74-4495-B5A6-1BCC6C48A55F}" presName="spacer" presStyleCnt="0"/>
      <dgm:spPr/>
    </dgm:pt>
    <dgm:pt modelId="{B49DF846-C1C1-4CAD-A753-0A153CF8265D}" type="pres">
      <dgm:prSet presAssocID="{895A1E9E-E39E-4A44-A02E-4E984323672C}" presName="parentText" presStyleLbl="node1" presStyleIdx="1" presStyleCnt="7">
        <dgm:presLayoutVars>
          <dgm:chMax val="0"/>
          <dgm:bulletEnabled val="1"/>
        </dgm:presLayoutVars>
      </dgm:prSet>
      <dgm:spPr/>
    </dgm:pt>
    <dgm:pt modelId="{3EEF37E8-6215-40FC-BD2B-602C9983988C}" type="pres">
      <dgm:prSet presAssocID="{5E38A3AB-6F99-48EF-985C-3A0A903333F8}" presName="spacer" presStyleCnt="0"/>
      <dgm:spPr/>
    </dgm:pt>
    <dgm:pt modelId="{1B83C01E-3BC3-4E77-AEEB-FB19D5CC3274}" type="pres">
      <dgm:prSet presAssocID="{D6F15E01-B23A-4CD0-8EDA-5716E6C1113D}" presName="parentText" presStyleLbl="node1" presStyleIdx="2" presStyleCnt="7">
        <dgm:presLayoutVars>
          <dgm:chMax val="0"/>
          <dgm:bulletEnabled val="1"/>
        </dgm:presLayoutVars>
      </dgm:prSet>
      <dgm:spPr/>
    </dgm:pt>
    <dgm:pt modelId="{7B7FB647-DC13-4BDB-B041-6B33C7CDB77E}" type="pres">
      <dgm:prSet presAssocID="{852C5AEF-027F-4214-A23A-5530FEAF696C}" presName="spacer" presStyleCnt="0"/>
      <dgm:spPr/>
    </dgm:pt>
    <dgm:pt modelId="{5BBF3DD6-FFDB-4829-A5E4-3FF68EF4913E}" type="pres">
      <dgm:prSet presAssocID="{8E54EF4A-B1CD-4505-BCC1-5FAB45ECC9C8}" presName="parentText" presStyleLbl="node1" presStyleIdx="3" presStyleCnt="7">
        <dgm:presLayoutVars>
          <dgm:chMax val="0"/>
          <dgm:bulletEnabled val="1"/>
        </dgm:presLayoutVars>
      </dgm:prSet>
      <dgm:spPr/>
    </dgm:pt>
    <dgm:pt modelId="{37C7EFB0-905C-496B-BA7F-CCB61BAF3A27}" type="pres">
      <dgm:prSet presAssocID="{436E0C54-415B-4BCD-9B4C-EDEC75F0835A}" presName="spacer" presStyleCnt="0"/>
      <dgm:spPr/>
    </dgm:pt>
    <dgm:pt modelId="{F49ABD5B-CB26-48C7-9280-2ABF9C35D3C3}" type="pres">
      <dgm:prSet presAssocID="{70162FCA-F561-4344-8261-5BF401FFF507}" presName="parentText" presStyleLbl="node1" presStyleIdx="4" presStyleCnt="7">
        <dgm:presLayoutVars>
          <dgm:chMax val="0"/>
          <dgm:bulletEnabled val="1"/>
        </dgm:presLayoutVars>
      </dgm:prSet>
      <dgm:spPr/>
    </dgm:pt>
    <dgm:pt modelId="{5EB8A27F-F8E1-4639-A68F-9AD690A9DE59}" type="pres">
      <dgm:prSet presAssocID="{9938813B-BE16-4418-926B-51D4B292FE4B}" presName="spacer" presStyleCnt="0"/>
      <dgm:spPr/>
    </dgm:pt>
    <dgm:pt modelId="{69016169-C848-4B6F-A200-49501FE087CB}" type="pres">
      <dgm:prSet presAssocID="{03A4887B-F17B-4AEB-A003-7F5A7AE6A25F}" presName="parentText" presStyleLbl="node1" presStyleIdx="5" presStyleCnt="7">
        <dgm:presLayoutVars>
          <dgm:chMax val="0"/>
          <dgm:bulletEnabled val="1"/>
        </dgm:presLayoutVars>
      </dgm:prSet>
      <dgm:spPr/>
    </dgm:pt>
    <dgm:pt modelId="{171F4A85-F809-40EE-BCE2-047F7A7BEBC6}" type="pres">
      <dgm:prSet presAssocID="{8F62666B-5DD5-4ADE-B4C8-F345553505BA}" presName="spacer" presStyleCnt="0"/>
      <dgm:spPr/>
    </dgm:pt>
    <dgm:pt modelId="{EA566DAC-3F99-4B1D-800E-401805B8D7A7}" type="pres">
      <dgm:prSet presAssocID="{1289CAB6-7228-47EB-8F12-7DBA87C31D26}" presName="parentText" presStyleLbl="node1" presStyleIdx="6" presStyleCnt="7">
        <dgm:presLayoutVars>
          <dgm:chMax val="0"/>
          <dgm:bulletEnabled val="1"/>
        </dgm:presLayoutVars>
      </dgm:prSet>
      <dgm:spPr/>
    </dgm:pt>
  </dgm:ptLst>
  <dgm:cxnLst>
    <dgm:cxn modelId="{78ED4015-7A81-4418-A319-1B396C545DA5}" srcId="{48A06038-326E-4556-9C00-0581515B7E06}" destId="{70162FCA-F561-4344-8261-5BF401FFF507}" srcOrd="4" destOrd="0" parTransId="{4D45E30A-1919-41A5-A930-0646604E6FFB}" sibTransId="{9938813B-BE16-4418-926B-51D4B292FE4B}"/>
    <dgm:cxn modelId="{A574ED19-AAB1-4B63-809F-167743AA80EE}" type="presOf" srcId="{1289CAB6-7228-47EB-8F12-7DBA87C31D26}" destId="{EA566DAC-3F99-4B1D-800E-401805B8D7A7}" srcOrd="0" destOrd="0" presId="urn:microsoft.com/office/officeart/2005/8/layout/vList2"/>
    <dgm:cxn modelId="{5DC65633-0294-4D0F-A438-A89B4DFD91DA}" type="presOf" srcId="{70162FCA-F561-4344-8261-5BF401FFF507}" destId="{F49ABD5B-CB26-48C7-9280-2ABF9C35D3C3}" srcOrd="0" destOrd="0" presId="urn:microsoft.com/office/officeart/2005/8/layout/vList2"/>
    <dgm:cxn modelId="{2149314D-9387-4DEA-B600-8E3B8AD3FA3D}" type="presOf" srcId="{D6F15E01-B23A-4CD0-8EDA-5716E6C1113D}" destId="{1B83C01E-3BC3-4E77-AEEB-FB19D5CC3274}" srcOrd="0" destOrd="0" presId="urn:microsoft.com/office/officeart/2005/8/layout/vList2"/>
    <dgm:cxn modelId="{E2B59E51-665A-4CEE-A36D-C6AC8A9C77F4}" type="presOf" srcId="{8E54EF4A-B1CD-4505-BCC1-5FAB45ECC9C8}" destId="{5BBF3DD6-FFDB-4829-A5E4-3FF68EF4913E}" srcOrd="0" destOrd="0" presId="urn:microsoft.com/office/officeart/2005/8/layout/vList2"/>
    <dgm:cxn modelId="{5AB88B77-96AD-467B-A513-34915588E2F2}" type="presOf" srcId="{8CDB0349-957A-4429-8F5F-9297F87E663D}" destId="{7690AD89-B813-49C2-A0D8-5C70AFBA2028}" srcOrd="0" destOrd="0" presId="urn:microsoft.com/office/officeart/2005/8/layout/vList2"/>
    <dgm:cxn modelId="{EC48CE59-1368-45F1-915B-84D7F44313A0}" srcId="{48A06038-326E-4556-9C00-0581515B7E06}" destId="{895A1E9E-E39E-4A44-A02E-4E984323672C}" srcOrd="1" destOrd="0" parTransId="{EF16E47A-C5B6-460B-9851-6B211434B89E}" sibTransId="{5E38A3AB-6F99-48EF-985C-3A0A903333F8}"/>
    <dgm:cxn modelId="{6B8C6D7F-9764-422B-AD6B-6C54A36C859E}" srcId="{48A06038-326E-4556-9C00-0581515B7E06}" destId="{8CDB0349-957A-4429-8F5F-9297F87E663D}" srcOrd="0" destOrd="0" parTransId="{8CD0652A-05F3-4F27-962E-4B9683990D6D}" sibTransId="{1B1DA3E1-EB74-4495-B5A6-1BCC6C48A55F}"/>
    <dgm:cxn modelId="{F033319C-7E50-4F74-9413-7B6EE9E349EF}" type="presOf" srcId="{03A4887B-F17B-4AEB-A003-7F5A7AE6A25F}" destId="{69016169-C848-4B6F-A200-49501FE087CB}" srcOrd="0" destOrd="0" presId="urn:microsoft.com/office/officeart/2005/8/layout/vList2"/>
    <dgm:cxn modelId="{C1BEF9C1-6A16-4F8B-911B-684D606C334E}" srcId="{48A06038-326E-4556-9C00-0581515B7E06}" destId="{D6F15E01-B23A-4CD0-8EDA-5716E6C1113D}" srcOrd="2" destOrd="0" parTransId="{E27884F7-1588-4B11-9D39-3D6CE404A997}" sibTransId="{852C5AEF-027F-4214-A23A-5530FEAF696C}"/>
    <dgm:cxn modelId="{E45F9AC8-4EDA-493A-A3AC-AFD3C176D7D0}" srcId="{48A06038-326E-4556-9C00-0581515B7E06}" destId="{8E54EF4A-B1CD-4505-BCC1-5FAB45ECC9C8}" srcOrd="3" destOrd="0" parTransId="{B749F89C-483E-4BE5-85CE-82B7A6E37830}" sibTransId="{436E0C54-415B-4BCD-9B4C-EDEC75F0835A}"/>
    <dgm:cxn modelId="{936B18DF-5691-4681-A840-DB325261BFCA}" srcId="{48A06038-326E-4556-9C00-0581515B7E06}" destId="{1289CAB6-7228-47EB-8F12-7DBA87C31D26}" srcOrd="6" destOrd="0" parTransId="{8CD8C045-5F74-4422-8EE8-BD0FBE04E63A}" sibTransId="{013FE8C5-86D2-4BEA-A94D-0B8DCC6FECC5}"/>
    <dgm:cxn modelId="{D0CB4DEB-0AAB-4827-BEE0-4830D60831F5}" type="presOf" srcId="{48A06038-326E-4556-9C00-0581515B7E06}" destId="{6AFFCF34-B388-438A-8467-3326832E1FFE}" srcOrd="0" destOrd="0" presId="urn:microsoft.com/office/officeart/2005/8/layout/vList2"/>
    <dgm:cxn modelId="{0BF6B5F2-2957-4433-B8E9-7C05B45EB9B3}" srcId="{48A06038-326E-4556-9C00-0581515B7E06}" destId="{03A4887B-F17B-4AEB-A003-7F5A7AE6A25F}" srcOrd="5" destOrd="0" parTransId="{ED63FCA9-D7AD-4168-87D2-9C7518190189}" sibTransId="{8F62666B-5DD5-4ADE-B4C8-F345553505BA}"/>
    <dgm:cxn modelId="{A8196EFA-71F3-4019-BC2D-A50E90FA2B47}" type="presOf" srcId="{895A1E9E-E39E-4A44-A02E-4E984323672C}" destId="{B49DF846-C1C1-4CAD-A753-0A153CF8265D}" srcOrd="0" destOrd="0" presId="urn:microsoft.com/office/officeart/2005/8/layout/vList2"/>
    <dgm:cxn modelId="{544B4CF1-9687-4227-BC3F-2030BD4EACF0}" type="presParOf" srcId="{6AFFCF34-B388-438A-8467-3326832E1FFE}" destId="{7690AD89-B813-49C2-A0D8-5C70AFBA2028}" srcOrd="0" destOrd="0" presId="urn:microsoft.com/office/officeart/2005/8/layout/vList2"/>
    <dgm:cxn modelId="{3A0228FF-DCCA-4E84-B7C4-7B1FAACD381D}" type="presParOf" srcId="{6AFFCF34-B388-438A-8467-3326832E1FFE}" destId="{B115D44F-B618-483F-9BFE-A1269EB62C9A}" srcOrd="1" destOrd="0" presId="urn:microsoft.com/office/officeart/2005/8/layout/vList2"/>
    <dgm:cxn modelId="{0373E012-2F77-40A2-A0C6-3FD3E4557AB7}" type="presParOf" srcId="{6AFFCF34-B388-438A-8467-3326832E1FFE}" destId="{B49DF846-C1C1-4CAD-A753-0A153CF8265D}" srcOrd="2" destOrd="0" presId="urn:microsoft.com/office/officeart/2005/8/layout/vList2"/>
    <dgm:cxn modelId="{723D155A-CC06-42F2-A047-C8C4D887629E}" type="presParOf" srcId="{6AFFCF34-B388-438A-8467-3326832E1FFE}" destId="{3EEF37E8-6215-40FC-BD2B-602C9983988C}" srcOrd="3" destOrd="0" presId="urn:microsoft.com/office/officeart/2005/8/layout/vList2"/>
    <dgm:cxn modelId="{0BC5EA29-BFD6-4FD7-BBB9-9D621015BF5C}" type="presParOf" srcId="{6AFFCF34-B388-438A-8467-3326832E1FFE}" destId="{1B83C01E-3BC3-4E77-AEEB-FB19D5CC3274}" srcOrd="4" destOrd="0" presId="urn:microsoft.com/office/officeart/2005/8/layout/vList2"/>
    <dgm:cxn modelId="{87CDD81A-F498-4CBC-9160-74A26F5193C4}" type="presParOf" srcId="{6AFFCF34-B388-438A-8467-3326832E1FFE}" destId="{7B7FB647-DC13-4BDB-B041-6B33C7CDB77E}" srcOrd="5" destOrd="0" presId="urn:microsoft.com/office/officeart/2005/8/layout/vList2"/>
    <dgm:cxn modelId="{03F53083-71C9-4CB3-9982-764F8C3D7C52}" type="presParOf" srcId="{6AFFCF34-B388-438A-8467-3326832E1FFE}" destId="{5BBF3DD6-FFDB-4829-A5E4-3FF68EF4913E}" srcOrd="6" destOrd="0" presId="urn:microsoft.com/office/officeart/2005/8/layout/vList2"/>
    <dgm:cxn modelId="{CD7CC86C-E9E2-45ED-8C1F-6F5DAE0AF418}" type="presParOf" srcId="{6AFFCF34-B388-438A-8467-3326832E1FFE}" destId="{37C7EFB0-905C-496B-BA7F-CCB61BAF3A27}" srcOrd="7" destOrd="0" presId="urn:microsoft.com/office/officeart/2005/8/layout/vList2"/>
    <dgm:cxn modelId="{30F0BF8E-2B5E-4144-AEA3-6AB81DC5AF61}" type="presParOf" srcId="{6AFFCF34-B388-438A-8467-3326832E1FFE}" destId="{F49ABD5B-CB26-48C7-9280-2ABF9C35D3C3}" srcOrd="8" destOrd="0" presId="urn:microsoft.com/office/officeart/2005/8/layout/vList2"/>
    <dgm:cxn modelId="{69D939BB-C909-4046-A5AB-16D1FE02C49C}" type="presParOf" srcId="{6AFFCF34-B388-438A-8467-3326832E1FFE}" destId="{5EB8A27F-F8E1-4639-A68F-9AD690A9DE59}" srcOrd="9" destOrd="0" presId="urn:microsoft.com/office/officeart/2005/8/layout/vList2"/>
    <dgm:cxn modelId="{908ADC7F-C56B-4065-82B3-B411AA7FDDDD}" type="presParOf" srcId="{6AFFCF34-B388-438A-8467-3326832E1FFE}" destId="{69016169-C848-4B6F-A200-49501FE087CB}" srcOrd="10" destOrd="0" presId="urn:microsoft.com/office/officeart/2005/8/layout/vList2"/>
    <dgm:cxn modelId="{B27BBA8C-4D0E-4E38-877C-17603A2F595C}" type="presParOf" srcId="{6AFFCF34-B388-438A-8467-3326832E1FFE}" destId="{171F4A85-F809-40EE-BCE2-047F7A7BEBC6}" srcOrd="11" destOrd="0" presId="urn:microsoft.com/office/officeart/2005/8/layout/vList2"/>
    <dgm:cxn modelId="{A7D8B192-7F9D-4C8C-BDBD-B47BAD45B3F9}" type="presParOf" srcId="{6AFFCF34-B388-438A-8467-3326832E1FFE}" destId="{EA566DAC-3F99-4B1D-800E-401805B8D7A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7497E-4EAD-4B54-BDF5-29A1530E8E67}">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C6E87-D223-41AC-92B9-269C2720472B}">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hlinkClick xmlns:r="http://schemas.openxmlformats.org/officeDocument/2006/relationships" r:id="rId1"/>
            </a:rPr>
            <a:t>Save a document | Microsoft Support</a:t>
          </a:r>
          <a:endParaRPr lang="en-US" sz="4000" kern="1200"/>
        </a:p>
      </dsp:txBody>
      <dsp:txXfrm>
        <a:off x="575662" y="943292"/>
        <a:ext cx="4263632" cy="2647282"/>
      </dsp:txXfrm>
    </dsp:sp>
    <dsp:sp modelId="{25BC3EBA-FC0C-446C-9806-9257BA5D38B3}">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A7DF2-54D0-49DA-9402-43C021184308}">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hlinkClick xmlns:r="http://schemas.openxmlformats.org/officeDocument/2006/relationships" r:id="rId2"/>
            </a:rPr>
            <a:t>Building digital capability | Building digital capability</a:t>
          </a:r>
          <a:endParaRPr lang="en-US" sz="4000" kern="1200"/>
        </a:p>
      </dsp:txBody>
      <dsp:txXfrm>
        <a:off x="5988095" y="943292"/>
        <a:ext cx="4263632" cy="26472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0AD89-B813-49C2-A0D8-5C70AFBA2028}">
      <dsp:nvSpPr>
        <dsp:cNvPr id="0" name=""/>
        <dsp:cNvSpPr/>
      </dsp:nvSpPr>
      <dsp:spPr>
        <a:xfrm>
          <a:off x="0" y="85931"/>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My Weaknesses</a:t>
          </a:r>
          <a:endParaRPr lang="en-US" sz="1900" kern="1200"/>
        </a:p>
      </dsp:txBody>
      <dsp:txXfrm>
        <a:off x="24213" y="110144"/>
        <a:ext cx="6231315" cy="447580"/>
      </dsp:txXfrm>
    </dsp:sp>
    <dsp:sp modelId="{B49DF846-C1C1-4CAD-A753-0A153CF8265D}">
      <dsp:nvSpPr>
        <dsp:cNvPr id="0" name=""/>
        <dsp:cNvSpPr/>
      </dsp:nvSpPr>
      <dsp:spPr>
        <a:xfrm>
          <a:off x="0" y="636658"/>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Microsoft Excel (needs improvement)</a:t>
          </a:r>
          <a:r>
            <a:rPr lang="en-GB" sz="1900" kern="1200"/>
            <a:t> ⭐ </a:t>
          </a:r>
          <a:endParaRPr lang="en-US" sz="1900" kern="1200"/>
        </a:p>
      </dsp:txBody>
      <dsp:txXfrm>
        <a:off x="24213" y="660871"/>
        <a:ext cx="6231315" cy="447580"/>
      </dsp:txXfrm>
    </dsp:sp>
    <dsp:sp modelId="{1B83C01E-3BC3-4E77-AEEB-FB19D5CC3274}">
      <dsp:nvSpPr>
        <dsp:cNvPr id="0" name=""/>
        <dsp:cNvSpPr/>
      </dsp:nvSpPr>
      <dsp:spPr>
        <a:xfrm>
          <a:off x="0" y="1187385"/>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Advanced Excel formulas and functions </a:t>
          </a:r>
          <a:endParaRPr lang="en-US" sz="1900" kern="1200"/>
        </a:p>
      </dsp:txBody>
      <dsp:txXfrm>
        <a:off x="24213" y="1211598"/>
        <a:ext cx="6231315" cy="447580"/>
      </dsp:txXfrm>
    </dsp:sp>
    <dsp:sp modelId="{5BBF3DD6-FFDB-4829-A5E4-3FF68EF4913E}">
      <dsp:nvSpPr>
        <dsp:cNvPr id="0" name=""/>
        <dsp:cNvSpPr/>
      </dsp:nvSpPr>
      <dsp:spPr>
        <a:xfrm>
          <a:off x="0" y="1738112"/>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Data analysis skills </a:t>
          </a:r>
          <a:endParaRPr lang="en-US" sz="1900" kern="1200"/>
        </a:p>
      </dsp:txBody>
      <dsp:txXfrm>
        <a:off x="24213" y="1762325"/>
        <a:ext cx="6231315" cy="447580"/>
      </dsp:txXfrm>
    </dsp:sp>
    <dsp:sp modelId="{F49ABD5B-CB26-48C7-9280-2ABF9C35D3C3}">
      <dsp:nvSpPr>
        <dsp:cNvPr id="0" name=""/>
        <dsp:cNvSpPr/>
      </dsp:nvSpPr>
      <dsp:spPr>
        <a:xfrm>
          <a:off x="0" y="2288839"/>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Creating complex charts and reports </a:t>
          </a:r>
          <a:endParaRPr lang="en-US" sz="1900" kern="1200"/>
        </a:p>
      </dsp:txBody>
      <dsp:txXfrm>
        <a:off x="24213" y="2313052"/>
        <a:ext cx="6231315" cy="447580"/>
      </dsp:txXfrm>
    </dsp:sp>
    <dsp:sp modelId="{69016169-C848-4B6F-A200-49501FE087CB}">
      <dsp:nvSpPr>
        <dsp:cNvPr id="0" name=""/>
        <dsp:cNvSpPr/>
      </dsp:nvSpPr>
      <dsp:spPr>
        <a:xfrm>
          <a:off x="0" y="2839566"/>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Confidence with new software </a:t>
          </a:r>
          <a:endParaRPr lang="en-US" sz="1900" kern="1200"/>
        </a:p>
      </dsp:txBody>
      <dsp:txXfrm>
        <a:off x="24213" y="2863779"/>
        <a:ext cx="6231315" cy="447580"/>
      </dsp:txXfrm>
    </dsp:sp>
    <dsp:sp modelId="{EA566DAC-3F99-4B1D-800E-401805B8D7A7}">
      <dsp:nvSpPr>
        <dsp:cNvPr id="0" name=""/>
        <dsp:cNvSpPr/>
      </dsp:nvSpPr>
      <dsp:spPr>
        <a:xfrm>
          <a:off x="0" y="3390293"/>
          <a:ext cx="6279741" cy="4960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Speed when learning advanced digital tools</a:t>
          </a:r>
          <a:endParaRPr lang="en-US" sz="1900" kern="1200"/>
        </a:p>
      </dsp:txBody>
      <dsp:txXfrm>
        <a:off x="24213" y="3414506"/>
        <a:ext cx="6231315" cy="4475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1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878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9275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0128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6862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7852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5555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5929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0074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3073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6238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2401489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4E0E7-CAC8-113B-B4A9-B5E23A5E996A}"/>
              </a:ext>
            </a:extLst>
          </p:cNvPr>
          <p:cNvSpPr>
            <a:spLocks noGrp="1"/>
          </p:cNvSpPr>
          <p:nvPr>
            <p:ph type="ctrTitle"/>
          </p:nvPr>
        </p:nvSpPr>
        <p:spPr>
          <a:xfrm>
            <a:off x="612648" y="603504"/>
            <a:ext cx="4361686" cy="1527048"/>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Digital Skills For Business</a:t>
            </a:r>
          </a:p>
        </p:txBody>
      </p:sp>
      <p:sp>
        <p:nvSpPr>
          <p:cNvPr id="3" name="Subtitle 2">
            <a:extLst>
              <a:ext uri="{FF2B5EF4-FFF2-40B4-BE49-F238E27FC236}">
                <a16:creationId xmlns:a16="http://schemas.microsoft.com/office/drawing/2014/main" id="{21D9D2E2-86C7-1504-B5F3-D25B600E2236}"/>
              </a:ext>
            </a:extLst>
          </p:cNvPr>
          <p:cNvSpPr>
            <a:spLocks noGrp="1"/>
          </p:cNvSpPr>
          <p:nvPr>
            <p:ph type="subTitle" idx="1"/>
          </p:nvPr>
        </p:nvSpPr>
        <p:spPr>
          <a:xfrm>
            <a:off x="612648" y="2371511"/>
            <a:ext cx="5296118" cy="4096512"/>
          </a:xfrm>
        </p:spPr>
        <p:txBody>
          <a:bodyPr vert="horz" lIns="91440" tIns="45720" rIns="91440" bIns="45720" rtlCol="0">
            <a:normAutofit/>
          </a:bodyPr>
          <a:lstStyle/>
          <a:p>
            <a:pPr algn="l"/>
            <a:r>
              <a:rPr lang="en-US" sz="3600" dirty="0"/>
              <a:t>Rosemarie</a:t>
            </a:r>
            <a:r>
              <a:rPr lang="en-US" dirty="0"/>
              <a:t> </a:t>
            </a:r>
            <a:r>
              <a:rPr lang="en-US" sz="4000" dirty="0"/>
              <a:t>Craddock</a:t>
            </a:r>
          </a:p>
          <a:p>
            <a:pPr algn="l"/>
            <a:r>
              <a:rPr lang="en-US" sz="4000" dirty="0"/>
              <a:t>Reflective </a:t>
            </a:r>
            <a:r>
              <a:rPr lang="en-US" dirty="0"/>
              <a:t> </a:t>
            </a:r>
            <a:r>
              <a:rPr lang="en-US" sz="3600" dirty="0"/>
              <a:t>Presentation</a:t>
            </a:r>
          </a:p>
          <a:p>
            <a:pPr indent="-228600" algn="l">
              <a:buFont typeface="Arial" panose="020B0604020202020204" pitchFamily="34" charset="0"/>
              <a:buChar char="•"/>
            </a:pPr>
            <a:endParaRPr lang="en-US" dirty="0"/>
          </a:p>
          <a:p>
            <a:pPr algn="l"/>
            <a:r>
              <a:rPr lang="en-US" sz="2400" dirty="0"/>
              <a:t>2542680</a:t>
            </a:r>
          </a:p>
          <a:p>
            <a:pPr indent="-228600" algn="l">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F4040E86-EC75-C1E1-20FD-FD4C738A50FA}"/>
              </a:ext>
            </a:extLst>
          </p:cNvPr>
          <p:cNvPicPr>
            <a:picLocks noChangeAspect="1"/>
          </p:cNvPicPr>
          <p:nvPr/>
        </p:nvPicPr>
        <p:blipFill>
          <a:blip r:embed="rId2"/>
          <a:srcRect l="17822" r="17821" b="-1"/>
          <a:stretch>
            <a:fillRect/>
          </a:stretch>
        </p:blipFill>
        <p:spPr>
          <a:xfrm>
            <a:off x="5818632" y="-1"/>
            <a:ext cx="6373368" cy="6858001"/>
          </a:xfrm>
          <a:prstGeom prst="rect">
            <a:avLst/>
          </a:prstGeom>
        </p:spPr>
      </p:pic>
    </p:spTree>
    <p:extLst>
      <p:ext uri="{BB962C8B-B14F-4D97-AF65-F5344CB8AC3E}">
        <p14:creationId xmlns:p14="http://schemas.microsoft.com/office/powerpoint/2010/main" val="206792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A280F-F210-FC29-2AA0-AF89E4FC7895}"/>
              </a:ext>
            </a:extLst>
          </p:cNvPr>
          <p:cNvSpPr>
            <a:spLocks noGrp="1"/>
          </p:cNvSpPr>
          <p:nvPr>
            <p:ph type="title"/>
          </p:nvPr>
        </p:nvSpPr>
        <p:spPr>
          <a:xfrm>
            <a:off x="612648" y="422031"/>
            <a:ext cx="5683426" cy="1487156"/>
          </a:xfrm>
        </p:spPr>
        <p:txBody>
          <a:bodyPr anchor="b">
            <a:normAutofit/>
          </a:bodyPr>
          <a:lstStyle/>
          <a:p>
            <a:r>
              <a:rPr lang="en-GB" dirty="0"/>
              <a:t>Introduction to my Digital Skills </a:t>
            </a:r>
          </a:p>
        </p:txBody>
      </p:sp>
      <p:sp>
        <p:nvSpPr>
          <p:cNvPr id="3" name="Content Placeholder 2">
            <a:extLst>
              <a:ext uri="{FF2B5EF4-FFF2-40B4-BE49-F238E27FC236}">
                <a16:creationId xmlns:a16="http://schemas.microsoft.com/office/drawing/2014/main" id="{AFE3097A-33B3-7E77-DE05-333C50C1944F}"/>
              </a:ext>
            </a:extLst>
          </p:cNvPr>
          <p:cNvSpPr>
            <a:spLocks noGrp="1"/>
          </p:cNvSpPr>
          <p:nvPr>
            <p:ph idx="1"/>
          </p:nvPr>
        </p:nvSpPr>
        <p:spPr>
          <a:xfrm>
            <a:off x="612648" y="2584058"/>
            <a:ext cx="4621553" cy="3159018"/>
          </a:xfrm>
        </p:spPr>
        <p:txBody>
          <a:bodyPr>
            <a:normAutofit/>
          </a:bodyPr>
          <a:lstStyle/>
          <a:p>
            <a:pPr marL="0" indent="0">
              <a:buNone/>
            </a:pPr>
            <a:r>
              <a:rPr lang="en-GB" sz="1800" dirty="0"/>
              <a:t>Throughout this module, I have developed my digital skills and become more confident using key tools such as Microsoft Office 365, especially PowerPoint, Word, and Excel. At the beginning, I was not fully aware of my strengths and weaknesses in digital skills, </a:t>
            </a:r>
            <a:endParaRPr lang="en-US" sz="1800" dirty="0"/>
          </a:p>
          <a:p>
            <a:endParaRPr lang="en-GB" sz="1800" dirty="0"/>
          </a:p>
        </p:txBody>
      </p:sp>
      <p:pic>
        <p:nvPicPr>
          <p:cNvPr id="7" name="Graphic 6" descr="Cloud Computing">
            <a:extLst>
              <a:ext uri="{FF2B5EF4-FFF2-40B4-BE49-F238E27FC236}">
                <a16:creationId xmlns:a16="http://schemas.microsoft.com/office/drawing/2014/main" id="{FEB4FC7C-B6E0-78FE-009B-3F67BD60F4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2077857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87B29-ACA1-CA4D-CEB5-527619317DC7}"/>
              </a:ext>
            </a:extLst>
          </p:cNvPr>
          <p:cNvSpPr>
            <a:spLocks noGrp="1"/>
          </p:cNvSpPr>
          <p:nvPr>
            <p:ph type="title"/>
          </p:nvPr>
        </p:nvSpPr>
        <p:spPr>
          <a:xfrm>
            <a:off x="612648" y="603504"/>
            <a:ext cx="5862396" cy="1527048"/>
          </a:xfrm>
        </p:spPr>
        <p:txBody>
          <a:bodyPr anchor="b">
            <a:normAutofit/>
          </a:bodyPr>
          <a:lstStyle/>
          <a:p>
            <a:r>
              <a:rPr lang="en-GB" dirty="0"/>
              <a:t>Office 365 certificates completed</a:t>
            </a:r>
          </a:p>
        </p:txBody>
      </p:sp>
      <p:sp>
        <p:nvSpPr>
          <p:cNvPr id="8" name="Content Placeholder 2">
            <a:extLst>
              <a:ext uri="{FF2B5EF4-FFF2-40B4-BE49-F238E27FC236}">
                <a16:creationId xmlns:a16="http://schemas.microsoft.com/office/drawing/2014/main" id="{0AAB88A8-969D-81A7-B67A-DE5FE97C98E7}"/>
              </a:ext>
            </a:extLst>
          </p:cNvPr>
          <p:cNvSpPr>
            <a:spLocks noGrp="1"/>
          </p:cNvSpPr>
          <p:nvPr>
            <p:ph idx="1"/>
          </p:nvPr>
        </p:nvSpPr>
        <p:spPr>
          <a:xfrm>
            <a:off x="612648" y="2212848"/>
            <a:ext cx="5862396" cy="4096512"/>
          </a:xfrm>
        </p:spPr>
        <p:txBody>
          <a:bodyPr>
            <a:normAutofit/>
          </a:bodyPr>
          <a:lstStyle/>
          <a:p>
            <a:pPr marL="0" indent="0">
              <a:buNone/>
            </a:pPr>
            <a:r>
              <a:rPr lang="en-GB" sz="1800" dirty="0"/>
              <a:t>Key skills learned:</a:t>
            </a:r>
          </a:p>
          <a:p>
            <a:pPr lvl="1"/>
            <a:r>
              <a:rPr lang="en-GB" dirty="0"/>
              <a:t>Word formatting and document creation.</a:t>
            </a:r>
          </a:p>
          <a:p>
            <a:pPr lvl="1"/>
            <a:r>
              <a:rPr lang="en-GB" dirty="0"/>
              <a:t>PowerPoint design and presentation skills.</a:t>
            </a:r>
          </a:p>
          <a:p>
            <a:pPr lvl="1"/>
            <a:r>
              <a:rPr lang="en-GB" dirty="0"/>
              <a:t>Excel functions . ( We are learning to be friends )</a:t>
            </a:r>
          </a:p>
          <a:p>
            <a:pPr lvl="1"/>
            <a:r>
              <a:rPr lang="en-GB" dirty="0"/>
              <a:t>Collaboration using Microsoft 365 tools.</a:t>
            </a:r>
          </a:p>
          <a:p>
            <a:pPr marL="0" indent="0">
              <a:buNone/>
            </a:pPr>
            <a:r>
              <a:rPr lang="en-GB" sz="1800" dirty="0"/>
              <a:t> </a:t>
            </a:r>
            <a:br>
              <a:rPr lang="en-GB" sz="1800" dirty="0"/>
            </a:br>
            <a:r>
              <a:rPr lang="en-GB" sz="1800" dirty="0"/>
              <a:t> "Completing the LinkedIn Learning courses helped me develop practical skills in    Microsoft Office applications. I improved my ability to create professional documents,  design engaging presentations, and organise data efficiently."</a:t>
            </a:r>
          </a:p>
          <a:p>
            <a:endParaRPr lang="en-GB" sz="1800" dirty="0"/>
          </a:p>
        </p:txBody>
      </p:sp>
      <p:pic>
        <p:nvPicPr>
          <p:cNvPr id="7" name="Graphic 6" descr="Document">
            <a:extLst>
              <a:ext uri="{FF2B5EF4-FFF2-40B4-BE49-F238E27FC236}">
                <a16:creationId xmlns:a16="http://schemas.microsoft.com/office/drawing/2014/main" id="{A2C5A093-F20A-4602-5C72-5B63ED57F4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855742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BF9D8-D907-3F4D-5175-1A9B29769A42}"/>
              </a:ext>
            </a:extLst>
          </p:cNvPr>
          <p:cNvSpPr>
            <a:spLocks noGrp="1"/>
          </p:cNvSpPr>
          <p:nvPr>
            <p:ph type="title"/>
          </p:nvPr>
        </p:nvSpPr>
        <p:spPr>
          <a:xfrm>
            <a:off x="614679" y="548640"/>
            <a:ext cx="4779572" cy="2067705"/>
          </a:xfrm>
        </p:spPr>
        <p:txBody>
          <a:bodyPr anchor="t">
            <a:normAutofit/>
          </a:bodyPr>
          <a:lstStyle/>
          <a:p>
            <a:r>
              <a:rPr lang="en-GB" dirty="0"/>
              <a:t>LinkedIn Learning and Office 365 Development</a:t>
            </a:r>
            <a:br>
              <a:rPr lang="en-GB" dirty="0"/>
            </a:br>
            <a:endParaRPr lang="en-GB" dirty="0"/>
          </a:p>
        </p:txBody>
      </p:sp>
      <p:pic>
        <p:nvPicPr>
          <p:cNvPr id="7" name="Graphic 6" descr="Head with Gears">
            <a:extLst>
              <a:ext uri="{FF2B5EF4-FFF2-40B4-BE49-F238E27FC236}">
                <a16:creationId xmlns:a16="http://schemas.microsoft.com/office/drawing/2014/main" id="{DD2CB931-3C6E-9B8B-EFF1-5034A5B35BE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ABB31B89-78BC-27D7-98B4-004A885D82D3}"/>
              </a:ext>
            </a:extLst>
          </p:cNvPr>
          <p:cNvSpPr>
            <a:spLocks noGrp="1"/>
          </p:cNvSpPr>
          <p:nvPr>
            <p:ph idx="1"/>
          </p:nvPr>
        </p:nvSpPr>
        <p:spPr>
          <a:xfrm>
            <a:off x="5184949" y="548638"/>
            <a:ext cx="6392372" cy="5932549"/>
          </a:xfrm>
        </p:spPr>
        <p:txBody>
          <a:bodyPr anchor="t">
            <a:noAutofit/>
          </a:bodyPr>
          <a:lstStyle/>
          <a:p>
            <a:pPr>
              <a:lnSpc>
                <a:spcPct val="110000"/>
              </a:lnSpc>
            </a:pPr>
            <a:r>
              <a:rPr lang="en-GB" sz="1600" b="1" dirty="0"/>
              <a:t>Skills Gained</a:t>
            </a:r>
          </a:p>
          <a:p>
            <a:pPr>
              <a:lnSpc>
                <a:spcPct val="110000"/>
              </a:lnSpc>
            </a:pPr>
            <a:r>
              <a:rPr lang="en-GB" sz="1600" dirty="0"/>
              <a:t>Microsoft Word</a:t>
            </a:r>
          </a:p>
          <a:p>
            <a:pPr>
              <a:lnSpc>
                <a:spcPct val="110000"/>
              </a:lnSpc>
            </a:pPr>
            <a:r>
              <a:rPr lang="en-GB" sz="1600" dirty="0"/>
              <a:t>Microsoft Excel ( Still learning to like each other )</a:t>
            </a:r>
          </a:p>
          <a:p>
            <a:pPr>
              <a:lnSpc>
                <a:spcPct val="110000"/>
              </a:lnSpc>
            </a:pPr>
            <a:r>
              <a:rPr lang="en-GB" sz="1600" dirty="0"/>
              <a:t>Microsoft PowerPoint</a:t>
            </a:r>
          </a:p>
          <a:p>
            <a:pPr>
              <a:lnSpc>
                <a:spcPct val="110000"/>
              </a:lnSpc>
            </a:pPr>
            <a:r>
              <a:rPr lang="en-GB" sz="1600" dirty="0"/>
              <a:t>Productivity and organisation skills</a:t>
            </a:r>
          </a:p>
          <a:p>
            <a:pPr>
              <a:lnSpc>
                <a:spcPct val="110000"/>
              </a:lnSpc>
            </a:pPr>
            <a:r>
              <a:rPr lang="en-GB" sz="1600" b="1" dirty="0"/>
              <a:t>Evidence</a:t>
            </a:r>
          </a:p>
          <a:p>
            <a:pPr>
              <a:lnSpc>
                <a:spcPct val="110000"/>
              </a:lnSpc>
            </a:pPr>
            <a:r>
              <a:rPr lang="en-GB" sz="1600" dirty="0"/>
              <a:t>Completed LinkedIn Learning Office 365 certificates.</a:t>
            </a:r>
          </a:p>
          <a:p>
            <a:pPr>
              <a:lnSpc>
                <a:spcPct val="110000"/>
              </a:lnSpc>
            </a:pPr>
            <a:r>
              <a:rPr lang="en-GB" sz="1600" b="1" dirty="0"/>
              <a:t>Reflection</a:t>
            </a:r>
          </a:p>
          <a:p>
            <a:pPr>
              <a:lnSpc>
                <a:spcPct val="110000"/>
              </a:lnSpc>
            </a:pPr>
            <a:r>
              <a:rPr lang="en-GB" sz="1600" dirty="0"/>
              <a:t>Increased confidence using Office applications.</a:t>
            </a:r>
          </a:p>
          <a:p>
            <a:pPr>
              <a:lnSpc>
                <a:spcPct val="110000"/>
              </a:lnSpc>
            </a:pPr>
            <a:r>
              <a:rPr lang="en-GB" sz="1600" dirty="0"/>
              <a:t>Better understanding of professional digital tools.</a:t>
            </a:r>
          </a:p>
          <a:p>
            <a:pPr>
              <a:lnSpc>
                <a:spcPct val="110000"/>
              </a:lnSpc>
            </a:pPr>
            <a:r>
              <a:rPr lang="en-GB" sz="1600" dirty="0"/>
              <a:t>Improved efficiency when completing coursework.</a:t>
            </a:r>
          </a:p>
          <a:p>
            <a:pPr marL="0" indent="0">
              <a:lnSpc>
                <a:spcPct val="110000"/>
              </a:lnSpc>
              <a:buNone/>
            </a:pPr>
            <a:br>
              <a:rPr lang="en-GB" sz="1600" dirty="0"/>
            </a:br>
            <a:r>
              <a:rPr lang="en-GB" sz="1600" dirty="0"/>
              <a:t>Completing the LinkedIn Learning courses allowed me to develop practical skills in Office 365 applications. I learned features that I had not previously used and became more confident creating professional documents, spreadsheets and presentations.</a:t>
            </a:r>
          </a:p>
          <a:p>
            <a:pPr marL="0" indent="0">
              <a:lnSpc>
                <a:spcPct val="110000"/>
              </a:lnSpc>
              <a:buNone/>
            </a:pPr>
            <a:br>
              <a:rPr lang="en-GB" sz="1600" dirty="0"/>
            </a:br>
            <a:endParaRPr lang="en-GB" sz="1600" dirty="0"/>
          </a:p>
          <a:p>
            <a:pPr marL="0" indent="0">
              <a:lnSpc>
                <a:spcPct val="110000"/>
              </a:lnSpc>
              <a:buNone/>
            </a:pPr>
            <a:endParaRPr lang="en-GB" sz="1600" b="1" dirty="0"/>
          </a:p>
          <a:p>
            <a:pPr>
              <a:lnSpc>
                <a:spcPct val="110000"/>
              </a:lnSpc>
            </a:pPr>
            <a:endParaRPr lang="en-GB" sz="1600" dirty="0"/>
          </a:p>
        </p:txBody>
      </p:sp>
    </p:spTree>
    <p:extLst>
      <p:ext uri="{BB962C8B-B14F-4D97-AF65-F5344CB8AC3E}">
        <p14:creationId xmlns:p14="http://schemas.microsoft.com/office/powerpoint/2010/main" val="248779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D3828-FF56-2F4F-31E0-24379D4F44FA}"/>
              </a:ext>
            </a:extLst>
          </p:cNvPr>
          <p:cNvSpPr>
            <a:spLocks noGrp="1"/>
          </p:cNvSpPr>
          <p:nvPr>
            <p:ph type="title"/>
          </p:nvPr>
        </p:nvSpPr>
        <p:spPr>
          <a:xfrm>
            <a:off x="614679" y="548640"/>
            <a:ext cx="4779572" cy="2067705"/>
          </a:xfrm>
        </p:spPr>
        <p:txBody>
          <a:bodyPr anchor="t">
            <a:normAutofit/>
          </a:bodyPr>
          <a:lstStyle/>
          <a:p>
            <a:r>
              <a:rPr lang="en-GB" dirty="0"/>
              <a:t>Excel Spreadsheet Skills</a:t>
            </a:r>
          </a:p>
        </p:txBody>
      </p:sp>
      <p:pic>
        <p:nvPicPr>
          <p:cNvPr id="7" name="Graphic 6" descr="Statistics">
            <a:extLst>
              <a:ext uri="{FF2B5EF4-FFF2-40B4-BE49-F238E27FC236}">
                <a16:creationId xmlns:a16="http://schemas.microsoft.com/office/drawing/2014/main" id="{5C5364F8-C4CB-4278-8749-46DE529DE3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C4EB84B8-6A6D-69CB-7BB8-CE4EC478F03C}"/>
              </a:ext>
            </a:extLst>
          </p:cNvPr>
          <p:cNvSpPr>
            <a:spLocks noGrp="1"/>
          </p:cNvSpPr>
          <p:nvPr>
            <p:ph idx="1"/>
          </p:nvPr>
        </p:nvSpPr>
        <p:spPr>
          <a:xfrm>
            <a:off x="6030551" y="548638"/>
            <a:ext cx="5546770" cy="5760721"/>
          </a:xfrm>
        </p:spPr>
        <p:txBody>
          <a:bodyPr anchor="t">
            <a:normAutofit/>
          </a:bodyPr>
          <a:lstStyle/>
          <a:p>
            <a:pPr marL="0" indent="0">
              <a:lnSpc>
                <a:spcPct val="110000"/>
              </a:lnSpc>
              <a:buNone/>
            </a:pPr>
            <a:r>
              <a:rPr lang="en-GB" sz="1800" b="1" dirty="0"/>
              <a:t>Skills Developed</a:t>
            </a:r>
          </a:p>
          <a:p>
            <a:pPr>
              <a:lnSpc>
                <a:spcPct val="110000"/>
              </a:lnSpc>
            </a:pPr>
            <a:r>
              <a:rPr lang="en-GB" sz="1800" dirty="0"/>
              <a:t>Data entry and organisation</a:t>
            </a:r>
          </a:p>
          <a:p>
            <a:pPr>
              <a:lnSpc>
                <a:spcPct val="110000"/>
              </a:lnSpc>
            </a:pPr>
            <a:r>
              <a:rPr lang="en-GB" sz="1800" dirty="0"/>
              <a:t>Formulas and functions</a:t>
            </a:r>
          </a:p>
          <a:p>
            <a:pPr>
              <a:lnSpc>
                <a:spcPct val="110000"/>
              </a:lnSpc>
            </a:pPr>
            <a:r>
              <a:rPr lang="en-GB" sz="1800" dirty="0"/>
              <a:t>For me this is a work in progress </a:t>
            </a:r>
            <a:br>
              <a:rPr lang="en-GB" sz="1800" dirty="0"/>
            </a:br>
            <a:endParaRPr lang="en-GB" sz="1800" dirty="0"/>
          </a:p>
          <a:p>
            <a:pPr>
              <a:lnSpc>
                <a:spcPct val="110000"/>
              </a:lnSpc>
            </a:pPr>
            <a:r>
              <a:rPr lang="en-GB" sz="1800" b="1" dirty="0"/>
              <a:t>Application</a:t>
            </a:r>
          </a:p>
          <a:p>
            <a:pPr>
              <a:lnSpc>
                <a:spcPct val="110000"/>
              </a:lnSpc>
            </a:pPr>
            <a:r>
              <a:rPr lang="en-GB" sz="1800" dirty="0"/>
              <a:t>Produced and analysed spreadsheet data.</a:t>
            </a:r>
          </a:p>
          <a:p>
            <a:pPr>
              <a:lnSpc>
                <a:spcPct val="110000"/>
              </a:lnSpc>
            </a:pPr>
            <a:r>
              <a:rPr lang="en-GB" sz="1800" dirty="0"/>
              <a:t>Improved accuracy and efficiency.</a:t>
            </a:r>
          </a:p>
          <a:p>
            <a:pPr>
              <a:lnSpc>
                <a:spcPct val="110000"/>
              </a:lnSpc>
            </a:pPr>
            <a:r>
              <a:rPr lang="en-GB" sz="1800" dirty="0"/>
              <a:t>Developed confidence working with numerical information.</a:t>
            </a:r>
          </a:p>
          <a:p>
            <a:pPr>
              <a:lnSpc>
                <a:spcPct val="110000"/>
              </a:lnSpc>
            </a:pPr>
            <a:r>
              <a:rPr lang="en-GB" sz="1800" b="1" dirty="0"/>
              <a:t>Speaker Notes:</a:t>
            </a:r>
            <a:br>
              <a:rPr lang="en-GB" sz="1800" dirty="0"/>
            </a:br>
            <a:r>
              <a:rPr lang="en-GB" sz="1800" dirty="0"/>
              <a:t>Excel was one of the trickiest skills During the module. I learned how that once I am confident, I am more than sure we will become great friends and have a wonderful relationship .</a:t>
            </a:r>
          </a:p>
        </p:txBody>
      </p:sp>
    </p:spTree>
    <p:extLst>
      <p:ext uri="{BB962C8B-B14F-4D97-AF65-F5344CB8AC3E}">
        <p14:creationId xmlns:p14="http://schemas.microsoft.com/office/powerpoint/2010/main" val="4059158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84398-F498-4F77-7E0B-3315C26375E9}"/>
              </a:ext>
            </a:extLst>
          </p:cNvPr>
          <p:cNvSpPr>
            <a:spLocks noGrp="1"/>
          </p:cNvSpPr>
          <p:nvPr>
            <p:ph type="title"/>
          </p:nvPr>
        </p:nvSpPr>
        <p:spPr>
          <a:xfrm>
            <a:off x="8388642" y="1104181"/>
            <a:ext cx="3406543" cy="2779731"/>
          </a:xfrm>
        </p:spPr>
        <p:txBody>
          <a:bodyPr vert="horz" lIns="91440" tIns="45720" rIns="91440" bIns="45720" rtlCol="0" anchor="b">
            <a:normAutofit/>
          </a:bodyPr>
          <a:lstStyle/>
          <a:p>
            <a:pPr algn="ctr"/>
            <a:r>
              <a:rPr lang="en-US"/>
              <a:t>Word Essential Training</a:t>
            </a:r>
          </a:p>
        </p:txBody>
      </p:sp>
      <p:pic>
        <p:nvPicPr>
          <p:cNvPr id="5" name="Content Placeholder 4">
            <a:extLst>
              <a:ext uri="{FF2B5EF4-FFF2-40B4-BE49-F238E27FC236}">
                <a16:creationId xmlns:a16="http://schemas.microsoft.com/office/drawing/2014/main" id="{C92BA7DF-8F1F-0E8D-C145-A3DC82C8CC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7198" y="574131"/>
            <a:ext cx="7391246" cy="5709738"/>
          </a:xfrm>
          <a:prstGeom prst="rect">
            <a:avLst/>
          </a:prstGeom>
        </p:spPr>
      </p:pic>
    </p:spTree>
    <p:extLst>
      <p:ext uri="{BB962C8B-B14F-4D97-AF65-F5344CB8AC3E}">
        <p14:creationId xmlns:p14="http://schemas.microsoft.com/office/powerpoint/2010/main" val="14259961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D486EA-D4D6-1C5E-C60F-9D0B1F7E4FE6}"/>
              </a:ext>
            </a:extLst>
          </p:cNvPr>
          <p:cNvSpPr>
            <a:spLocks noGrp="1"/>
          </p:cNvSpPr>
          <p:nvPr>
            <p:ph type="title"/>
          </p:nvPr>
        </p:nvSpPr>
        <p:spPr>
          <a:xfrm>
            <a:off x="8388642" y="1104181"/>
            <a:ext cx="3406543" cy="2779731"/>
          </a:xfrm>
        </p:spPr>
        <p:txBody>
          <a:bodyPr vert="horz" lIns="91440" tIns="45720" rIns="91440" bIns="45720" rtlCol="0" anchor="b">
            <a:normAutofit/>
          </a:bodyPr>
          <a:lstStyle/>
          <a:p>
            <a:pPr algn="ctr"/>
            <a:r>
              <a:rPr lang="en-US"/>
              <a:t>Excel Introduction to Formulas and Functions </a:t>
            </a:r>
          </a:p>
        </p:txBody>
      </p:sp>
      <p:pic>
        <p:nvPicPr>
          <p:cNvPr id="5" name="Content Placeholder 4">
            <a:extLst>
              <a:ext uri="{FF2B5EF4-FFF2-40B4-BE49-F238E27FC236}">
                <a16:creationId xmlns:a16="http://schemas.microsoft.com/office/drawing/2014/main" id="{6A85084F-DAA7-ED82-A485-9D2586DE1E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733" y="574131"/>
            <a:ext cx="7320176" cy="5709738"/>
          </a:xfrm>
          <a:prstGeom prst="rect">
            <a:avLst/>
          </a:prstGeom>
        </p:spPr>
      </p:pic>
    </p:spTree>
    <p:extLst>
      <p:ext uri="{BB962C8B-B14F-4D97-AF65-F5344CB8AC3E}">
        <p14:creationId xmlns:p14="http://schemas.microsoft.com/office/powerpoint/2010/main" val="425238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EB170-3BF4-7C6D-15BE-F4BE5428F834}"/>
              </a:ext>
            </a:extLst>
          </p:cNvPr>
          <p:cNvSpPr>
            <a:spLocks noGrp="1"/>
          </p:cNvSpPr>
          <p:nvPr>
            <p:ph type="title"/>
          </p:nvPr>
        </p:nvSpPr>
        <p:spPr>
          <a:xfrm>
            <a:off x="8388642" y="1104181"/>
            <a:ext cx="3406543" cy="2779731"/>
          </a:xfrm>
        </p:spPr>
        <p:txBody>
          <a:bodyPr vert="horz" lIns="91440" tIns="45720" rIns="91440" bIns="45720" rtlCol="0" anchor="b">
            <a:normAutofit/>
          </a:bodyPr>
          <a:lstStyle/>
          <a:p>
            <a:pPr algn="ctr"/>
            <a:r>
              <a:rPr lang="en-US"/>
              <a:t> PowerPoint Certficate</a:t>
            </a:r>
          </a:p>
        </p:txBody>
      </p:sp>
      <p:pic>
        <p:nvPicPr>
          <p:cNvPr id="5" name="Content Placeholder 4">
            <a:extLst>
              <a:ext uri="{FF2B5EF4-FFF2-40B4-BE49-F238E27FC236}">
                <a16:creationId xmlns:a16="http://schemas.microsoft.com/office/drawing/2014/main" id="{81CB8957-04B7-862B-4F6D-A4BD764092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733" y="574131"/>
            <a:ext cx="7320176" cy="5709738"/>
          </a:xfrm>
          <a:prstGeom prst="rect">
            <a:avLst/>
          </a:prstGeom>
        </p:spPr>
      </p:pic>
    </p:spTree>
    <p:extLst>
      <p:ext uri="{BB962C8B-B14F-4D97-AF65-F5344CB8AC3E}">
        <p14:creationId xmlns:p14="http://schemas.microsoft.com/office/powerpoint/2010/main" val="3789024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F3F276E-6027-E651-E3BA-40C445EA414C}"/>
              </a:ext>
            </a:extLst>
          </p:cNvPr>
          <p:cNvPicPr>
            <a:picLocks noChangeAspect="1"/>
          </p:cNvPicPr>
          <p:nvPr/>
        </p:nvPicPr>
        <p:blipFill>
          <a:blip r:embed="rId2"/>
          <a:srcRect b="9639"/>
          <a:stretch>
            <a:fillRect/>
          </a:stretch>
        </p:blipFill>
        <p:spPr>
          <a:xfrm>
            <a:off x="20" y="10"/>
            <a:ext cx="12191980" cy="6857990"/>
          </a:xfrm>
          <a:prstGeom prst="rect">
            <a:avLst/>
          </a:prstGeom>
        </p:spPr>
      </p:pic>
    </p:spTree>
    <p:extLst>
      <p:ext uri="{BB962C8B-B14F-4D97-AF65-F5344CB8AC3E}">
        <p14:creationId xmlns:p14="http://schemas.microsoft.com/office/powerpoint/2010/main" val="4478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940B4-3ED3-4FA2-60C1-D75120E2BB30}"/>
              </a:ext>
            </a:extLst>
          </p:cNvPr>
          <p:cNvSpPr>
            <a:spLocks noGrp="1"/>
          </p:cNvSpPr>
          <p:nvPr>
            <p:ph type="title"/>
          </p:nvPr>
        </p:nvSpPr>
        <p:spPr>
          <a:xfrm>
            <a:off x="612648" y="409903"/>
            <a:ext cx="4621553" cy="1208690"/>
          </a:xfrm>
        </p:spPr>
        <p:txBody>
          <a:bodyPr anchor="b">
            <a:normAutofit/>
          </a:bodyPr>
          <a:lstStyle/>
          <a:p>
            <a:r>
              <a:rPr lang="en-GB" sz="4000" dirty="0"/>
              <a:t>How will I apply my learning Skills</a:t>
            </a:r>
          </a:p>
        </p:txBody>
      </p:sp>
      <p:sp>
        <p:nvSpPr>
          <p:cNvPr id="3" name="Content Placeholder 2">
            <a:extLst>
              <a:ext uri="{FF2B5EF4-FFF2-40B4-BE49-F238E27FC236}">
                <a16:creationId xmlns:a16="http://schemas.microsoft.com/office/drawing/2014/main" id="{1E7A0E97-01C5-63FC-C761-C4686234F95A}"/>
              </a:ext>
            </a:extLst>
          </p:cNvPr>
          <p:cNvSpPr>
            <a:spLocks noGrp="1"/>
          </p:cNvSpPr>
          <p:nvPr>
            <p:ph idx="1"/>
          </p:nvPr>
        </p:nvSpPr>
        <p:spPr>
          <a:xfrm>
            <a:off x="612648" y="1858297"/>
            <a:ext cx="4621553" cy="4739148"/>
          </a:xfrm>
        </p:spPr>
        <p:txBody>
          <a:bodyPr>
            <a:normAutofit fontScale="85000" lnSpcReduction="10000"/>
          </a:bodyPr>
          <a:lstStyle/>
          <a:p>
            <a:r>
              <a:rPr lang="en-GB" sz="1800" dirty="0"/>
              <a:t>I am more confident using computers and digital devices. I have improved my skills in </a:t>
            </a:r>
            <a:r>
              <a:rPr lang="en-GB" sz="1800" b="1" dirty="0"/>
              <a:t>Microsoft Word</a:t>
            </a:r>
            <a:r>
              <a:rPr lang="en-GB" sz="1800" dirty="0"/>
              <a:t>, including creating professional documents, formatting text, and using templates. I can use </a:t>
            </a:r>
            <a:r>
              <a:rPr lang="en-GB" sz="1800" b="1" dirty="0"/>
              <a:t>Microsoft PowerPoint</a:t>
            </a:r>
            <a:r>
              <a:rPr lang="en-GB" sz="1800" dirty="0"/>
              <a:t> to create engaging presentations with images, animations, and clear slide layouts. I have developed my </a:t>
            </a:r>
            <a:r>
              <a:rPr lang="en-GB" sz="1800" b="1" dirty="0"/>
              <a:t>Microsoft Excel</a:t>
            </a:r>
            <a:r>
              <a:rPr lang="en-GB" sz="1800" dirty="0"/>
              <a:t> skills by creating spreadsheets, using formulas, organising data, and producing charts. I am better at finding and evaluating information online. I can communicate effectively through email, messaging, and video calls. I understand how to stay safe online and protect my personal information. I can solve basic technical problems independently. I use digital tools more efficiently to organise my work and manage tasks.</a:t>
            </a:r>
          </a:p>
        </p:txBody>
      </p:sp>
      <p:pic>
        <p:nvPicPr>
          <p:cNvPr id="7" name="Graphic 6" descr="Classroom">
            <a:extLst>
              <a:ext uri="{FF2B5EF4-FFF2-40B4-BE49-F238E27FC236}">
                <a16:creationId xmlns:a16="http://schemas.microsoft.com/office/drawing/2014/main" id="{86FE3711-33ED-05B9-BEB4-672F6453876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192596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F0DA3-9C47-8021-163B-8C8677580F68}"/>
              </a:ext>
            </a:extLst>
          </p:cNvPr>
          <p:cNvSpPr>
            <a:spLocks noGrp="1"/>
          </p:cNvSpPr>
          <p:nvPr>
            <p:ph type="title"/>
          </p:nvPr>
        </p:nvSpPr>
        <p:spPr>
          <a:xfrm>
            <a:off x="612648" y="388883"/>
            <a:ext cx="4621553" cy="1080251"/>
          </a:xfrm>
        </p:spPr>
        <p:txBody>
          <a:bodyPr anchor="b">
            <a:normAutofit/>
          </a:bodyPr>
          <a:lstStyle/>
          <a:p>
            <a:r>
              <a:rPr lang="en-GB" sz="4800" dirty="0"/>
              <a:t>My Acton Plan </a:t>
            </a:r>
          </a:p>
        </p:txBody>
      </p:sp>
      <p:sp>
        <p:nvSpPr>
          <p:cNvPr id="3" name="Content Placeholder 2">
            <a:extLst>
              <a:ext uri="{FF2B5EF4-FFF2-40B4-BE49-F238E27FC236}">
                <a16:creationId xmlns:a16="http://schemas.microsoft.com/office/drawing/2014/main" id="{D5A464DC-13E7-5C24-A638-9A313F71BC3B}"/>
              </a:ext>
            </a:extLst>
          </p:cNvPr>
          <p:cNvSpPr>
            <a:spLocks noGrp="1"/>
          </p:cNvSpPr>
          <p:nvPr>
            <p:ph idx="1"/>
          </p:nvPr>
        </p:nvSpPr>
        <p:spPr>
          <a:xfrm>
            <a:off x="612648" y="1858017"/>
            <a:ext cx="4621553" cy="4365802"/>
          </a:xfrm>
        </p:spPr>
        <p:txBody>
          <a:bodyPr>
            <a:noAutofit/>
          </a:bodyPr>
          <a:lstStyle/>
          <a:p>
            <a:r>
              <a:rPr lang="en-GB" sz="1600" dirty="0"/>
              <a:t>Continue developing my skills in </a:t>
            </a:r>
            <a:r>
              <a:rPr lang="en-GB" sz="1600" b="1" dirty="0"/>
              <a:t>Microsoft Word</a:t>
            </a:r>
            <a:r>
              <a:rPr lang="en-GB" sz="1600" dirty="0"/>
              <a:t>, </a:t>
            </a:r>
            <a:r>
              <a:rPr lang="en-GB" sz="1600" b="1" dirty="0"/>
              <a:t>PowerPoint</a:t>
            </a:r>
            <a:r>
              <a:rPr lang="en-GB" sz="1600" dirty="0"/>
              <a:t>, and </a:t>
            </a:r>
            <a:r>
              <a:rPr lang="en-GB" sz="1600" b="1" dirty="0"/>
              <a:t>Excel</a:t>
            </a:r>
            <a:r>
              <a:rPr lang="en-GB" sz="1600" dirty="0"/>
              <a:t> by learning more advanced features. Practice creating professional documents, presentations, and spreadsheets regularly. Improve my ability to use formulas, charts, and data analysis tools in Excel. Explore new digital tools and software to expand my knowledge. Stay up to date with technology trends and digital best practices. Strengthen my online safety and cybersecurity awareness. Complete online courses and tutorials to gain new digital skills. Apply my digital skills in projects, coursework, and everyday tasks to build confidence and experience.</a:t>
            </a:r>
          </a:p>
        </p:txBody>
      </p:sp>
      <p:pic>
        <p:nvPicPr>
          <p:cNvPr id="7" name="Graphic 6" descr="History">
            <a:extLst>
              <a:ext uri="{FF2B5EF4-FFF2-40B4-BE49-F238E27FC236}">
                <a16:creationId xmlns:a16="http://schemas.microsoft.com/office/drawing/2014/main" id="{76AF4202-2416-4DFA-D929-5D7C64E5A26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4148777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D2D5B-C8B6-1098-5416-8634CEBFDFDB}"/>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dirty="0" err="1"/>
              <a:t>Jisc</a:t>
            </a:r>
            <a:r>
              <a:rPr lang="en-US" dirty="0"/>
              <a:t> Digital</a:t>
            </a:r>
          </a:p>
        </p:txBody>
      </p:sp>
      <p:pic>
        <p:nvPicPr>
          <p:cNvPr id="5" name="Content Placeholder 4">
            <a:extLst>
              <a:ext uri="{FF2B5EF4-FFF2-40B4-BE49-F238E27FC236}">
                <a16:creationId xmlns:a16="http://schemas.microsoft.com/office/drawing/2014/main" id="{1CCBC539-8DE4-2F3D-4273-5324C3D53421}"/>
              </a:ext>
            </a:extLst>
          </p:cNvPr>
          <p:cNvPicPr>
            <a:picLocks noGrp="1" noChangeAspect="1"/>
          </p:cNvPicPr>
          <p:nvPr>
            <p:ph idx="1"/>
          </p:nvPr>
        </p:nvPicPr>
        <p:blipFill>
          <a:blip r:embed="rId2"/>
          <a:stretch>
            <a:fillRect/>
          </a:stretch>
        </p:blipFill>
        <p:spPr>
          <a:xfrm>
            <a:off x="2237773" y="1782115"/>
            <a:ext cx="7716453" cy="4572000"/>
          </a:xfrm>
          <a:prstGeom prst="rect">
            <a:avLst/>
          </a:prstGeom>
        </p:spPr>
      </p:pic>
    </p:spTree>
    <p:extLst>
      <p:ext uri="{BB962C8B-B14F-4D97-AF65-F5344CB8AC3E}">
        <p14:creationId xmlns:p14="http://schemas.microsoft.com/office/powerpoint/2010/main" val="3012975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B86AB2B-DFC0-37AE-2C64-473516BA1F59}"/>
              </a:ext>
            </a:extLst>
          </p:cNvPr>
          <p:cNvSpPr>
            <a:spLocks noGrp="1"/>
          </p:cNvSpPr>
          <p:nvPr>
            <p:ph type="ctrTitle"/>
          </p:nvPr>
        </p:nvSpPr>
        <p:spPr>
          <a:xfrm>
            <a:off x="7059561" y="78658"/>
            <a:ext cx="3333136" cy="826305"/>
          </a:xfrm>
        </p:spPr>
        <p:txBody>
          <a:bodyPr>
            <a:normAutofit/>
          </a:bodyPr>
          <a:lstStyle/>
          <a:p>
            <a:pPr algn="l"/>
            <a:r>
              <a:rPr lang="en-GB" dirty="0"/>
              <a:t>AI Tools</a:t>
            </a:r>
          </a:p>
        </p:txBody>
      </p:sp>
      <p:sp>
        <p:nvSpPr>
          <p:cNvPr id="5" name="Subtitle 4">
            <a:extLst>
              <a:ext uri="{FF2B5EF4-FFF2-40B4-BE49-F238E27FC236}">
                <a16:creationId xmlns:a16="http://schemas.microsoft.com/office/drawing/2014/main" id="{E28D2F62-1AC7-2283-7194-92B20EA17F82}"/>
              </a:ext>
            </a:extLst>
          </p:cNvPr>
          <p:cNvSpPr>
            <a:spLocks noGrp="1"/>
          </p:cNvSpPr>
          <p:nvPr>
            <p:ph type="subTitle" idx="1"/>
          </p:nvPr>
        </p:nvSpPr>
        <p:spPr>
          <a:xfrm>
            <a:off x="417247" y="78659"/>
            <a:ext cx="4729149" cy="6384838"/>
          </a:xfrm>
        </p:spPr>
        <p:txBody>
          <a:bodyPr>
            <a:normAutofit fontScale="70000" lnSpcReduction="20000"/>
          </a:bodyPr>
          <a:lstStyle/>
          <a:p>
            <a:r>
              <a:rPr lang="en-GB" dirty="0"/>
              <a:t>AI (Artificial Intelligence) can analyse information, answer questions, and assist with tasks. </a:t>
            </a:r>
          </a:p>
          <a:p>
            <a:r>
              <a:rPr lang="en-GB" dirty="0"/>
              <a:t>AI can improve productivity by helping with research, writing, organisation, and problem-solving. </a:t>
            </a:r>
          </a:p>
          <a:p>
            <a:r>
              <a:rPr lang="en-GB" dirty="0"/>
              <a:t>AI is used in many industries, including education, healthcare, business, and customer service. </a:t>
            </a:r>
          </a:p>
          <a:p>
            <a:r>
              <a:rPr lang="en-GB" dirty="0"/>
              <a:t>AI can generate text, images, presentations, and data analysis. </a:t>
            </a:r>
          </a:p>
          <a:p>
            <a:r>
              <a:rPr lang="en-GB" dirty="0"/>
              <a:t>AI saves time by automating repetitive tasks. </a:t>
            </a:r>
          </a:p>
          <a:p>
            <a:r>
              <a:rPr lang="en-GB" dirty="0"/>
              <a:t>AI is a useful tool for learning new skills and finding information quickly. </a:t>
            </a:r>
          </a:p>
          <a:p>
            <a:r>
              <a:rPr lang="en-GB" dirty="0"/>
              <a:t>AI is not always accurate and can sometimes provide incorrect or outdated information. </a:t>
            </a:r>
          </a:p>
          <a:p>
            <a:r>
              <a:rPr lang="en-GB" dirty="0"/>
              <a:t>Information produced by AI should always be </a:t>
            </a:r>
            <a:r>
              <a:rPr lang="en-GB" b="1" dirty="0"/>
              <a:t>fact-checked using reliable sources</a:t>
            </a:r>
            <a:r>
              <a:rPr lang="en-GB" dirty="0"/>
              <a:t>. </a:t>
            </a:r>
          </a:p>
          <a:p>
            <a:r>
              <a:rPr lang="en-GB" dirty="0"/>
              <a:t>AI should support human decision-making rather than replace human judgement. </a:t>
            </a:r>
          </a:p>
          <a:p>
            <a:r>
              <a:rPr lang="en-GB" dirty="0"/>
              <a:t>Understanding how to use AI responsibly is an important digital skill. </a:t>
            </a:r>
          </a:p>
          <a:p>
            <a:r>
              <a:rPr lang="en-GB" b="1" dirty="0"/>
              <a:t>Key Takeaway</a:t>
            </a:r>
          </a:p>
          <a:p>
            <a:r>
              <a:rPr lang="en-GB" b="1" dirty="0"/>
              <a:t>"I learned that AI is a powerful tool that can help with learning, research, and productivity, but it is important to fact-check AI-generated information using trusted sources to ensure accuracy and reliability."</a:t>
            </a:r>
            <a:endParaRPr lang="en-GB" dirty="0"/>
          </a:p>
          <a:p>
            <a:pPr algn="l"/>
            <a:endParaRPr lang="en-GB" dirty="0"/>
          </a:p>
        </p:txBody>
      </p:sp>
      <p:pic>
        <p:nvPicPr>
          <p:cNvPr id="21" name="Graphic 20" descr="Robot Outline">
            <a:extLst>
              <a:ext uri="{FF2B5EF4-FFF2-40B4-BE49-F238E27FC236}">
                <a16:creationId xmlns:a16="http://schemas.microsoft.com/office/drawing/2014/main" id="{03C0080D-300B-6158-C576-1A19F3F869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008536" y="394504"/>
            <a:ext cx="6061934" cy="6061934"/>
          </a:xfrm>
          <a:prstGeom prst="rect">
            <a:avLst/>
          </a:prstGeom>
        </p:spPr>
      </p:pic>
    </p:spTree>
    <p:extLst>
      <p:ext uri="{BB962C8B-B14F-4D97-AF65-F5344CB8AC3E}">
        <p14:creationId xmlns:p14="http://schemas.microsoft.com/office/powerpoint/2010/main" val="2229090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21"/>
                                        </p:tgtEl>
                                        <p:attrNameLst>
                                          <p:attrName>style.visibility</p:attrName>
                                        </p:attrNameLst>
                                      </p:cBhvr>
                                      <p:to>
                                        <p:strVal val="visible"/>
                                      </p:to>
                                    </p:set>
                                    <p:animEffect transition="in" filter="fade">
                                      <p:cBhvr>
                                        <p:cTn id="10"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D3934-7705-6A68-16C4-E691FAF27767}"/>
              </a:ext>
            </a:extLst>
          </p:cNvPr>
          <p:cNvSpPr>
            <a:spLocks noGrp="1"/>
          </p:cNvSpPr>
          <p:nvPr>
            <p:ph type="title"/>
          </p:nvPr>
        </p:nvSpPr>
        <p:spPr>
          <a:xfrm>
            <a:off x="1524000" y="548640"/>
            <a:ext cx="9160475" cy="1132258"/>
          </a:xfrm>
        </p:spPr>
        <p:txBody>
          <a:bodyPr anchor="ctr">
            <a:normAutofit/>
          </a:bodyPr>
          <a:lstStyle/>
          <a:p>
            <a:pPr algn="ctr"/>
            <a:r>
              <a:rPr lang="en-GB" sz="6000" dirty="0"/>
              <a:t>References </a:t>
            </a:r>
          </a:p>
        </p:txBody>
      </p:sp>
      <p:graphicFrame>
        <p:nvGraphicFramePr>
          <p:cNvPr id="5" name="Content Placeholder 2">
            <a:extLst>
              <a:ext uri="{FF2B5EF4-FFF2-40B4-BE49-F238E27FC236}">
                <a16:creationId xmlns:a16="http://schemas.microsoft.com/office/drawing/2014/main" id="{305C9320-23E9-0119-3682-140485969CBF}"/>
              </a:ext>
            </a:extLst>
          </p:cNvPr>
          <p:cNvGraphicFramePr>
            <a:graphicFrameLocks noGrp="1"/>
          </p:cNvGraphicFramePr>
          <p:nvPr>
            <p:ph idx="1"/>
            <p:extLst>
              <p:ext uri="{D42A27DB-BD31-4B8C-83A1-F6EECF244321}">
                <p14:modId xmlns:p14="http://schemas.microsoft.com/office/powerpoint/2010/main" val="3054317686"/>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360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2353-EBA4-1A0E-6111-0F823CEF324B}"/>
              </a:ext>
            </a:extLst>
          </p:cNvPr>
          <p:cNvSpPr>
            <a:spLocks noGrp="1"/>
          </p:cNvSpPr>
          <p:nvPr>
            <p:ph type="title"/>
          </p:nvPr>
        </p:nvSpPr>
        <p:spPr>
          <a:xfrm>
            <a:off x="878514" y="352649"/>
            <a:ext cx="3595634" cy="1757505"/>
          </a:xfrm>
        </p:spPr>
        <p:txBody>
          <a:bodyPr>
            <a:normAutofit/>
          </a:bodyPr>
          <a:lstStyle/>
          <a:p>
            <a:r>
              <a:rPr lang="en-GB" sz="3600" dirty="0"/>
              <a:t>Strengths And Weaknesses</a:t>
            </a:r>
          </a:p>
        </p:txBody>
      </p:sp>
      <p:graphicFrame>
        <p:nvGraphicFramePr>
          <p:cNvPr id="13" name="Content Placeholder 4">
            <a:extLst>
              <a:ext uri="{FF2B5EF4-FFF2-40B4-BE49-F238E27FC236}">
                <a16:creationId xmlns:a16="http://schemas.microsoft.com/office/drawing/2014/main" id="{24870DEF-1692-67A3-22EA-555B84984748}"/>
              </a:ext>
            </a:extLst>
          </p:cNvPr>
          <p:cNvGraphicFramePr>
            <a:graphicFrameLocks noGrp="1"/>
          </p:cNvGraphicFramePr>
          <p:nvPr>
            <p:ph idx="1"/>
          </p:nvPr>
        </p:nvGraphicFramePr>
        <p:xfrm>
          <a:off x="5134708" y="1710813"/>
          <a:ext cx="6279741" cy="3972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9B816AB-C343-E20C-A8F0-B29364EA5773}"/>
              </a:ext>
            </a:extLst>
          </p:cNvPr>
          <p:cNvSpPr>
            <a:spLocks noGrp="1"/>
          </p:cNvSpPr>
          <p:nvPr>
            <p:ph type="body" sz="half" idx="2"/>
          </p:nvPr>
        </p:nvSpPr>
        <p:spPr>
          <a:xfrm>
            <a:off x="597160" y="1710813"/>
            <a:ext cx="4155710" cy="4329203"/>
          </a:xfrm>
        </p:spPr>
        <p:txBody>
          <a:bodyPr>
            <a:normAutofit fontScale="85000" lnSpcReduction="20000"/>
          </a:bodyPr>
          <a:lstStyle/>
          <a:p>
            <a:r>
              <a:rPr lang="en-GB" b="1" dirty="0"/>
              <a:t>My Strengths</a:t>
            </a:r>
          </a:p>
          <a:p>
            <a:r>
              <a:rPr lang="en-GB" dirty="0"/>
              <a:t>Microsoft PowerPoint </a:t>
            </a:r>
          </a:p>
          <a:p>
            <a:r>
              <a:rPr lang="en-GB" dirty="0"/>
              <a:t>Microsoft Word </a:t>
            </a:r>
          </a:p>
          <a:p>
            <a:r>
              <a:rPr lang="en-GB" dirty="0"/>
              <a:t>Digital Communication </a:t>
            </a:r>
          </a:p>
          <a:p>
            <a:r>
              <a:rPr lang="en-GB" dirty="0"/>
              <a:t>Online Research </a:t>
            </a:r>
          </a:p>
          <a:p>
            <a:r>
              <a:rPr lang="en-GB" dirty="0"/>
              <a:t>Problem Solving </a:t>
            </a:r>
          </a:p>
          <a:p>
            <a:r>
              <a:rPr lang="en-GB" dirty="0"/>
              <a:t>Time Management </a:t>
            </a:r>
          </a:p>
          <a:p>
            <a:r>
              <a:rPr lang="en-GB" dirty="0"/>
              <a:t>Organisation Skills </a:t>
            </a:r>
          </a:p>
          <a:p>
            <a:r>
              <a:rPr lang="en-GB" dirty="0"/>
              <a:t>Teamwork </a:t>
            </a:r>
          </a:p>
          <a:p>
            <a:r>
              <a:rPr lang="en-GB" dirty="0"/>
              <a:t>Willingness to Learn </a:t>
            </a:r>
          </a:p>
          <a:p>
            <a:r>
              <a:rPr lang="en-GB" dirty="0"/>
              <a:t>Attention to Detail </a:t>
            </a:r>
          </a:p>
          <a:p>
            <a:r>
              <a:rPr lang="en-GB" dirty="0"/>
              <a:t>Digital Safety Awareness</a:t>
            </a:r>
          </a:p>
          <a:p>
            <a:pPr marL="0" indent="0">
              <a:buNone/>
            </a:pPr>
            <a:endParaRPr lang="en-GB" dirty="0"/>
          </a:p>
        </p:txBody>
      </p:sp>
    </p:spTree>
    <p:extLst>
      <p:ext uri="{BB962C8B-B14F-4D97-AF65-F5344CB8AC3E}">
        <p14:creationId xmlns:p14="http://schemas.microsoft.com/office/powerpoint/2010/main" val="2526678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F8DD0-FC1A-75C7-9AF9-B1F24039FC82}"/>
              </a:ext>
            </a:extLst>
          </p:cNvPr>
          <p:cNvSpPr>
            <a:spLocks noGrp="1"/>
          </p:cNvSpPr>
          <p:nvPr>
            <p:ph type="title"/>
          </p:nvPr>
        </p:nvSpPr>
        <p:spPr>
          <a:xfrm>
            <a:off x="614679" y="548640"/>
            <a:ext cx="4779572" cy="2067705"/>
          </a:xfrm>
        </p:spPr>
        <p:txBody>
          <a:bodyPr anchor="t">
            <a:normAutofit/>
          </a:bodyPr>
          <a:lstStyle/>
          <a:p>
            <a:r>
              <a:rPr lang="en-GB" dirty="0"/>
              <a:t>Future Application and Career Development</a:t>
            </a:r>
            <a:br>
              <a:rPr lang="en-GB" dirty="0"/>
            </a:br>
            <a:endParaRPr lang="en-GB" dirty="0"/>
          </a:p>
        </p:txBody>
      </p:sp>
      <p:pic>
        <p:nvPicPr>
          <p:cNvPr id="7" name="Graphic 6" descr="Ambulance">
            <a:extLst>
              <a:ext uri="{FF2B5EF4-FFF2-40B4-BE49-F238E27FC236}">
                <a16:creationId xmlns:a16="http://schemas.microsoft.com/office/drawing/2014/main" id="{2B995ECA-29EC-DCC8-3948-00657B40BE1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4C521796-2E57-1E3D-99D0-72CA7144895E}"/>
              </a:ext>
            </a:extLst>
          </p:cNvPr>
          <p:cNvSpPr>
            <a:spLocks noGrp="1"/>
          </p:cNvSpPr>
          <p:nvPr>
            <p:ph idx="1"/>
          </p:nvPr>
        </p:nvSpPr>
        <p:spPr>
          <a:xfrm>
            <a:off x="4943789" y="381838"/>
            <a:ext cx="6633532" cy="5927522"/>
          </a:xfrm>
        </p:spPr>
        <p:txBody>
          <a:bodyPr anchor="t">
            <a:normAutofit lnSpcReduction="10000"/>
          </a:bodyPr>
          <a:lstStyle/>
          <a:p>
            <a:pPr marL="0" indent="0">
              <a:lnSpc>
                <a:spcPct val="110000"/>
              </a:lnSpc>
              <a:buNone/>
            </a:pPr>
            <a:r>
              <a:rPr lang="en-GB" sz="1400" b="1" dirty="0"/>
              <a:t>    How I Will Use These Skills in My Role as Ambulance Crew</a:t>
            </a:r>
          </a:p>
          <a:p>
            <a:pPr>
              <a:lnSpc>
                <a:spcPct val="110000"/>
              </a:lnSpc>
            </a:pPr>
            <a:r>
              <a:rPr lang="en-GB" sz="1400" dirty="0"/>
              <a:t>Improved digital confidence when using workplace systems and technology.</a:t>
            </a:r>
          </a:p>
          <a:p>
            <a:pPr>
              <a:lnSpc>
                <a:spcPct val="110000"/>
              </a:lnSpc>
            </a:pPr>
            <a:r>
              <a:rPr lang="en-GB" sz="1400" dirty="0"/>
              <a:t>Better data handling skills , helping me record and organise information accurately.</a:t>
            </a:r>
          </a:p>
          <a:p>
            <a:pPr>
              <a:lnSpc>
                <a:spcPct val="110000"/>
              </a:lnSpc>
            </a:pPr>
            <a:r>
              <a:rPr lang="en-GB" sz="1400" dirty="0"/>
              <a:t>Stronger communication skills when creating reports, presentations and sharing information with colleagues.</a:t>
            </a:r>
          </a:p>
          <a:p>
            <a:pPr>
              <a:lnSpc>
                <a:spcPct val="110000"/>
              </a:lnSpc>
            </a:pPr>
            <a:r>
              <a:rPr lang="en-GB" sz="1400" dirty="0"/>
              <a:t>Increased ability to learn and adapt to new digital healthcare systems.</a:t>
            </a:r>
          </a:p>
          <a:p>
            <a:pPr>
              <a:lnSpc>
                <a:spcPct val="110000"/>
              </a:lnSpc>
            </a:pPr>
            <a:r>
              <a:rPr lang="en-GB" sz="1400" dirty="0"/>
              <a:t>Greater understanding of professional digital practice and information management.</a:t>
            </a:r>
          </a:p>
          <a:p>
            <a:pPr>
              <a:lnSpc>
                <a:spcPct val="110000"/>
              </a:lnSpc>
            </a:pPr>
            <a:r>
              <a:rPr lang="en-GB" sz="1400" b="1" dirty="0"/>
              <a:t>Academic Benefits</a:t>
            </a:r>
          </a:p>
          <a:p>
            <a:pPr>
              <a:lnSpc>
                <a:spcPct val="110000"/>
              </a:lnSpc>
            </a:pPr>
            <a:r>
              <a:rPr lang="en-GB" sz="1400" dirty="0"/>
              <a:t>Producing professional assignments and presentations.</a:t>
            </a:r>
          </a:p>
          <a:p>
            <a:pPr>
              <a:lnSpc>
                <a:spcPct val="110000"/>
              </a:lnSpc>
            </a:pPr>
            <a:r>
              <a:rPr lang="en-GB" sz="1400" dirty="0"/>
              <a:t>Analysing and presenting data more effectively.</a:t>
            </a:r>
          </a:p>
          <a:p>
            <a:pPr>
              <a:lnSpc>
                <a:spcPct val="110000"/>
              </a:lnSpc>
            </a:pPr>
            <a:r>
              <a:rPr lang="en-GB" sz="1400" dirty="0"/>
              <a:t>Managing coursework efficiently using Microsoft Office applications.</a:t>
            </a:r>
          </a:p>
          <a:p>
            <a:pPr>
              <a:lnSpc>
                <a:spcPct val="110000"/>
              </a:lnSpc>
            </a:pPr>
            <a:r>
              <a:rPr lang="en-GB" sz="1400" b="1" dirty="0"/>
              <a:t>Reflection </a:t>
            </a:r>
            <a:r>
              <a:rPr lang="en-GB" sz="1400" dirty="0"/>
              <a:t>One skill I am still developing is Excel. I would not say I am particularly good at it yet, but I have definitely improved since the start of the module. I have learned how to organise data, use basic formulas and create charts. I know there is still a lot more to learn, and I plan to keep building my confidence because these skills will be useful in both my studies and my role within the ambulance service.</a:t>
            </a:r>
          </a:p>
          <a:p>
            <a:pPr>
              <a:lnSpc>
                <a:spcPct val="110000"/>
              </a:lnSpc>
            </a:pPr>
            <a:endParaRPr lang="en-GB" sz="1400" b="1" dirty="0"/>
          </a:p>
          <a:p>
            <a:pPr>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590296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7D321-AC68-FED8-0DBD-B9283AB95037}"/>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Please Scan the QR code </a:t>
            </a:r>
          </a:p>
        </p:txBody>
      </p:sp>
      <p:sp>
        <p:nvSpPr>
          <p:cNvPr id="7" name="TextBox 6">
            <a:extLst>
              <a:ext uri="{FF2B5EF4-FFF2-40B4-BE49-F238E27FC236}">
                <a16:creationId xmlns:a16="http://schemas.microsoft.com/office/drawing/2014/main" id="{CC38C6A8-BE28-6576-F950-F35BE6E0BF0D}"/>
              </a:ext>
            </a:extLst>
          </p:cNvPr>
          <p:cNvSpPr txBox="1"/>
          <p:nvPr/>
        </p:nvSpPr>
        <p:spPr>
          <a:xfrm>
            <a:off x="612648" y="2584058"/>
            <a:ext cx="4621553" cy="3159018"/>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Thank you for taking the time to listen to my presentation. I hope you found it informative and learned more about digital skills and the role of AI in everyday life.</a:t>
            </a:r>
          </a:p>
          <a:p>
            <a:pPr indent="-228600">
              <a:lnSpc>
                <a:spcPct val="120000"/>
              </a:lnSpc>
              <a:spcAft>
                <a:spcPts val="600"/>
              </a:spcAft>
              <a:buFont typeface="Arial" panose="020B0604020202020204" pitchFamily="34" charset="0"/>
              <a:buChar char="•"/>
            </a:pPr>
            <a:r>
              <a:rPr lang="en-US"/>
              <a:t>Before you leave, please take a moment to complete this short questionnaire:</a:t>
            </a:r>
          </a:p>
        </p:txBody>
      </p:sp>
      <p:pic>
        <p:nvPicPr>
          <p:cNvPr id="5" name="Content Placeholder 4">
            <a:extLst>
              <a:ext uri="{FF2B5EF4-FFF2-40B4-BE49-F238E27FC236}">
                <a16:creationId xmlns:a16="http://schemas.microsoft.com/office/drawing/2014/main" id="{9C59A573-127B-72E5-1017-04D85D7E4C69}"/>
              </a:ext>
            </a:extLst>
          </p:cNvPr>
          <p:cNvPicPr>
            <a:picLocks noGrp="1" noChangeAspect="1"/>
          </p:cNvPicPr>
          <p:nvPr>
            <p:ph idx="1"/>
          </p:nvPr>
        </p:nvPicPr>
        <p:blipFill>
          <a:blip r:embed="rId2"/>
          <a:stretch>
            <a:fillRect/>
          </a:stretch>
        </p:blipFill>
        <p:spPr>
          <a:xfrm>
            <a:off x="6284446" y="1114923"/>
            <a:ext cx="4651409" cy="4628153"/>
          </a:xfrm>
          <a:prstGeom prst="rect">
            <a:avLst/>
          </a:prstGeom>
        </p:spPr>
      </p:pic>
    </p:spTree>
    <p:extLst>
      <p:ext uri="{BB962C8B-B14F-4D97-AF65-F5344CB8AC3E}">
        <p14:creationId xmlns:p14="http://schemas.microsoft.com/office/powerpoint/2010/main" val="177506496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4" ma:contentTypeDescription="Create a new document." ma:contentTypeScope="" ma:versionID="02fadf7fcc1f9134a713ef0169dc4173">
  <xsd:schema xmlns:xsd="http://www.w3.org/2001/XMLSchema" xmlns:xs="http://www.w3.org/2001/XMLSchema" xmlns:p="http://schemas.microsoft.com/office/2006/metadata/properties" xmlns:ns3="47118e50-3d7b-4530-b084-771c49f595b5" targetNamespace="http://schemas.microsoft.com/office/2006/metadata/properties" ma:root="true" ma:fieldsID="8919b6b9031969de133dd302c1a6ff53" ns3:_="">
    <xsd:import namespace="47118e50-3d7b-4530-b084-771c49f595b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6BD706-5B1F-4070-9BEF-B4E99934AF3B}">
  <ds:schemaRefs>
    <ds:schemaRef ds:uri="http://schemas.microsoft.com/sharepoint/v3/contenttype/forms"/>
  </ds:schemaRefs>
</ds:datastoreItem>
</file>

<file path=customXml/itemProps2.xml><?xml version="1.0" encoding="utf-8"?>
<ds:datastoreItem xmlns:ds="http://schemas.openxmlformats.org/officeDocument/2006/customXml" ds:itemID="{D7FA30F9-8422-4169-A664-7C4FF4EEEC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23F56F-C576-414C-8D3C-25D8E7FBC06C}">
  <ds:schemaRefs>
    <ds:schemaRef ds:uri="http://schemas.microsoft.com/office/2006/metadata/properties"/>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purl.org/dc/terms/"/>
    <ds:schemaRef ds:uri="http://purl.org/dc/elements/1.1/"/>
    <ds:schemaRef ds:uri="47118e50-3d7b-4530-b084-771c49f595b5"/>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255</TotalTime>
  <Words>1059</Words>
  <Application>Microsoft Office PowerPoint</Application>
  <PresentationFormat>Widescreen</PresentationFormat>
  <Paragraphs>98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Neue Haas Grotesk Text Pro</vt:lpstr>
      <vt:lpstr>VanillaVTI</vt:lpstr>
      <vt:lpstr>Digital Skills For Business</vt:lpstr>
      <vt:lpstr>Introduction to my Digital Skills </vt:lpstr>
      <vt:lpstr>Office 365 certificates completed</vt:lpstr>
      <vt:lpstr>LinkedIn Learning and Office 365 Development </vt:lpstr>
      <vt:lpstr>Excel Spreadsheet Skills</vt:lpstr>
      <vt:lpstr>Word Essential Training</vt:lpstr>
      <vt:lpstr>Excel Introduction to Formulas and Functions </vt:lpstr>
      <vt:lpstr> PowerPoint Certficate</vt:lpstr>
      <vt:lpstr>PowerPoint Presentation</vt:lpstr>
      <vt:lpstr>How will I apply my learning Skills</vt:lpstr>
      <vt:lpstr>My Acton Plan </vt:lpstr>
      <vt:lpstr>Jisc Digital</vt:lpstr>
      <vt:lpstr>AI Tools</vt:lpstr>
      <vt:lpstr>References </vt:lpstr>
      <vt:lpstr>Strengths And Weaknesses</vt:lpstr>
      <vt:lpstr>Future Application and Career Development </vt:lpstr>
      <vt:lpstr>Please Scan the QR code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Rosemarie Craddock (2542680)</dc:creator>
  <cp:lastModifiedBy>Rosemarie Craddock (2542680)</cp:lastModifiedBy>
  <cp:revision>2</cp:revision>
  <dcterms:created xsi:type="dcterms:W3CDTF">2026-06-18T15:57:54Z</dcterms:created>
  <dcterms:modified xsi:type="dcterms:W3CDTF">2026-06-25T16:02:03Z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ies>
</file>