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8"/>
  </p:notesMasterIdLst>
  <p:sldIdLst>
    <p:sldId id="256" r:id="rId2"/>
    <p:sldId id="278" r:id="rId3"/>
    <p:sldId id="279" r:id="rId4"/>
    <p:sldId id="257" r:id="rId5"/>
    <p:sldId id="290" r:id="rId6"/>
    <p:sldId id="259" r:id="rId7"/>
    <p:sldId id="270" r:id="rId8"/>
    <p:sldId id="280" r:id="rId9"/>
    <p:sldId id="281" r:id="rId10"/>
    <p:sldId id="271" r:id="rId11"/>
    <p:sldId id="276" r:id="rId12"/>
    <p:sldId id="277" r:id="rId13"/>
    <p:sldId id="282" r:id="rId14"/>
    <p:sldId id="269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1" r:id="rId23"/>
    <p:sldId id="260" r:id="rId24"/>
    <p:sldId id="261" r:id="rId25"/>
    <p:sldId id="273" r:id="rId26"/>
    <p:sldId id="292" r:id="rId27"/>
    <p:sldId id="274" r:id="rId28"/>
    <p:sldId id="293" r:id="rId29"/>
    <p:sldId id="263" r:id="rId30"/>
    <p:sldId id="265" r:id="rId31"/>
    <p:sldId id="266" r:id="rId32"/>
    <p:sldId id="267" r:id="rId33"/>
    <p:sldId id="294" r:id="rId34"/>
    <p:sldId id="275" r:id="rId35"/>
    <p:sldId id="268" r:id="rId36"/>
    <p:sldId id="295" r:id="rId3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FAAF98-807B-48C5-AF33-D2D53AED897B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EC0215-9963-46BF-B022-AAC8AE85276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700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286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3615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1312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30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31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32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930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280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882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06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499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268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40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904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856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490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3897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00571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8653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2391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1355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8556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942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3AE0192-FB62-496A-BB9F-9B76293499FE}" type="datetimeFigureOut">
              <a:rPr lang="en-GB" smtClean="0"/>
              <a:pPr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6760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Gladstone, Parnell &amp; Home Rule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	Updated 2022-2023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E6B97-B7ED-87B4-F0D7-A8DA51249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Preamble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945E2-DC40-45F1-A4A2-BE450CB3E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Post 1830 (and Emancipation ) – attention turned to repealing the Act of Union</a:t>
            </a:r>
          </a:p>
          <a:p>
            <a:r>
              <a:rPr lang="en-GB" dirty="0"/>
              <a:t>O’Connell and Lichfield House Compact (1835) – compromise between Irish and Whig Progressives</a:t>
            </a:r>
          </a:p>
          <a:p>
            <a:r>
              <a:rPr lang="en-GB" dirty="0"/>
              <a:t>Pragmatism – support in return for reform</a:t>
            </a:r>
          </a:p>
          <a:p>
            <a:r>
              <a:rPr lang="en-GB" dirty="0"/>
              <a:t>Whig decline = emphasis on ‘The Loyal National Appeal Association’  </a:t>
            </a:r>
          </a:p>
          <a:p>
            <a:r>
              <a:rPr lang="en-GB" dirty="0"/>
              <a:t>Looked to mass appeal – mirror Catholic Emancipation </a:t>
            </a:r>
          </a:p>
          <a:p>
            <a:r>
              <a:rPr lang="en-GB" dirty="0"/>
              <a:t>1843 – ‘Monster Meetings’ , but pressure on movement (O’Connell imprisoned )</a:t>
            </a:r>
          </a:p>
        </p:txBody>
      </p:sp>
    </p:spTree>
    <p:extLst>
      <p:ext uri="{BB962C8B-B14F-4D97-AF65-F5344CB8AC3E}">
        <p14:creationId xmlns:p14="http://schemas.microsoft.com/office/powerpoint/2010/main" val="640682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E22C7-26F1-347B-5274-C89C0C841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75426-A02A-BB0D-3F23-1FAE95FDF8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 to ‘Constitution of 1782’ – popular slogan</a:t>
            </a:r>
          </a:p>
          <a:p>
            <a:r>
              <a:rPr lang="en-GB" dirty="0"/>
              <a:t>Unattainable – British reluctant to repeal Act (unlike Emancipation)</a:t>
            </a:r>
          </a:p>
          <a:p>
            <a:r>
              <a:rPr lang="en-GB" dirty="0"/>
              <a:t>O’Connell pragmatism – out of sorts with ‘Young Ireland’</a:t>
            </a:r>
          </a:p>
          <a:p>
            <a:r>
              <a:rPr lang="en-GB" dirty="0"/>
              <a:t>Failure of O’Connell’s tactics down to intransigence of British establishment over repealing the Act of Union</a:t>
            </a:r>
          </a:p>
          <a:p>
            <a:r>
              <a:rPr lang="en-GB" dirty="0"/>
              <a:t>Explains difference between 1828-9 and 1842-3 with regards to success of O’Connell</a:t>
            </a:r>
          </a:p>
          <a:p>
            <a:r>
              <a:rPr lang="en-GB" dirty="0"/>
              <a:t>Akin to Federalist Agenda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421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Irish Nationalism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28801"/>
            <a:ext cx="8568952" cy="504056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 set of </a:t>
            </a:r>
            <a:r>
              <a:rPr lang="en-GB" i="1" dirty="0"/>
              <a:t>histories</a:t>
            </a:r>
            <a:r>
              <a:rPr lang="en-GB" dirty="0"/>
              <a:t> and associations in the post-Emancipation era to unite around, based on oppression, dispossession and  victimhood (land reform and discrimination, place in the Union – legacy of 1782, legacy of 98, the Famine and its aftermath, anti-Catholic discrimination).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Young Ireland 1842-48 : non-sectarian; militant element; ‘famine rebellion’ of 1848 – a failure</a:t>
            </a:r>
          </a:p>
          <a:p>
            <a:pPr lvl="1"/>
            <a:r>
              <a:rPr lang="en-GB" dirty="0" err="1"/>
              <a:t>Fenianism</a:t>
            </a:r>
            <a:r>
              <a:rPr lang="en-GB" dirty="0"/>
              <a:t>: Clan </a:t>
            </a:r>
            <a:r>
              <a:rPr lang="en-GB" dirty="0" err="1"/>
              <a:t>na</a:t>
            </a:r>
            <a:r>
              <a:rPr lang="en-GB" dirty="0"/>
              <a:t> Gael, Irish Republican Brotherhood (IRB): 1854: Republic and strong pro-USA</a:t>
            </a:r>
          </a:p>
          <a:p>
            <a:pPr lvl="1"/>
            <a:r>
              <a:rPr lang="en-GB" dirty="0"/>
              <a:t>Wolfe Tone Societies</a:t>
            </a:r>
          </a:p>
          <a:p>
            <a:pPr lvl="1"/>
            <a:r>
              <a:rPr lang="en-GB" dirty="0"/>
              <a:t>Advance Catholic interests</a:t>
            </a:r>
          </a:p>
          <a:p>
            <a:pPr lvl="1"/>
            <a:r>
              <a:rPr lang="en-GB" dirty="0"/>
              <a:t>Land League re-formers (Michael Davitt – redistribution of land).</a:t>
            </a:r>
          </a:p>
          <a:p>
            <a:pPr lvl="1"/>
            <a:r>
              <a:rPr lang="en-GB" dirty="0"/>
              <a:t>Gaelic Leaguers, language revivalists</a:t>
            </a:r>
          </a:p>
          <a:p>
            <a:pPr lvl="1"/>
            <a:r>
              <a:rPr lang="en-GB" dirty="0"/>
              <a:t>Political Nationalists : </a:t>
            </a:r>
          </a:p>
          <a:p>
            <a:pPr lvl="1"/>
            <a:r>
              <a:rPr lang="en-GB" dirty="0"/>
              <a:t>‘Federalist’ agenda – mid-position between repeal and remaining in UK </a:t>
            </a:r>
          </a:p>
          <a:p>
            <a:pPr lvl="1"/>
            <a:r>
              <a:rPr lang="en-GB" dirty="0"/>
              <a:t>Home Government Association/ Home Rule League and Isaac Butt (Westminster-based): federalist , Retain links  Constitutional monarchy? Keep within Empire?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837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National movement? divisions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392488" cy="4997152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Local and regional community issues: land divisions, local grievances</a:t>
            </a:r>
          </a:p>
          <a:p>
            <a:r>
              <a:rPr lang="en-GB" sz="2400" dirty="0"/>
              <a:t>agricultural, economically weak, limited rail link</a:t>
            </a:r>
          </a:p>
          <a:p>
            <a:r>
              <a:rPr lang="en-GB" sz="2400" dirty="0"/>
              <a:t>Strong ties and advantages of Union with British establishment</a:t>
            </a:r>
          </a:p>
          <a:p>
            <a:r>
              <a:rPr lang="en-GB" sz="2400" dirty="0"/>
              <a:t> Sentiment rather than practical movement.</a:t>
            </a:r>
          </a:p>
          <a:p>
            <a:r>
              <a:rPr lang="en-GB" sz="2400" dirty="0"/>
              <a:t>Difficult creating national framework/ organisation</a:t>
            </a:r>
          </a:p>
          <a:p>
            <a:r>
              <a:rPr lang="en-GB" sz="2400" dirty="0"/>
              <a:t>Movement divided and easily split (British policy of  divide and rule)</a:t>
            </a:r>
          </a:p>
          <a:p>
            <a:endParaRPr lang="en-GB" sz="2400" dirty="0"/>
          </a:p>
          <a:p>
            <a:endParaRPr lang="en-GB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DE982539-7619-4C79-970C-BFF142D067D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576" y="1916832"/>
            <a:ext cx="2593848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0708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British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316288" cy="4768952"/>
          </a:xfrm>
        </p:spPr>
        <p:txBody>
          <a:bodyPr>
            <a:normAutofit/>
          </a:bodyPr>
          <a:lstStyle/>
          <a:p>
            <a:r>
              <a:rPr lang="en-GB" dirty="0"/>
              <a:t>Divide and rule policy.</a:t>
            </a:r>
          </a:p>
          <a:p>
            <a:r>
              <a:rPr lang="en-GB" dirty="0"/>
              <a:t>Landlords, power and Protestantism (especially in North) and support of the Union</a:t>
            </a:r>
          </a:p>
          <a:p>
            <a:r>
              <a:rPr lang="en-GB" dirty="0"/>
              <a:t>Large locally recruited, armed RIC</a:t>
            </a:r>
          </a:p>
          <a:p>
            <a:r>
              <a:rPr lang="en-GB" dirty="0"/>
              <a:t>Large Army stationed in Ireland</a:t>
            </a:r>
          </a:p>
          <a:p>
            <a:r>
              <a:rPr lang="en-GB" dirty="0"/>
              <a:t>Political voice in Parliament = conduit</a:t>
            </a:r>
          </a:p>
          <a:p>
            <a:r>
              <a:rPr lang="en-GB" dirty="0"/>
              <a:t>Economic advantages of Union 1850-mid 1870s: contentment. ‘Age of Equipoise’</a:t>
            </a:r>
          </a:p>
        </p:txBody>
      </p:sp>
      <p:pic>
        <p:nvPicPr>
          <p:cNvPr id="5" name="Picture 8" descr="ric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67668" y="3461131"/>
            <a:ext cx="1847088" cy="1389888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25975364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Federalism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088" y="2140425"/>
            <a:ext cx="3298825" cy="4036062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750D9-903D-1CEF-03EC-830BFFBEA11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Mid-position between Repeal and keeping the Act</a:t>
            </a:r>
          </a:p>
          <a:p>
            <a:endParaRPr lang="en-GB" dirty="0"/>
          </a:p>
          <a:p>
            <a:r>
              <a:rPr lang="en-GB" dirty="0"/>
              <a:t>Adherents – William Sharman Crawford; Isaac Butt (pictured)</a:t>
            </a:r>
          </a:p>
          <a:p>
            <a:endParaRPr lang="en-GB" dirty="0"/>
          </a:p>
          <a:p>
            <a:r>
              <a:rPr lang="en-GB" dirty="0"/>
              <a:t>Creed – a legislature for Ireland, but subordination to London</a:t>
            </a:r>
          </a:p>
        </p:txBody>
      </p:sp>
    </p:spTree>
    <p:extLst>
      <p:ext uri="{BB962C8B-B14F-4D97-AF65-F5344CB8AC3E}">
        <p14:creationId xmlns:p14="http://schemas.microsoft.com/office/powerpoint/2010/main" val="4001994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12455-F15E-3A5C-5E95-8F4391A8B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‘Young Ireland’ 1842-48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C32FAA-757C-397A-7C78-1DE5164D9E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Break away movement from O’Connell’s ‘Repeal’ Association</a:t>
            </a:r>
          </a:p>
          <a:p>
            <a:r>
              <a:rPr lang="en-GB" dirty="0"/>
              <a:t>Lights: Thomas Davis; Charles Gavan Duffy; John Blake Dillon; Thomas Meagher; Michael Doheny</a:t>
            </a:r>
          </a:p>
          <a:p>
            <a:r>
              <a:rPr lang="en-GB" dirty="0"/>
              <a:t>Inspired by events in Europe and US – newspaper: </a:t>
            </a:r>
            <a:r>
              <a:rPr lang="en-GB" i="1" dirty="0"/>
              <a:t>The Nation</a:t>
            </a:r>
          </a:p>
          <a:p>
            <a:r>
              <a:rPr lang="en-GB" dirty="0"/>
              <a:t>Centred on Trinity Dublin – M.C. graduates both protestant and R.C.</a:t>
            </a:r>
          </a:p>
          <a:p>
            <a:r>
              <a:rPr lang="en-GB" dirty="0"/>
              <a:t>‘to create a non-sectarian public opinion…infused with a sense of cultural nationality’ (Oxford Companion to Irish History, p.602)</a:t>
            </a:r>
          </a:p>
        </p:txBody>
      </p:sp>
    </p:spTree>
    <p:extLst>
      <p:ext uri="{BB962C8B-B14F-4D97-AF65-F5344CB8AC3E}">
        <p14:creationId xmlns:p14="http://schemas.microsoft.com/office/powerpoint/2010/main" val="42914486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EF8A7-6893-D9F0-E6B4-FDB5CC297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‘Young Ireland’ 1842-48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EB850A9-7669-24F4-4330-6E3139BED0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61326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Generally unsuccessful – little support away from Dublin</a:t>
            </a:r>
          </a:p>
          <a:p>
            <a:r>
              <a:rPr lang="en-GB" dirty="0"/>
              <a:t>Lacked pragmatic approach</a:t>
            </a:r>
          </a:p>
          <a:p>
            <a:r>
              <a:rPr lang="en-GB" dirty="0"/>
              <a:t>Davis despised ‘sectarianism’ and failed to capture R.C. aspirations </a:t>
            </a:r>
          </a:p>
          <a:p>
            <a:r>
              <a:rPr lang="en-GB" dirty="0"/>
              <a:t>Europe inspired Militant  phase – James Finton Lalor and rebellion of 1848 </a:t>
            </a:r>
          </a:p>
          <a:p>
            <a:r>
              <a:rPr lang="en-GB" dirty="0"/>
              <a:t>Many fled or were transported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C7B7F3A8-40DC-32DE-618B-A71F89AD0445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11" y="2056094"/>
            <a:ext cx="3298825" cy="4253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8556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FENIANISM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916832"/>
            <a:ext cx="5040559" cy="4248471"/>
          </a:xfrm>
        </p:spPr>
      </p:pic>
    </p:spTree>
    <p:extLst>
      <p:ext uri="{BB962C8B-B14F-4D97-AF65-F5344CB8AC3E}">
        <p14:creationId xmlns:p14="http://schemas.microsoft.com/office/powerpoint/2010/main" val="37857205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02E1E-A995-47DB-8FC2-A456DAC08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Fenianism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C5EA0-7514-4577-A78C-DCFF25EAA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Founded 1858 - following on from decline of ‘Young Ireland’ later the I.R.B</a:t>
            </a:r>
          </a:p>
          <a:p>
            <a:r>
              <a:rPr lang="en-US" dirty="0"/>
              <a:t>James Stephens – veteran of ‘1848’</a:t>
            </a:r>
          </a:p>
          <a:p>
            <a:r>
              <a:rPr lang="en-US" dirty="0"/>
              <a:t>US origins (John </a:t>
            </a:r>
            <a:r>
              <a:rPr lang="en-US" dirty="0" err="1"/>
              <a:t>O’Mahoney</a:t>
            </a:r>
            <a:r>
              <a:rPr lang="en-US" dirty="0"/>
              <a:t> and Michael Doheny) – fillip: end of Civil War</a:t>
            </a:r>
          </a:p>
          <a:p>
            <a:r>
              <a:rPr lang="en-US" dirty="0"/>
              <a:t>Aim: Secrecy and an Irish Republic</a:t>
            </a:r>
          </a:p>
          <a:p>
            <a:r>
              <a:rPr lang="en-US" dirty="0" err="1"/>
              <a:t>Organised</a:t>
            </a:r>
            <a:r>
              <a:rPr lang="en-US" dirty="0"/>
              <a:t> on a national basis; newspaper </a:t>
            </a:r>
            <a:r>
              <a:rPr lang="en-US" i="1" dirty="0"/>
              <a:t>The Irish People </a:t>
            </a:r>
          </a:p>
          <a:p>
            <a:r>
              <a:rPr lang="en-US" dirty="0"/>
              <a:t>Recruiting from British-Irish community; British Army; Civil War vets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5997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8634E-95D2-4C2F-A485-AFD0ED769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Fenianism</a:t>
            </a:r>
            <a:r>
              <a:rPr lang="en-US" dirty="0"/>
              <a:t> – 1867 Rising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37DF7E-4974-4FB1-840F-F28AF1BD94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931664"/>
          </a:xfrm>
        </p:spPr>
        <p:txBody>
          <a:bodyPr>
            <a:normAutofit/>
          </a:bodyPr>
          <a:lstStyle/>
          <a:p>
            <a:r>
              <a:rPr lang="en-US" dirty="0"/>
              <a:t>Observations: </a:t>
            </a:r>
          </a:p>
          <a:p>
            <a:r>
              <a:rPr lang="en-US" dirty="0"/>
              <a:t>Take advantage of Anglo-French tensions</a:t>
            </a:r>
          </a:p>
          <a:p>
            <a:r>
              <a:rPr lang="en-GB" dirty="0"/>
              <a:t>Agrarian policy – land is the property of the people</a:t>
            </a:r>
          </a:p>
          <a:p>
            <a:r>
              <a:rPr lang="en-GB" dirty="0"/>
              <a:t>Reach – young; urban; British-Irish</a:t>
            </a:r>
          </a:p>
          <a:p>
            <a:r>
              <a:rPr lang="en-GB" dirty="0"/>
              <a:t>Rise of the ‘Celtic fringe</a:t>
            </a:r>
          </a:p>
          <a:p>
            <a:r>
              <a:rPr lang="en-GB" dirty="0"/>
              <a:t>‘Manchester Martyrs’ 1867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DA07E28-5A4B-4DE2-BBC9-E88A34E7DC9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41800" y="2917460"/>
            <a:ext cx="3298825" cy="2477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327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1D806-EF32-06EE-9794-6C97A0D12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Observations on </a:t>
            </a:r>
            <a:r>
              <a:rPr lang="en-GB" dirty="0" err="1"/>
              <a:t>Fenianism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F45703B-A984-A3CF-76C6-F628C9091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Myth and Reality:</a:t>
            </a:r>
          </a:p>
          <a:p>
            <a:r>
              <a:rPr lang="en-GB" dirty="0"/>
              <a:t>It did possess an agrarian policy, based upon :</a:t>
            </a:r>
          </a:p>
          <a:p>
            <a:r>
              <a:rPr lang="en-GB" dirty="0"/>
              <a:t>‘land is the property of the people not the inheritance of the privileged </a:t>
            </a:r>
            <a:r>
              <a:rPr lang="en-GB" dirty="0" err="1"/>
              <a:t>class’</a:t>
            </a:r>
            <a:r>
              <a:rPr lang="en-GB" dirty="0"/>
              <a:t> (Boyce,p.41)</a:t>
            </a:r>
          </a:p>
          <a:p>
            <a:r>
              <a:rPr lang="en-GB" dirty="0"/>
              <a:t>Critical of landlordism</a:t>
            </a:r>
          </a:p>
          <a:p>
            <a:r>
              <a:rPr lang="en-GB" dirty="0"/>
              <a:t>Extended reach to : the young/urban/ British-Irish (army)</a:t>
            </a:r>
          </a:p>
          <a:p>
            <a:r>
              <a:rPr lang="en-GB" dirty="0"/>
              <a:t>Context: period of Celtic revival – rise of the Celtic fringe. Significance of R.C. in Ireland; N.C in Wales; Presbyterianism in Scotland</a:t>
            </a:r>
          </a:p>
          <a:p>
            <a:r>
              <a:rPr lang="en-GB" dirty="0"/>
              <a:t>Voice for this, at the heart of power in London = William </a:t>
            </a:r>
            <a:r>
              <a:rPr lang="en-GB"/>
              <a:t>Ewert Gladstone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6619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William Gladstone /Charles Stewart Parnell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988840"/>
            <a:ext cx="3168352" cy="4176464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1212" y="2562225"/>
            <a:ext cx="2540000" cy="3187700"/>
          </a:xfrm>
        </p:spPr>
      </p:pic>
    </p:spTree>
    <p:extLst>
      <p:ext uri="{BB962C8B-B14F-4D97-AF65-F5344CB8AC3E}">
        <p14:creationId xmlns:p14="http://schemas.microsoft.com/office/powerpoint/2010/main" val="18352963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286A2-EBAA-F558-C682-6E3C30B6D4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Gladstone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489AE89-3FAC-D711-ED87-543046191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‘Gladstone took advantage of the fears generated in Britain by </a:t>
            </a:r>
            <a:r>
              <a:rPr lang="en-GB" dirty="0" err="1"/>
              <a:t>Fenianism</a:t>
            </a:r>
            <a:r>
              <a:rPr lang="en-GB" dirty="0"/>
              <a:t> to launch a crusade for the governance of Ireland (Boyce, p.43)</a:t>
            </a:r>
          </a:p>
          <a:p>
            <a:r>
              <a:rPr lang="en-GB" dirty="0"/>
              <a:t>‘Catholic and Presbyterian Ireland would be Liberal Ireland and Liberal Ireland would be Gladstone’ (Boyce, p,44)</a:t>
            </a:r>
          </a:p>
          <a:p>
            <a:r>
              <a:rPr lang="en-GB" dirty="0" err="1"/>
              <a:t>Fenianism</a:t>
            </a:r>
            <a:r>
              <a:rPr lang="en-GB" dirty="0"/>
              <a:t> convinced Gladstone that Ireland represented a separate nationality that required distinct treatment</a:t>
            </a:r>
          </a:p>
          <a:p>
            <a:r>
              <a:rPr lang="en-GB"/>
              <a:t>Tories </a:t>
            </a:r>
            <a:r>
              <a:rPr lang="en-GB" dirty="0"/>
              <a:t>– this just appeased extremism!</a:t>
            </a:r>
          </a:p>
        </p:txBody>
      </p:sp>
    </p:spTree>
    <p:extLst>
      <p:ext uri="{BB962C8B-B14F-4D97-AF65-F5344CB8AC3E}">
        <p14:creationId xmlns:p14="http://schemas.microsoft.com/office/powerpoint/2010/main" val="18062417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1DB40-C740-D15A-BDA6-735A8D8B5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Gladstone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81206-BDD8-2223-C00F-93AA77940BB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First issue on Gladstone’s agenda to pacify Ireland:</a:t>
            </a:r>
          </a:p>
          <a:p>
            <a:r>
              <a:rPr lang="en-US" dirty="0"/>
              <a:t>‘IRISH CHURCH ACT’ – Disestablishment of the Church in Ireland (1869)</a:t>
            </a:r>
          </a:p>
          <a:p>
            <a:r>
              <a:rPr lang="en-US" dirty="0"/>
              <a:t>Curtailed wealth and status of a minority institution</a:t>
            </a:r>
          </a:p>
          <a:p>
            <a:r>
              <a:rPr lang="en-US" dirty="0"/>
              <a:t>Church disendowed, becoming a voluntary body with a General Synod </a:t>
            </a:r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C5B9707-B003-2EB2-574C-0DB194A90F4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8803" y="2055813"/>
            <a:ext cx="2864818" cy="420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63274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6DF9762-AA2A-DB65-288F-5D9162D6B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Charles Stewart Parnell</a:t>
            </a:r>
            <a:endParaRPr lang="en-GB" dirty="0"/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E6F96CB0-4C2B-2E78-34BC-95D85C00B6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16832"/>
            <a:ext cx="3744416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0242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8B701-924A-FE54-1245-36AEC467C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Parnell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8084B-BA31-AA29-9E7F-44423C1B4D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Protestant/landed background – Co </a:t>
            </a:r>
            <a:r>
              <a:rPr lang="en-US" dirty="0" err="1"/>
              <a:t>Wicklow</a:t>
            </a:r>
            <a:endParaRPr lang="en-US" dirty="0"/>
          </a:p>
          <a:p>
            <a:r>
              <a:rPr lang="en-US" dirty="0"/>
              <a:t>‘Home-Rule’ M.P. for </a:t>
            </a:r>
            <a:r>
              <a:rPr lang="en-US" dirty="0" err="1"/>
              <a:t>Meath</a:t>
            </a:r>
            <a:r>
              <a:rPr lang="en-US" dirty="0"/>
              <a:t> 1875-80; Cork City 1880-91</a:t>
            </a:r>
          </a:p>
          <a:p>
            <a:r>
              <a:rPr lang="en-US" dirty="0"/>
              <a:t>Advanced Nationalist cause through obstruction in the Commons</a:t>
            </a:r>
          </a:p>
          <a:p>
            <a:r>
              <a:rPr lang="en-US" dirty="0"/>
              <a:t>Linked land issues and parliamentary politics</a:t>
            </a:r>
          </a:p>
          <a:p>
            <a:r>
              <a:rPr lang="en-US" dirty="0"/>
              <a:t>Progression – President of the Land League (1879);</a:t>
            </a:r>
          </a:p>
          <a:p>
            <a:r>
              <a:rPr lang="en-US" dirty="0"/>
              <a:t>Chair of I.P.P. (1880)</a:t>
            </a:r>
          </a:p>
          <a:p>
            <a:r>
              <a:rPr lang="en-US" dirty="0"/>
              <a:t>1881 ‘LAND ACT’ = suppression of the Land League (Parnell imprisoned)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1845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5638-3235-BACD-5894-7464A6A13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Kilmainham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52F722-190B-9814-0163-D5573D0DB7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Kilmainham Treaty (1882)</a:t>
            </a:r>
          </a:p>
          <a:p>
            <a:r>
              <a:rPr lang="en-US" dirty="0"/>
              <a:t>Parnell released</a:t>
            </a:r>
          </a:p>
          <a:p>
            <a:r>
              <a:rPr lang="en-US" dirty="0"/>
              <a:t>Abatement of rent arrears won </a:t>
            </a:r>
          </a:p>
          <a:p>
            <a:r>
              <a:rPr lang="en-US" dirty="0"/>
              <a:t>Triumph for nationalism</a:t>
            </a:r>
          </a:p>
          <a:p>
            <a:r>
              <a:rPr lang="en-US" dirty="0"/>
              <a:t>Parnell able to shift ‘Home Rule ‘ emphasis way from land/agrarian issues to a constitutional stress</a:t>
            </a:r>
          </a:p>
          <a:p>
            <a:r>
              <a:rPr lang="en-US" dirty="0"/>
              <a:t>The National League replaces The Land League</a:t>
            </a:r>
            <a:endParaRPr lang="en-GB" dirty="0"/>
          </a:p>
        </p:txBody>
      </p:sp>
      <p:pic>
        <p:nvPicPr>
          <p:cNvPr id="1026" name="Picture 2" descr="Image result for kilmainham treaty 1882">
            <a:extLst>
              <a:ext uri="{FF2B5EF4-FFF2-40B4-BE49-F238E27FC236}">
                <a16:creationId xmlns:a16="http://schemas.microsoft.com/office/drawing/2014/main" id="{7B616BE1-67A5-0D12-7024-B17CBD2A9D9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76872"/>
            <a:ext cx="4766667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89096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9787C-F4DC-4E30-C7DB-314805208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1885-86 – ‘Zenith’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269FFB-D3CF-CA4D-2D75-E4D66285F8A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Parnell at the height of his powers</a:t>
            </a:r>
          </a:p>
          <a:p>
            <a:endParaRPr lang="en-US" dirty="0"/>
          </a:p>
          <a:p>
            <a:r>
              <a:rPr lang="en-US" dirty="0"/>
              <a:t>1885 Election – I.P.P. returned 86 M.P.s to Parliament</a:t>
            </a:r>
          </a:p>
          <a:p>
            <a:endParaRPr lang="en-US" dirty="0"/>
          </a:p>
          <a:p>
            <a:r>
              <a:rPr lang="en-US" dirty="0"/>
              <a:t>Helped to secure 1st Home Rule Act</a:t>
            </a:r>
          </a:p>
          <a:p>
            <a:endParaRPr lang="en-US" dirty="0"/>
          </a:p>
          <a:p>
            <a:r>
              <a:rPr lang="en-US" dirty="0"/>
              <a:t>Formation of cooperation - Liberal-Nationalist Alliance</a:t>
            </a:r>
            <a:endParaRPr lang="en-GB" dirty="0"/>
          </a:p>
        </p:txBody>
      </p:sp>
      <p:pic>
        <p:nvPicPr>
          <p:cNvPr id="2050" name="Picture 2" descr="Image result for parnell">
            <a:extLst>
              <a:ext uri="{FF2B5EF4-FFF2-40B4-BE49-F238E27FC236}">
                <a16:creationId xmlns:a16="http://schemas.microsoft.com/office/drawing/2014/main" id="{8AAE63A1-F242-0B25-90B3-0AEE8630551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3024336" cy="4123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68586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A9CF0-9CC5-E0AB-35C7-CF6A64221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1887 - Nadir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36680-47D8-EB20-A6D7-374CCE887B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Ill health</a:t>
            </a:r>
          </a:p>
          <a:p>
            <a:r>
              <a:rPr lang="en-US" dirty="0"/>
              <a:t>Affair with wife of William O Shea M.P.</a:t>
            </a:r>
          </a:p>
          <a:p>
            <a:r>
              <a:rPr lang="en-US" dirty="0"/>
              <a:t>Parnell implicated as co-respondent in divorce case</a:t>
            </a:r>
          </a:p>
          <a:p>
            <a:r>
              <a:rPr lang="en-US" dirty="0"/>
              <a:t>‘Parnellism and Crime’ – Letter in </a:t>
            </a:r>
            <a:r>
              <a:rPr lang="en-US" i="1" dirty="0"/>
              <a:t>the Times  </a:t>
            </a:r>
            <a:r>
              <a:rPr lang="en-US" dirty="0"/>
              <a:t>(1887)</a:t>
            </a:r>
          </a:p>
          <a:p>
            <a:r>
              <a:rPr lang="en-US" dirty="0"/>
              <a:t>Implicated with links to terrorist activity during the Land Wars – proved to be false </a:t>
            </a:r>
          </a:p>
          <a:p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99A8DD55-40C4-8B22-6985-66B25046F59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76871"/>
            <a:ext cx="4320480" cy="3979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9707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D2C9B-5908-4DE7-5E59-4A4883075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Parnell – pros and cons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1974D-BD4E-0B46-A9A2-802C0E92B44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Pros:</a:t>
            </a:r>
          </a:p>
          <a:p>
            <a:r>
              <a:rPr lang="en-US" dirty="0"/>
              <a:t>Exceptional personal and political qualities</a:t>
            </a:r>
          </a:p>
          <a:p>
            <a:r>
              <a:rPr lang="en-US" dirty="0"/>
              <a:t>Leadership around land wars</a:t>
            </a:r>
          </a:p>
          <a:p>
            <a:r>
              <a:rPr lang="en-US" dirty="0"/>
              <a:t>Achieved significant land reforms</a:t>
            </a:r>
          </a:p>
          <a:p>
            <a:r>
              <a:rPr lang="en-US" dirty="0"/>
              <a:t>I.P.P. became a disciplined political party</a:t>
            </a:r>
          </a:p>
          <a:p>
            <a:r>
              <a:rPr lang="en-US" dirty="0"/>
              <a:t>Alliance with Liberal Party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702089-68A7-DCE5-4C01-5637C44E194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Cons:</a:t>
            </a:r>
          </a:p>
          <a:p>
            <a:r>
              <a:rPr lang="en-US" dirty="0"/>
              <a:t>Abandonment of agrarian struggles</a:t>
            </a:r>
          </a:p>
          <a:p>
            <a:r>
              <a:rPr lang="en-US" dirty="0"/>
              <a:t>Personal life – miscalculated the impact on political career</a:t>
            </a:r>
          </a:p>
          <a:p>
            <a:r>
              <a:rPr lang="en-US" dirty="0"/>
              <a:t>Opened him to Press attacks</a:t>
            </a:r>
          </a:p>
          <a:p>
            <a:r>
              <a:rPr lang="en-US" dirty="0"/>
              <a:t>Filed to fully appreciate Ulster dimension ‘Ulster dimension’ to Irish politics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58782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 issues/Land Wars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Agricultural  recession 1867- results in a fall in food prices:</a:t>
            </a:r>
          </a:p>
          <a:p>
            <a:pPr lvl="1"/>
            <a:r>
              <a:rPr lang="en-GB" dirty="0"/>
              <a:t>pressure on tenant farmers incomes</a:t>
            </a:r>
          </a:p>
          <a:p>
            <a:pPr lvl="1"/>
            <a:r>
              <a:rPr lang="en-GB" dirty="0"/>
              <a:t>pressures on levels of rent</a:t>
            </a:r>
          </a:p>
          <a:p>
            <a:pPr lvl="1"/>
            <a:r>
              <a:rPr lang="en-GB" dirty="0"/>
              <a:t>Evictions!</a:t>
            </a:r>
          </a:p>
          <a:p>
            <a:r>
              <a:rPr lang="en-GB" dirty="0"/>
              <a:t>Depression 1873-96.</a:t>
            </a:r>
          </a:p>
          <a:p>
            <a:pPr lvl="1"/>
            <a:r>
              <a:rPr lang="en-GB" dirty="0"/>
              <a:t>Pressure on rents leads to mass evictions.</a:t>
            </a:r>
          </a:p>
          <a:p>
            <a:pPr lvl="1"/>
            <a:r>
              <a:rPr lang="en-GB" dirty="0"/>
              <a:t>New Land League in Mayo to resist eviction, 1877-82</a:t>
            </a:r>
          </a:p>
          <a:p>
            <a:pPr lvl="1"/>
            <a:r>
              <a:rPr lang="en-GB" dirty="0"/>
              <a:t>Evolves into a national movement and structure: Michael Davitt and the Land League</a:t>
            </a:r>
          </a:p>
        </p:txBody>
      </p:sp>
      <p:pic>
        <p:nvPicPr>
          <p:cNvPr id="5" name="Picture 5" descr="evicti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04049" y="2132856"/>
            <a:ext cx="3672408" cy="3816424"/>
          </a:xfrm>
          <a:noFill/>
          <a:ln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British Reponses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316288" cy="4623816"/>
          </a:xfrm>
        </p:spPr>
        <p:txBody>
          <a:bodyPr>
            <a:normAutofit/>
          </a:bodyPr>
          <a:lstStyle/>
          <a:p>
            <a:r>
              <a:rPr lang="en-GB" dirty="0"/>
              <a:t>Traditional coercion: uphold evictions/ RIC.</a:t>
            </a:r>
          </a:p>
          <a:p>
            <a:endParaRPr lang="en-GB" dirty="0"/>
          </a:p>
          <a:p>
            <a:r>
              <a:rPr lang="en-GB" dirty="0"/>
              <a:t>But new Liberal Govt of Gladstone (1868-1874) also tried concession</a:t>
            </a:r>
          </a:p>
          <a:p>
            <a:pPr lvl="1"/>
            <a:r>
              <a:rPr lang="en-GB" dirty="0"/>
              <a:t>Church Disestablishment 69</a:t>
            </a:r>
          </a:p>
          <a:p>
            <a:pPr lvl="1"/>
            <a:r>
              <a:rPr lang="en-GB" dirty="0"/>
              <a:t>1870 Land reform: Ulster custom</a:t>
            </a:r>
          </a:p>
          <a:p>
            <a:pPr lvl="1"/>
            <a:r>
              <a:rPr lang="en-GB" dirty="0"/>
              <a:t>Education Act 1873</a:t>
            </a:r>
          </a:p>
          <a:p>
            <a:pPr lvl="1"/>
            <a:endParaRPr lang="en-GB" dirty="0"/>
          </a:p>
          <a:p>
            <a:r>
              <a:rPr lang="en-GB" dirty="0"/>
              <a:t>Disraeli (1874-80) – coercion</a:t>
            </a:r>
          </a:p>
          <a:p>
            <a:r>
              <a:rPr lang="en-GB" dirty="0"/>
              <a:t>Gladstone (1880-85) – fresh approach</a:t>
            </a:r>
          </a:p>
          <a:p>
            <a:pPr lvl="1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Picture 7" descr="glad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28339" y="2055813"/>
            <a:ext cx="2525746" cy="4200525"/>
          </a:xfrm>
          <a:noFill/>
          <a:ln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 Wars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556792"/>
            <a:ext cx="5184576" cy="5040559"/>
          </a:xfrm>
        </p:spPr>
      </p:pic>
    </p:spTree>
    <p:extLst>
      <p:ext uri="{BB962C8B-B14F-4D97-AF65-F5344CB8AC3E}">
        <p14:creationId xmlns:p14="http://schemas.microsoft.com/office/powerpoint/2010/main" val="305504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EC646-74F7-1A39-9C76-707DDE447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Land Wars 1879-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D6FED-7408-12F2-5D90-E0DB61C81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Around demand for rent abatement within tough economic climate. Origins Co Mayo</a:t>
            </a:r>
          </a:p>
          <a:p>
            <a:r>
              <a:rPr lang="en-US" dirty="0"/>
              <a:t>Evolved into campaign vs landlordism</a:t>
            </a:r>
          </a:p>
          <a:p>
            <a:r>
              <a:rPr lang="en-US" dirty="0"/>
              <a:t>Rents payments refused/ evictions prevented/replacement tenants blocked</a:t>
            </a:r>
          </a:p>
          <a:p>
            <a:r>
              <a:rPr lang="en-US" dirty="0"/>
              <a:t>Aim: to reduce/nullify landlord power</a:t>
            </a:r>
          </a:p>
          <a:p>
            <a:r>
              <a:rPr lang="en-US" dirty="0"/>
              <a:t>Rhetoric linked landlordism to Britain and privilege</a:t>
            </a:r>
          </a:p>
          <a:p>
            <a:r>
              <a:rPr lang="en-US" dirty="0"/>
              <a:t>Hallmarks: marching bands/speeches/mass meetings/ostracization (Captain Boycott)</a:t>
            </a:r>
          </a:p>
          <a:p>
            <a:r>
              <a:rPr lang="en-US" dirty="0"/>
              <a:t>Violence = rising crime and changes to authority</a:t>
            </a:r>
          </a:p>
        </p:txBody>
      </p:sp>
    </p:spTree>
    <p:extLst>
      <p:ext uri="{BB962C8B-B14F-4D97-AF65-F5344CB8AC3E}">
        <p14:creationId xmlns:p14="http://schemas.microsoft.com/office/powerpoint/2010/main" val="2713101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Michael Davitt and the Land league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988840"/>
            <a:ext cx="3456384" cy="4320480"/>
          </a:xfrm>
        </p:spPr>
      </p:pic>
    </p:spTree>
    <p:extLst>
      <p:ext uri="{BB962C8B-B14F-4D97-AF65-F5344CB8AC3E}">
        <p14:creationId xmlns:p14="http://schemas.microsoft.com/office/powerpoint/2010/main" val="7702131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84792-2D9D-FBBC-1058-FD400DE12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Land League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EF5DD-FF7A-95F4-C6AA-684D23224D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Founded in 1879 – by Michael Davitt; Parnell President </a:t>
            </a:r>
          </a:p>
          <a:p>
            <a:r>
              <a:rPr lang="en-US" dirty="0"/>
              <a:t>Target = the Landlord</a:t>
            </a:r>
          </a:p>
          <a:p>
            <a:r>
              <a:rPr lang="en-US" dirty="0"/>
              <a:t>Aim:  Peasant proprietorship</a:t>
            </a:r>
          </a:p>
          <a:p>
            <a:r>
              <a:rPr lang="en-US" dirty="0"/>
              <a:t>Funded: mainly from the USA</a:t>
            </a:r>
          </a:p>
          <a:p>
            <a:r>
              <a:rPr lang="en-US" dirty="0"/>
              <a:t>Dominated by those holding nationalist views </a:t>
            </a:r>
          </a:p>
          <a:p>
            <a:r>
              <a:rPr lang="en-US" dirty="0"/>
              <a:t>Circular:  ‘United Ireland’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7422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Parnell’s New Departure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Coordinated response in Parliament and on the ‘land’</a:t>
            </a:r>
          </a:p>
          <a:p>
            <a:r>
              <a:rPr lang="en-GB" dirty="0"/>
              <a:t>In Ireland: Boycotting, intimidation, communal pressure</a:t>
            </a:r>
          </a:p>
          <a:p>
            <a:r>
              <a:rPr lang="en-GB" dirty="0"/>
              <a:t>In Parliament: (following 1880 Election) 63 Home Rulers elected to  obstruct, delay , annoy the Government into action</a:t>
            </a:r>
          </a:p>
          <a:p>
            <a:r>
              <a:rPr lang="en-GB" dirty="0"/>
              <a:t>Parnell imprisoned</a:t>
            </a:r>
          </a:p>
          <a:p>
            <a:r>
              <a:rPr lang="en-GB" dirty="0"/>
              <a:t>Gladstone’s Three ‘Fs’ (fair rent, free sale, fixity of tenure), creates  dual ownership</a:t>
            </a:r>
          </a:p>
          <a:p>
            <a:r>
              <a:rPr lang="en-GB" dirty="0"/>
              <a:t>Ulster Custom agenda</a:t>
            </a:r>
          </a:p>
          <a:p>
            <a:r>
              <a:rPr lang="en-GB" dirty="0"/>
              <a:t>Looks to Parnell for cooperation.</a:t>
            </a:r>
          </a:p>
          <a:p>
            <a:r>
              <a:rPr lang="en-GB" dirty="0"/>
              <a:t>Kilmainham Treaty – 1882</a:t>
            </a:r>
          </a:p>
          <a:p>
            <a:r>
              <a:rPr lang="en-GB" dirty="0"/>
              <a:t>Strain with Fenians</a:t>
            </a:r>
          </a:p>
          <a:p>
            <a:endParaRPr lang="en-GB" dirty="0"/>
          </a:p>
        </p:txBody>
      </p:sp>
      <p:pic>
        <p:nvPicPr>
          <p:cNvPr id="5" name="Content Placeholder 4" descr="Nov1409M5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241800" y="3004236"/>
            <a:ext cx="3298825" cy="2303679"/>
          </a:xfr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Union of hearts, 1882-1885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316288" cy="4623816"/>
          </a:xfrm>
        </p:spPr>
        <p:txBody>
          <a:bodyPr>
            <a:normAutofit/>
          </a:bodyPr>
          <a:lstStyle/>
          <a:p>
            <a:r>
              <a:rPr lang="en-GB" dirty="0"/>
              <a:t>Parnell moved against violence. </a:t>
            </a:r>
          </a:p>
          <a:p>
            <a:r>
              <a:rPr lang="en-GB" dirty="0"/>
              <a:t>Launches Irish National League – more moderate form of land reform</a:t>
            </a:r>
          </a:p>
          <a:p>
            <a:r>
              <a:rPr lang="en-GB" dirty="0"/>
              <a:t>Cooperation  with Gladstone -  hope to move him towards Home Rule</a:t>
            </a:r>
          </a:p>
          <a:p>
            <a:r>
              <a:rPr lang="en-GB" dirty="0"/>
              <a:t>Gladstone himself probably moving in Home Rule direction – but Liberal party divided (Hartington and the Whigs) </a:t>
            </a:r>
          </a:p>
          <a:p>
            <a:r>
              <a:rPr lang="en-GB" dirty="0"/>
              <a:t>Tories VEHEMENTLY anti-Home Rule and public opinion in Britain against it </a:t>
            </a:r>
          </a:p>
        </p:txBody>
      </p:sp>
      <p:pic>
        <p:nvPicPr>
          <p:cNvPr id="5" name="Picture 9" descr="gladpar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16016" y="1988840"/>
            <a:ext cx="3298825" cy="3888432"/>
          </a:xfrm>
          <a:noFill/>
          <a:ln/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Electoral Reform and election of 1885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823416"/>
          </a:xfrm>
        </p:spPr>
        <p:txBody>
          <a:bodyPr>
            <a:normAutofit/>
          </a:bodyPr>
          <a:lstStyle/>
          <a:p>
            <a:r>
              <a:rPr lang="en-GB" dirty="0"/>
              <a:t>Increase franchise to countryside after 1884 reform.</a:t>
            </a:r>
          </a:p>
          <a:p>
            <a:endParaRPr lang="en-GB" dirty="0"/>
          </a:p>
          <a:p>
            <a:r>
              <a:rPr lang="en-GB" dirty="0"/>
              <a:t>Revival of the land war begin to radicalise again the National  Party</a:t>
            </a:r>
          </a:p>
          <a:p>
            <a:endParaRPr lang="en-GB" dirty="0"/>
          </a:p>
          <a:p>
            <a:r>
              <a:rPr lang="en-GB" dirty="0"/>
              <a:t>Nov 1885 Election – Irish Nationalist 86 seats, Liberals 319, Tories 247</a:t>
            </a:r>
          </a:p>
          <a:p>
            <a:endParaRPr lang="en-GB" dirty="0"/>
          </a:p>
          <a:p>
            <a:r>
              <a:rPr lang="en-GB" dirty="0"/>
              <a:t>Parnell – height of his powers</a:t>
            </a:r>
          </a:p>
          <a:p>
            <a:endParaRPr lang="en-GB" dirty="0"/>
          </a:p>
        </p:txBody>
      </p:sp>
      <p:pic>
        <p:nvPicPr>
          <p:cNvPr id="7" name="Picture 7" descr="hofc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132856"/>
            <a:ext cx="4244280" cy="3888432"/>
          </a:xfrm>
          <a:noFill/>
          <a:ln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April 1886 introduction of first Home Rule Bill – strains and splits the Liberal party</a:t>
            </a:r>
          </a:p>
          <a:p>
            <a:r>
              <a:rPr lang="en-GB" dirty="0"/>
              <a:t>Hartington and Joseph Chamberlain resign</a:t>
            </a:r>
          </a:p>
          <a:p>
            <a:r>
              <a:rPr lang="en-GB" dirty="0"/>
              <a:t>Defeated in Commons when 93 Liberals side with Tories</a:t>
            </a:r>
          </a:p>
          <a:p>
            <a:r>
              <a:rPr lang="en-GB" dirty="0"/>
              <a:t>Breakaway Liberals join Tories in Unionist Coalition under  Lord Salisbury which at June 1886 Election gain 393 seats, against 191 Liberals, Nationalists stay at 86.</a:t>
            </a:r>
          </a:p>
          <a:p>
            <a:r>
              <a:rPr lang="en-GB" dirty="0"/>
              <a:t>No Parliamentary  pressure for Home Rule </a:t>
            </a:r>
          </a:p>
        </p:txBody>
      </p:sp>
      <p:pic>
        <p:nvPicPr>
          <p:cNvPr id="5" name="Picture 7" descr="salisbury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387560" y="2055813"/>
            <a:ext cx="3007304" cy="4200525"/>
          </a:xfrm>
          <a:noFill/>
          <a:ln/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AE1D3-4A82-9B72-75C1-FC93DAC7F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Bill </a:t>
            </a:r>
            <a:r>
              <a:rPr lang="en-GB" dirty="0" err="1"/>
              <a:t>contd</a:t>
            </a:r>
            <a:r>
              <a:rPr lang="en-GB" dirty="0"/>
              <a:t>…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97E086-1057-450C-F896-BC44175D19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upon Butt’s ideas – parallels with ‘Canada’ settlement</a:t>
            </a:r>
          </a:p>
          <a:p>
            <a:r>
              <a:rPr lang="en-GB" dirty="0"/>
              <a:t>Two chambered local assembly for dealing with domestic issues</a:t>
            </a:r>
          </a:p>
          <a:p>
            <a:r>
              <a:rPr lang="en-GB" dirty="0"/>
              <a:t>Westminster to deal with: imperial/foreign affairs; defence/security; currency/major tax issues </a:t>
            </a:r>
          </a:p>
          <a:p>
            <a:r>
              <a:rPr lang="en-GB" dirty="0"/>
              <a:t> Problem = continuing Irish presence at Westminster – Tax issues!</a:t>
            </a:r>
          </a:p>
          <a:p>
            <a:r>
              <a:rPr lang="en-GB" dirty="0"/>
              <a:t>Split Liberals  - formation of Liberal </a:t>
            </a:r>
            <a:r>
              <a:rPr lang="en-GB" dirty="0" err="1"/>
              <a:t>Unioists</a:t>
            </a:r>
            <a:r>
              <a:rPr lang="en-GB" dirty="0"/>
              <a:t> under Joseph Chamberlain</a:t>
            </a:r>
          </a:p>
          <a:p>
            <a:r>
              <a:rPr lang="en-GB" dirty="0"/>
              <a:t>Defeated in the Commons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98294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Liberal Unionists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204864"/>
            <a:ext cx="5904656" cy="3744416"/>
          </a:xfrm>
        </p:spPr>
      </p:pic>
    </p:spTree>
    <p:extLst>
      <p:ext uri="{BB962C8B-B14F-4D97-AF65-F5344CB8AC3E}">
        <p14:creationId xmlns:p14="http://schemas.microsoft.com/office/powerpoint/2010/main" val="406170787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Home Rule bill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4280" cy="4823416"/>
          </a:xfrm>
        </p:spPr>
        <p:txBody>
          <a:bodyPr>
            <a:normAutofit/>
          </a:bodyPr>
          <a:lstStyle/>
          <a:p>
            <a:r>
              <a:rPr lang="en-GB" dirty="0"/>
              <a:t>Fall of Parnell  co-respondent  in </a:t>
            </a:r>
            <a:r>
              <a:rPr lang="en-GB"/>
              <a:t>divorce case</a:t>
            </a:r>
          </a:p>
          <a:p>
            <a:endParaRPr lang="en-GB" dirty="0"/>
          </a:p>
          <a:p>
            <a:r>
              <a:rPr lang="en-GB" dirty="0"/>
              <a:t>1891- John Redmond leader of Irish Nationalists</a:t>
            </a:r>
          </a:p>
          <a:p>
            <a:endParaRPr lang="en-GB" dirty="0"/>
          </a:p>
          <a:p>
            <a:r>
              <a:rPr lang="en-GB" dirty="0"/>
              <a:t>Election of 1892 returned Liberals with Nationalist support</a:t>
            </a:r>
          </a:p>
          <a:p>
            <a:endParaRPr lang="en-GB" dirty="0"/>
          </a:p>
          <a:p>
            <a:r>
              <a:rPr lang="en-GB" dirty="0"/>
              <a:t>Second Home Rule Bill brought forward but defeated by House of Lords.</a:t>
            </a:r>
          </a:p>
          <a:p>
            <a:r>
              <a:rPr lang="en-GB" dirty="0"/>
              <a:t>Aging Gladstone resigns – March 1894</a:t>
            </a:r>
          </a:p>
          <a:p>
            <a:endParaRPr lang="en-GB" dirty="0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C75306D1-F5C2-4A9F-800E-9E31105283B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39112" y="2055813"/>
            <a:ext cx="2704200" cy="420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2756-A04A-C547-0393-9CD5CE862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concluding remarks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3CD1CC1-F0CC-A5A2-2887-FF2601B99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700" y="2052925"/>
            <a:ext cx="6711654" cy="461643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Twin issues of Land Reform and Home Rule dominated Irish politics between 1870-1914</a:t>
            </a:r>
          </a:p>
          <a:p>
            <a:r>
              <a:rPr lang="en-GB" dirty="0"/>
              <a:t>Gladstone’s central drive = Home Rule as:</a:t>
            </a:r>
          </a:p>
          <a:p>
            <a:r>
              <a:rPr lang="en-GB" dirty="0"/>
              <a:t>Moral Issue (Ireland was different and need for reconciliation, between Britain and Ireland)</a:t>
            </a:r>
          </a:p>
          <a:p>
            <a:r>
              <a:rPr lang="en-GB" dirty="0"/>
              <a:t>Irish public mattered</a:t>
            </a:r>
          </a:p>
          <a:p>
            <a:r>
              <a:rPr lang="en-GB" dirty="0"/>
              <a:t>Pragmatism – ‘London did not have the time nor expertise to govern Ireland effectively’ (Boyce, p.46)</a:t>
            </a:r>
          </a:p>
          <a:p>
            <a:r>
              <a:rPr lang="en-GB" dirty="0"/>
              <a:t>PARNELL = believed that land issue could be directed towards demands for Home Rule</a:t>
            </a:r>
          </a:p>
          <a:p>
            <a:r>
              <a:rPr lang="en-GB" dirty="0"/>
              <a:t>Caveat – Unionism = fear of shift of power/ demise of protestant religion and way </a:t>
            </a:r>
            <a:r>
              <a:rPr lang="en-GB"/>
              <a:t>of life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89863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768</TotalTime>
  <Words>1890</Words>
  <Application>Microsoft Office PowerPoint</Application>
  <PresentationFormat>On-screen Show (4:3)</PresentationFormat>
  <Paragraphs>239</Paragraphs>
  <Slides>36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Arial</vt:lpstr>
      <vt:lpstr>Calibri</vt:lpstr>
      <vt:lpstr>Century Gothic</vt:lpstr>
      <vt:lpstr>Wingdings 3</vt:lpstr>
      <vt:lpstr>Ion</vt:lpstr>
      <vt:lpstr>Gladstone, Parnell &amp; Home Rule</vt:lpstr>
      <vt:lpstr>Preamble</vt:lpstr>
      <vt:lpstr>Legacy</vt:lpstr>
      <vt:lpstr>Irish Nationalism </vt:lpstr>
      <vt:lpstr>A National movement? divisions</vt:lpstr>
      <vt:lpstr>British Rule</vt:lpstr>
      <vt:lpstr>Federalism</vt:lpstr>
      <vt:lpstr>‘Young Ireland’ 1842-48 </vt:lpstr>
      <vt:lpstr>‘Young Ireland’ 1842-48 </vt:lpstr>
      <vt:lpstr>FENIANISM</vt:lpstr>
      <vt:lpstr>Fenianism</vt:lpstr>
      <vt:lpstr>Fenianism – 1867 Rising</vt:lpstr>
      <vt:lpstr>Observations on Fenianism</vt:lpstr>
      <vt:lpstr>William Gladstone /Charles Stewart Parnell</vt:lpstr>
      <vt:lpstr>Gladstone</vt:lpstr>
      <vt:lpstr>Gladstone</vt:lpstr>
      <vt:lpstr>Charles Stewart Parnell</vt:lpstr>
      <vt:lpstr>Parnell</vt:lpstr>
      <vt:lpstr>Kilmainham</vt:lpstr>
      <vt:lpstr>1885-86 – ‘Zenith’</vt:lpstr>
      <vt:lpstr>1887 - Nadir</vt:lpstr>
      <vt:lpstr>Parnell – pros and cons</vt:lpstr>
      <vt:lpstr>Land issues/Land Wars</vt:lpstr>
      <vt:lpstr>British Reponses </vt:lpstr>
      <vt:lpstr>Land Wars</vt:lpstr>
      <vt:lpstr>Land Wars 1879-</vt:lpstr>
      <vt:lpstr>Michael Davitt and the Land league </vt:lpstr>
      <vt:lpstr>Land League</vt:lpstr>
      <vt:lpstr>Parnell’s New Departure</vt:lpstr>
      <vt:lpstr>Union of hearts, 1882-1885</vt:lpstr>
      <vt:lpstr>Electoral Reform and election of 1885</vt:lpstr>
      <vt:lpstr>Home Rule</vt:lpstr>
      <vt:lpstr>First Bill contd…</vt:lpstr>
      <vt:lpstr>Liberal Unionists</vt:lpstr>
      <vt:lpstr>Second Home Rule bill</vt:lpstr>
      <vt:lpstr>Some concluding remarks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Gladstone, Parnell &amp; Home Rule</dc:title>
  <dc:creator>se044</dc:creator>
  <cp:lastModifiedBy>Lester Mason</cp:lastModifiedBy>
  <cp:revision>60</cp:revision>
  <dcterms:created xsi:type="dcterms:W3CDTF">2010-10-16T15:24:16Z</dcterms:created>
  <dcterms:modified xsi:type="dcterms:W3CDTF">2022-11-19T13:22:28Z</dcterms:modified>
</cp:coreProperties>
</file>