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 id="2147483684" r:id="rId2"/>
  </p:sldMasterIdLst>
  <p:notesMasterIdLst>
    <p:notesMasterId r:id="rId25"/>
  </p:notesMasterIdLst>
  <p:sldIdLst>
    <p:sldId id="272" r:id="rId3"/>
    <p:sldId id="260" r:id="rId4"/>
    <p:sldId id="259" r:id="rId5"/>
    <p:sldId id="261" r:id="rId6"/>
    <p:sldId id="262" r:id="rId7"/>
    <p:sldId id="273" r:id="rId8"/>
    <p:sldId id="263" r:id="rId9"/>
    <p:sldId id="264" r:id="rId10"/>
    <p:sldId id="265" r:id="rId11"/>
    <p:sldId id="282" r:id="rId12"/>
    <p:sldId id="291" r:id="rId13"/>
    <p:sldId id="295" r:id="rId14"/>
    <p:sldId id="296" r:id="rId15"/>
    <p:sldId id="298" r:id="rId16"/>
    <p:sldId id="270" r:id="rId17"/>
    <p:sldId id="292" r:id="rId18"/>
    <p:sldId id="306" r:id="rId19"/>
    <p:sldId id="299" r:id="rId20"/>
    <p:sldId id="300" r:id="rId21"/>
    <p:sldId id="301" r:id="rId22"/>
    <p:sldId id="304" r:id="rId23"/>
    <p:sldId id="30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510" y="45"/>
      </p:cViewPr>
      <p:guideLst>
        <p:guide orient="horz" pos="2160"/>
        <p:guide pos="2880"/>
      </p:guideLst>
    </p:cSldViewPr>
  </p:slideViewPr>
  <p:notesTextViewPr>
    <p:cViewPr>
      <p:scale>
        <a:sx n="1" d="1"/>
        <a:sy n="1" d="1"/>
      </p:scale>
      <p:origin x="0" y="0"/>
    </p:cViewPr>
  </p:notesTextViewPr>
  <p:sorterViewPr>
    <p:cViewPr>
      <p:scale>
        <a:sx n="100" d="100"/>
        <a:sy n="100" d="100"/>
      </p:scale>
      <p:origin x="0" y="-40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Fender" userId="eda587c8-5581-4595-a1e3-4779175663b8" providerId="ADAL" clId="{8411C0FE-8F7F-4E88-8B75-9A6A30912A06}"/>
    <pc:docChg chg="custSel addSld delSld modSld">
      <pc:chgData name="Joanna Fender" userId="eda587c8-5581-4595-a1e3-4779175663b8" providerId="ADAL" clId="{8411C0FE-8F7F-4E88-8B75-9A6A30912A06}" dt="2022-10-14T21:50:32.051" v="376" actId="114"/>
      <pc:docMkLst>
        <pc:docMk/>
      </pc:docMkLst>
      <pc:sldChg chg="modSp mod">
        <pc:chgData name="Joanna Fender" userId="eda587c8-5581-4595-a1e3-4779175663b8" providerId="ADAL" clId="{8411C0FE-8F7F-4E88-8B75-9A6A30912A06}" dt="2022-10-14T21:30:27.549" v="18" actId="20577"/>
        <pc:sldMkLst>
          <pc:docMk/>
          <pc:sldMk cId="1805958715" sldId="259"/>
        </pc:sldMkLst>
        <pc:spChg chg="mod">
          <ac:chgData name="Joanna Fender" userId="eda587c8-5581-4595-a1e3-4779175663b8" providerId="ADAL" clId="{8411C0FE-8F7F-4E88-8B75-9A6A30912A06}" dt="2022-10-14T21:30:27.549" v="18" actId="20577"/>
          <ac:spMkLst>
            <pc:docMk/>
            <pc:sldMk cId="1805958715" sldId="259"/>
            <ac:spMk id="3" creationId="{00000000-0000-0000-0000-000000000000}"/>
          </ac:spMkLst>
        </pc:spChg>
      </pc:sldChg>
      <pc:sldChg chg="del">
        <pc:chgData name="Joanna Fender" userId="eda587c8-5581-4595-a1e3-4779175663b8" providerId="ADAL" clId="{8411C0FE-8F7F-4E88-8B75-9A6A30912A06}" dt="2022-10-14T21:40:06.727" v="241" actId="2696"/>
        <pc:sldMkLst>
          <pc:docMk/>
          <pc:sldMk cId="700328879" sldId="271"/>
        </pc:sldMkLst>
      </pc:sldChg>
      <pc:sldChg chg="del">
        <pc:chgData name="Joanna Fender" userId="eda587c8-5581-4595-a1e3-4779175663b8" providerId="ADAL" clId="{8411C0FE-8F7F-4E88-8B75-9A6A30912A06}" dt="2022-10-14T21:40:31.316" v="244" actId="2696"/>
        <pc:sldMkLst>
          <pc:docMk/>
          <pc:sldMk cId="2376132942" sldId="285"/>
        </pc:sldMkLst>
      </pc:sldChg>
      <pc:sldChg chg="del">
        <pc:chgData name="Joanna Fender" userId="eda587c8-5581-4595-a1e3-4779175663b8" providerId="ADAL" clId="{8411C0FE-8F7F-4E88-8B75-9A6A30912A06}" dt="2022-10-14T21:40:20.810" v="243" actId="2696"/>
        <pc:sldMkLst>
          <pc:docMk/>
          <pc:sldMk cId="930226998" sldId="286"/>
        </pc:sldMkLst>
      </pc:sldChg>
      <pc:sldChg chg="del">
        <pc:chgData name="Joanna Fender" userId="eda587c8-5581-4595-a1e3-4779175663b8" providerId="ADAL" clId="{8411C0FE-8F7F-4E88-8B75-9A6A30912A06}" dt="2022-10-14T21:40:38.273" v="245" actId="2696"/>
        <pc:sldMkLst>
          <pc:docMk/>
          <pc:sldMk cId="2971144659" sldId="289"/>
        </pc:sldMkLst>
      </pc:sldChg>
      <pc:sldChg chg="del">
        <pc:chgData name="Joanna Fender" userId="eda587c8-5581-4595-a1e3-4779175663b8" providerId="ADAL" clId="{8411C0FE-8F7F-4E88-8B75-9A6A30912A06}" dt="2022-10-14T21:40:45.870" v="246" actId="2696"/>
        <pc:sldMkLst>
          <pc:docMk/>
          <pc:sldMk cId="909227051" sldId="290"/>
        </pc:sldMkLst>
      </pc:sldChg>
      <pc:sldChg chg="modSp mod">
        <pc:chgData name="Joanna Fender" userId="eda587c8-5581-4595-a1e3-4779175663b8" providerId="ADAL" clId="{8411C0FE-8F7F-4E88-8B75-9A6A30912A06}" dt="2022-10-14T21:46:22.952" v="277" actId="20577"/>
        <pc:sldMkLst>
          <pc:docMk/>
          <pc:sldMk cId="0" sldId="292"/>
        </pc:sldMkLst>
        <pc:spChg chg="mod">
          <ac:chgData name="Joanna Fender" userId="eda587c8-5581-4595-a1e3-4779175663b8" providerId="ADAL" clId="{8411C0FE-8F7F-4E88-8B75-9A6A30912A06}" dt="2022-10-14T21:46:22.952" v="277" actId="20577"/>
          <ac:spMkLst>
            <pc:docMk/>
            <pc:sldMk cId="0" sldId="292"/>
            <ac:spMk id="2" creationId="{00000000-0000-0000-0000-000000000000}"/>
          </ac:spMkLst>
        </pc:spChg>
        <pc:spChg chg="mod">
          <ac:chgData name="Joanna Fender" userId="eda587c8-5581-4595-a1e3-4779175663b8" providerId="ADAL" clId="{8411C0FE-8F7F-4E88-8B75-9A6A30912A06}" dt="2022-10-14T21:37:23.936" v="198" actId="20577"/>
          <ac:spMkLst>
            <pc:docMk/>
            <pc:sldMk cId="0" sldId="292"/>
            <ac:spMk id="4" creationId="{00000000-0000-0000-0000-000000000000}"/>
          </ac:spMkLst>
        </pc:spChg>
      </pc:sldChg>
      <pc:sldChg chg="del">
        <pc:chgData name="Joanna Fender" userId="eda587c8-5581-4595-a1e3-4779175663b8" providerId="ADAL" clId="{8411C0FE-8F7F-4E88-8B75-9A6A30912A06}" dt="2022-10-14T21:43:57.853" v="260" actId="2696"/>
        <pc:sldMkLst>
          <pc:docMk/>
          <pc:sldMk cId="0" sldId="293"/>
        </pc:sldMkLst>
      </pc:sldChg>
      <pc:sldChg chg="del">
        <pc:chgData name="Joanna Fender" userId="eda587c8-5581-4595-a1e3-4779175663b8" providerId="ADAL" clId="{8411C0FE-8F7F-4E88-8B75-9A6A30912A06}" dt="2022-10-14T21:43:50.337" v="259" actId="2696"/>
        <pc:sldMkLst>
          <pc:docMk/>
          <pc:sldMk cId="0" sldId="294"/>
        </pc:sldMkLst>
      </pc:sldChg>
      <pc:sldChg chg="modSp mod">
        <pc:chgData name="Joanna Fender" userId="eda587c8-5581-4595-a1e3-4779175663b8" providerId="ADAL" clId="{8411C0FE-8F7F-4E88-8B75-9A6A30912A06}" dt="2022-10-14T21:33:06.933" v="51" actId="20577"/>
        <pc:sldMkLst>
          <pc:docMk/>
          <pc:sldMk cId="2615007028" sldId="295"/>
        </pc:sldMkLst>
        <pc:spChg chg="mod">
          <ac:chgData name="Joanna Fender" userId="eda587c8-5581-4595-a1e3-4779175663b8" providerId="ADAL" clId="{8411C0FE-8F7F-4E88-8B75-9A6A30912A06}" dt="2022-10-14T21:33:06.933" v="51" actId="20577"/>
          <ac:spMkLst>
            <pc:docMk/>
            <pc:sldMk cId="2615007028" sldId="295"/>
            <ac:spMk id="2" creationId="{00000000-0000-0000-0000-000000000000}"/>
          </ac:spMkLst>
        </pc:spChg>
      </pc:sldChg>
      <pc:sldChg chg="del">
        <pc:chgData name="Joanna Fender" userId="eda587c8-5581-4595-a1e3-4779175663b8" providerId="ADAL" clId="{8411C0FE-8F7F-4E88-8B75-9A6A30912A06}" dt="2022-10-14T21:40:14.759" v="242" actId="2696"/>
        <pc:sldMkLst>
          <pc:docMk/>
          <pc:sldMk cId="4290159066" sldId="297"/>
        </pc:sldMkLst>
      </pc:sldChg>
      <pc:sldChg chg="modSp mod">
        <pc:chgData name="Joanna Fender" userId="eda587c8-5581-4595-a1e3-4779175663b8" providerId="ADAL" clId="{8411C0FE-8F7F-4E88-8B75-9A6A30912A06}" dt="2022-10-14T21:50:32.051" v="376" actId="114"/>
        <pc:sldMkLst>
          <pc:docMk/>
          <pc:sldMk cId="963044139" sldId="302"/>
        </pc:sldMkLst>
        <pc:spChg chg="mod">
          <ac:chgData name="Joanna Fender" userId="eda587c8-5581-4595-a1e3-4779175663b8" providerId="ADAL" clId="{8411C0FE-8F7F-4E88-8B75-9A6A30912A06}" dt="2022-10-14T21:50:32.051" v="376" actId="114"/>
          <ac:spMkLst>
            <pc:docMk/>
            <pc:sldMk cId="963044139" sldId="302"/>
            <ac:spMk id="2" creationId="{7C964A8C-D305-4E6D-BA43-78E0AE1B9879}"/>
          </ac:spMkLst>
        </pc:spChg>
      </pc:sldChg>
      <pc:sldChg chg="del">
        <pc:chgData name="Joanna Fender" userId="eda587c8-5581-4595-a1e3-4779175663b8" providerId="ADAL" clId="{8411C0FE-8F7F-4E88-8B75-9A6A30912A06}" dt="2022-10-14T21:43:42.778" v="258" actId="2696"/>
        <pc:sldMkLst>
          <pc:docMk/>
          <pc:sldMk cId="3124848165" sldId="303"/>
        </pc:sldMkLst>
      </pc:sldChg>
      <pc:sldChg chg="del">
        <pc:chgData name="Joanna Fender" userId="eda587c8-5581-4595-a1e3-4779175663b8" providerId="ADAL" clId="{8411C0FE-8F7F-4E88-8B75-9A6A30912A06}" dt="2022-10-14T21:44:15.980" v="261" actId="2696"/>
        <pc:sldMkLst>
          <pc:docMk/>
          <pc:sldMk cId="4212648956" sldId="305"/>
        </pc:sldMkLst>
      </pc:sldChg>
      <pc:sldChg chg="modSp new mod">
        <pc:chgData name="Joanna Fender" userId="eda587c8-5581-4595-a1e3-4779175663b8" providerId="ADAL" clId="{8411C0FE-8F7F-4E88-8B75-9A6A30912A06}" dt="2022-10-14T21:42:32.781" v="257"/>
        <pc:sldMkLst>
          <pc:docMk/>
          <pc:sldMk cId="3519870685" sldId="306"/>
        </pc:sldMkLst>
        <pc:spChg chg="mod">
          <ac:chgData name="Joanna Fender" userId="eda587c8-5581-4595-a1e3-4779175663b8" providerId="ADAL" clId="{8411C0FE-8F7F-4E88-8B75-9A6A30912A06}" dt="2022-10-14T21:42:32.781" v="257"/>
          <ac:spMkLst>
            <pc:docMk/>
            <pc:sldMk cId="3519870685" sldId="306"/>
            <ac:spMk id="2" creationId="{C2E5328A-44FE-8BE0-7E2A-27A7EC98BE93}"/>
          </ac:spMkLst>
        </pc:spChg>
        <pc:spChg chg="mod">
          <ac:chgData name="Joanna Fender" userId="eda587c8-5581-4595-a1e3-4779175663b8" providerId="ADAL" clId="{8411C0FE-8F7F-4E88-8B75-9A6A30912A06}" dt="2022-10-14T21:42:27.298" v="256" actId="20577"/>
          <ac:spMkLst>
            <pc:docMk/>
            <pc:sldMk cId="3519870685" sldId="306"/>
            <ac:spMk id="4" creationId="{7A733663-F62D-1481-B926-A069E7A7CDF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518116-0CFE-490E-9337-A3FB371191C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8314DEFF-8941-436F-97BE-3822B9A2FD0F}">
      <dgm:prSet phldrT="[Text]" custT="1"/>
      <dgm:spPr/>
      <dgm:t>
        <a:bodyPr/>
        <a:lstStyle/>
        <a:p>
          <a:r>
            <a:rPr lang="en-GB" sz="1600" dirty="0"/>
            <a:t>Assess</a:t>
          </a:r>
        </a:p>
      </dgm:t>
    </dgm:pt>
    <dgm:pt modelId="{B53166E4-32CE-438A-8568-31237F2A757E}" type="parTrans" cxnId="{C0630A4E-BC11-4FC8-852D-B1B3596087F3}">
      <dgm:prSet/>
      <dgm:spPr/>
      <dgm:t>
        <a:bodyPr/>
        <a:lstStyle/>
        <a:p>
          <a:endParaRPr lang="en-GB"/>
        </a:p>
      </dgm:t>
    </dgm:pt>
    <dgm:pt modelId="{AB881964-6A37-4DF8-B4EC-BAFD21D127EC}" type="sibTrans" cxnId="{C0630A4E-BC11-4FC8-852D-B1B3596087F3}">
      <dgm:prSet/>
      <dgm:spPr/>
      <dgm:t>
        <a:bodyPr/>
        <a:lstStyle/>
        <a:p>
          <a:endParaRPr lang="en-GB"/>
        </a:p>
      </dgm:t>
    </dgm:pt>
    <dgm:pt modelId="{6B751734-489D-4D88-8B96-CB31F81A6622}">
      <dgm:prSet phldrT="[Text]" custT="1"/>
      <dgm:spPr/>
      <dgm:t>
        <a:bodyPr/>
        <a:lstStyle/>
        <a:p>
          <a:r>
            <a:rPr lang="en-GB" sz="1600" dirty="0"/>
            <a:t>Plan</a:t>
          </a:r>
        </a:p>
      </dgm:t>
    </dgm:pt>
    <dgm:pt modelId="{CEB5A5A2-A57C-4FEC-9826-096DFED312C9}" type="parTrans" cxnId="{0A6A5623-4406-4FA3-8C66-E8DC27C33378}">
      <dgm:prSet/>
      <dgm:spPr/>
      <dgm:t>
        <a:bodyPr/>
        <a:lstStyle/>
        <a:p>
          <a:endParaRPr lang="en-GB"/>
        </a:p>
      </dgm:t>
    </dgm:pt>
    <dgm:pt modelId="{953ADF38-A9F9-4E10-AAEF-069DD86BC9D1}" type="sibTrans" cxnId="{0A6A5623-4406-4FA3-8C66-E8DC27C33378}">
      <dgm:prSet/>
      <dgm:spPr/>
      <dgm:t>
        <a:bodyPr/>
        <a:lstStyle/>
        <a:p>
          <a:endParaRPr lang="en-GB"/>
        </a:p>
      </dgm:t>
    </dgm:pt>
    <dgm:pt modelId="{CA17F324-699A-40F4-ADD1-021303B99075}">
      <dgm:prSet phldrT="[Text]" custT="1"/>
      <dgm:spPr/>
      <dgm:t>
        <a:bodyPr/>
        <a:lstStyle/>
        <a:p>
          <a:r>
            <a:rPr lang="en-GB" sz="1400" dirty="0"/>
            <a:t>Implement</a:t>
          </a:r>
        </a:p>
      </dgm:t>
    </dgm:pt>
    <dgm:pt modelId="{BDB5E477-21AD-49CB-AC04-8B7BC2A36A07}" type="parTrans" cxnId="{B725CC35-A826-4D61-9613-A27E960084E9}">
      <dgm:prSet/>
      <dgm:spPr/>
      <dgm:t>
        <a:bodyPr/>
        <a:lstStyle/>
        <a:p>
          <a:endParaRPr lang="en-GB"/>
        </a:p>
      </dgm:t>
    </dgm:pt>
    <dgm:pt modelId="{35670644-CB78-4049-BB90-9472CE875023}" type="sibTrans" cxnId="{B725CC35-A826-4D61-9613-A27E960084E9}">
      <dgm:prSet/>
      <dgm:spPr/>
      <dgm:t>
        <a:bodyPr/>
        <a:lstStyle/>
        <a:p>
          <a:endParaRPr lang="en-GB"/>
        </a:p>
      </dgm:t>
    </dgm:pt>
    <dgm:pt modelId="{45244A42-32DC-48FF-A5A6-C8340836753B}">
      <dgm:prSet phldrT="[Text]" custT="1"/>
      <dgm:spPr/>
      <dgm:t>
        <a:bodyPr/>
        <a:lstStyle/>
        <a:p>
          <a:r>
            <a:rPr lang="en-GB" sz="1400" dirty="0"/>
            <a:t>Review and Evaluate</a:t>
          </a:r>
        </a:p>
      </dgm:t>
    </dgm:pt>
    <dgm:pt modelId="{23BF3E17-BD23-47E0-837E-9FEAF62E1722}" type="parTrans" cxnId="{35215027-336C-43E7-9249-4D71A0DDC8C1}">
      <dgm:prSet/>
      <dgm:spPr/>
      <dgm:t>
        <a:bodyPr/>
        <a:lstStyle/>
        <a:p>
          <a:endParaRPr lang="en-GB"/>
        </a:p>
      </dgm:t>
    </dgm:pt>
    <dgm:pt modelId="{B64E00F0-F84E-49EC-AFB1-89EFE3DF65C5}" type="sibTrans" cxnId="{35215027-336C-43E7-9249-4D71A0DDC8C1}">
      <dgm:prSet/>
      <dgm:spPr/>
      <dgm:t>
        <a:bodyPr/>
        <a:lstStyle/>
        <a:p>
          <a:endParaRPr lang="en-GB"/>
        </a:p>
      </dgm:t>
    </dgm:pt>
    <dgm:pt modelId="{B0C0D31E-62EF-45DA-85A9-6FE2A02DE1BF}" type="pres">
      <dgm:prSet presAssocID="{E3518116-0CFE-490E-9337-A3FB371191C9}" presName="cycle" presStyleCnt="0">
        <dgm:presLayoutVars>
          <dgm:dir/>
          <dgm:resizeHandles val="exact"/>
        </dgm:presLayoutVars>
      </dgm:prSet>
      <dgm:spPr/>
    </dgm:pt>
    <dgm:pt modelId="{78750805-2E3A-4857-98B0-B4D5253F15FD}" type="pres">
      <dgm:prSet presAssocID="{8314DEFF-8941-436F-97BE-3822B9A2FD0F}" presName="node" presStyleLbl="node1" presStyleIdx="0" presStyleCnt="4" custRadScaleRad="104243" custRadScaleInc="0">
        <dgm:presLayoutVars>
          <dgm:bulletEnabled val="1"/>
        </dgm:presLayoutVars>
      </dgm:prSet>
      <dgm:spPr/>
    </dgm:pt>
    <dgm:pt modelId="{99EB8503-47B7-451D-92FE-B85751551D80}" type="pres">
      <dgm:prSet presAssocID="{AB881964-6A37-4DF8-B4EC-BAFD21D127EC}" presName="sibTrans" presStyleLbl="sibTrans2D1" presStyleIdx="0" presStyleCnt="4"/>
      <dgm:spPr/>
    </dgm:pt>
    <dgm:pt modelId="{759A561A-9DCD-469B-9EB5-0F1F18AD5656}" type="pres">
      <dgm:prSet presAssocID="{AB881964-6A37-4DF8-B4EC-BAFD21D127EC}" presName="connectorText" presStyleLbl="sibTrans2D1" presStyleIdx="0" presStyleCnt="4"/>
      <dgm:spPr/>
    </dgm:pt>
    <dgm:pt modelId="{14CC6862-3AF3-4482-89EB-344C8D95CB90}" type="pres">
      <dgm:prSet presAssocID="{6B751734-489D-4D88-8B96-CB31F81A6622}" presName="node" presStyleLbl="node1" presStyleIdx="1" presStyleCnt="4">
        <dgm:presLayoutVars>
          <dgm:bulletEnabled val="1"/>
        </dgm:presLayoutVars>
      </dgm:prSet>
      <dgm:spPr/>
    </dgm:pt>
    <dgm:pt modelId="{DA6E673B-1C38-4EAE-B6AA-EE5CADAFF37A}" type="pres">
      <dgm:prSet presAssocID="{953ADF38-A9F9-4E10-AAEF-069DD86BC9D1}" presName="sibTrans" presStyleLbl="sibTrans2D1" presStyleIdx="1" presStyleCnt="4"/>
      <dgm:spPr/>
    </dgm:pt>
    <dgm:pt modelId="{6BD3A523-8C9D-41CD-AB65-ECFD8609457A}" type="pres">
      <dgm:prSet presAssocID="{953ADF38-A9F9-4E10-AAEF-069DD86BC9D1}" presName="connectorText" presStyleLbl="sibTrans2D1" presStyleIdx="1" presStyleCnt="4"/>
      <dgm:spPr/>
    </dgm:pt>
    <dgm:pt modelId="{28EBEF4D-5E57-4F8B-ABFF-10B2DED6AF72}" type="pres">
      <dgm:prSet presAssocID="{CA17F324-699A-40F4-ADD1-021303B99075}" presName="node" presStyleLbl="node1" presStyleIdx="2" presStyleCnt="4" custRadScaleRad="101585" custRadScaleInc="0">
        <dgm:presLayoutVars>
          <dgm:bulletEnabled val="1"/>
        </dgm:presLayoutVars>
      </dgm:prSet>
      <dgm:spPr/>
    </dgm:pt>
    <dgm:pt modelId="{CFE56031-3494-44CC-8808-8C395CB68B5D}" type="pres">
      <dgm:prSet presAssocID="{35670644-CB78-4049-BB90-9472CE875023}" presName="sibTrans" presStyleLbl="sibTrans2D1" presStyleIdx="2" presStyleCnt="4"/>
      <dgm:spPr/>
    </dgm:pt>
    <dgm:pt modelId="{A1DFECED-9C93-4DA7-A8CA-6A26D2729C0F}" type="pres">
      <dgm:prSet presAssocID="{35670644-CB78-4049-BB90-9472CE875023}" presName="connectorText" presStyleLbl="sibTrans2D1" presStyleIdx="2" presStyleCnt="4"/>
      <dgm:spPr/>
    </dgm:pt>
    <dgm:pt modelId="{A4879789-454F-4993-970F-FC50DD5A829A}" type="pres">
      <dgm:prSet presAssocID="{45244A42-32DC-48FF-A5A6-C8340836753B}" presName="node" presStyleLbl="node1" presStyleIdx="3" presStyleCnt="4">
        <dgm:presLayoutVars>
          <dgm:bulletEnabled val="1"/>
        </dgm:presLayoutVars>
      </dgm:prSet>
      <dgm:spPr/>
    </dgm:pt>
    <dgm:pt modelId="{84222B60-5D7F-4C35-A5C3-1467B46799F8}" type="pres">
      <dgm:prSet presAssocID="{B64E00F0-F84E-49EC-AFB1-89EFE3DF65C5}" presName="sibTrans" presStyleLbl="sibTrans2D1" presStyleIdx="3" presStyleCnt="4"/>
      <dgm:spPr/>
    </dgm:pt>
    <dgm:pt modelId="{5774EF8A-6772-4D00-ACF7-3F702AC897D6}" type="pres">
      <dgm:prSet presAssocID="{B64E00F0-F84E-49EC-AFB1-89EFE3DF65C5}" presName="connectorText" presStyleLbl="sibTrans2D1" presStyleIdx="3" presStyleCnt="4"/>
      <dgm:spPr/>
    </dgm:pt>
  </dgm:ptLst>
  <dgm:cxnLst>
    <dgm:cxn modelId="{0A6A5623-4406-4FA3-8C66-E8DC27C33378}" srcId="{E3518116-0CFE-490E-9337-A3FB371191C9}" destId="{6B751734-489D-4D88-8B96-CB31F81A6622}" srcOrd="1" destOrd="0" parTransId="{CEB5A5A2-A57C-4FEC-9826-096DFED312C9}" sibTransId="{953ADF38-A9F9-4E10-AAEF-069DD86BC9D1}"/>
    <dgm:cxn modelId="{35215027-336C-43E7-9249-4D71A0DDC8C1}" srcId="{E3518116-0CFE-490E-9337-A3FB371191C9}" destId="{45244A42-32DC-48FF-A5A6-C8340836753B}" srcOrd="3" destOrd="0" parTransId="{23BF3E17-BD23-47E0-837E-9FEAF62E1722}" sibTransId="{B64E00F0-F84E-49EC-AFB1-89EFE3DF65C5}"/>
    <dgm:cxn modelId="{B725CC35-A826-4D61-9613-A27E960084E9}" srcId="{E3518116-0CFE-490E-9337-A3FB371191C9}" destId="{CA17F324-699A-40F4-ADD1-021303B99075}" srcOrd="2" destOrd="0" parTransId="{BDB5E477-21AD-49CB-AC04-8B7BC2A36A07}" sibTransId="{35670644-CB78-4049-BB90-9472CE875023}"/>
    <dgm:cxn modelId="{029CA839-D180-47A5-858D-3E9E419BC97E}" type="presOf" srcId="{45244A42-32DC-48FF-A5A6-C8340836753B}" destId="{A4879789-454F-4993-970F-FC50DD5A829A}" srcOrd="0" destOrd="0" presId="urn:microsoft.com/office/officeart/2005/8/layout/cycle2"/>
    <dgm:cxn modelId="{A787B845-AB22-4BD8-A329-FD209AAB8D29}" type="presOf" srcId="{953ADF38-A9F9-4E10-AAEF-069DD86BC9D1}" destId="{6BD3A523-8C9D-41CD-AB65-ECFD8609457A}" srcOrd="1" destOrd="0" presId="urn:microsoft.com/office/officeart/2005/8/layout/cycle2"/>
    <dgm:cxn modelId="{C0630A4E-BC11-4FC8-852D-B1B3596087F3}" srcId="{E3518116-0CFE-490E-9337-A3FB371191C9}" destId="{8314DEFF-8941-436F-97BE-3822B9A2FD0F}" srcOrd="0" destOrd="0" parTransId="{B53166E4-32CE-438A-8568-31237F2A757E}" sibTransId="{AB881964-6A37-4DF8-B4EC-BAFD21D127EC}"/>
    <dgm:cxn modelId="{3D630470-2DF5-46D4-8EDD-5606BD5830C1}" type="presOf" srcId="{B64E00F0-F84E-49EC-AFB1-89EFE3DF65C5}" destId="{84222B60-5D7F-4C35-A5C3-1467B46799F8}" srcOrd="0" destOrd="0" presId="urn:microsoft.com/office/officeart/2005/8/layout/cycle2"/>
    <dgm:cxn modelId="{797C8670-70A1-4ED5-BB45-B509BE81CC39}" type="presOf" srcId="{CA17F324-699A-40F4-ADD1-021303B99075}" destId="{28EBEF4D-5E57-4F8B-ABFF-10B2DED6AF72}" srcOrd="0" destOrd="0" presId="urn:microsoft.com/office/officeart/2005/8/layout/cycle2"/>
    <dgm:cxn modelId="{96C7B281-7B20-45FA-A8A8-5BA2B6AA2B13}" type="presOf" srcId="{B64E00F0-F84E-49EC-AFB1-89EFE3DF65C5}" destId="{5774EF8A-6772-4D00-ACF7-3F702AC897D6}" srcOrd="1" destOrd="0" presId="urn:microsoft.com/office/officeart/2005/8/layout/cycle2"/>
    <dgm:cxn modelId="{4A89BF84-63FB-4202-94FE-DF19FC47D517}" type="presOf" srcId="{AB881964-6A37-4DF8-B4EC-BAFD21D127EC}" destId="{759A561A-9DCD-469B-9EB5-0F1F18AD5656}" srcOrd="1" destOrd="0" presId="urn:microsoft.com/office/officeart/2005/8/layout/cycle2"/>
    <dgm:cxn modelId="{211F4A88-8EBA-4EC5-8212-59E7269CF1A1}" type="presOf" srcId="{6B751734-489D-4D88-8B96-CB31F81A6622}" destId="{14CC6862-3AF3-4482-89EB-344C8D95CB90}" srcOrd="0" destOrd="0" presId="urn:microsoft.com/office/officeart/2005/8/layout/cycle2"/>
    <dgm:cxn modelId="{E7870991-AD1A-4BD2-BEA0-E274BE45935F}" type="presOf" srcId="{35670644-CB78-4049-BB90-9472CE875023}" destId="{A1DFECED-9C93-4DA7-A8CA-6A26D2729C0F}" srcOrd="1" destOrd="0" presId="urn:microsoft.com/office/officeart/2005/8/layout/cycle2"/>
    <dgm:cxn modelId="{5E75D499-A32F-410E-9A88-2CBAE5BF21F6}" type="presOf" srcId="{E3518116-0CFE-490E-9337-A3FB371191C9}" destId="{B0C0D31E-62EF-45DA-85A9-6FE2A02DE1BF}" srcOrd="0" destOrd="0" presId="urn:microsoft.com/office/officeart/2005/8/layout/cycle2"/>
    <dgm:cxn modelId="{9BE9D29F-61B2-4898-86BF-B67B74E7E2A1}" type="presOf" srcId="{35670644-CB78-4049-BB90-9472CE875023}" destId="{CFE56031-3494-44CC-8808-8C395CB68B5D}" srcOrd="0" destOrd="0" presId="urn:microsoft.com/office/officeart/2005/8/layout/cycle2"/>
    <dgm:cxn modelId="{EB19B8A8-845D-4DEC-99EC-5B853046308E}" type="presOf" srcId="{8314DEFF-8941-436F-97BE-3822B9A2FD0F}" destId="{78750805-2E3A-4857-98B0-B4D5253F15FD}" srcOrd="0" destOrd="0" presId="urn:microsoft.com/office/officeart/2005/8/layout/cycle2"/>
    <dgm:cxn modelId="{AF0594BB-55B0-4EE9-A872-8E1DBE87B1AA}" type="presOf" srcId="{953ADF38-A9F9-4E10-AAEF-069DD86BC9D1}" destId="{DA6E673B-1C38-4EAE-B6AA-EE5CADAFF37A}" srcOrd="0" destOrd="0" presId="urn:microsoft.com/office/officeart/2005/8/layout/cycle2"/>
    <dgm:cxn modelId="{6CAFC1F5-54E2-4764-83F9-0DFF30FF42C3}" type="presOf" srcId="{AB881964-6A37-4DF8-B4EC-BAFD21D127EC}" destId="{99EB8503-47B7-451D-92FE-B85751551D80}" srcOrd="0" destOrd="0" presId="urn:microsoft.com/office/officeart/2005/8/layout/cycle2"/>
    <dgm:cxn modelId="{8737F80E-50AA-4231-BDD3-D038EC35E0C9}" type="presParOf" srcId="{B0C0D31E-62EF-45DA-85A9-6FE2A02DE1BF}" destId="{78750805-2E3A-4857-98B0-B4D5253F15FD}" srcOrd="0" destOrd="0" presId="urn:microsoft.com/office/officeart/2005/8/layout/cycle2"/>
    <dgm:cxn modelId="{B490D5BC-8C6B-413B-BBC7-C9222F51B0F9}" type="presParOf" srcId="{B0C0D31E-62EF-45DA-85A9-6FE2A02DE1BF}" destId="{99EB8503-47B7-451D-92FE-B85751551D80}" srcOrd="1" destOrd="0" presId="urn:microsoft.com/office/officeart/2005/8/layout/cycle2"/>
    <dgm:cxn modelId="{BDD78EAC-B5AB-47A3-AA6D-75BEAE2D070E}" type="presParOf" srcId="{99EB8503-47B7-451D-92FE-B85751551D80}" destId="{759A561A-9DCD-469B-9EB5-0F1F18AD5656}" srcOrd="0" destOrd="0" presId="urn:microsoft.com/office/officeart/2005/8/layout/cycle2"/>
    <dgm:cxn modelId="{1C652EC7-C69A-4C27-A3F4-783D8F8C25A4}" type="presParOf" srcId="{B0C0D31E-62EF-45DA-85A9-6FE2A02DE1BF}" destId="{14CC6862-3AF3-4482-89EB-344C8D95CB90}" srcOrd="2" destOrd="0" presId="urn:microsoft.com/office/officeart/2005/8/layout/cycle2"/>
    <dgm:cxn modelId="{ECC5F84F-47EF-45CB-99DE-4347087E60F7}" type="presParOf" srcId="{B0C0D31E-62EF-45DA-85A9-6FE2A02DE1BF}" destId="{DA6E673B-1C38-4EAE-B6AA-EE5CADAFF37A}" srcOrd="3" destOrd="0" presId="urn:microsoft.com/office/officeart/2005/8/layout/cycle2"/>
    <dgm:cxn modelId="{55BDFEA1-AE59-4048-A3B4-200F2D91E5A0}" type="presParOf" srcId="{DA6E673B-1C38-4EAE-B6AA-EE5CADAFF37A}" destId="{6BD3A523-8C9D-41CD-AB65-ECFD8609457A}" srcOrd="0" destOrd="0" presId="urn:microsoft.com/office/officeart/2005/8/layout/cycle2"/>
    <dgm:cxn modelId="{B8C7F40A-A393-4202-90CE-B6E9A099BE83}" type="presParOf" srcId="{B0C0D31E-62EF-45DA-85A9-6FE2A02DE1BF}" destId="{28EBEF4D-5E57-4F8B-ABFF-10B2DED6AF72}" srcOrd="4" destOrd="0" presId="urn:microsoft.com/office/officeart/2005/8/layout/cycle2"/>
    <dgm:cxn modelId="{8AD9F826-AB50-4EEA-B822-A38269D16232}" type="presParOf" srcId="{B0C0D31E-62EF-45DA-85A9-6FE2A02DE1BF}" destId="{CFE56031-3494-44CC-8808-8C395CB68B5D}" srcOrd="5" destOrd="0" presId="urn:microsoft.com/office/officeart/2005/8/layout/cycle2"/>
    <dgm:cxn modelId="{675033CE-31FE-4360-BD07-52847F943213}" type="presParOf" srcId="{CFE56031-3494-44CC-8808-8C395CB68B5D}" destId="{A1DFECED-9C93-4DA7-A8CA-6A26D2729C0F}" srcOrd="0" destOrd="0" presId="urn:microsoft.com/office/officeart/2005/8/layout/cycle2"/>
    <dgm:cxn modelId="{9AB330D4-500F-4A77-9407-B2CF4DE5991B}" type="presParOf" srcId="{B0C0D31E-62EF-45DA-85A9-6FE2A02DE1BF}" destId="{A4879789-454F-4993-970F-FC50DD5A829A}" srcOrd="6" destOrd="0" presId="urn:microsoft.com/office/officeart/2005/8/layout/cycle2"/>
    <dgm:cxn modelId="{E5F95CF1-C3C6-4973-84C2-A6B66DF312A2}" type="presParOf" srcId="{B0C0D31E-62EF-45DA-85A9-6FE2A02DE1BF}" destId="{84222B60-5D7F-4C35-A5C3-1467B46799F8}" srcOrd="7" destOrd="0" presId="urn:microsoft.com/office/officeart/2005/8/layout/cycle2"/>
    <dgm:cxn modelId="{B245367D-19C5-4430-B8AF-227102C259DF}" type="presParOf" srcId="{84222B60-5D7F-4C35-A5C3-1467B46799F8}" destId="{5774EF8A-6772-4D00-ACF7-3F702AC897D6}"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50805-2E3A-4857-98B0-B4D5253F15FD}">
      <dsp:nvSpPr>
        <dsp:cNvPr id="0" name=""/>
        <dsp:cNvSpPr/>
      </dsp:nvSpPr>
      <dsp:spPr>
        <a:xfrm>
          <a:off x="3390490" y="0"/>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Assess</a:t>
          </a:r>
        </a:p>
      </dsp:txBody>
      <dsp:txXfrm>
        <a:off x="3602635" y="212145"/>
        <a:ext cx="1024328" cy="1024328"/>
      </dsp:txXfrm>
    </dsp:sp>
    <dsp:sp modelId="{99EB8503-47B7-451D-92FE-B85751551D80}">
      <dsp:nvSpPr>
        <dsp:cNvPr id="0" name=""/>
        <dsp:cNvSpPr/>
      </dsp:nvSpPr>
      <dsp:spPr>
        <a:xfrm rot="2701914">
          <a:off x="4683143" y="1241484"/>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700075" y="1298421"/>
        <a:ext cx="269413" cy="293344"/>
      </dsp:txXfrm>
    </dsp:sp>
    <dsp:sp modelId="{14CC6862-3AF3-4482-89EB-344C8D95CB90}">
      <dsp:nvSpPr>
        <dsp:cNvPr id="0" name=""/>
        <dsp:cNvSpPr/>
      </dsp:nvSpPr>
      <dsp:spPr>
        <a:xfrm>
          <a:off x="4927450" y="1538671"/>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Plan</a:t>
          </a:r>
        </a:p>
      </dsp:txBody>
      <dsp:txXfrm>
        <a:off x="5139595" y="1750816"/>
        <a:ext cx="1024328" cy="1024328"/>
      </dsp:txXfrm>
    </dsp:sp>
    <dsp:sp modelId="{DA6E673B-1C38-4EAE-B6AA-EE5CADAFF37A}">
      <dsp:nvSpPr>
        <dsp:cNvPr id="0" name=""/>
        <dsp:cNvSpPr/>
      </dsp:nvSpPr>
      <dsp:spPr>
        <a:xfrm rot="8098086">
          <a:off x="4698539" y="2780155"/>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797070" y="2837092"/>
        <a:ext cx="269413" cy="293344"/>
      </dsp:txXfrm>
    </dsp:sp>
    <dsp:sp modelId="{28EBEF4D-5E57-4F8B-ABFF-10B2DED6AF72}">
      <dsp:nvSpPr>
        <dsp:cNvPr id="0" name=""/>
        <dsp:cNvSpPr/>
      </dsp:nvSpPr>
      <dsp:spPr>
        <a:xfrm>
          <a:off x="3390490" y="3077343"/>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Implement</a:t>
          </a:r>
        </a:p>
      </dsp:txBody>
      <dsp:txXfrm>
        <a:off x="3602635" y="3289488"/>
        <a:ext cx="1024328" cy="1024328"/>
      </dsp:txXfrm>
    </dsp:sp>
    <dsp:sp modelId="{CFE56031-3494-44CC-8808-8C395CB68B5D}">
      <dsp:nvSpPr>
        <dsp:cNvPr id="0" name=""/>
        <dsp:cNvSpPr/>
      </dsp:nvSpPr>
      <dsp:spPr>
        <a:xfrm rot="13501914">
          <a:off x="3161580" y="2795569"/>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3260111" y="2934196"/>
        <a:ext cx="269413" cy="293344"/>
      </dsp:txXfrm>
    </dsp:sp>
    <dsp:sp modelId="{A4879789-454F-4993-970F-FC50DD5A829A}">
      <dsp:nvSpPr>
        <dsp:cNvPr id="0" name=""/>
        <dsp:cNvSpPr/>
      </dsp:nvSpPr>
      <dsp:spPr>
        <a:xfrm>
          <a:off x="1853531" y="1538671"/>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Review and Evaluate</a:t>
          </a:r>
        </a:p>
      </dsp:txBody>
      <dsp:txXfrm>
        <a:off x="2065676" y="1750816"/>
        <a:ext cx="1024328" cy="1024328"/>
      </dsp:txXfrm>
    </dsp:sp>
    <dsp:sp modelId="{84222B60-5D7F-4C35-A5C3-1467B46799F8}">
      <dsp:nvSpPr>
        <dsp:cNvPr id="0" name=""/>
        <dsp:cNvSpPr/>
      </dsp:nvSpPr>
      <dsp:spPr>
        <a:xfrm rot="18898086">
          <a:off x="3146184" y="1256897"/>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163116" y="1395524"/>
        <a:ext cx="269413" cy="29334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792A36-5CE9-45F2-A776-B2B9649F9597}" type="datetimeFigureOut">
              <a:rPr lang="en-GB" smtClean="0"/>
              <a:pPr/>
              <a:t>14/10/2022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CCA831-BDDF-4E6A-84CE-C9FFAFF3C71C}" type="slidenum">
              <a:rPr lang="en-GB" smtClean="0"/>
              <a:pPr/>
              <a:t>‹#›</a:t>
            </a:fld>
            <a:endParaRPr lang="en-GB"/>
          </a:p>
        </p:txBody>
      </p:sp>
    </p:spTree>
    <p:extLst>
      <p:ext uri="{BB962C8B-B14F-4D97-AF65-F5344CB8AC3E}">
        <p14:creationId xmlns:p14="http://schemas.microsoft.com/office/powerpoint/2010/main" val="2764071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47108" name="Slide Number Placeholder 3"/>
          <p:cNvSpPr>
            <a:spLocks noGrp="1"/>
          </p:cNvSpPr>
          <p:nvPr>
            <p:ph type="sldNum" sz="quarter" idx="5"/>
          </p:nvPr>
        </p:nvSpPr>
        <p:spPr bwMode="auto">
          <a:noFill/>
          <a:ln>
            <a:miter lim="800000"/>
            <a:headEnd/>
            <a:tailEnd/>
          </a:ln>
        </p:spPr>
        <p:txBody>
          <a:bodyPr/>
          <a:lstStyle/>
          <a:p>
            <a:fld id="{CA1BED26-4118-4125-AADA-6CDF2ED8F5D2}" type="slidenum">
              <a:rPr lang="en-GB">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4067034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DCCA831-BDDF-4E6A-84CE-C9FFAFF3C71C}" type="slidenum">
              <a:rPr lang="en-GB" smtClean="0"/>
              <a:pPr/>
              <a:t>2</a:t>
            </a:fld>
            <a:endParaRPr lang="en-GB"/>
          </a:p>
        </p:txBody>
      </p:sp>
    </p:spTree>
    <p:extLst>
      <p:ext uri="{BB962C8B-B14F-4D97-AF65-F5344CB8AC3E}">
        <p14:creationId xmlns:p14="http://schemas.microsoft.com/office/powerpoint/2010/main" val="691790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fld id="{9B035AE4-EFEF-45FB-8C05-3F5B21D2301C}" type="datetime1">
              <a:rPr lang="en-US" smtClean="0">
                <a:solidFill>
                  <a:prstClr val="black">
                    <a:tint val="75000"/>
                  </a:prstClr>
                </a:solidFill>
              </a:rPr>
              <a:pPr>
                <a:defRPr/>
              </a:pPr>
              <a:t>10/14/2022</a:t>
            </a:fld>
            <a:endParaRPr lang="en-US">
              <a:solidFill>
                <a:prstClr val="black">
                  <a:tint val="75000"/>
                </a:prstClr>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solidFill>
                <a:prstClr val="black">
                  <a:tint val="75000"/>
                </a:prst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943BC3DE-0FCD-4A71-8EA3-7EF92F1913E2}"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1C295C4E-1845-4A9F-B3E5-6CDE589F3255}" type="datetime1">
              <a:rPr lang="en-US" smtClean="0">
                <a:solidFill>
                  <a:prstClr val="black">
                    <a:tint val="75000"/>
                  </a:prstClr>
                </a:solidFill>
              </a:rPr>
              <a:pPr>
                <a:defRPr/>
              </a:pPr>
              <a:t>10/14/2022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68F3EA0-FF07-44AA-A89F-6EE33F4E16F0}" type="slidenum">
              <a:rPr lang="en-US" smtClean="0"/>
              <a:pPr>
                <a:defRPr/>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fld id="{60647C70-79C5-4756-A91A-39943B748EAB}" type="datetime1">
              <a:rPr lang="en-US" smtClean="0">
                <a:solidFill>
                  <a:prstClr val="black">
                    <a:tint val="75000"/>
                  </a:prstClr>
                </a:solidFill>
              </a:rPr>
              <a:pPr>
                <a:defRPr/>
              </a:pPr>
              <a:t>10/14/2022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2DDEF0EB-2BD1-45C9-B856-CEF50D5B1A63}" type="slidenum">
              <a:rPr lang="en-US" smtClean="0"/>
              <a:pPr>
                <a:defRPr/>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fld id="{D80DB59E-17C7-434A-99C8-EFB090F99B10}" type="datetime1">
              <a:rPr lang="en-US" smtClean="0">
                <a:solidFill>
                  <a:prstClr val="black">
                    <a:tint val="75000"/>
                  </a:prstClr>
                </a:solidFill>
              </a:rPr>
              <a:pPr>
                <a:defRPr/>
              </a:pPr>
              <a:t>10/14/2022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865FB07D-D995-4DA1-803C-0CF9CBFFD4B4}" type="slidenum">
              <a:rPr lang="en-US" smtClean="0"/>
              <a:pPr>
                <a:defRPr/>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fld id="{77BB79FA-B913-4371-963D-7EAEF8911DA4}" type="datetime1">
              <a:rPr lang="en-US" smtClean="0">
                <a:solidFill>
                  <a:prstClr val="black">
                    <a:tint val="75000"/>
                  </a:prstClr>
                </a:solidFill>
              </a:rPr>
              <a:pPr>
                <a:defRPr/>
              </a:pPr>
              <a:t>10/14/2022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CF9F9BC7-58EB-4BC8-9CD8-3B4E5218BB66}"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a:defRPr/>
            </a:pPr>
            <a:fld id="{4679B10F-8C58-417D-8E63-FE4E6C38FC83}" type="datetime1">
              <a:rPr lang="en-US" smtClean="0">
                <a:solidFill>
                  <a:prstClr val="black">
                    <a:tint val="75000"/>
                  </a:prstClr>
                </a:solidFill>
              </a:rPr>
              <a:pPr>
                <a:defRPr/>
              </a:pPr>
              <a:t>10/14/2022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E298DDD1-47B5-4871-ABE2-D5151C125FF2}" type="slidenum">
              <a:rPr lang="en-US" smtClean="0"/>
              <a:pPr>
                <a:defRPr/>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CAE39C3-1D81-4377-A30F-727550FFF430}" type="datetime1">
              <a:rPr lang="en-US" smtClean="0">
                <a:solidFill>
                  <a:prstClr val="black">
                    <a:tint val="75000"/>
                  </a:prstClr>
                </a:solidFill>
              </a:rPr>
              <a:pPr>
                <a:defRPr/>
              </a:pPr>
              <a:t>10/14/2022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a:defRPr/>
            </a:pPr>
            <a:fld id="{483DDF31-0A39-4183-8C01-2931D78F7281}"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pPr>
              <a:defRPr/>
            </a:pPr>
            <a:fld id="{80DEFEB7-0D78-4279-9291-055E01725B99}" type="datetime1">
              <a:rPr lang="en-US" smtClean="0">
                <a:solidFill>
                  <a:prstClr val="black">
                    <a:tint val="75000"/>
                  </a:prstClr>
                </a:solidFill>
              </a:rPr>
              <a:pPr>
                <a:defRPr/>
              </a:pPr>
              <a:t>10/14/2022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13A656B1-934C-4AFE-9BA4-67DCD6610031}"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fld id="{4E85229A-8876-486B-B7A0-BE7B3A7889F6}" type="datetime1">
              <a:rPr lang="en-US" smtClean="0">
                <a:solidFill>
                  <a:prstClr val="black">
                    <a:tint val="75000"/>
                  </a:prstClr>
                </a:solidFill>
              </a:rPr>
              <a:pPr>
                <a:defRPr/>
              </a:pPr>
              <a:t>10/14/2022</a:t>
            </a:fld>
            <a:endParaRPr lang="en-US">
              <a:solidFill>
                <a:prstClr val="black">
                  <a:tint val="75000"/>
                </a:prstClr>
              </a:solidFill>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6E8580B1-02F6-4B47-9B9E-12D8D351AFB0}" type="slidenum">
              <a:rPr lang="en-US" smtClean="0"/>
              <a:pPr>
                <a:defRPr/>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DC42796A-7E71-42D6-80BD-BCD8242255E5}" type="datetime1">
              <a:rPr lang="en-US" smtClean="0">
                <a:solidFill>
                  <a:prstClr val="black">
                    <a:tint val="75000"/>
                  </a:prstClr>
                </a:solidFill>
              </a:rPr>
              <a:pPr>
                <a:defRPr/>
              </a:pPr>
              <a:t>10/14/2022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052E510F-C796-4F4C-9933-CD4CFDFC6E80}"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5CDF68EB-F2D0-443D-8759-715B662B24CC}" type="datetime1">
              <a:rPr lang="en-US" smtClean="0">
                <a:solidFill>
                  <a:prstClr val="black">
                    <a:tint val="75000"/>
                  </a:prstClr>
                </a:solidFill>
              </a:rPr>
              <a:pPr>
                <a:defRPr/>
              </a:pPr>
              <a:t>10/14/2022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4E434245-2EA4-46A8-A7B8-6FC298B8E568}"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03C316F-6187-48BD-A022-5A937D16A080}" type="datetime1">
              <a:rPr lang="en-US" smtClean="0"/>
              <a:pPr/>
              <a:t>10/14/2022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34E2965-984A-495E-877C-81008351A995}" type="slidenum">
              <a:rPr lang="en-GB" smtClean="0"/>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8E0766-8FFC-4D62-9B8A-A05EF686DE22}" type="datetime1">
              <a:rPr lang="en-US" smtClean="0"/>
              <a:pPr/>
              <a:t>10/14/2022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5E8DB86-55AE-4D57-B8DA-4BA37FBE4A7B}" type="datetime1">
              <a:rPr lang="en-US" smtClean="0"/>
              <a:pPr/>
              <a:t>10/14/2022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78CC987-F12D-4856-A43F-2FFDCB49455B}" type="datetime1">
              <a:rPr lang="en-US" smtClean="0"/>
              <a:pPr/>
              <a:t>10/14/2022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4E2965-984A-495E-877C-81008351A995}"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99F730B-98AD-463A-92FC-9746B20E0C6B}" type="datetime1">
              <a:rPr lang="en-US" smtClean="0"/>
              <a:pPr/>
              <a:t>10/14/2022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4E2965-984A-495E-877C-81008351A99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563DBE2-4FCF-4076-99A6-45D6D3B1BD71}" type="datetime1">
              <a:rPr lang="en-US" smtClean="0"/>
              <a:pPr/>
              <a:t>10/14/2022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4E2965-984A-495E-877C-81008351A99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C57A1-39C7-4AC2-B664-50FC86F0D1EF}" type="datetime1">
              <a:rPr lang="en-US" smtClean="0"/>
              <a:pPr/>
              <a:t>10/14/2022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4E2965-984A-495E-877C-81008351A995}" type="slidenum">
              <a:rPr lang="en-GB" smtClean="0"/>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7956856-BAF8-4A76-B533-4A1801ADFAE9}" type="datetime1">
              <a:rPr lang="en-US" smtClean="0"/>
              <a:pPr/>
              <a:t>10/14/2022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4E2965-984A-495E-877C-81008351A99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ECC6318-8C0C-4624-9D4F-D53CF1DA116E}" type="datetime1">
              <a:rPr lang="en-US" smtClean="0"/>
              <a:pPr/>
              <a:t>10/14/2022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34E2965-984A-495E-877C-81008351A99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483C96B-3F6B-4E73-B8E6-440FFBCACBD0}" type="datetime1">
              <a:rPr lang="en-US" smtClean="0"/>
              <a:pPr/>
              <a:t>10/14/2022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07ED6E0-ACE0-4009-BA65-6508B2455F01}" type="datetime1">
              <a:rPr lang="en-US" smtClean="0"/>
              <a:pPr/>
              <a:t>10/14/2022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689E271-4564-489F-B1E1-C3D3AB4EDCB1}" type="datetime1">
              <a:rPr lang="en-US" smtClean="0"/>
              <a:pPr/>
              <a:t>10/14/2022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34E2965-984A-495E-877C-81008351A99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689E271-4564-489F-B1E1-C3D3AB4EDCB1}" type="datetime1">
              <a:rPr lang="en-US" smtClean="0"/>
              <a:pPr/>
              <a:t>10/14/2022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34E2965-984A-495E-877C-81008351A99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hyperlink" Target="https://www.nspcc.org.uk/globalassets/documents/research-reports/child-abuse-neglect-uk-today-research-report.pdf" TargetMode="Externa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hyperlink" Target="https://www.towerhamlets.gov.uk/Documents/Children-and-families-services/Early_help/Help_guides/eEHA-System-User-Guide-V3.2.1-a1.pdf"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www.outcomesforchildren.org/lpg_documents/cavan_familysupport/providing_intense_support_families_cdwc.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ctrTitle"/>
          </p:nvPr>
        </p:nvSpPr>
        <p:spPr>
          <a:xfrm>
            <a:off x="685800" y="1600200"/>
            <a:ext cx="7772400" cy="2152650"/>
          </a:xfrm>
        </p:spPr>
        <p:txBody>
          <a:bodyPr/>
          <a:lstStyle/>
          <a:p>
            <a:pPr eaLnBrk="1" hangingPunct="1"/>
            <a:r>
              <a:rPr lang="en-GB" altLang="en-US" dirty="0"/>
              <a:t>Vulnerable Children</a:t>
            </a:r>
          </a:p>
        </p:txBody>
      </p:sp>
      <p:sp>
        <p:nvSpPr>
          <p:cNvPr id="2" name="Subtitle 1"/>
          <p:cNvSpPr>
            <a:spLocks noGrp="1"/>
          </p:cNvSpPr>
          <p:nvPr>
            <p:ph type="subTitle" idx="1"/>
          </p:nvPr>
        </p:nvSpPr>
        <p:spPr>
          <a:xfrm>
            <a:off x="1219200" y="3657600"/>
            <a:ext cx="6400800" cy="798512"/>
          </a:xfrm>
        </p:spPr>
        <p:txBody>
          <a:bodyPr/>
          <a:lstStyle/>
          <a:p>
            <a:pPr>
              <a:buFont typeface="Arial" panose="020B0604020202020204" pitchFamily="34" charset="0"/>
              <a:buNone/>
              <a:defRPr/>
            </a:pPr>
            <a:endParaRPr lang="en-GB" dirty="0"/>
          </a:p>
        </p:txBody>
      </p:sp>
      <p:pic>
        <p:nvPicPr>
          <p:cNvPr id="14341" name="Picture 3"/>
          <p:cNvPicPr>
            <a:picLocks noChangeAspect="1"/>
          </p:cNvPicPr>
          <p:nvPr/>
        </p:nvPicPr>
        <p:blipFill>
          <a:blip r:embed="rId3" cstate="print"/>
          <a:srcRect/>
          <a:stretch>
            <a:fillRect/>
          </a:stretch>
        </p:blipFill>
        <p:spPr bwMode="auto">
          <a:xfrm>
            <a:off x="3657600" y="5181600"/>
            <a:ext cx="1736725" cy="682625"/>
          </a:xfrm>
          <a:prstGeom prst="rect">
            <a:avLst/>
          </a:prstGeom>
          <a:noFill/>
          <a:ln w="9525">
            <a:noFill/>
            <a:miter lim="800000"/>
            <a:headEnd/>
            <a:tailEnd/>
          </a:ln>
        </p:spPr>
      </p:pic>
    </p:spTree>
    <p:extLst>
      <p:ext uri="{BB962C8B-B14F-4D97-AF65-F5344CB8AC3E}">
        <p14:creationId xmlns:p14="http://schemas.microsoft.com/office/powerpoint/2010/main" val="2051975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628800"/>
            <a:ext cx="8229600" cy="4525963"/>
          </a:xfrm>
        </p:spPr>
        <p:txBody>
          <a:bodyPr/>
          <a:lstStyle/>
          <a:p>
            <a:r>
              <a:rPr lang="en-GB" dirty="0"/>
              <a:t>What factors would lead you to think a child is vulnerable?</a:t>
            </a:r>
          </a:p>
          <a:p>
            <a:endParaRPr lang="en-GB" dirty="0"/>
          </a:p>
          <a:p>
            <a:r>
              <a:rPr lang="en-GB" dirty="0"/>
              <a:t>Create a mind map </a:t>
            </a:r>
          </a:p>
          <a:p>
            <a:endParaRPr lang="en-GB" dirty="0"/>
          </a:p>
          <a:p>
            <a:pPr marL="0" indent="0">
              <a:buNone/>
            </a:pPr>
            <a:endParaRPr lang="en-GB" dirty="0">
              <a:ln w="0"/>
              <a:effectLst>
                <a:outerShdw blurRad="38100" dist="19050" dir="2700000" algn="tl" rotWithShape="0">
                  <a:schemeClr val="dk1">
                    <a:alpha val="40000"/>
                  </a:schemeClr>
                </a:outerShdw>
              </a:effectLst>
            </a:endParaRPr>
          </a:p>
        </p:txBody>
      </p:sp>
      <p:sp>
        <p:nvSpPr>
          <p:cNvPr id="5" name="Slide Number Placeholder 4"/>
          <p:cNvSpPr>
            <a:spLocks noGrp="1"/>
          </p:cNvSpPr>
          <p:nvPr>
            <p:ph type="sldNum" sz="quarter" idx="12"/>
          </p:nvPr>
        </p:nvSpPr>
        <p:spPr/>
        <p:txBody>
          <a:bodyPr/>
          <a:lstStyle/>
          <a:p>
            <a:fld id="{F34E2965-984A-495E-877C-81008351A995}" type="slidenum">
              <a:rPr lang="en-GB" smtClean="0"/>
              <a:pPr/>
              <a:t>2</a:t>
            </a:fld>
            <a:endParaRPr lang="en-GB"/>
          </a:p>
        </p:txBody>
      </p:sp>
      <p:sp>
        <p:nvSpPr>
          <p:cNvPr id="2" name="Title 1"/>
          <p:cNvSpPr>
            <a:spLocks noGrp="1"/>
          </p:cNvSpPr>
          <p:nvPr>
            <p:ph type="title"/>
          </p:nvPr>
        </p:nvSpPr>
        <p:spPr/>
        <p:txBody>
          <a:bodyPr/>
          <a:lstStyle/>
          <a:p>
            <a:r>
              <a:rPr lang="en-GB" dirty="0"/>
              <a:t>Group work</a:t>
            </a:r>
          </a:p>
        </p:txBody>
      </p:sp>
    </p:spTree>
    <p:extLst>
      <p:ext uri="{BB962C8B-B14F-4D97-AF65-F5344CB8AC3E}">
        <p14:creationId xmlns:p14="http://schemas.microsoft.com/office/powerpoint/2010/main" val="4088431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In a 1999 publication, the National Resource Centre on Child Maltreatment (USA) said that child vulnerability refers to a child's capacity for self-protection. </a:t>
            </a:r>
          </a:p>
          <a:p>
            <a:r>
              <a:rPr lang="en-GB" dirty="0"/>
              <a:t>This definition helps to challenge the tendency (and naïve mistake) leading to associating vulnerability primarily with age, but it leaves us with the need for more detail if we are to understand and assess self-protection.                     </a:t>
            </a:r>
          </a:p>
        </p:txBody>
      </p:sp>
      <p:sp>
        <p:nvSpPr>
          <p:cNvPr id="5" name="Slide Number Placeholder 4"/>
          <p:cNvSpPr>
            <a:spLocks noGrp="1"/>
          </p:cNvSpPr>
          <p:nvPr>
            <p:ph type="sldNum" sz="quarter" idx="12"/>
          </p:nvPr>
        </p:nvSpPr>
        <p:spPr/>
        <p:txBody>
          <a:bodyPr/>
          <a:lstStyle/>
          <a:p>
            <a:fld id="{F34E2965-984A-495E-877C-81008351A995}" type="slidenum">
              <a:rPr lang="en-GB" smtClean="0"/>
              <a:pPr/>
              <a:t>3</a:t>
            </a:fld>
            <a:endParaRPr lang="en-GB"/>
          </a:p>
        </p:txBody>
      </p:sp>
      <p:sp>
        <p:nvSpPr>
          <p:cNvPr id="2" name="Title 1"/>
          <p:cNvSpPr>
            <a:spLocks noGrp="1"/>
          </p:cNvSpPr>
          <p:nvPr>
            <p:ph type="title"/>
          </p:nvPr>
        </p:nvSpPr>
        <p:spPr/>
        <p:txBody>
          <a:bodyPr/>
          <a:lstStyle/>
          <a:p>
            <a:r>
              <a:rPr lang="en-GB" dirty="0"/>
              <a:t>Introduction </a:t>
            </a:r>
          </a:p>
        </p:txBody>
      </p:sp>
    </p:spTree>
    <p:extLst>
      <p:ext uri="{BB962C8B-B14F-4D97-AF65-F5344CB8AC3E}">
        <p14:creationId xmlns:p14="http://schemas.microsoft.com/office/powerpoint/2010/main" val="1805958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i="1" dirty="0"/>
              <a:t>Age - </a:t>
            </a:r>
            <a:r>
              <a:rPr lang="en-GB" dirty="0"/>
              <a:t>Children from birth to six years old are always vulnerable.</a:t>
            </a:r>
          </a:p>
          <a:p>
            <a:r>
              <a:rPr lang="en-GB" b="1" i="1" dirty="0"/>
              <a:t>Physical Disability - </a:t>
            </a:r>
            <a:r>
              <a:rPr lang="en-GB" dirty="0"/>
              <a:t>Regardless of age, children who are physically impaired and therefore unable to remove themselves from danger are vulnerable. Those who, because of their physical limitations, are highly dependent on others to meet their basic needs are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4</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3052220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001419"/>
          </a:xfrm>
        </p:spPr>
        <p:txBody>
          <a:bodyPr>
            <a:normAutofit fontScale="92500" lnSpcReduction="20000"/>
          </a:bodyPr>
          <a:lstStyle/>
          <a:p>
            <a:r>
              <a:rPr lang="en-GB" b="1" i="1" dirty="0"/>
              <a:t>Mental Disability - </a:t>
            </a:r>
            <a:r>
              <a:rPr lang="en-GB" dirty="0"/>
              <a:t>Regardless of age, children who are cognitively limited are vulnerable because of a number of possible limitations: recognizing danger, knowing who can be trusted, meeting their basic needs and seeking protection. </a:t>
            </a:r>
          </a:p>
          <a:p>
            <a:r>
              <a:rPr lang="en-GB" b="1" i="1" dirty="0"/>
              <a:t>Provocative - </a:t>
            </a:r>
            <a:r>
              <a:rPr lang="en-GB" dirty="0"/>
              <a:t>A child's emotional, mental health, behavioural problems can be such that they irritate and provoke others to act out toward them or to avoid them totally. </a:t>
            </a:r>
          </a:p>
          <a:p>
            <a:r>
              <a:rPr lang="en-GB" b="1" i="1" dirty="0"/>
              <a:t>Powerless - </a:t>
            </a:r>
            <a:r>
              <a:rPr lang="en-GB" dirty="0"/>
              <a:t>Regardless of age, intellect and physical capacity, children who are highly dependent and susceptible to others are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5</a:t>
            </a:fld>
            <a:endParaRPr lang="en-GB"/>
          </a:p>
        </p:txBody>
      </p:sp>
      <p:sp>
        <p:nvSpPr>
          <p:cNvPr id="2" name="Title 1"/>
          <p:cNvSpPr>
            <a:spLocks noGrp="1"/>
          </p:cNvSpPr>
          <p:nvPr>
            <p:ph type="title"/>
          </p:nvPr>
        </p:nvSpPr>
        <p:spPr>
          <a:xfrm>
            <a:off x="457200" y="274638"/>
            <a:ext cx="8229600" cy="562074"/>
          </a:xfrm>
        </p:spPr>
        <p:txBody>
          <a:bodyPr>
            <a:normAutofit fontScale="90000"/>
          </a:bodyPr>
          <a:lstStyle/>
          <a:p>
            <a:r>
              <a:rPr lang="en-GB" dirty="0"/>
              <a:t>Forms of Vulnerability </a:t>
            </a:r>
          </a:p>
        </p:txBody>
      </p:sp>
    </p:spTree>
    <p:extLst>
      <p:ext uri="{BB962C8B-B14F-4D97-AF65-F5344CB8AC3E}">
        <p14:creationId xmlns:p14="http://schemas.microsoft.com/office/powerpoint/2010/main" val="3330228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4929411"/>
          </a:xfrm>
        </p:spPr>
        <p:txBody>
          <a:bodyPr>
            <a:normAutofit fontScale="92500" lnSpcReduction="20000"/>
          </a:bodyPr>
          <a:lstStyle/>
          <a:p>
            <a:pPr lvl="0"/>
            <a:r>
              <a:rPr lang="en-GB" sz="2800" b="1" dirty="0">
                <a:solidFill>
                  <a:prstClr val="black"/>
                </a:solidFill>
              </a:rPr>
              <a:t>Powerless children </a:t>
            </a:r>
            <a:r>
              <a:rPr lang="en-GB" sz="2800" dirty="0">
                <a:solidFill>
                  <a:prstClr val="black"/>
                </a:solidFill>
              </a:rPr>
              <a:t>typically are so influenced by emotional and psychological attachment that they are subject to the whims of those who have power over them.</a:t>
            </a:r>
          </a:p>
          <a:p>
            <a:pPr marL="0" lvl="0" indent="0">
              <a:buNone/>
            </a:pPr>
            <a:endParaRPr lang="en-GB" sz="2800" dirty="0">
              <a:solidFill>
                <a:prstClr val="black"/>
              </a:solidFill>
            </a:endParaRPr>
          </a:p>
          <a:p>
            <a:pPr lvl="0"/>
            <a:r>
              <a:rPr lang="en-GB" sz="2800" dirty="0">
                <a:solidFill>
                  <a:prstClr val="black"/>
                </a:solidFill>
              </a:rPr>
              <a:t>Within this dynamic, you might notice children being subject to intimidation, fear and emotional manipulation. </a:t>
            </a:r>
          </a:p>
          <a:p>
            <a:pPr marL="0" lvl="0" indent="0">
              <a:buNone/>
            </a:pPr>
            <a:endParaRPr lang="en-GB" sz="2800" dirty="0">
              <a:solidFill>
                <a:prstClr val="black"/>
              </a:solidFill>
            </a:endParaRPr>
          </a:p>
          <a:p>
            <a:pPr lvl="0"/>
            <a:r>
              <a:rPr lang="en-GB" sz="2800" dirty="0">
                <a:solidFill>
                  <a:prstClr val="black"/>
                </a:solidFill>
              </a:rPr>
              <a:t>Finally, remember that powerlessness could also be observed in vulnerable children who are exposed to threatening circumstances, which they are unable to manage.</a:t>
            </a:r>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6</a:t>
            </a:fld>
            <a:endParaRPr lang="en-GB"/>
          </a:p>
        </p:txBody>
      </p:sp>
      <p:sp>
        <p:nvSpPr>
          <p:cNvPr id="2" name="Title 1"/>
          <p:cNvSpPr>
            <a:spLocks noGrp="1"/>
          </p:cNvSpPr>
          <p:nvPr>
            <p:ph type="title"/>
          </p:nvPr>
        </p:nvSpPr>
        <p:spPr>
          <a:xfrm>
            <a:off x="457200" y="274638"/>
            <a:ext cx="8229600" cy="562074"/>
          </a:xfrm>
        </p:spPr>
        <p:txBody>
          <a:bodyPr>
            <a:normAutofit fontScale="90000"/>
          </a:bodyPr>
          <a:lstStyle/>
          <a:p>
            <a:r>
              <a:rPr lang="en-GB" dirty="0"/>
              <a:t>Forms of Vulnerability </a:t>
            </a:r>
          </a:p>
        </p:txBody>
      </p:sp>
    </p:spTree>
    <p:extLst>
      <p:ext uri="{BB962C8B-B14F-4D97-AF65-F5344CB8AC3E}">
        <p14:creationId xmlns:p14="http://schemas.microsoft.com/office/powerpoint/2010/main" val="2565414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b="1" i="1" dirty="0"/>
              <a:t>Defenceless - </a:t>
            </a:r>
            <a:r>
              <a:rPr lang="en-GB" dirty="0"/>
              <a:t>Regardless of age, a child who is unable to defend him/herself against aggression is vulnerable. This can include those children who are oblivious to danger. Children who are frail or lack mobility are more defenceless and therefore vulnerable. </a:t>
            </a:r>
          </a:p>
          <a:p>
            <a:r>
              <a:rPr lang="en-GB" b="1" i="1" dirty="0"/>
              <a:t>Non-Assertive - </a:t>
            </a:r>
            <a:r>
              <a:rPr lang="en-GB" dirty="0"/>
              <a:t>Regardless of age, a child who is so passive or withdrawn not to be able to make his or her basic needs known is vulnerable. A child who cannot or will not seek help and protection from others is vulnerable. </a:t>
            </a:r>
          </a:p>
          <a:p>
            <a:r>
              <a:rPr lang="en-GB" b="1" i="1" dirty="0"/>
              <a:t>Illness - </a:t>
            </a:r>
            <a:r>
              <a:rPr lang="en-GB" dirty="0"/>
              <a:t>Regardless of age, some children have continuing or acute medical problems and needs that make them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7</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2582700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i="1" dirty="0"/>
              <a:t>Invisible - </a:t>
            </a:r>
            <a:r>
              <a:rPr lang="en-GB" dirty="0"/>
              <a:t>Take some time to think about that. </a:t>
            </a:r>
          </a:p>
          <a:p>
            <a:pPr>
              <a:buNone/>
            </a:pPr>
            <a:r>
              <a:rPr lang="en-GB" dirty="0"/>
              <a:t>	</a:t>
            </a:r>
          </a:p>
          <a:p>
            <a:pPr>
              <a:buNone/>
            </a:pPr>
            <a:r>
              <a:rPr lang="en-GB" dirty="0"/>
              <a:t>	Children that no one sees (who are hidden) are vulnerable. </a:t>
            </a:r>
          </a:p>
          <a:p>
            <a:pPr>
              <a:buNone/>
            </a:pPr>
            <a:r>
              <a:rPr lang="en-GB" dirty="0"/>
              <a:t>	Why would caregivers keep a child isolated from others? </a:t>
            </a:r>
          </a:p>
          <a:p>
            <a:pPr>
              <a:buNone/>
            </a:pPr>
            <a:r>
              <a:rPr lang="en-GB" dirty="0"/>
              <a:t>	A child who is not visible to be noticed and observed should be considered vulnerable regardless of age.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8</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3327563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57298"/>
            <a:ext cx="8229600" cy="4768865"/>
          </a:xfrm>
        </p:spPr>
        <p:txBody>
          <a:bodyPr>
            <a:normAutofit/>
          </a:bodyPr>
          <a:lstStyle/>
          <a:p>
            <a:pPr>
              <a:buNone/>
            </a:pPr>
            <a:r>
              <a:rPr lang="en-GB" dirty="0"/>
              <a:t>	There is no one way of measuring vulnerability, but the following are suggested;</a:t>
            </a:r>
          </a:p>
          <a:p>
            <a:pPr>
              <a:buNone/>
            </a:pPr>
            <a:endParaRPr lang="en-GB" dirty="0"/>
          </a:p>
          <a:p>
            <a:r>
              <a:rPr lang="en-GB" b="1" dirty="0"/>
              <a:t>Worklessness </a:t>
            </a:r>
            <a:r>
              <a:rPr lang="en-GB" dirty="0"/>
              <a:t>– no parent in the family is in work.</a:t>
            </a:r>
          </a:p>
          <a:p>
            <a:r>
              <a:rPr lang="en-GB" b="1" dirty="0"/>
              <a:t>Housing </a:t>
            </a:r>
            <a:r>
              <a:rPr lang="en-GB" dirty="0"/>
              <a:t>– the family lives in poor quality and/or overcrowded housing.</a:t>
            </a:r>
          </a:p>
          <a:p>
            <a:r>
              <a:rPr lang="en-GB" b="1" dirty="0"/>
              <a:t>Qualifications </a:t>
            </a:r>
            <a:r>
              <a:rPr lang="en-GB" dirty="0"/>
              <a:t>– no parent in the family has any academic or vocational qualifications.</a:t>
            </a:r>
          </a:p>
        </p:txBody>
      </p:sp>
      <p:sp>
        <p:nvSpPr>
          <p:cNvPr id="5" name="Slide Number Placeholder 4"/>
          <p:cNvSpPr>
            <a:spLocks noGrp="1"/>
          </p:cNvSpPr>
          <p:nvPr>
            <p:ph type="sldNum" sz="quarter" idx="12"/>
          </p:nvPr>
        </p:nvSpPr>
        <p:spPr/>
        <p:txBody>
          <a:bodyPr/>
          <a:lstStyle/>
          <a:p>
            <a:fld id="{F34E2965-984A-495E-877C-81008351A995}" type="slidenum">
              <a:rPr lang="en-GB" smtClean="0"/>
              <a:pPr/>
              <a:t>9</a:t>
            </a:fld>
            <a:endParaRPr lang="en-GB"/>
          </a:p>
        </p:txBody>
      </p:sp>
      <p:sp>
        <p:nvSpPr>
          <p:cNvPr id="2" name="Title 1"/>
          <p:cNvSpPr>
            <a:spLocks noGrp="1"/>
          </p:cNvSpPr>
          <p:nvPr>
            <p:ph type="title"/>
          </p:nvPr>
        </p:nvSpPr>
        <p:spPr/>
        <p:txBody>
          <a:bodyPr>
            <a:normAutofit fontScale="90000"/>
          </a:bodyPr>
          <a:lstStyle/>
          <a:p>
            <a:r>
              <a:rPr lang="en-GB" dirty="0"/>
              <a:t>Vulnerable children and families </a:t>
            </a:r>
          </a:p>
        </p:txBody>
      </p:sp>
    </p:spTree>
    <p:extLst>
      <p:ext uri="{BB962C8B-B14F-4D97-AF65-F5344CB8AC3E}">
        <p14:creationId xmlns:p14="http://schemas.microsoft.com/office/powerpoint/2010/main" val="3766101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a:t>Mental health </a:t>
            </a:r>
            <a:r>
              <a:rPr lang="en-GB" dirty="0"/>
              <a:t>– the mother has mental health problems;</a:t>
            </a:r>
          </a:p>
          <a:p>
            <a:r>
              <a:rPr lang="en-GB" b="1" dirty="0"/>
              <a:t>Illness/disability </a:t>
            </a:r>
            <a:r>
              <a:rPr lang="en-GB" dirty="0"/>
              <a:t>– at least one parent has a limiting long-standing illness, disability or infirmity;</a:t>
            </a:r>
          </a:p>
          <a:p>
            <a:r>
              <a:rPr lang="en-GB" b="1" dirty="0"/>
              <a:t>Low income </a:t>
            </a:r>
            <a:r>
              <a:rPr lang="en-GB" dirty="0"/>
              <a:t>– the family has low income (below 60% of the median);</a:t>
            </a:r>
          </a:p>
          <a:p>
            <a:r>
              <a:rPr lang="en-GB" b="1" dirty="0"/>
              <a:t>Material deprivation </a:t>
            </a:r>
            <a:r>
              <a:rPr lang="en-GB" dirty="0"/>
              <a:t>– the family cannot afford a number of food and clothing items.</a:t>
            </a:r>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10</a:t>
            </a:fld>
            <a:endParaRPr lang="en-GB"/>
          </a:p>
        </p:txBody>
      </p:sp>
      <p:sp>
        <p:nvSpPr>
          <p:cNvPr id="2" name="Title 1"/>
          <p:cNvSpPr>
            <a:spLocks noGrp="1"/>
          </p:cNvSpPr>
          <p:nvPr>
            <p:ph type="title"/>
          </p:nvPr>
        </p:nvSpPr>
        <p:spPr/>
        <p:txBody>
          <a:bodyPr>
            <a:normAutofit fontScale="90000"/>
          </a:bodyPr>
          <a:lstStyle/>
          <a:p>
            <a:r>
              <a:rPr lang="en-GB" dirty="0"/>
              <a:t>Vulnerable children and families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Child abuse and neglect in the UK today research report by NSPCC.</a:t>
            </a:r>
          </a:p>
          <a:p>
            <a:pPr>
              <a:buNone/>
            </a:pPr>
            <a:endParaRPr lang="en-GB" dirty="0"/>
          </a:p>
          <a:p>
            <a:r>
              <a:rPr lang="en-GB" dirty="0">
                <a:hlinkClick r:id="rId2"/>
              </a:rPr>
              <a:t>https://www.nspcc.org.uk/globalassets/documents/research-reports/child-abuse-neglect-uk-today-research-report.pdf</a:t>
            </a:r>
            <a:endParaRPr lang="en-GB" dirty="0"/>
          </a:p>
          <a:p>
            <a:pPr>
              <a:buNone/>
            </a:pPr>
            <a:endParaRPr lang="en-GB" dirty="0"/>
          </a:p>
        </p:txBody>
      </p:sp>
      <p:sp>
        <p:nvSpPr>
          <p:cNvPr id="3" name="Slide Number Placeholder 2"/>
          <p:cNvSpPr>
            <a:spLocks noGrp="1"/>
          </p:cNvSpPr>
          <p:nvPr>
            <p:ph type="sldNum" sz="quarter" idx="12"/>
          </p:nvPr>
        </p:nvSpPr>
        <p:spPr/>
        <p:txBody>
          <a:bodyPr/>
          <a:lstStyle/>
          <a:p>
            <a:fld id="{F34E2965-984A-495E-877C-81008351A995}" type="slidenum">
              <a:rPr lang="en-GB" smtClean="0"/>
              <a:pPr/>
              <a:t>11</a:t>
            </a:fld>
            <a:endParaRPr lang="en-GB"/>
          </a:p>
        </p:txBody>
      </p:sp>
      <p:sp>
        <p:nvSpPr>
          <p:cNvPr id="4" name="Title 3"/>
          <p:cNvSpPr>
            <a:spLocks noGrp="1"/>
          </p:cNvSpPr>
          <p:nvPr>
            <p:ph type="title"/>
          </p:nvPr>
        </p:nvSpPr>
        <p:spPr/>
        <p:txBody>
          <a:bodyPr/>
          <a:lstStyle/>
          <a:p>
            <a:r>
              <a:rPr lang="en-GB" dirty="0"/>
              <a:t>Further Reading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Early experiences influence the developing brain</a:t>
            </a:r>
          </a:p>
          <a:p>
            <a:r>
              <a:rPr lang="en-GB" dirty="0"/>
              <a:t>Chronic stress can be toxic to developing brains.</a:t>
            </a:r>
          </a:p>
          <a:p>
            <a:r>
              <a:rPr lang="en-GB" dirty="0"/>
              <a:t>Significant early adversity can lead to lifelong problems.</a:t>
            </a:r>
          </a:p>
          <a:p>
            <a:r>
              <a:rPr lang="en-GB" dirty="0"/>
              <a:t>Early Intervention can prevent the consequences of early adversity.</a:t>
            </a:r>
          </a:p>
          <a:p>
            <a:r>
              <a:rPr lang="en-GB" dirty="0"/>
              <a:t>Stable caring relationships essential for healthy development.</a:t>
            </a:r>
          </a:p>
          <a:p>
            <a:pPr marL="109728" indent="0">
              <a:buNone/>
            </a:pPr>
            <a:r>
              <a:rPr lang="en-GB" dirty="0"/>
              <a:t>		</a:t>
            </a:r>
          </a:p>
        </p:txBody>
      </p:sp>
      <p:sp>
        <p:nvSpPr>
          <p:cNvPr id="3" name="Slide Number Placeholder 2"/>
          <p:cNvSpPr>
            <a:spLocks noGrp="1"/>
          </p:cNvSpPr>
          <p:nvPr>
            <p:ph type="sldNum" sz="quarter" idx="12"/>
          </p:nvPr>
        </p:nvSpPr>
        <p:spPr/>
        <p:txBody>
          <a:bodyPr/>
          <a:lstStyle/>
          <a:p>
            <a:fld id="{F34E2965-984A-495E-877C-81008351A995}" type="slidenum">
              <a:rPr lang="en-GB" smtClean="0"/>
              <a:pPr/>
              <a:t>12</a:t>
            </a:fld>
            <a:endParaRPr lang="en-GB"/>
          </a:p>
        </p:txBody>
      </p:sp>
      <p:sp>
        <p:nvSpPr>
          <p:cNvPr id="4" name="Title 3"/>
          <p:cNvSpPr>
            <a:spLocks noGrp="1"/>
          </p:cNvSpPr>
          <p:nvPr>
            <p:ph type="title"/>
          </p:nvPr>
        </p:nvSpPr>
        <p:spPr/>
        <p:txBody>
          <a:bodyPr>
            <a:normAutofit fontScale="90000"/>
          </a:bodyPr>
          <a:lstStyle/>
          <a:p>
            <a:pPr algn="ctr"/>
            <a:r>
              <a:rPr lang="en-GB" dirty="0"/>
              <a:t>Impact of Early Adversity on Children’s Development</a:t>
            </a:r>
          </a:p>
        </p:txBody>
      </p:sp>
    </p:spTree>
    <p:extLst>
      <p:ext uri="{BB962C8B-B14F-4D97-AF65-F5344CB8AC3E}">
        <p14:creationId xmlns:p14="http://schemas.microsoft.com/office/powerpoint/2010/main" val="2615007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109728" indent="0">
              <a:buNone/>
            </a:pPr>
            <a:r>
              <a:rPr lang="en-GB" dirty="0"/>
              <a:t>“In the European context housing, neighbourhood and household economic strains worsened with increased levels of income inequality. Child injury mortality rates are strongly and positively associated with both income inequality and housing strain, suggesting that housing material conditions could play a role in the association between income inequality and child health.”</a:t>
            </a:r>
          </a:p>
          <a:p>
            <a:pPr marL="109728" indent="0">
              <a:buNone/>
            </a:pPr>
            <a:endParaRPr lang="en-GB" dirty="0"/>
          </a:p>
          <a:p>
            <a:pPr marL="109728" indent="0" algn="r">
              <a:buNone/>
            </a:pPr>
            <a:r>
              <a:rPr lang="en-GB" sz="2000" dirty="0"/>
              <a:t>(</a:t>
            </a:r>
            <a:r>
              <a:rPr lang="en-GB" sz="2000" dirty="0" err="1"/>
              <a:t>Sengoelge</a:t>
            </a:r>
            <a:r>
              <a:rPr lang="en-GB" sz="2000" dirty="0"/>
              <a:t>, </a:t>
            </a:r>
            <a:r>
              <a:rPr lang="en-GB" sz="2000" dirty="0" err="1"/>
              <a:t>Hasselberg</a:t>
            </a:r>
            <a:r>
              <a:rPr lang="en-GB" sz="2000" dirty="0"/>
              <a:t>, Ormandy and </a:t>
            </a:r>
            <a:r>
              <a:rPr lang="en-GB" sz="2000" dirty="0" err="1"/>
              <a:t>Laflamme</a:t>
            </a:r>
            <a:r>
              <a:rPr lang="en-GB" sz="2000" dirty="0"/>
              <a:t> 2013)</a:t>
            </a:r>
          </a:p>
        </p:txBody>
      </p:sp>
      <p:sp>
        <p:nvSpPr>
          <p:cNvPr id="3" name="Slide Number Placeholder 2"/>
          <p:cNvSpPr>
            <a:spLocks noGrp="1"/>
          </p:cNvSpPr>
          <p:nvPr>
            <p:ph type="sldNum" sz="quarter" idx="12"/>
          </p:nvPr>
        </p:nvSpPr>
        <p:spPr/>
        <p:txBody>
          <a:bodyPr/>
          <a:lstStyle/>
          <a:p>
            <a:fld id="{F34E2965-984A-495E-877C-81008351A995}" type="slidenum">
              <a:rPr lang="en-GB" smtClean="0"/>
              <a:pPr/>
              <a:t>13</a:t>
            </a:fld>
            <a:endParaRPr lang="en-GB"/>
          </a:p>
        </p:txBody>
      </p:sp>
      <p:sp>
        <p:nvSpPr>
          <p:cNvPr id="4" name="Title 3"/>
          <p:cNvSpPr>
            <a:spLocks noGrp="1"/>
          </p:cNvSpPr>
          <p:nvPr>
            <p:ph type="title"/>
          </p:nvPr>
        </p:nvSpPr>
        <p:spPr/>
        <p:txBody>
          <a:bodyPr>
            <a:normAutofit fontScale="90000"/>
          </a:bodyPr>
          <a:lstStyle/>
          <a:p>
            <a:pPr algn="ctr"/>
            <a:r>
              <a:rPr lang="en-GB" dirty="0"/>
              <a:t>Housing, Income Inequality and Child Mortality</a:t>
            </a:r>
          </a:p>
        </p:txBody>
      </p:sp>
    </p:spTree>
    <p:extLst>
      <p:ext uri="{BB962C8B-B14F-4D97-AF65-F5344CB8AC3E}">
        <p14:creationId xmlns:p14="http://schemas.microsoft.com/office/powerpoint/2010/main" val="3679115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E8F0991-C008-4FE8-8202-4251C6F5DE39}"/>
              </a:ext>
            </a:extLst>
          </p:cNvPr>
          <p:cNvGraphicFramePr>
            <a:graphicFrameLocks noGrp="1"/>
          </p:cNvGraphicFramePr>
          <p:nvPr>
            <p:ph idx="1"/>
            <p:extLst>
              <p:ext uri="{D42A27DB-BD31-4B8C-83A1-F6EECF244321}">
                <p14:modId xmlns:p14="http://schemas.microsoft.com/office/powerpoint/2010/main" val="10535437"/>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771B661-7E79-47D1-9478-5ABD21CDFC99}"/>
              </a:ext>
            </a:extLst>
          </p:cNvPr>
          <p:cNvSpPr>
            <a:spLocks noGrp="1"/>
          </p:cNvSpPr>
          <p:nvPr>
            <p:ph type="sldNum" sz="quarter" idx="12"/>
          </p:nvPr>
        </p:nvSpPr>
        <p:spPr/>
        <p:txBody>
          <a:bodyPr/>
          <a:lstStyle/>
          <a:p>
            <a:fld id="{F34E2965-984A-495E-877C-81008351A995}" type="slidenum">
              <a:rPr lang="en-GB" smtClean="0"/>
              <a:pPr/>
              <a:t>14</a:t>
            </a:fld>
            <a:endParaRPr lang="en-GB"/>
          </a:p>
        </p:txBody>
      </p:sp>
      <p:sp>
        <p:nvSpPr>
          <p:cNvPr id="4" name="Title 3">
            <a:extLst>
              <a:ext uri="{FF2B5EF4-FFF2-40B4-BE49-F238E27FC236}">
                <a16:creationId xmlns:a16="http://schemas.microsoft.com/office/drawing/2014/main" id="{9874BE0F-A0C4-4BA7-8F73-3C71AE1577A6}"/>
              </a:ext>
            </a:extLst>
          </p:cNvPr>
          <p:cNvSpPr>
            <a:spLocks noGrp="1"/>
          </p:cNvSpPr>
          <p:nvPr>
            <p:ph type="title"/>
          </p:nvPr>
        </p:nvSpPr>
        <p:spPr/>
        <p:txBody>
          <a:bodyPr>
            <a:normAutofit fontScale="90000"/>
          </a:bodyPr>
          <a:lstStyle/>
          <a:p>
            <a:r>
              <a:rPr lang="en-GB" dirty="0"/>
              <a:t>Assessing the Needs of Families</a:t>
            </a:r>
          </a:p>
        </p:txBody>
      </p:sp>
    </p:spTree>
    <p:extLst>
      <p:ext uri="{BB962C8B-B14F-4D97-AF65-F5344CB8AC3E}">
        <p14:creationId xmlns:p14="http://schemas.microsoft.com/office/powerpoint/2010/main" val="358775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‘Every Child Matters’ Green Paper (2003) proposed the introduction of a Common Assessment Framework (CAF) as a central element of the strategy for helping children, young people and their families. </a:t>
            </a:r>
          </a:p>
          <a:p>
            <a:pPr>
              <a:buNone/>
            </a:pPr>
            <a:endParaRPr lang="en-GB" dirty="0"/>
          </a:p>
          <a:p>
            <a:r>
              <a:rPr lang="en-GB" dirty="0"/>
              <a:t>The framework supports the gathering of data and information about children and families, and then they are used to analyse, make judgements, plan, intervene and review:</a:t>
            </a:r>
          </a:p>
          <a:p>
            <a:pPr>
              <a:buNone/>
            </a:pPr>
            <a:endParaRPr lang="en-GB" dirty="0"/>
          </a:p>
          <a:p>
            <a:r>
              <a:rPr lang="en-GB" dirty="0"/>
              <a:t>Child’s Development</a:t>
            </a:r>
          </a:p>
          <a:p>
            <a:r>
              <a:rPr lang="en-GB" dirty="0"/>
              <a:t>Parenting Capacity</a:t>
            </a:r>
          </a:p>
          <a:p>
            <a:r>
              <a:rPr lang="en-GB" dirty="0"/>
              <a:t>Family and Environment</a:t>
            </a:r>
          </a:p>
          <a:p>
            <a:endParaRPr lang="en-GB" dirty="0"/>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15</a:t>
            </a:fld>
            <a:endParaRPr lang="en-GB"/>
          </a:p>
        </p:txBody>
      </p:sp>
      <p:sp>
        <p:nvSpPr>
          <p:cNvPr id="2" name="Title 1"/>
          <p:cNvSpPr>
            <a:spLocks noGrp="1"/>
          </p:cNvSpPr>
          <p:nvPr>
            <p:ph type="title"/>
          </p:nvPr>
        </p:nvSpPr>
        <p:spPr/>
        <p:txBody>
          <a:bodyPr>
            <a:normAutofit fontScale="90000"/>
          </a:bodyPr>
          <a:lstStyle/>
          <a:p>
            <a:r>
              <a:rPr lang="en-GB" dirty="0"/>
              <a:t>Common Assessment Framework</a:t>
            </a:r>
          </a:p>
        </p:txBody>
      </p:sp>
    </p:spTree>
    <p:extLst>
      <p:ext uri="{BB962C8B-B14F-4D97-AF65-F5344CB8AC3E}">
        <p14:creationId xmlns:p14="http://schemas.microsoft.com/office/powerpoint/2010/main" val="1982193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l" fontAlgn="base">
              <a:buFont typeface="Arial" panose="020B0604020202020204" pitchFamily="34" charset="0"/>
              <a:buChar char="•"/>
            </a:pPr>
            <a:r>
              <a:rPr lang="en-GB" dirty="0">
                <a:solidFill>
                  <a:srgbClr val="525252"/>
                </a:solidFill>
                <a:latin typeface="open_sansregular"/>
              </a:rPr>
              <a:t>P</a:t>
            </a:r>
            <a:r>
              <a:rPr lang="en-GB" b="0" i="0" dirty="0">
                <a:solidFill>
                  <a:srgbClr val="525252"/>
                </a:solidFill>
                <a:effectLst/>
                <a:latin typeface="open_sansregular"/>
              </a:rPr>
              <a:t>rofessionals identify the needs of children and young people at risk of poor outcomes</a:t>
            </a:r>
          </a:p>
          <a:p>
            <a:pPr algn="l" fontAlgn="base">
              <a:buFont typeface="Arial" panose="020B0604020202020204" pitchFamily="34" charset="0"/>
              <a:buChar char="•"/>
            </a:pPr>
            <a:r>
              <a:rPr lang="en-GB" dirty="0">
                <a:solidFill>
                  <a:srgbClr val="525252"/>
                </a:solidFill>
                <a:latin typeface="open_sansregular"/>
              </a:rPr>
              <a:t>Early Help Assessment</a:t>
            </a:r>
            <a:r>
              <a:rPr lang="en-GB" b="0" i="0" dirty="0">
                <a:solidFill>
                  <a:srgbClr val="525252"/>
                </a:solidFill>
                <a:effectLst/>
                <a:latin typeface="open_sansregular"/>
              </a:rPr>
              <a:t> reduces duplication of assessment and improves involvement between agencies.</a:t>
            </a:r>
          </a:p>
          <a:p>
            <a:pPr algn="l" fontAlgn="base"/>
            <a:r>
              <a:rPr lang="en-GB" b="0" i="0" dirty="0">
                <a:solidFill>
                  <a:srgbClr val="525252"/>
                </a:solidFill>
                <a:effectLst/>
                <a:latin typeface="open_sansregular"/>
              </a:rPr>
              <a:t>Professionals referring families for Early Help support will need to complete an EHA with the child/children to determine the need(s) of each member of the family (GOV.UK, 2022)</a:t>
            </a:r>
          </a:p>
          <a:p>
            <a:endParaRPr lang="en-GB" dirty="0"/>
          </a:p>
        </p:txBody>
      </p:sp>
      <p:sp>
        <p:nvSpPr>
          <p:cNvPr id="3" name="Slide Number Placeholder 2"/>
          <p:cNvSpPr>
            <a:spLocks noGrp="1"/>
          </p:cNvSpPr>
          <p:nvPr>
            <p:ph type="sldNum" sz="quarter" idx="12"/>
          </p:nvPr>
        </p:nvSpPr>
        <p:spPr/>
        <p:txBody>
          <a:bodyPr/>
          <a:lstStyle/>
          <a:p>
            <a:fld id="{F34E2965-984A-495E-877C-81008351A995}" type="slidenum">
              <a:rPr lang="en-GB" smtClean="0"/>
              <a:pPr/>
              <a:t>16</a:t>
            </a:fld>
            <a:endParaRPr lang="en-GB"/>
          </a:p>
        </p:txBody>
      </p:sp>
      <p:sp>
        <p:nvSpPr>
          <p:cNvPr id="4" name="Title 3"/>
          <p:cNvSpPr>
            <a:spLocks noGrp="1"/>
          </p:cNvSpPr>
          <p:nvPr>
            <p:ph type="title"/>
          </p:nvPr>
        </p:nvSpPr>
        <p:spPr/>
        <p:txBody>
          <a:bodyPr>
            <a:normAutofit fontScale="90000"/>
          </a:bodyPr>
          <a:lstStyle/>
          <a:p>
            <a:r>
              <a:rPr lang="en-GB" dirty="0"/>
              <a:t>In 2022 Early Help Assessment Replaced CAF</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2E5328A-44FE-8BE0-7E2A-27A7EC98BE93}"/>
              </a:ext>
            </a:extLst>
          </p:cNvPr>
          <p:cNvSpPr>
            <a:spLocks noGrp="1"/>
          </p:cNvSpPr>
          <p:nvPr>
            <p:ph idx="1"/>
          </p:nvPr>
        </p:nvSpPr>
        <p:spPr/>
        <p:txBody>
          <a:bodyPr/>
          <a:lstStyle/>
          <a:p>
            <a:pPr algn="l" fontAlgn="base"/>
            <a:r>
              <a:rPr lang="en-GB" b="0" i="0" dirty="0">
                <a:solidFill>
                  <a:srgbClr val="525252"/>
                </a:solidFill>
                <a:effectLst/>
                <a:latin typeface="open_sansregular"/>
              </a:rPr>
              <a:t>An EHA plan can then follow, which sets out how the family and identified services can work in partnership to address needs and concerns and overcome barriers.</a:t>
            </a:r>
          </a:p>
          <a:p>
            <a:pPr algn="l" fontAlgn="base"/>
            <a:r>
              <a:rPr lang="en-GB" b="0" i="0" dirty="0">
                <a:solidFill>
                  <a:srgbClr val="525252"/>
                </a:solidFill>
                <a:effectLst/>
                <a:latin typeface="open_sansregular"/>
              </a:rPr>
              <a:t>For more information about Early Help Assessments, see the </a:t>
            </a:r>
            <a:r>
              <a:rPr lang="en-GB" b="1" i="0" u="sng" dirty="0">
                <a:solidFill>
                  <a:srgbClr val="00599F"/>
                </a:solidFill>
                <a:effectLst/>
                <a:latin typeface="inherit"/>
                <a:hlinkClick r:id="rId2" tooltip="eEHA System User Guide  V3.2.1 a1"/>
              </a:rPr>
              <a:t>Early Help Practitioner guide</a:t>
            </a:r>
            <a:r>
              <a:rPr lang="en-GB" b="0" i="0" dirty="0">
                <a:solidFill>
                  <a:srgbClr val="525252"/>
                </a:solidFill>
                <a:effectLst/>
                <a:latin typeface="open_sansregular"/>
              </a:rPr>
              <a:t>.</a:t>
            </a:r>
          </a:p>
          <a:p>
            <a:pPr algn="l" fontAlgn="base"/>
            <a:r>
              <a:rPr lang="en-GB" b="0" i="0" dirty="0">
                <a:solidFill>
                  <a:srgbClr val="525252"/>
                </a:solidFill>
                <a:effectLst/>
                <a:latin typeface="open_sansregular"/>
              </a:rPr>
              <a:t>Early Help assessments can be completed online, following attendance at </a:t>
            </a:r>
            <a:r>
              <a:rPr lang="en-GB" b="0" i="0" dirty="0" err="1">
                <a:solidFill>
                  <a:srgbClr val="525252"/>
                </a:solidFill>
                <a:effectLst/>
                <a:latin typeface="open_sansregular"/>
              </a:rPr>
              <a:t>eEHA</a:t>
            </a:r>
            <a:r>
              <a:rPr lang="en-GB" b="0" i="0" dirty="0">
                <a:solidFill>
                  <a:srgbClr val="525252"/>
                </a:solidFill>
                <a:effectLst/>
                <a:latin typeface="open_sansregular"/>
              </a:rPr>
              <a:t> training. The </a:t>
            </a:r>
            <a:r>
              <a:rPr lang="en-GB" b="0" i="0" dirty="0" err="1">
                <a:solidFill>
                  <a:srgbClr val="525252"/>
                </a:solidFill>
                <a:effectLst/>
                <a:latin typeface="open_sansregular"/>
              </a:rPr>
              <a:t>eEHA</a:t>
            </a:r>
            <a:r>
              <a:rPr lang="en-GB" b="0" i="0" dirty="0">
                <a:solidFill>
                  <a:srgbClr val="525252"/>
                </a:solidFill>
                <a:effectLst/>
                <a:latin typeface="open_sansregular"/>
              </a:rPr>
              <a:t> System user guide can assist you with step by step guides on how to complete the e-form.</a:t>
            </a:r>
          </a:p>
          <a:p>
            <a:endParaRPr lang="en-GB" dirty="0"/>
          </a:p>
        </p:txBody>
      </p:sp>
      <p:sp>
        <p:nvSpPr>
          <p:cNvPr id="3" name="Slide Number Placeholder 2">
            <a:extLst>
              <a:ext uri="{FF2B5EF4-FFF2-40B4-BE49-F238E27FC236}">
                <a16:creationId xmlns:a16="http://schemas.microsoft.com/office/drawing/2014/main" id="{B1E467E8-44AD-6258-32E5-21B02A716BFC}"/>
              </a:ext>
            </a:extLst>
          </p:cNvPr>
          <p:cNvSpPr>
            <a:spLocks noGrp="1"/>
          </p:cNvSpPr>
          <p:nvPr>
            <p:ph type="sldNum" sz="quarter" idx="12"/>
          </p:nvPr>
        </p:nvSpPr>
        <p:spPr/>
        <p:txBody>
          <a:bodyPr/>
          <a:lstStyle/>
          <a:p>
            <a:fld id="{F34E2965-984A-495E-877C-81008351A995}" type="slidenum">
              <a:rPr lang="en-GB" smtClean="0"/>
              <a:pPr/>
              <a:t>17</a:t>
            </a:fld>
            <a:endParaRPr lang="en-GB"/>
          </a:p>
        </p:txBody>
      </p:sp>
      <p:sp>
        <p:nvSpPr>
          <p:cNvPr id="4" name="Title 3">
            <a:extLst>
              <a:ext uri="{FF2B5EF4-FFF2-40B4-BE49-F238E27FC236}">
                <a16:creationId xmlns:a16="http://schemas.microsoft.com/office/drawing/2014/main" id="{7A733663-F62D-1481-B926-A069E7A7CDF6}"/>
              </a:ext>
            </a:extLst>
          </p:cNvPr>
          <p:cNvSpPr>
            <a:spLocks noGrp="1"/>
          </p:cNvSpPr>
          <p:nvPr>
            <p:ph type="title"/>
          </p:nvPr>
        </p:nvSpPr>
        <p:spPr/>
        <p:txBody>
          <a:bodyPr/>
          <a:lstStyle/>
          <a:p>
            <a:r>
              <a:rPr lang="en-GB" dirty="0"/>
              <a:t>EHA plans</a:t>
            </a:r>
          </a:p>
        </p:txBody>
      </p:sp>
    </p:spTree>
    <p:extLst>
      <p:ext uri="{BB962C8B-B14F-4D97-AF65-F5344CB8AC3E}">
        <p14:creationId xmlns:p14="http://schemas.microsoft.com/office/powerpoint/2010/main" val="3519870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8805D6-F012-49AF-8AED-EC3B639F8FFE}"/>
              </a:ext>
            </a:extLst>
          </p:cNvPr>
          <p:cNvSpPr>
            <a:spLocks noGrp="1"/>
          </p:cNvSpPr>
          <p:nvPr>
            <p:ph idx="1"/>
          </p:nvPr>
        </p:nvSpPr>
        <p:spPr/>
        <p:txBody>
          <a:bodyPr>
            <a:normAutofit fontScale="92500" lnSpcReduction="10000"/>
          </a:bodyPr>
          <a:lstStyle/>
          <a:p>
            <a:r>
              <a:rPr lang="en-GB" dirty="0"/>
              <a:t>A key task for support workers is identifying the resources (or strengths) that families have to enable them to achieve their goals.</a:t>
            </a:r>
          </a:p>
          <a:p>
            <a:r>
              <a:rPr lang="en-GB" dirty="0"/>
              <a:t>In order to succeed families need to be able to use their skills, abilities and external sources of support.</a:t>
            </a:r>
          </a:p>
          <a:p>
            <a:r>
              <a:rPr lang="en-GB" dirty="0"/>
              <a:t>This can help families to be self-reliant and competent and helps them identify new ways of using resources.</a:t>
            </a:r>
          </a:p>
          <a:p>
            <a:r>
              <a:rPr lang="en-GB" dirty="0"/>
              <a:t>Key workers can help families to identify and access additional resources that are beyond their capacity.</a:t>
            </a:r>
          </a:p>
        </p:txBody>
      </p:sp>
      <p:sp>
        <p:nvSpPr>
          <p:cNvPr id="3" name="Slide Number Placeholder 2">
            <a:extLst>
              <a:ext uri="{FF2B5EF4-FFF2-40B4-BE49-F238E27FC236}">
                <a16:creationId xmlns:a16="http://schemas.microsoft.com/office/drawing/2014/main" id="{40564917-BE4C-4FF0-8BCF-4AD98A4DFF77}"/>
              </a:ext>
            </a:extLst>
          </p:cNvPr>
          <p:cNvSpPr>
            <a:spLocks noGrp="1"/>
          </p:cNvSpPr>
          <p:nvPr>
            <p:ph type="sldNum" sz="quarter" idx="12"/>
          </p:nvPr>
        </p:nvSpPr>
        <p:spPr/>
        <p:txBody>
          <a:bodyPr/>
          <a:lstStyle/>
          <a:p>
            <a:fld id="{F34E2965-984A-495E-877C-81008351A995}" type="slidenum">
              <a:rPr lang="en-GB" smtClean="0"/>
              <a:pPr/>
              <a:t>18</a:t>
            </a:fld>
            <a:endParaRPr lang="en-GB"/>
          </a:p>
        </p:txBody>
      </p:sp>
      <p:sp>
        <p:nvSpPr>
          <p:cNvPr id="4" name="Title 3">
            <a:extLst>
              <a:ext uri="{FF2B5EF4-FFF2-40B4-BE49-F238E27FC236}">
                <a16:creationId xmlns:a16="http://schemas.microsoft.com/office/drawing/2014/main" id="{D09A8DA8-9A3A-4CD0-A397-0011B0BE8A7E}"/>
              </a:ext>
            </a:extLst>
          </p:cNvPr>
          <p:cNvSpPr>
            <a:spLocks noGrp="1"/>
          </p:cNvSpPr>
          <p:nvPr>
            <p:ph type="title"/>
          </p:nvPr>
        </p:nvSpPr>
        <p:spPr/>
        <p:txBody>
          <a:bodyPr/>
          <a:lstStyle/>
          <a:p>
            <a:r>
              <a:rPr lang="en-GB" dirty="0"/>
              <a:t>Supporting Families </a:t>
            </a:r>
          </a:p>
        </p:txBody>
      </p:sp>
    </p:spTree>
    <p:extLst>
      <p:ext uri="{BB962C8B-B14F-4D97-AF65-F5344CB8AC3E}">
        <p14:creationId xmlns:p14="http://schemas.microsoft.com/office/powerpoint/2010/main" val="3243259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3728041-A16F-4F16-AA00-86D358EF923A}"/>
              </a:ext>
            </a:extLst>
          </p:cNvPr>
          <p:cNvSpPr>
            <a:spLocks noGrp="1"/>
          </p:cNvSpPr>
          <p:nvPr>
            <p:ph type="title"/>
          </p:nvPr>
        </p:nvSpPr>
        <p:spPr/>
        <p:txBody>
          <a:bodyPr/>
          <a:lstStyle/>
          <a:p>
            <a:r>
              <a:rPr lang="en-GB" dirty="0"/>
              <a:t>Family Resources</a:t>
            </a:r>
          </a:p>
        </p:txBody>
      </p:sp>
      <p:sp>
        <p:nvSpPr>
          <p:cNvPr id="6" name="Text Placeholder 5">
            <a:extLst>
              <a:ext uri="{FF2B5EF4-FFF2-40B4-BE49-F238E27FC236}">
                <a16:creationId xmlns:a16="http://schemas.microsoft.com/office/drawing/2014/main" id="{A306B608-D275-4DF2-BE04-AC23483AD8D6}"/>
              </a:ext>
            </a:extLst>
          </p:cNvPr>
          <p:cNvSpPr>
            <a:spLocks noGrp="1"/>
          </p:cNvSpPr>
          <p:nvPr>
            <p:ph type="body" idx="1"/>
          </p:nvPr>
        </p:nvSpPr>
        <p:spPr>
          <a:xfrm>
            <a:off x="251520" y="4149080"/>
            <a:ext cx="4040188" cy="762000"/>
          </a:xfrm>
        </p:spPr>
        <p:txBody>
          <a:bodyPr/>
          <a:lstStyle/>
          <a:p>
            <a:r>
              <a:rPr lang="en-GB" dirty="0"/>
              <a:t>Internal</a:t>
            </a:r>
          </a:p>
        </p:txBody>
      </p:sp>
      <p:sp>
        <p:nvSpPr>
          <p:cNvPr id="8" name="Text Placeholder 7">
            <a:extLst>
              <a:ext uri="{FF2B5EF4-FFF2-40B4-BE49-F238E27FC236}">
                <a16:creationId xmlns:a16="http://schemas.microsoft.com/office/drawing/2014/main" id="{EA0C9789-994E-4BF5-9892-915D3A3BAE74}"/>
              </a:ext>
            </a:extLst>
          </p:cNvPr>
          <p:cNvSpPr>
            <a:spLocks noGrp="1"/>
          </p:cNvSpPr>
          <p:nvPr>
            <p:ph type="body" sz="half" idx="3"/>
          </p:nvPr>
        </p:nvSpPr>
        <p:spPr>
          <a:xfrm>
            <a:off x="4590075" y="4147102"/>
            <a:ext cx="4041775" cy="762000"/>
          </a:xfrm>
        </p:spPr>
        <p:txBody>
          <a:bodyPr/>
          <a:lstStyle/>
          <a:p>
            <a:r>
              <a:rPr lang="en-GB" dirty="0"/>
              <a:t>External</a:t>
            </a:r>
          </a:p>
        </p:txBody>
      </p:sp>
      <p:sp>
        <p:nvSpPr>
          <p:cNvPr id="7" name="Content Placeholder 6">
            <a:extLst>
              <a:ext uri="{FF2B5EF4-FFF2-40B4-BE49-F238E27FC236}">
                <a16:creationId xmlns:a16="http://schemas.microsoft.com/office/drawing/2014/main" id="{1710F459-EBAD-43AB-8C6D-3A3B0428F722}"/>
              </a:ext>
            </a:extLst>
          </p:cNvPr>
          <p:cNvSpPr>
            <a:spLocks noGrp="1"/>
          </p:cNvSpPr>
          <p:nvPr>
            <p:ph sz="quarter" idx="2"/>
          </p:nvPr>
        </p:nvSpPr>
        <p:spPr>
          <a:xfrm>
            <a:off x="457200" y="1444295"/>
            <a:ext cx="4040188" cy="2416754"/>
          </a:xfrm>
        </p:spPr>
        <p:txBody>
          <a:bodyPr/>
          <a:lstStyle/>
          <a:p>
            <a:r>
              <a:rPr lang="en-GB" dirty="0"/>
              <a:t>Skills</a:t>
            </a:r>
          </a:p>
          <a:p>
            <a:r>
              <a:rPr lang="en-GB" dirty="0"/>
              <a:t>Strengths</a:t>
            </a:r>
          </a:p>
          <a:p>
            <a:r>
              <a:rPr lang="en-GB" dirty="0"/>
              <a:t>Qualities</a:t>
            </a:r>
          </a:p>
          <a:p>
            <a:r>
              <a:rPr lang="en-GB" dirty="0"/>
              <a:t>Beliefs</a:t>
            </a:r>
          </a:p>
        </p:txBody>
      </p:sp>
      <p:sp>
        <p:nvSpPr>
          <p:cNvPr id="9" name="Content Placeholder 8">
            <a:extLst>
              <a:ext uri="{FF2B5EF4-FFF2-40B4-BE49-F238E27FC236}">
                <a16:creationId xmlns:a16="http://schemas.microsoft.com/office/drawing/2014/main" id="{5AF73BE9-8B2B-493F-BAE4-C005D21F47EC}"/>
              </a:ext>
            </a:extLst>
          </p:cNvPr>
          <p:cNvSpPr>
            <a:spLocks noGrp="1"/>
          </p:cNvSpPr>
          <p:nvPr>
            <p:ph sz="quarter" idx="4"/>
          </p:nvPr>
        </p:nvSpPr>
        <p:spPr>
          <a:xfrm>
            <a:off x="4645025" y="1444295"/>
            <a:ext cx="4041775" cy="2416754"/>
          </a:xfrm>
        </p:spPr>
        <p:txBody>
          <a:bodyPr/>
          <a:lstStyle/>
          <a:p>
            <a:r>
              <a:rPr lang="en-GB" dirty="0"/>
              <a:t>Family</a:t>
            </a:r>
          </a:p>
          <a:p>
            <a:r>
              <a:rPr lang="en-GB" dirty="0"/>
              <a:t>Community Social Networks</a:t>
            </a:r>
          </a:p>
          <a:p>
            <a:r>
              <a:rPr lang="en-GB" dirty="0"/>
              <a:t>Universal or Specialised Statutory or Voluntary Services</a:t>
            </a:r>
          </a:p>
        </p:txBody>
      </p:sp>
      <p:sp>
        <p:nvSpPr>
          <p:cNvPr id="3" name="Slide Number Placeholder 2">
            <a:extLst>
              <a:ext uri="{FF2B5EF4-FFF2-40B4-BE49-F238E27FC236}">
                <a16:creationId xmlns:a16="http://schemas.microsoft.com/office/drawing/2014/main" id="{3FA03881-9DF2-4E60-BD40-2AE131407250}"/>
              </a:ext>
            </a:extLst>
          </p:cNvPr>
          <p:cNvSpPr>
            <a:spLocks noGrp="1"/>
          </p:cNvSpPr>
          <p:nvPr>
            <p:ph type="sldNum" sz="quarter" idx="12"/>
          </p:nvPr>
        </p:nvSpPr>
        <p:spPr/>
        <p:txBody>
          <a:bodyPr/>
          <a:lstStyle/>
          <a:p>
            <a:fld id="{F34E2965-984A-495E-877C-81008351A995}" type="slidenum">
              <a:rPr lang="en-GB" smtClean="0"/>
              <a:pPr/>
              <a:t>19</a:t>
            </a:fld>
            <a:endParaRPr lang="en-GB"/>
          </a:p>
        </p:txBody>
      </p:sp>
      <p:sp>
        <p:nvSpPr>
          <p:cNvPr id="10" name="TextBox 9">
            <a:extLst>
              <a:ext uri="{FF2B5EF4-FFF2-40B4-BE49-F238E27FC236}">
                <a16:creationId xmlns:a16="http://schemas.microsoft.com/office/drawing/2014/main" id="{28F683E0-671A-4954-8EAA-68188B92CD2C}"/>
              </a:ext>
            </a:extLst>
          </p:cNvPr>
          <p:cNvSpPr txBox="1"/>
          <p:nvPr/>
        </p:nvSpPr>
        <p:spPr>
          <a:xfrm>
            <a:off x="434770" y="5195155"/>
            <a:ext cx="8229600" cy="1477328"/>
          </a:xfrm>
          <a:prstGeom prst="rect">
            <a:avLst/>
          </a:prstGeom>
          <a:noFill/>
        </p:spPr>
        <p:txBody>
          <a:bodyPr wrap="square" rtlCol="0">
            <a:spAutoFit/>
          </a:bodyPr>
          <a:lstStyle/>
          <a:p>
            <a:r>
              <a:rPr lang="en-GB" dirty="0"/>
              <a:t>Key workers often have to work hard to find out what a family’s resources are.</a:t>
            </a:r>
          </a:p>
          <a:p>
            <a:endParaRPr lang="en-GB" dirty="0"/>
          </a:p>
          <a:p>
            <a:r>
              <a:rPr lang="en-GB" dirty="0"/>
              <a:t>Sometimes a family’s needs can be met from their existing network of support, without them having to depend on external support</a:t>
            </a:r>
          </a:p>
        </p:txBody>
      </p:sp>
    </p:spTree>
    <p:extLst>
      <p:ext uri="{BB962C8B-B14F-4D97-AF65-F5344CB8AC3E}">
        <p14:creationId xmlns:p14="http://schemas.microsoft.com/office/powerpoint/2010/main" val="2690228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F6F4214-E1A9-4C61-B42F-B3F67CFBE6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196752"/>
            <a:ext cx="7776864" cy="5472608"/>
          </a:xfrm>
        </p:spPr>
      </p:pic>
      <p:sp>
        <p:nvSpPr>
          <p:cNvPr id="7" name="Slide Number Placeholder 6">
            <a:extLst>
              <a:ext uri="{FF2B5EF4-FFF2-40B4-BE49-F238E27FC236}">
                <a16:creationId xmlns:a16="http://schemas.microsoft.com/office/drawing/2014/main" id="{BC447AD7-E938-40C3-82F1-47A5CD88B863}"/>
              </a:ext>
            </a:extLst>
          </p:cNvPr>
          <p:cNvSpPr>
            <a:spLocks noGrp="1"/>
          </p:cNvSpPr>
          <p:nvPr>
            <p:ph type="sldNum" sz="quarter" idx="12"/>
          </p:nvPr>
        </p:nvSpPr>
        <p:spPr/>
        <p:txBody>
          <a:bodyPr/>
          <a:lstStyle/>
          <a:p>
            <a:fld id="{F34E2965-984A-495E-877C-81008351A995}" type="slidenum">
              <a:rPr lang="en-GB" smtClean="0"/>
              <a:pPr/>
              <a:t>20</a:t>
            </a:fld>
            <a:endParaRPr lang="en-GB"/>
          </a:p>
        </p:txBody>
      </p:sp>
      <p:sp>
        <p:nvSpPr>
          <p:cNvPr id="8" name="Title 7">
            <a:extLst>
              <a:ext uri="{FF2B5EF4-FFF2-40B4-BE49-F238E27FC236}">
                <a16:creationId xmlns:a16="http://schemas.microsoft.com/office/drawing/2014/main" id="{3C09BA7C-8474-4CEF-8E94-46B87BAF4C93}"/>
              </a:ext>
            </a:extLst>
          </p:cNvPr>
          <p:cNvSpPr>
            <a:spLocks noGrp="1"/>
          </p:cNvSpPr>
          <p:nvPr>
            <p:ph type="title"/>
          </p:nvPr>
        </p:nvSpPr>
        <p:spPr/>
        <p:txBody>
          <a:bodyPr/>
          <a:lstStyle/>
          <a:p>
            <a:r>
              <a:rPr lang="en-GB" dirty="0"/>
              <a:t>Networks of Support</a:t>
            </a:r>
          </a:p>
        </p:txBody>
      </p:sp>
    </p:spTree>
    <p:extLst>
      <p:ext uri="{BB962C8B-B14F-4D97-AF65-F5344CB8AC3E}">
        <p14:creationId xmlns:p14="http://schemas.microsoft.com/office/powerpoint/2010/main" val="3939575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a:extLst>
              <a:ext uri="{FF2B5EF4-FFF2-40B4-BE49-F238E27FC236}">
                <a16:creationId xmlns:a16="http://schemas.microsoft.com/office/drawing/2014/main" id="{8E019F5F-747A-48B4-A709-805B40F0CEBC}"/>
              </a:ext>
            </a:extLst>
          </p:cNvPr>
          <p:cNvSpPr>
            <a:spLocks noGrp="1"/>
          </p:cNvSpPr>
          <p:nvPr>
            <p:ph type="title"/>
          </p:nvPr>
        </p:nvSpPr>
        <p:spPr/>
        <p:txBody>
          <a:bodyPr/>
          <a:lstStyle/>
          <a:p>
            <a:pPr eaLnBrk="1" hangingPunct="1"/>
            <a:r>
              <a:rPr lang="en-US" altLang="en-US" sz="3200" dirty="0">
                <a:latin typeface="Arial" panose="020B0604020202020204" pitchFamily="34" charset="0"/>
                <a:ea typeface="ＭＳ Ｐゴシック" panose="020B0600070205080204" pitchFamily="34" charset="-128"/>
                <a:cs typeface="Arial" panose="020B0604020202020204" pitchFamily="34" charset="0"/>
              </a:rPr>
              <a:t>Multi-agency Working</a:t>
            </a:r>
            <a:br>
              <a:rPr lang="en-US" altLang="en-US" sz="3200" dirty="0">
                <a:latin typeface="Arial" panose="020B0604020202020204" pitchFamily="34" charset="0"/>
                <a:ea typeface="ＭＳ Ｐゴシック" panose="020B0600070205080204" pitchFamily="34" charset="-128"/>
                <a:cs typeface="Arial" panose="020B0604020202020204" pitchFamily="34" charset="0"/>
              </a:rPr>
            </a:br>
            <a:endParaRPr lang="en-US" altLang="en-US" sz="3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17411" name="Content Placeholder 1">
            <a:extLst>
              <a:ext uri="{FF2B5EF4-FFF2-40B4-BE49-F238E27FC236}">
                <a16:creationId xmlns:a16="http://schemas.microsoft.com/office/drawing/2014/main" id="{2A70D5CB-9F83-427E-9CE1-8382DC2B125E}"/>
              </a:ext>
            </a:extLst>
          </p:cNvPr>
          <p:cNvSpPr>
            <a:spLocks noGrp="1"/>
          </p:cNvSpPr>
          <p:nvPr>
            <p:ph idx="1"/>
          </p:nvPr>
        </p:nvSpPr>
        <p:spPr/>
        <p:txBody>
          <a:bodyPr/>
          <a:lstStyle/>
          <a:p>
            <a:pPr eaLnBrk="1" hangingPunct="1">
              <a:defRPr/>
            </a:pPr>
            <a:r>
              <a:rPr lang="en-GB" altLang="en-US" dirty="0">
                <a:ea typeface="ＭＳ Ｐゴシック" panose="020B0600070205080204" pitchFamily="34" charset="-128"/>
                <a:cs typeface="Arial" panose="020B0604020202020204" pitchFamily="34" charset="0"/>
              </a:rPr>
              <a:t>In groups discuss the agencies who may be involved in the following cases:</a:t>
            </a:r>
          </a:p>
          <a:p>
            <a:pPr eaLnBrk="1" hangingPunct="1">
              <a:defRPr/>
            </a:pPr>
            <a:endParaRPr lang="en-GB" altLang="en-US" dirty="0">
              <a:ea typeface="ＭＳ Ｐゴシック" panose="020B0600070205080204" pitchFamily="34" charset="-128"/>
              <a:cs typeface="Arial" panose="020B0604020202020204" pitchFamily="34" charset="0"/>
            </a:endParaRPr>
          </a:p>
          <a:p>
            <a:pPr eaLnBrk="1" hangingPunct="1">
              <a:defRPr/>
            </a:pPr>
            <a:r>
              <a:rPr lang="en-GB" altLang="en-US" dirty="0">
                <a:ea typeface="ＭＳ Ｐゴシック" panose="020B0600070205080204" pitchFamily="34" charset="-128"/>
                <a:cs typeface="Arial" panose="020B0604020202020204" pitchFamily="34" charset="0"/>
              </a:rPr>
              <a:t>A child is at risk of physical harm at home</a:t>
            </a:r>
          </a:p>
          <a:p>
            <a:pPr eaLnBrk="1" hangingPunct="1">
              <a:defRPr/>
            </a:pPr>
            <a:r>
              <a:rPr lang="en-GB" altLang="en-US" dirty="0">
                <a:ea typeface="ＭＳ Ｐゴシック" panose="020B0600070205080204" pitchFamily="34" charset="-128"/>
                <a:cs typeface="Arial" panose="020B0604020202020204" pitchFamily="34" charset="0"/>
              </a:rPr>
              <a:t>A child who has autism</a:t>
            </a:r>
          </a:p>
          <a:p>
            <a:pPr eaLnBrk="1" hangingPunct="1">
              <a:defRPr/>
            </a:pPr>
            <a:r>
              <a:rPr lang="en-GB" altLang="en-US" dirty="0">
                <a:ea typeface="ＭＳ Ｐゴシック" panose="020B0600070205080204" pitchFamily="34" charset="-128"/>
                <a:cs typeface="Arial" panose="020B0604020202020204" pitchFamily="34" charset="0"/>
              </a:rPr>
              <a:t>A child with cerebral palsy</a:t>
            </a:r>
          </a:p>
          <a:p>
            <a:pPr marL="0" indent="0" eaLnBrk="1" hangingPunct="1">
              <a:buFont typeface="Wingdings 2" panose="05020102010507070707" pitchFamily="18" charset="2"/>
              <a:buNone/>
              <a:defRPr/>
            </a:pPr>
            <a:endParaRPr lang="en-GB" altLang="en-US" dirty="0">
              <a:ea typeface="ＭＳ Ｐゴシック" panose="020B0600070205080204" pitchFamily="34" charset="-128"/>
              <a:cs typeface="Arial" panose="020B0604020202020204" pitchFamily="34" charset="0"/>
            </a:endParaRPr>
          </a:p>
          <a:p>
            <a:pPr marL="0" indent="0" eaLnBrk="1" hangingPunct="1">
              <a:buFont typeface="Wingdings 2" panose="05020102010507070707" pitchFamily="18" charset="2"/>
              <a:buNone/>
              <a:defRPr/>
            </a:pPr>
            <a:r>
              <a:rPr lang="en-GB" altLang="en-US" dirty="0">
                <a:ea typeface="ＭＳ Ｐゴシック" panose="020B0600070205080204" pitchFamily="34" charset="-128"/>
                <a:cs typeface="Arial" panose="020B0604020202020204" pitchFamily="34" charset="0"/>
              </a:rPr>
              <a:t>Be prepared to feedback</a:t>
            </a:r>
          </a:p>
          <a:p>
            <a:pPr eaLnBrk="1" hangingPunct="1">
              <a:defRPr/>
            </a:pPr>
            <a:endParaRPr lang="en-GB" altLang="en-US" dirty="0">
              <a:ea typeface="ＭＳ Ｐゴシック" panose="020B0600070205080204" pitchFamily="34" charset="-128"/>
              <a:cs typeface="Arial" panose="020B0604020202020204" pitchFamily="34" charset="0"/>
            </a:endParaRPr>
          </a:p>
          <a:p>
            <a:pPr marL="0" indent="0" eaLnBrk="1" hangingPunct="1">
              <a:buFont typeface="Wingdings 2" panose="05020102010507070707" pitchFamily="18" charset="2"/>
              <a:buNone/>
              <a:defRPr/>
            </a:pPr>
            <a:endParaRPr lang="en-GB" altLang="en-US" dirty="0">
              <a:ea typeface="ＭＳ Ｐゴシック" panose="020B0600070205080204" pitchFamily="34" charset="-128"/>
              <a:cs typeface="Arial" panose="020B0604020202020204" pitchFamily="34" charset="0"/>
            </a:endParaRPr>
          </a:p>
        </p:txBody>
      </p:sp>
      <p:sp>
        <p:nvSpPr>
          <p:cNvPr id="22532" name="Slide Number Placeholder 5">
            <a:extLst>
              <a:ext uri="{FF2B5EF4-FFF2-40B4-BE49-F238E27FC236}">
                <a16:creationId xmlns:a16="http://schemas.microsoft.com/office/drawing/2014/main" id="{6D479FB7-3260-46D0-98C4-30F1376E4B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37931725" indent="-37474525">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fld id="{2D18D7A8-9327-47A1-B0BD-373972AD59AE}" type="slidenum">
              <a:rPr lang="en-GB" altLang="en-US" sz="1200" smtClean="0">
                <a:solidFill>
                  <a:srgbClr val="7F7F7F"/>
                </a:solidFill>
                <a:latin typeface="Arial" panose="020B0604020202020204" pitchFamily="34" charset="0"/>
                <a:cs typeface="Arial" panose="020B0604020202020204" pitchFamily="34" charset="0"/>
              </a:rPr>
              <a:pPr>
                <a:spcBef>
                  <a:spcPct val="0"/>
                </a:spcBef>
                <a:buClrTx/>
                <a:buSzTx/>
                <a:buFontTx/>
                <a:buNone/>
              </a:pPr>
              <a:t>21</a:t>
            </a:fld>
            <a:endParaRPr lang="en-GB" altLang="en-US" sz="1200">
              <a:solidFill>
                <a:srgbClr val="7F7F7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255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C964A8C-D305-4E6D-BA43-78E0AE1B9879}"/>
              </a:ext>
            </a:extLst>
          </p:cNvPr>
          <p:cNvSpPr>
            <a:spLocks noGrp="1"/>
          </p:cNvSpPr>
          <p:nvPr>
            <p:ph idx="1"/>
          </p:nvPr>
        </p:nvSpPr>
        <p:spPr/>
        <p:txBody>
          <a:bodyPr>
            <a:normAutofit fontScale="92500" lnSpcReduction="20000"/>
          </a:bodyPr>
          <a:lstStyle/>
          <a:p>
            <a:r>
              <a:rPr lang="en-GB" dirty="0"/>
              <a:t>Children’s Workforce Development Council (CWDC) (2011) </a:t>
            </a:r>
            <a:r>
              <a:rPr lang="en-GB" i="1" dirty="0"/>
              <a:t>Providing Intense Support for Families with Multiple and Complex Needs. </a:t>
            </a:r>
            <a:r>
              <a:rPr lang="en-GB" dirty="0"/>
              <a:t>London: CWDC. Available at: </a:t>
            </a:r>
            <a:r>
              <a:rPr lang="en-GB" dirty="0">
                <a:hlinkClick r:id="rId2"/>
              </a:rPr>
              <a:t>http://www.outcomesforchildren.org/lpg_documents/cavan_familysupport/providing_intense_support_families_cdwc.pdf</a:t>
            </a:r>
            <a:endParaRPr lang="en-GB" dirty="0"/>
          </a:p>
          <a:p>
            <a:r>
              <a:rPr lang="en-GB" dirty="0"/>
              <a:t> [Accessed 2nd February 2018]</a:t>
            </a:r>
          </a:p>
          <a:p>
            <a:pPr algn="l" fontAlgn="base"/>
            <a:r>
              <a:rPr lang="en-GB" dirty="0">
                <a:latin typeface="+mj-lt"/>
              </a:rPr>
              <a:t>Tower Hamlets.GOV.UK, (2022)</a:t>
            </a:r>
            <a:r>
              <a:rPr lang="en-GB" b="0" i="1" dirty="0">
                <a:effectLst/>
                <a:latin typeface="+mj-lt"/>
              </a:rPr>
              <a:t>Early Help Assessment (</a:t>
            </a:r>
            <a:r>
              <a:rPr lang="en-GB" b="0" i="1" dirty="0" err="1">
                <a:effectLst/>
                <a:latin typeface="+mj-lt"/>
              </a:rPr>
              <a:t>eEHA</a:t>
            </a:r>
            <a:r>
              <a:rPr lang="en-GB" b="0" i="0" dirty="0">
                <a:effectLst/>
                <a:latin typeface="+mj-lt"/>
              </a:rPr>
              <a:t>) Available </a:t>
            </a:r>
            <a:r>
              <a:rPr lang="en-GB" b="0" i="0" dirty="0" err="1">
                <a:effectLst/>
                <a:latin typeface="+mj-lt"/>
              </a:rPr>
              <a:t>at:https</a:t>
            </a:r>
            <a:r>
              <a:rPr lang="en-GB" b="0" i="0" dirty="0">
                <a:effectLst/>
                <a:latin typeface="+mj-lt"/>
              </a:rPr>
              <a:t>://www.towerhamlets.gov.uk/lgnl/health__social_care/children_and_family_care/Early_Help/Early_Help_Assessment_eEHA.aspx (Accessed 10</a:t>
            </a:r>
            <a:r>
              <a:rPr lang="en-GB" b="0" i="0" baseline="30000" dirty="0">
                <a:effectLst/>
                <a:latin typeface="+mj-lt"/>
              </a:rPr>
              <a:t>th</a:t>
            </a:r>
            <a:r>
              <a:rPr lang="en-GB" b="0" i="0" dirty="0">
                <a:effectLst/>
                <a:latin typeface="+mj-lt"/>
              </a:rPr>
              <a:t> October 2022)</a:t>
            </a:r>
          </a:p>
          <a:p>
            <a:pPr marL="109728" indent="0" algn="l" fontAlgn="base">
              <a:buNone/>
            </a:pPr>
            <a:endParaRPr lang="en-GB" b="0" i="0" dirty="0">
              <a:effectLst/>
              <a:latin typeface="open_sanssemibold"/>
            </a:endParaRPr>
          </a:p>
          <a:p>
            <a:endParaRPr lang="en-GB" dirty="0"/>
          </a:p>
        </p:txBody>
      </p:sp>
      <p:sp>
        <p:nvSpPr>
          <p:cNvPr id="3" name="Slide Number Placeholder 2">
            <a:extLst>
              <a:ext uri="{FF2B5EF4-FFF2-40B4-BE49-F238E27FC236}">
                <a16:creationId xmlns:a16="http://schemas.microsoft.com/office/drawing/2014/main" id="{84F383E6-86D1-4AD5-87DE-0644CE9A5C10}"/>
              </a:ext>
            </a:extLst>
          </p:cNvPr>
          <p:cNvSpPr>
            <a:spLocks noGrp="1"/>
          </p:cNvSpPr>
          <p:nvPr>
            <p:ph type="sldNum" sz="quarter" idx="12"/>
          </p:nvPr>
        </p:nvSpPr>
        <p:spPr/>
        <p:txBody>
          <a:bodyPr/>
          <a:lstStyle/>
          <a:p>
            <a:fld id="{F34E2965-984A-495E-877C-81008351A995}" type="slidenum">
              <a:rPr lang="en-GB" smtClean="0"/>
              <a:pPr/>
              <a:t>22</a:t>
            </a:fld>
            <a:endParaRPr lang="en-GB"/>
          </a:p>
        </p:txBody>
      </p:sp>
      <p:sp>
        <p:nvSpPr>
          <p:cNvPr id="4" name="Title 3">
            <a:extLst>
              <a:ext uri="{FF2B5EF4-FFF2-40B4-BE49-F238E27FC236}">
                <a16:creationId xmlns:a16="http://schemas.microsoft.com/office/drawing/2014/main" id="{D584BDAD-965D-427E-8F71-6CA18B7CA5F2}"/>
              </a:ext>
            </a:extLst>
          </p:cNvPr>
          <p:cNvSpPr>
            <a:spLocks noGrp="1"/>
          </p:cNvSpPr>
          <p:nvPr>
            <p:ph type="title"/>
          </p:nvPr>
        </p:nvSpPr>
        <p:spPr/>
        <p:txBody>
          <a:bodyPr/>
          <a:lstStyle/>
          <a:p>
            <a:r>
              <a:rPr lang="en-GB" dirty="0"/>
              <a:t>Further Reading</a:t>
            </a:r>
          </a:p>
        </p:txBody>
      </p:sp>
    </p:spTree>
    <p:extLst>
      <p:ext uri="{BB962C8B-B14F-4D97-AF65-F5344CB8AC3E}">
        <p14:creationId xmlns:p14="http://schemas.microsoft.com/office/powerpoint/2010/main" val="9630441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1348</Words>
  <Application>Microsoft Office PowerPoint</Application>
  <PresentationFormat>On-screen Show (4:3)</PresentationFormat>
  <Paragraphs>132</Paragraphs>
  <Slides>22</Slides>
  <Notes>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22</vt:i4>
      </vt:variant>
    </vt:vector>
  </HeadingPairs>
  <TitlesOfParts>
    <vt:vector size="33" baseType="lpstr">
      <vt:lpstr>inherit</vt:lpstr>
      <vt:lpstr>open_sansregular</vt:lpstr>
      <vt:lpstr>open_sanssemibold</vt:lpstr>
      <vt:lpstr>Arial</vt:lpstr>
      <vt:lpstr>Calibri</vt:lpstr>
      <vt:lpstr>Lucida Sans Unicode</vt:lpstr>
      <vt:lpstr>Verdana</vt:lpstr>
      <vt:lpstr>Wingdings 2</vt:lpstr>
      <vt:lpstr>Wingdings 3</vt:lpstr>
      <vt:lpstr>Concourse</vt:lpstr>
      <vt:lpstr>1_Concourse</vt:lpstr>
      <vt:lpstr>Vulnerable Children</vt:lpstr>
      <vt:lpstr>Group work</vt:lpstr>
      <vt:lpstr>Introduction </vt:lpstr>
      <vt:lpstr>Forms of Vulnerability </vt:lpstr>
      <vt:lpstr>Forms of Vulnerability </vt:lpstr>
      <vt:lpstr>Forms of Vulnerability </vt:lpstr>
      <vt:lpstr>Forms of Vulnerability </vt:lpstr>
      <vt:lpstr>Forms of Vulnerability </vt:lpstr>
      <vt:lpstr>Vulnerable children and families </vt:lpstr>
      <vt:lpstr>Vulnerable children and families </vt:lpstr>
      <vt:lpstr>Further Reading</vt:lpstr>
      <vt:lpstr>Impact of Early Adversity on Children’s Development</vt:lpstr>
      <vt:lpstr>Housing, Income Inequality and Child Mortality</vt:lpstr>
      <vt:lpstr>Assessing the Needs of Families</vt:lpstr>
      <vt:lpstr>Common Assessment Framework</vt:lpstr>
      <vt:lpstr>In 2022 Early Help Assessment Replaced CAF</vt:lpstr>
      <vt:lpstr>EHA plans</vt:lpstr>
      <vt:lpstr>Supporting Families </vt:lpstr>
      <vt:lpstr>Family Resources</vt:lpstr>
      <vt:lpstr>Networks of Support</vt:lpstr>
      <vt:lpstr>Multi-agency Working </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Rosalind Roberts</dc:creator>
  <cp:lastModifiedBy>Joanna Fender</cp:lastModifiedBy>
  <cp:revision>43</cp:revision>
  <dcterms:created xsi:type="dcterms:W3CDTF">2013-12-02T14:57:48Z</dcterms:created>
  <dcterms:modified xsi:type="dcterms:W3CDTF">2022-10-14T21:50:41Z</dcterms:modified>
</cp:coreProperties>
</file>