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handoutMasterIdLst>
    <p:handoutMasterId r:id="rId19"/>
  </p:handoutMasterIdLst>
  <p:sldIdLst>
    <p:sldId id="256" r:id="rId5"/>
    <p:sldId id="291" r:id="rId6"/>
    <p:sldId id="293" r:id="rId7"/>
    <p:sldId id="283" r:id="rId8"/>
    <p:sldId id="284" r:id="rId9"/>
    <p:sldId id="285" r:id="rId10"/>
    <p:sldId id="286" r:id="rId11"/>
    <p:sldId id="287" r:id="rId12"/>
    <p:sldId id="288" r:id="rId13"/>
    <p:sldId id="292" r:id="rId14"/>
    <p:sldId id="289" r:id="rId15"/>
    <p:sldId id="290" r:id="rId16"/>
    <p:sldId id="294" r:id="rId17"/>
  </p:sldIdLst>
  <p:sldSz cx="9144000" cy="6858000" type="screen4x3"/>
  <p:notesSz cx="6865938" cy="9540875"/>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15:guide id="1" orient="horz" pos="3005">
          <p15:clr>
            <a:srgbClr val="A4A3A4"/>
          </p15:clr>
        </p15:guide>
        <p15:guide id="2" pos="2163">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3A843B-54C7-4651-BC2F-D725E1858B9A}" v="134" dt="2025-11-18T22:02:22.900"/>
    <p1510:client id="{E7A1D301-F4CF-42DC-B919-85F6065E6EC0}" v="1" dt="2025-11-18T23:35:54.0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7" autoAdjust="0"/>
    <p:restoredTop sz="95033" autoAdjust="0"/>
  </p:normalViewPr>
  <p:slideViewPr>
    <p:cSldViewPr showGuides="1">
      <p:cViewPr varScale="1">
        <p:scale>
          <a:sx n="106" d="100"/>
          <a:sy n="106" d="100"/>
        </p:scale>
        <p:origin x="532" y="64"/>
      </p:cViewPr>
      <p:guideLst/>
    </p:cSldViewPr>
  </p:slideViewPr>
  <p:notesTextViewPr>
    <p:cViewPr>
      <p:scale>
        <a:sx n="1" d="1"/>
        <a:sy n="1" d="1"/>
      </p:scale>
      <p:origin x="0" y="0"/>
    </p:cViewPr>
  </p:notesTextViewPr>
  <p:notesViewPr>
    <p:cSldViewPr showGuides="1">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F801C20-541F-CA21-209D-9C16FE00D564}"/>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57335B66-898C-B7E4-DD91-5B7C96BEB684}"/>
              </a:ext>
            </a:extLst>
          </p:cNvPr>
          <p:cNvSpPr>
            <a:spLocks noGrp="1"/>
          </p:cNvSpPr>
          <p:nvPr>
            <p:ph type="dt" sz="quarter"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AB47F40E-AC68-4B42-BD69-8C96BFF81B63}" type="datetimeFigureOut">
              <a:rPr lang="en-GB"/>
              <a:pPr>
                <a:defRPr/>
              </a:pPr>
              <a:t>19/11/2025</a:t>
            </a:fld>
            <a:endParaRPr lang="en-GB"/>
          </a:p>
        </p:txBody>
      </p:sp>
      <p:sp>
        <p:nvSpPr>
          <p:cNvPr id="4" name="Footer Placeholder 3">
            <a:extLst>
              <a:ext uri="{FF2B5EF4-FFF2-40B4-BE49-F238E27FC236}">
                <a16:creationId xmlns:a16="http://schemas.microsoft.com/office/drawing/2014/main" id="{C010F8FB-A984-BDE1-6BA0-146742588676}"/>
              </a:ext>
            </a:extLst>
          </p:cNvPr>
          <p:cNvSpPr>
            <a:spLocks noGrp="1"/>
          </p:cNvSpPr>
          <p:nvPr>
            <p:ph type="ftr" sz="quarter" idx="2"/>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68F22394-E79E-0414-9DF2-5C662B4E3B4C}"/>
              </a:ext>
            </a:extLst>
          </p:cNvPr>
          <p:cNvSpPr>
            <a:spLocks noGrp="1"/>
          </p:cNvSpPr>
          <p:nvPr>
            <p:ph type="sldNum" sz="quarter" idx="3"/>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A3F3C523-9DEA-4619-B2B9-67826C6D5F43}" type="slidenum">
              <a:rPr lang="en-GB"/>
              <a:pPr>
                <a:defRPr/>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3235C24-6D43-9EA2-406B-86D6F21DC045}"/>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D8CD33A1-DEAD-F3D9-E97C-7D2ADA5DA5E0}"/>
              </a:ext>
            </a:extLst>
          </p:cNvPr>
          <p:cNvSpPr>
            <a:spLocks noGrp="1"/>
          </p:cNvSpPr>
          <p:nvPr>
            <p:ph type="dt"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274E82E6-D0DF-402B-A84D-914532D69805}" type="datetimeFigureOut">
              <a:rPr lang="en-US"/>
              <a:pPr>
                <a:defRPr/>
              </a:pPr>
              <a:t>11/19/2025</a:t>
            </a:fld>
            <a:endParaRPr lang="en-US"/>
          </a:p>
        </p:txBody>
      </p:sp>
      <p:sp>
        <p:nvSpPr>
          <p:cNvPr id="4" name="Slide Image Placeholder 3">
            <a:extLst>
              <a:ext uri="{FF2B5EF4-FFF2-40B4-BE49-F238E27FC236}">
                <a16:creationId xmlns:a16="http://schemas.microsoft.com/office/drawing/2014/main" id="{7CBD1393-E29E-17CD-37BB-635A8B50012B}"/>
              </a:ext>
            </a:extLst>
          </p:cNvPr>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pPr lvl="0"/>
            <a:endParaRPr lang="en-US" noProof="0"/>
          </a:p>
        </p:txBody>
      </p:sp>
      <p:sp>
        <p:nvSpPr>
          <p:cNvPr id="5" name="Notes Placeholder 4">
            <a:extLst>
              <a:ext uri="{FF2B5EF4-FFF2-40B4-BE49-F238E27FC236}">
                <a16:creationId xmlns:a16="http://schemas.microsoft.com/office/drawing/2014/main" id="{0036091D-092B-4A51-8DAF-091C69014ABC}"/>
              </a:ext>
            </a:extLst>
          </p:cNvPr>
          <p:cNvSpPr>
            <a:spLocks noGrp="1"/>
          </p:cNvSpPr>
          <p:nvPr>
            <p:ph type="body" sz="quarter" idx="3"/>
          </p:nvPr>
        </p:nvSpPr>
        <p:spPr>
          <a:xfrm>
            <a:off x="687388" y="4532313"/>
            <a:ext cx="5492750" cy="4292600"/>
          </a:xfrm>
          <a:prstGeom prst="rect">
            <a:avLst/>
          </a:prstGeom>
        </p:spPr>
        <p:txBody>
          <a:bodyPr vert="horz" lIns="93744" tIns="46872" rIns="93744" bIns="46872"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a:extLst>
              <a:ext uri="{FF2B5EF4-FFF2-40B4-BE49-F238E27FC236}">
                <a16:creationId xmlns:a16="http://schemas.microsoft.com/office/drawing/2014/main" id="{930B7E70-C56A-6806-DAAE-06F5D070B52C}"/>
              </a:ext>
            </a:extLst>
          </p:cNvPr>
          <p:cNvSpPr>
            <a:spLocks noGrp="1"/>
          </p:cNvSpPr>
          <p:nvPr>
            <p:ph type="ftr" sz="quarter" idx="4"/>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D1DE9613-4584-D4CF-DFED-8A1EAFFEFF33}"/>
              </a:ext>
            </a:extLst>
          </p:cNvPr>
          <p:cNvSpPr>
            <a:spLocks noGrp="1"/>
          </p:cNvSpPr>
          <p:nvPr>
            <p:ph type="sldNum" sz="quarter" idx="5"/>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8A36AF22-5118-4106-8D14-771792414BDF}"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AC302CFC-CBAD-C595-0EAD-B20D5A517E6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171" name="Notes Placeholder 2">
            <a:extLst>
              <a:ext uri="{FF2B5EF4-FFF2-40B4-BE49-F238E27FC236}">
                <a16:creationId xmlns:a16="http://schemas.microsoft.com/office/drawing/2014/main" id="{DB2699FF-853F-4926-21B0-68A73F6CEA6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2A64BF8B-3A02-935A-68B9-2C8CD9DC172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EB11DF9E-7CE1-40A4-AE94-6BCFC4F56E10}" type="slidenum">
              <a:rPr lang="en-US" altLang="en-US" smtClean="0">
                <a:latin typeface="Calibri" panose="020F0502020204030204" pitchFamily="34" charset="0"/>
              </a:rPr>
              <a:pPr fontAlgn="base">
                <a:spcBef>
                  <a:spcPct val="0"/>
                </a:spcBef>
                <a:spcAft>
                  <a:spcPct val="0"/>
                </a:spcAft>
              </a:pPr>
              <a:t>1</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C3686FF5-8176-862E-0838-D349466403D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243" name="Notes Placeholder 2">
            <a:extLst>
              <a:ext uri="{FF2B5EF4-FFF2-40B4-BE49-F238E27FC236}">
                <a16:creationId xmlns:a16="http://schemas.microsoft.com/office/drawing/2014/main" id="{534B569D-8E31-1EAC-8459-E4E9A6CFFF9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0244" name="Slide Number Placeholder 3">
            <a:extLst>
              <a:ext uri="{FF2B5EF4-FFF2-40B4-BE49-F238E27FC236}">
                <a16:creationId xmlns:a16="http://schemas.microsoft.com/office/drawing/2014/main" id="{0AA5F61B-3856-DA3E-5CC0-1C79B6868A2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90B17541-C354-4465-9F7F-A411C7D22572}" type="slidenum">
              <a:rPr lang="en-US" altLang="en-US" smtClean="0">
                <a:latin typeface="Calibri" panose="020F0502020204030204" pitchFamily="34" charset="0"/>
              </a:rPr>
              <a:pPr fontAlgn="base">
                <a:spcBef>
                  <a:spcPct val="0"/>
                </a:spcBef>
                <a:spcAft>
                  <a:spcPct val="0"/>
                </a:spcAft>
              </a:pPr>
              <a:t>4</a:t>
            </a:fld>
            <a:endParaRPr lang="en-US"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4D27A84-7E0D-4B11-75E9-5ABDD422434F}"/>
              </a:ext>
            </a:extLst>
          </p:cNvPr>
          <p:cNvSpPr>
            <a:spLocks noGrp="1"/>
          </p:cNvSpPr>
          <p:nvPr>
            <p:ph type="dt" sz="half" idx="10"/>
          </p:nvPr>
        </p:nvSpPr>
        <p:spPr>
          <a:xfrm>
            <a:off x="395288" y="6524625"/>
            <a:ext cx="971550" cy="219075"/>
          </a:xfrm>
        </p:spPr>
        <p:txBody>
          <a:bodyPr/>
          <a:lstStyle>
            <a:lvl1pPr>
              <a:defRPr/>
            </a:lvl1pPr>
          </a:lstStyle>
          <a:p>
            <a:pPr>
              <a:defRPr/>
            </a:pPr>
            <a:fld id="{29FBBEFD-15F5-4CE2-8008-B5F901CCE5E0}" type="datetimeFigureOut">
              <a:rPr lang="en-GB"/>
              <a:pPr>
                <a:defRPr/>
              </a:pPr>
              <a:t>19/11/2025</a:t>
            </a:fld>
            <a:endParaRPr lang="en-GB"/>
          </a:p>
        </p:txBody>
      </p:sp>
      <p:sp>
        <p:nvSpPr>
          <p:cNvPr id="5" name="Footer Placeholder 4">
            <a:extLst>
              <a:ext uri="{FF2B5EF4-FFF2-40B4-BE49-F238E27FC236}">
                <a16:creationId xmlns:a16="http://schemas.microsoft.com/office/drawing/2014/main" id="{7B02D020-62C9-E27C-4670-600B31F52100}"/>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7FFD2516-1349-75E0-4230-253188672F31}"/>
              </a:ext>
            </a:extLst>
          </p:cNvPr>
          <p:cNvSpPr>
            <a:spLocks noGrp="1"/>
          </p:cNvSpPr>
          <p:nvPr>
            <p:ph type="sldNum" sz="quarter" idx="12"/>
          </p:nvPr>
        </p:nvSpPr>
        <p:spPr/>
        <p:txBody>
          <a:bodyPr/>
          <a:lstStyle>
            <a:lvl1pPr>
              <a:defRPr/>
            </a:lvl1pPr>
          </a:lstStyle>
          <a:p>
            <a:pPr>
              <a:defRPr/>
            </a:pPr>
            <a:fld id="{4167D313-488E-4A6E-B6D9-F0F163E30E14}" type="slidenum">
              <a:rPr lang="en-GB"/>
              <a:pPr>
                <a:defRPr/>
              </a:pPr>
              <a:t>‹#›</a:t>
            </a:fld>
            <a:endParaRPr lang="en-GB"/>
          </a:p>
        </p:txBody>
      </p:sp>
    </p:spTree>
    <p:extLst>
      <p:ext uri="{BB962C8B-B14F-4D97-AF65-F5344CB8AC3E}">
        <p14:creationId xmlns:p14="http://schemas.microsoft.com/office/powerpoint/2010/main" val="249103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4C0DAA-CA92-D7DE-F967-20852550B617}"/>
              </a:ext>
            </a:extLst>
          </p:cNvPr>
          <p:cNvSpPr>
            <a:spLocks noGrp="1"/>
          </p:cNvSpPr>
          <p:nvPr>
            <p:ph type="dt" sz="half" idx="10"/>
          </p:nvPr>
        </p:nvSpPr>
        <p:spPr/>
        <p:txBody>
          <a:bodyPr/>
          <a:lstStyle>
            <a:lvl1pPr>
              <a:defRPr/>
            </a:lvl1pPr>
          </a:lstStyle>
          <a:p>
            <a:pPr>
              <a:defRPr/>
            </a:pPr>
            <a:fld id="{57A7B732-B9D5-4332-8E2C-140F065E0B56}" type="datetimeFigureOut">
              <a:rPr lang="en-GB"/>
              <a:pPr>
                <a:defRPr/>
              </a:pPr>
              <a:t>19/11/2025</a:t>
            </a:fld>
            <a:endParaRPr lang="en-GB"/>
          </a:p>
        </p:txBody>
      </p:sp>
      <p:sp>
        <p:nvSpPr>
          <p:cNvPr id="5" name="Footer Placeholder 4">
            <a:extLst>
              <a:ext uri="{FF2B5EF4-FFF2-40B4-BE49-F238E27FC236}">
                <a16:creationId xmlns:a16="http://schemas.microsoft.com/office/drawing/2014/main" id="{518DB2EB-469E-EE8B-AA5E-1F3B85C4D1A5}"/>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C99AE187-C2F5-5305-FEEA-40226D8459D7}"/>
              </a:ext>
            </a:extLst>
          </p:cNvPr>
          <p:cNvSpPr>
            <a:spLocks noGrp="1"/>
          </p:cNvSpPr>
          <p:nvPr>
            <p:ph type="sldNum" sz="quarter" idx="12"/>
          </p:nvPr>
        </p:nvSpPr>
        <p:spPr/>
        <p:txBody>
          <a:bodyPr/>
          <a:lstStyle>
            <a:lvl1pPr>
              <a:defRPr/>
            </a:lvl1pPr>
          </a:lstStyle>
          <a:p>
            <a:pPr>
              <a:defRPr/>
            </a:pPr>
            <a:fld id="{E3AF23E1-A0DA-4929-A404-CEAA16179D2D}" type="slidenum">
              <a:rPr lang="en-GB"/>
              <a:pPr>
                <a:defRPr/>
              </a:pPr>
              <a:t>‹#›</a:t>
            </a:fld>
            <a:endParaRPr lang="en-GB"/>
          </a:p>
        </p:txBody>
      </p:sp>
    </p:spTree>
    <p:extLst>
      <p:ext uri="{BB962C8B-B14F-4D97-AF65-F5344CB8AC3E}">
        <p14:creationId xmlns:p14="http://schemas.microsoft.com/office/powerpoint/2010/main" val="8834093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9F26BE-34D0-AE55-897E-AB0841FA2103}"/>
              </a:ext>
            </a:extLst>
          </p:cNvPr>
          <p:cNvSpPr>
            <a:spLocks noGrp="1"/>
          </p:cNvSpPr>
          <p:nvPr>
            <p:ph type="dt" sz="half" idx="10"/>
          </p:nvPr>
        </p:nvSpPr>
        <p:spPr/>
        <p:txBody>
          <a:bodyPr/>
          <a:lstStyle>
            <a:lvl1pPr>
              <a:defRPr/>
            </a:lvl1pPr>
          </a:lstStyle>
          <a:p>
            <a:pPr>
              <a:defRPr/>
            </a:pPr>
            <a:fld id="{33B47C68-0449-455A-AB60-DE43680E8ADA}" type="datetimeFigureOut">
              <a:rPr lang="en-GB"/>
              <a:pPr>
                <a:defRPr/>
              </a:pPr>
              <a:t>19/11/2025</a:t>
            </a:fld>
            <a:endParaRPr lang="en-GB" dirty="0"/>
          </a:p>
        </p:txBody>
      </p:sp>
      <p:sp>
        <p:nvSpPr>
          <p:cNvPr id="5" name="Slide Number Placeholder 5">
            <a:extLst>
              <a:ext uri="{FF2B5EF4-FFF2-40B4-BE49-F238E27FC236}">
                <a16:creationId xmlns:a16="http://schemas.microsoft.com/office/drawing/2014/main" id="{F41C45A0-1C84-ED1A-A73A-03E8A5B487E5}"/>
              </a:ext>
            </a:extLst>
          </p:cNvPr>
          <p:cNvSpPr>
            <a:spLocks noGrp="1"/>
          </p:cNvSpPr>
          <p:nvPr>
            <p:ph type="sldNum" sz="quarter" idx="11"/>
          </p:nvPr>
        </p:nvSpPr>
        <p:spPr/>
        <p:txBody>
          <a:bodyPr/>
          <a:lstStyle>
            <a:lvl1pPr>
              <a:defRPr/>
            </a:lvl1pPr>
          </a:lstStyle>
          <a:p>
            <a:pPr>
              <a:defRPr/>
            </a:pPr>
            <a:fld id="{9911413C-6E89-4EF9-A03C-50EB84759618}" type="slidenum">
              <a:rPr lang="en-GB"/>
              <a:pPr>
                <a:defRPr/>
              </a:pPr>
              <a:t>‹#›</a:t>
            </a:fld>
            <a:endParaRPr lang="en-GB" dirty="0"/>
          </a:p>
        </p:txBody>
      </p:sp>
    </p:spTree>
    <p:extLst>
      <p:ext uri="{BB962C8B-B14F-4D97-AF65-F5344CB8AC3E}">
        <p14:creationId xmlns:p14="http://schemas.microsoft.com/office/powerpoint/2010/main" val="9951237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AA2EF57E-0AD9-B6BB-F182-EB895DD3918D}"/>
              </a:ext>
            </a:extLst>
          </p:cNvPr>
          <p:cNvSpPr>
            <a:spLocks noGrp="1"/>
          </p:cNvSpPr>
          <p:nvPr>
            <p:ph type="dt" sz="half" idx="10"/>
          </p:nvPr>
        </p:nvSpPr>
        <p:spPr/>
        <p:txBody>
          <a:bodyPr/>
          <a:lstStyle>
            <a:lvl1pPr>
              <a:defRPr/>
            </a:lvl1pPr>
          </a:lstStyle>
          <a:p>
            <a:pPr>
              <a:defRPr/>
            </a:pPr>
            <a:fld id="{745C9817-2B97-45AB-97AF-43023DE56ED9}" type="datetimeFigureOut">
              <a:rPr lang="en-GB"/>
              <a:pPr>
                <a:defRPr/>
              </a:pPr>
              <a:t>19/11/2025</a:t>
            </a:fld>
            <a:endParaRPr lang="en-GB" dirty="0"/>
          </a:p>
        </p:txBody>
      </p:sp>
      <p:sp>
        <p:nvSpPr>
          <p:cNvPr id="6" name="Slide Number Placeholder 5">
            <a:extLst>
              <a:ext uri="{FF2B5EF4-FFF2-40B4-BE49-F238E27FC236}">
                <a16:creationId xmlns:a16="http://schemas.microsoft.com/office/drawing/2014/main" id="{6D344033-C885-2BC1-7484-539D1DE31E50}"/>
              </a:ext>
            </a:extLst>
          </p:cNvPr>
          <p:cNvSpPr>
            <a:spLocks noGrp="1"/>
          </p:cNvSpPr>
          <p:nvPr>
            <p:ph type="sldNum" sz="quarter" idx="11"/>
          </p:nvPr>
        </p:nvSpPr>
        <p:spPr/>
        <p:txBody>
          <a:bodyPr/>
          <a:lstStyle>
            <a:lvl1pPr>
              <a:defRPr/>
            </a:lvl1pPr>
          </a:lstStyle>
          <a:p>
            <a:pPr>
              <a:defRPr/>
            </a:pPr>
            <a:fld id="{03EA4751-9BE3-44A3-90AD-85D25EA8B71B}" type="slidenum">
              <a:rPr lang="en-GB"/>
              <a:pPr>
                <a:defRPr/>
              </a:pPr>
              <a:t>‹#›</a:t>
            </a:fld>
            <a:endParaRPr lang="en-GB" dirty="0"/>
          </a:p>
        </p:txBody>
      </p:sp>
    </p:spTree>
    <p:extLst>
      <p:ext uri="{BB962C8B-B14F-4D97-AF65-F5344CB8AC3E}">
        <p14:creationId xmlns:p14="http://schemas.microsoft.com/office/powerpoint/2010/main" val="18066429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C1AFF6EE-449C-BDFF-19A0-CFABA07CF799}"/>
              </a:ext>
            </a:extLst>
          </p:cNvPr>
          <p:cNvSpPr>
            <a:spLocks noGrp="1"/>
          </p:cNvSpPr>
          <p:nvPr>
            <p:ph type="dt" sz="half" idx="10"/>
          </p:nvPr>
        </p:nvSpPr>
        <p:spPr/>
        <p:txBody>
          <a:bodyPr/>
          <a:lstStyle>
            <a:lvl1pPr>
              <a:defRPr/>
            </a:lvl1pPr>
          </a:lstStyle>
          <a:p>
            <a:pPr>
              <a:defRPr/>
            </a:pPr>
            <a:fld id="{5450EFE3-773A-408A-8BB6-E3B05066DB2E}" type="datetimeFigureOut">
              <a:rPr lang="en-GB"/>
              <a:pPr>
                <a:defRPr/>
              </a:pPr>
              <a:t>19/11/2025</a:t>
            </a:fld>
            <a:endParaRPr lang="en-GB" dirty="0"/>
          </a:p>
        </p:txBody>
      </p:sp>
      <p:sp>
        <p:nvSpPr>
          <p:cNvPr id="8" name="Slide Number Placeholder 5">
            <a:extLst>
              <a:ext uri="{FF2B5EF4-FFF2-40B4-BE49-F238E27FC236}">
                <a16:creationId xmlns:a16="http://schemas.microsoft.com/office/drawing/2014/main" id="{9FFDCFB0-8BDA-CA8D-6C8A-6CE4BE24100F}"/>
              </a:ext>
            </a:extLst>
          </p:cNvPr>
          <p:cNvSpPr>
            <a:spLocks noGrp="1"/>
          </p:cNvSpPr>
          <p:nvPr>
            <p:ph type="sldNum" sz="quarter" idx="11"/>
          </p:nvPr>
        </p:nvSpPr>
        <p:spPr/>
        <p:txBody>
          <a:bodyPr/>
          <a:lstStyle>
            <a:lvl1pPr>
              <a:defRPr/>
            </a:lvl1pPr>
          </a:lstStyle>
          <a:p>
            <a:pPr>
              <a:defRPr/>
            </a:pPr>
            <a:fld id="{021D9FC7-DC9B-4EB0-82A8-918581AA89D8}" type="slidenum">
              <a:rPr lang="en-GB"/>
              <a:pPr>
                <a:defRPr/>
              </a:pPr>
              <a:t>‹#›</a:t>
            </a:fld>
            <a:endParaRPr lang="en-GB" dirty="0"/>
          </a:p>
        </p:txBody>
      </p:sp>
    </p:spTree>
    <p:extLst>
      <p:ext uri="{BB962C8B-B14F-4D97-AF65-F5344CB8AC3E}">
        <p14:creationId xmlns:p14="http://schemas.microsoft.com/office/powerpoint/2010/main" val="1044085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0B6E9F78-01B9-A9A5-A7D1-41D1009C8CF9}"/>
              </a:ext>
            </a:extLst>
          </p:cNvPr>
          <p:cNvSpPr>
            <a:spLocks noGrp="1"/>
          </p:cNvSpPr>
          <p:nvPr>
            <p:ph type="dt" sz="half" idx="10"/>
          </p:nvPr>
        </p:nvSpPr>
        <p:spPr/>
        <p:txBody>
          <a:bodyPr/>
          <a:lstStyle>
            <a:lvl1pPr>
              <a:defRPr/>
            </a:lvl1pPr>
          </a:lstStyle>
          <a:p>
            <a:pPr>
              <a:defRPr/>
            </a:pPr>
            <a:fld id="{F90AA51A-AE54-40C5-B3C0-D1DD3F60186C}" type="datetimeFigureOut">
              <a:rPr lang="en-GB"/>
              <a:pPr>
                <a:defRPr/>
              </a:pPr>
              <a:t>19/11/2025</a:t>
            </a:fld>
            <a:endParaRPr lang="en-GB" dirty="0"/>
          </a:p>
        </p:txBody>
      </p:sp>
      <p:sp>
        <p:nvSpPr>
          <p:cNvPr id="4" name="Slide Number Placeholder 5">
            <a:extLst>
              <a:ext uri="{FF2B5EF4-FFF2-40B4-BE49-F238E27FC236}">
                <a16:creationId xmlns:a16="http://schemas.microsoft.com/office/drawing/2014/main" id="{31984C5F-A654-B00B-6F2C-9A2C90B5779A}"/>
              </a:ext>
            </a:extLst>
          </p:cNvPr>
          <p:cNvSpPr>
            <a:spLocks noGrp="1"/>
          </p:cNvSpPr>
          <p:nvPr>
            <p:ph type="sldNum" sz="quarter" idx="11"/>
          </p:nvPr>
        </p:nvSpPr>
        <p:spPr/>
        <p:txBody>
          <a:bodyPr/>
          <a:lstStyle>
            <a:lvl1pPr>
              <a:defRPr/>
            </a:lvl1pPr>
          </a:lstStyle>
          <a:p>
            <a:pPr>
              <a:defRPr/>
            </a:pPr>
            <a:fld id="{1D2E15FE-EE3F-4B10-8D97-E9D97749B4BD}" type="slidenum">
              <a:rPr lang="en-GB"/>
              <a:pPr>
                <a:defRPr/>
              </a:pPr>
              <a:t>‹#›</a:t>
            </a:fld>
            <a:endParaRPr lang="en-GB" dirty="0"/>
          </a:p>
        </p:txBody>
      </p:sp>
    </p:spTree>
    <p:extLst>
      <p:ext uri="{BB962C8B-B14F-4D97-AF65-F5344CB8AC3E}">
        <p14:creationId xmlns:p14="http://schemas.microsoft.com/office/powerpoint/2010/main" val="26642602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B427563-D556-0F44-0AD4-63257533E64F}"/>
              </a:ext>
            </a:extLst>
          </p:cNvPr>
          <p:cNvSpPr>
            <a:spLocks noGrp="1"/>
          </p:cNvSpPr>
          <p:nvPr>
            <p:ph type="dt" sz="half" idx="10"/>
          </p:nvPr>
        </p:nvSpPr>
        <p:spPr/>
        <p:txBody>
          <a:bodyPr/>
          <a:lstStyle>
            <a:lvl1pPr>
              <a:defRPr/>
            </a:lvl1pPr>
          </a:lstStyle>
          <a:p>
            <a:pPr>
              <a:defRPr/>
            </a:pPr>
            <a:fld id="{18B8DA0C-0AFA-4FED-9AE9-DB106A14AA05}" type="datetimeFigureOut">
              <a:rPr lang="en-GB"/>
              <a:pPr>
                <a:defRPr/>
              </a:pPr>
              <a:t>19/11/2025</a:t>
            </a:fld>
            <a:endParaRPr lang="en-GB" dirty="0"/>
          </a:p>
        </p:txBody>
      </p:sp>
      <p:sp>
        <p:nvSpPr>
          <p:cNvPr id="3" name="Slide Number Placeholder 5">
            <a:extLst>
              <a:ext uri="{FF2B5EF4-FFF2-40B4-BE49-F238E27FC236}">
                <a16:creationId xmlns:a16="http://schemas.microsoft.com/office/drawing/2014/main" id="{36343C38-8D44-368F-47E4-68862BBD532E}"/>
              </a:ext>
            </a:extLst>
          </p:cNvPr>
          <p:cNvSpPr>
            <a:spLocks noGrp="1"/>
          </p:cNvSpPr>
          <p:nvPr>
            <p:ph type="sldNum" sz="quarter" idx="11"/>
          </p:nvPr>
        </p:nvSpPr>
        <p:spPr/>
        <p:txBody>
          <a:bodyPr/>
          <a:lstStyle>
            <a:lvl1pPr>
              <a:defRPr/>
            </a:lvl1pPr>
          </a:lstStyle>
          <a:p>
            <a:pPr>
              <a:defRPr/>
            </a:pPr>
            <a:fld id="{C1FEE0D1-1D1E-4947-9330-4F643A61732E}" type="slidenum">
              <a:rPr lang="en-GB"/>
              <a:pPr>
                <a:defRPr/>
              </a:pPr>
              <a:t>‹#›</a:t>
            </a:fld>
            <a:endParaRPr lang="en-GB" dirty="0"/>
          </a:p>
        </p:txBody>
      </p:sp>
    </p:spTree>
    <p:extLst>
      <p:ext uri="{BB962C8B-B14F-4D97-AF65-F5344CB8AC3E}">
        <p14:creationId xmlns:p14="http://schemas.microsoft.com/office/powerpoint/2010/main" val="1325925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56F266D-F431-6056-9676-72641D74919D}"/>
              </a:ext>
            </a:extLst>
          </p:cNvPr>
          <p:cNvSpPr>
            <a:spLocks noGrp="1"/>
          </p:cNvSpPr>
          <p:nvPr>
            <p:ph type="dt" sz="half" idx="10"/>
          </p:nvPr>
        </p:nvSpPr>
        <p:spPr/>
        <p:txBody>
          <a:bodyPr/>
          <a:lstStyle>
            <a:lvl1pPr>
              <a:defRPr/>
            </a:lvl1pPr>
          </a:lstStyle>
          <a:p>
            <a:pPr>
              <a:defRPr/>
            </a:pPr>
            <a:fld id="{CE3B42E1-0C2F-4A3F-975D-BF5B441F0AD3}" type="datetimeFigureOut">
              <a:rPr lang="en-GB"/>
              <a:pPr>
                <a:defRPr/>
              </a:pPr>
              <a:t>19/11/2025</a:t>
            </a:fld>
            <a:endParaRPr lang="en-GB" dirty="0"/>
          </a:p>
        </p:txBody>
      </p:sp>
      <p:sp>
        <p:nvSpPr>
          <p:cNvPr id="6" name="Slide Number Placeholder 5">
            <a:extLst>
              <a:ext uri="{FF2B5EF4-FFF2-40B4-BE49-F238E27FC236}">
                <a16:creationId xmlns:a16="http://schemas.microsoft.com/office/drawing/2014/main" id="{A6145AAE-D243-F3A4-F749-63846CCE6D58}"/>
              </a:ext>
            </a:extLst>
          </p:cNvPr>
          <p:cNvSpPr>
            <a:spLocks noGrp="1"/>
          </p:cNvSpPr>
          <p:nvPr>
            <p:ph type="sldNum" sz="quarter" idx="11"/>
          </p:nvPr>
        </p:nvSpPr>
        <p:spPr/>
        <p:txBody>
          <a:bodyPr/>
          <a:lstStyle>
            <a:lvl1pPr>
              <a:defRPr/>
            </a:lvl1pPr>
          </a:lstStyle>
          <a:p>
            <a:pPr>
              <a:defRPr/>
            </a:pPr>
            <a:fld id="{5B0B95A4-56D3-4A94-85C9-2A627174656F}" type="slidenum">
              <a:rPr lang="en-GB"/>
              <a:pPr>
                <a:defRPr/>
              </a:pPr>
              <a:t>‹#›</a:t>
            </a:fld>
            <a:endParaRPr lang="en-GB" dirty="0"/>
          </a:p>
        </p:txBody>
      </p:sp>
    </p:spTree>
    <p:extLst>
      <p:ext uri="{BB962C8B-B14F-4D97-AF65-F5344CB8AC3E}">
        <p14:creationId xmlns:p14="http://schemas.microsoft.com/office/powerpoint/2010/main" val="18800051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1E496D7E-C78F-60C6-AF65-DA6DB7834FF1}"/>
              </a:ext>
            </a:extLst>
          </p:cNvPr>
          <p:cNvSpPr>
            <a:spLocks noGrp="1"/>
          </p:cNvSpPr>
          <p:nvPr>
            <p:ph type="dt" sz="half" idx="10"/>
          </p:nvPr>
        </p:nvSpPr>
        <p:spPr/>
        <p:txBody>
          <a:bodyPr/>
          <a:lstStyle>
            <a:lvl1pPr>
              <a:defRPr/>
            </a:lvl1pPr>
          </a:lstStyle>
          <a:p>
            <a:pPr>
              <a:defRPr/>
            </a:pPr>
            <a:fld id="{023A4835-EAEF-46A6-8690-AEE7405585B8}" type="datetimeFigureOut">
              <a:rPr lang="en-GB"/>
              <a:pPr>
                <a:defRPr/>
              </a:pPr>
              <a:t>19/11/2025</a:t>
            </a:fld>
            <a:endParaRPr lang="en-GB" dirty="0"/>
          </a:p>
        </p:txBody>
      </p:sp>
      <p:sp>
        <p:nvSpPr>
          <p:cNvPr id="6" name="Slide Number Placeholder 5">
            <a:extLst>
              <a:ext uri="{FF2B5EF4-FFF2-40B4-BE49-F238E27FC236}">
                <a16:creationId xmlns:a16="http://schemas.microsoft.com/office/drawing/2014/main" id="{CD2E593B-FFE4-FA22-648B-84851725D7AB}"/>
              </a:ext>
            </a:extLst>
          </p:cNvPr>
          <p:cNvSpPr>
            <a:spLocks noGrp="1"/>
          </p:cNvSpPr>
          <p:nvPr>
            <p:ph type="sldNum" sz="quarter" idx="11"/>
          </p:nvPr>
        </p:nvSpPr>
        <p:spPr/>
        <p:txBody>
          <a:bodyPr/>
          <a:lstStyle>
            <a:lvl1pPr>
              <a:defRPr/>
            </a:lvl1pPr>
          </a:lstStyle>
          <a:p>
            <a:pPr>
              <a:defRPr/>
            </a:pPr>
            <a:fld id="{28610609-85CF-4C28-AC91-2BF401005EFD}" type="slidenum">
              <a:rPr lang="en-GB"/>
              <a:pPr>
                <a:defRPr/>
              </a:pPr>
              <a:t>‹#›</a:t>
            </a:fld>
            <a:endParaRPr lang="en-GB" dirty="0"/>
          </a:p>
        </p:txBody>
      </p:sp>
    </p:spTree>
    <p:extLst>
      <p:ext uri="{BB962C8B-B14F-4D97-AF65-F5344CB8AC3E}">
        <p14:creationId xmlns:p14="http://schemas.microsoft.com/office/powerpoint/2010/main" val="1611960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73C35F-1F7D-AB4E-E78C-3F0BAD979EBA}"/>
              </a:ext>
            </a:extLst>
          </p:cNvPr>
          <p:cNvSpPr>
            <a:spLocks noGrp="1"/>
          </p:cNvSpPr>
          <p:nvPr>
            <p:ph type="dt" sz="half" idx="10"/>
          </p:nvPr>
        </p:nvSpPr>
        <p:spPr/>
        <p:txBody>
          <a:bodyPr/>
          <a:lstStyle>
            <a:lvl1pPr>
              <a:defRPr/>
            </a:lvl1pPr>
          </a:lstStyle>
          <a:p>
            <a:pPr>
              <a:defRPr/>
            </a:pPr>
            <a:fld id="{5D596E57-D5D2-497A-994B-2B037685151F}" type="datetimeFigureOut">
              <a:rPr lang="en-GB"/>
              <a:pPr>
                <a:defRPr/>
              </a:pPr>
              <a:t>19/11/2025</a:t>
            </a:fld>
            <a:endParaRPr lang="en-GB" dirty="0"/>
          </a:p>
        </p:txBody>
      </p:sp>
      <p:sp>
        <p:nvSpPr>
          <p:cNvPr id="5" name="Slide Number Placeholder 5">
            <a:extLst>
              <a:ext uri="{FF2B5EF4-FFF2-40B4-BE49-F238E27FC236}">
                <a16:creationId xmlns:a16="http://schemas.microsoft.com/office/drawing/2014/main" id="{30C82E15-73B5-AF34-845C-F6B0B3042013}"/>
              </a:ext>
            </a:extLst>
          </p:cNvPr>
          <p:cNvSpPr>
            <a:spLocks noGrp="1"/>
          </p:cNvSpPr>
          <p:nvPr>
            <p:ph type="sldNum" sz="quarter" idx="11"/>
          </p:nvPr>
        </p:nvSpPr>
        <p:spPr/>
        <p:txBody>
          <a:bodyPr/>
          <a:lstStyle>
            <a:lvl1pPr>
              <a:defRPr/>
            </a:lvl1pPr>
          </a:lstStyle>
          <a:p>
            <a:pPr>
              <a:defRPr/>
            </a:pPr>
            <a:fld id="{433D3351-EC8C-48AF-83FB-EFD1F18C0417}" type="slidenum">
              <a:rPr lang="en-GB"/>
              <a:pPr>
                <a:defRPr/>
              </a:pPr>
              <a:t>‹#›</a:t>
            </a:fld>
            <a:endParaRPr lang="en-GB" dirty="0"/>
          </a:p>
        </p:txBody>
      </p:sp>
    </p:spTree>
    <p:extLst>
      <p:ext uri="{BB962C8B-B14F-4D97-AF65-F5344CB8AC3E}">
        <p14:creationId xmlns:p14="http://schemas.microsoft.com/office/powerpoint/2010/main" val="12782088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DB5DCC-19F8-3E64-8D1F-A10C01C23DC8}"/>
              </a:ext>
            </a:extLst>
          </p:cNvPr>
          <p:cNvSpPr>
            <a:spLocks noGrp="1"/>
          </p:cNvSpPr>
          <p:nvPr>
            <p:ph type="dt" sz="half" idx="10"/>
          </p:nvPr>
        </p:nvSpPr>
        <p:spPr/>
        <p:txBody>
          <a:bodyPr/>
          <a:lstStyle>
            <a:lvl1pPr>
              <a:defRPr/>
            </a:lvl1pPr>
          </a:lstStyle>
          <a:p>
            <a:pPr>
              <a:defRPr/>
            </a:pPr>
            <a:fld id="{5FA71DF0-F00A-4618-B95C-E803F05D727A}" type="datetimeFigureOut">
              <a:rPr lang="en-GB"/>
              <a:pPr>
                <a:defRPr/>
              </a:pPr>
              <a:t>19/11/2025</a:t>
            </a:fld>
            <a:endParaRPr lang="en-GB" dirty="0"/>
          </a:p>
        </p:txBody>
      </p:sp>
      <p:sp>
        <p:nvSpPr>
          <p:cNvPr id="5" name="Slide Number Placeholder 5">
            <a:extLst>
              <a:ext uri="{FF2B5EF4-FFF2-40B4-BE49-F238E27FC236}">
                <a16:creationId xmlns:a16="http://schemas.microsoft.com/office/drawing/2014/main" id="{59C67480-CCB2-D0E2-3A34-64557BFAC45C}"/>
              </a:ext>
            </a:extLst>
          </p:cNvPr>
          <p:cNvSpPr>
            <a:spLocks noGrp="1"/>
          </p:cNvSpPr>
          <p:nvPr>
            <p:ph type="sldNum" sz="quarter" idx="11"/>
          </p:nvPr>
        </p:nvSpPr>
        <p:spPr/>
        <p:txBody>
          <a:bodyPr/>
          <a:lstStyle>
            <a:lvl1pPr>
              <a:defRPr/>
            </a:lvl1pPr>
          </a:lstStyle>
          <a:p>
            <a:pPr>
              <a:defRPr/>
            </a:pPr>
            <a:fld id="{F71692B2-5D33-461D-B99F-07E8D1C899F5}" type="slidenum">
              <a:rPr lang="en-GB"/>
              <a:pPr>
                <a:defRPr/>
              </a:pPr>
              <a:t>‹#›</a:t>
            </a:fld>
            <a:endParaRPr lang="en-GB" dirty="0"/>
          </a:p>
        </p:txBody>
      </p:sp>
    </p:spTree>
    <p:extLst>
      <p:ext uri="{BB962C8B-B14F-4D97-AF65-F5344CB8AC3E}">
        <p14:creationId xmlns:p14="http://schemas.microsoft.com/office/powerpoint/2010/main" val="34500033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DA767653-A777-EDC6-F9BC-697169233604}"/>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6D0F589E-EC38-4807-377E-71067AC15510}"/>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AE5342E-DC46-B8BB-ED0B-8A6140B61AD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BFBA9D1B-D020-4873-9056-A37C182ED1B4}" type="datetimeFigureOut">
              <a:rPr lang="en-GB"/>
              <a:pPr>
                <a:defRPr/>
              </a:pPr>
              <a:t>19/11/2025</a:t>
            </a:fld>
            <a:endParaRPr lang="en-GB" dirty="0"/>
          </a:p>
        </p:txBody>
      </p:sp>
      <p:sp>
        <p:nvSpPr>
          <p:cNvPr id="6" name="Slide Number Placeholder 5">
            <a:extLst>
              <a:ext uri="{FF2B5EF4-FFF2-40B4-BE49-F238E27FC236}">
                <a16:creationId xmlns:a16="http://schemas.microsoft.com/office/drawing/2014/main" id="{16130C93-4970-173D-B277-6EBA05B2E672}"/>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pPr>
              <a:defRPr/>
            </a:pPr>
            <a:fld id="{E46F055F-E01F-4A06-9EE3-7AA3BD4E5DA6}"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723" r:id="rId1"/>
    <p:sldLayoutId id="2147483724"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136/archdischild-2024-327448" TargetMode="External"/><Relationship Id="rId2" Type="http://schemas.openxmlformats.org/officeDocument/2006/relationships/hyperlink" Target="https://doi.org/10.2217/pme-2017-0058" TargetMode="External"/><Relationship Id="rId1" Type="http://schemas.openxmlformats.org/officeDocument/2006/relationships/slideLayout" Target="../slideLayouts/slideLayout2.xml"/><Relationship Id="rId5" Type="http://schemas.openxmlformats.org/officeDocument/2006/relationships/hyperlink" Target="https://doi.org/10.1002/jso.23712" TargetMode="External"/><Relationship Id="rId4" Type="http://schemas.openxmlformats.org/officeDocument/2006/relationships/hyperlink" Target="https://doi.org/10.3389/fgene.2023.1282034"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england.nhs.uk/long-read/accelerating-genomic-medicine-in-the-nhs/" TargetMode="External"/><Relationship Id="rId7" Type="http://schemas.openxmlformats.org/officeDocument/2006/relationships/hyperlink" Target="https://doi.org/10.3325/cmj.2024.65.261" TargetMode="External"/><Relationship Id="rId2" Type="http://schemas.openxmlformats.org/officeDocument/2006/relationships/hyperlink" Target="https://doi.org/10.1038/ejhg.2013.158" TargetMode="External"/><Relationship Id="rId1" Type="http://schemas.openxmlformats.org/officeDocument/2006/relationships/slideLayout" Target="../slideLayouts/slideLayout2.xml"/><Relationship Id="rId6" Type="http://schemas.openxmlformats.org/officeDocument/2006/relationships/hyperlink" Target="https://www.sanger.ac.uk/news_item/recommendations-to-increase-access-to-whole-genome-sequencing-for-children-with-cancer/" TargetMode="External"/><Relationship Id="rId5" Type="http://schemas.openxmlformats.org/officeDocument/2006/relationships/hyperlink" Target="https://openi.nlm.nih.gov/detailedresult?img=PMC4610970_gr1&amp;req=4" TargetMode="External"/><Relationship Id="rId4" Type="http://schemas.openxmlformats.org/officeDocument/2006/relationships/hyperlink" Target="https://www.england.nhs.uk/long-read/the-nhs-genomic-medicine-service-achievements-in-20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67BFCA5-18DF-A76B-A2EA-7B267FDECBD5}"/>
              </a:ext>
            </a:extLst>
          </p:cNvPr>
          <p:cNvSpPr/>
          <p:nvPr/>
        </p:nvSpPr>
        <p:spPr>
          <a:xfrm>
            <a:off x="755650" y="3429000"/>
            <a:ext cx="7561263" cy="23034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2" name="Title 1">
            <a:extLst>
              <a:ext uri="{FF2B5EF4-FFF2-40B4-BE49-F238E27FC236}">
                <a16:creationId xmlns:a16="http://schemas.microsoft.com/office/drawing/2014/main" id="{D9CCBD0F-13CD-B69F-189E-3BDDE463DE18}"/>
              </a:ext>
            </a:extLst>
          </p:cNvPr>
          <p:cNvSpPr>
            <a:spLocks noGrp="1"/>
          </p:cNvSpPr>
          <p:nvPr>
            <p:ph type="ctrTitle"/>
          </p:nvPr>
        </p:nvSpPr>
        <p:spPr>
          <a:xfrm>
            <a:off x="107504" y="1125537"/>
            <a:ext cx="8856985" cy="4427538"/>
          </a:xfrm>
        </p:spPr>
        <p:txBody>
          <a:bodyPr rtlCol="0">
            <a:noAutofit/>
          </a:bodyPr>
          <a:lstStyle/>
          <a:p>
            <a:pPr eaLnBrk="1" fontAlgn="auto" hangingPunct="1">
              <a:spcAft>
                <a:spcPts val="0"/>
              </a:spcAft>
              <a:defRPr/>
            </a:pPr>
            <a:r>
              <a:rPr lang="en-GB" sz="4000" b="1" dirty="0">
                <a:solidFill>
                  <a:schemeClr val="accent2">
                    <a:lumMod val="20000"/>
                    <a:lumOff val="80000"/>
                  </a:schemeClr>
                </a:solidFill>
                <a:latin typeface="Arial" panose="020B0604020202020204" pitchFamily="34" charset="0"/>
                <a:cs typeface="Arial" panose="020B0604020202020204" pitchFamily="34" charset="0"/>
              </a:rPr>
              <a:t>Digital Transformation in the Health and Care Professions</a:t>
            </a:r>
            <a:br>
              <a:rPr lang="en-GB" sz="4000" b="1" dirty="0">
                <a:solidFill>
                  <a:schemeClr val="accent2">
                    <a:lumMod val="20000"/>
                    <a:lumOff val="80000"/>
                  </a:schemeClr>
                </a:solidFill>
                <a:latin typeface="Arial" panose="020B0604020202020204" pitchFamily="34" charset="0"/>
                <a:cs typeface="Arial" panose="020B0604020202020204" pitchFamily="34" charset="0"/>
              </a:rPr>
            </a:br>
            <a:r>
              <a:rPr lang="en-GB" sz="4000" b="1" dirty="0">
                <a:solidFill>
                  <a:schemeClr val="accent2">
                    <a:lumMod val="20000"/>
                    <a:lumOff val="80000"/>
                  </a:schemeClr>
                </a:solidFill>
                <a:latin typeface="Arial" panose="020B0604020202020204" pitchFamily="34" charset="0"/>
                <a:cs typeface="Arial" panose="020B0604020202020204" pitchFamily="34" charset="0"/>
              </a:rPr>
              <a:t> </a:t>
            </a:r>
            <a:br>
              <a:rPr lang="en-GB" sz="3600" b="1" dirty="0">
                <a:solidFill>
                  <a:schemeClr val="accent2">
                    <a:lumMod val="20000"/>
                    <a:lumOff val="80000"/>
                  </a:schemeClr>
                </a:solidFill>
                <a:latin typeface="Arial" panose="020B0604020202020204" pitchFamily="34" charset="0"/>
                <a:cs typeface="Arial" panose="020B0604020202020204" pitchFamily="34" charset="0"/>
              </a:rPr>
            </a:br>
            <a:r>
              <a:rPr lang="en-GB" sz="2800" b="1" dirty="0">
                <a:solidFill>
                  <a:schemeClr val="accent2">
                    <a:lumMod val="20000"/>
                    <a:lumOff val="80000"/>
                  </a:schemeClr>
                </a:solidFill>
                <a:latin typeface="Arial" panose="020B0604020202020204" pitchFamily="34" charset="0"/>
                <a:cs typeface="Arial" panose="020B0604020202020204" pitchFamily="34" charset="0"/>
              </a:rPr>
              <a:t>Modul code:BMHP6026</a:t>
            </a:r>
            <a:br>
              <a:rPr lang="en-GB" sz="2800" b="1" dirty="0">
                <a:solidFill>
                  <a:schemeClr val="accent2">
                    <a:lumMod val="20000"/>
                    <a:lumOff val="80000"/>
                  </a:schemeClr>
                </a:solidFill>
                <a:latin typeface="Arial" panose="020B0604020202020204" pitchFamily="34" charset="0"/>
                <a:cs typeface="Arial" panose="020B0604020202020204" pitchFamily="34" charset="0"/>
              </a:rPr>
            </a:br>
            <a:r>
              <a:rPr lang="en-GB" sz="2800" b="1" dirty="0">
                <a:solidFill>
                  <a:schemeClr val="accent2">
                    <a:lumMod val="20000"/>
                    <a:lumOff val="80000"/>
                  </a:schemeClr>
                </a:solidFill>
                <a:latin typeface="Arial" panose="020B0604020202020204" pitchFamily="34" charset="0"/>
                <a:cs typeface="Arial" panose="020B0604020202020204" pitchFamily="34" charset="0"/>
              </a:rPr>
              <a:t>Student name:  Aminata Sinayoko</a:t>
            </a:r>
            <a:br>
              <a:rPr lang="en-GB" sz="2800" b="1" dirty="0">
                <a:solidFill>
                  <a:schemeClr val="accent2">
                    <a:lumMod val="20000"/>
                    <a:lumOff val="80000"/>
                  </a:schemeClr>
                </a:solidFill>
                <a:latin typeface="Arial" panose="020B0604020202020204" pitchFamily="34" charset="0"/>
                <a:cs typeface="Arial" panose="020B0604020202020204" pitchFamily="34" charset="0"/>
              </a:rPr>
            </a:br>
            <a:r>
              <a:rPr lang="en-GB" sz="2800" b="1" dirty="0">
                <a:solidFill>
                  <a:schemeClr val="accent2">
                    <a:lumMod val="20000"/>
                    <a:lumOff val="80000"/>
                  </a:schemeClr>
                </a:solidFill>
                <a:latin typeface="Arial" panose="020B0604020202020204" pitchFamily="34" charset="0"/>
                <a:cs typeface="Arial" panose="020B0604020202020204" pitchFamily="34" charset="0"/>
              </a:rPr>
              <a:t>Student ID:2310293</a:t>
            </a:r>
            <a:br>
              <a:rPr lang="en-GB" sz="2800" b="1" dirty="0">
                <a:solidFill>
                  <a:schemeClr val="accent2">
                    <a:lumMod val="20000"/>
                    <a:lumOff val="80000"/>
                  </a:schemeClr>
                </a:solidFill>
                <a:latin typeface="Arial" panose="020B0604020202020204" pitchFamily="34" charset="0"/>
                <a:cs typeface="Arial" panose="020B0604020202020204" pitchFamily="34" charset="0"/>
              </a:rPr>
            </a:br>
            <a:r>
              <a:rPr lang="en-GB" sz="2800" b="1" dirty="0">
                <a:solidFill>
                  <a:schemeClr val="accent2">
                    <a:lumMod val="20000"/>
                    <a:lumOff val="80000"/>
                  </a:schemeClr>
                </a:solidFill>
                <a:latin typeface="Arial" panose="020B0604020202020204" pitchFamily="34" charset="0"/>
                <a:cs typeface="Arial" panose="020B0604020202020204" pitchFamily="34" charset="0"/>
              </a:rPr>
              <a:t>Lecture name: Laila Surani</a:t>
            </a:r>
            <a:br>
              <a:rPr lang="en-GB" sz="2800" b="1" dirty="0">
                <a:solidFill>
                  <a:schemeClr val="accent2">
                    <a:lumMod val="20000"/>
                    <a:lumOff val="80000"/>
                  </a:schemeClr>
                </a:solidFill>
                <a:latin typeface="Arial" panose="020B0604020202020204" pitchFamily="34" charset="0"/>
                <a:cs typeface="Arial" panose="020B0604020202020204" pitchFamily="34" charset="0"/>
              </a:rPr>
            </a:br>
            <a:r>
              <a:rPr kumimoji="0" lang="en-GB" sz="2800" b="1" i="0" u="none" strike="noStrike" kern="1200" cap="none" spc="0" normalizeH="0" baseline="0" noProof="0" dirty="0">
                <a:ln>
                  <a:noFill/>
                </a:ln>
                <a:solidFill>
                  <a:srgbClr val="FFFF00">
                    <a:lumMod val="20000"/>
                    <a:lumOff val="80000"/>
                  </a:srgbClr>
                </a:solidFill>
                <a:effectLst/>
                <a:uLnTx/>
                <a:uFillTx/>
                <a:latin typeface="Arial" panose="020B0604020202020204" pitchFamily="34" charset="0"/>
                <a:ea typeface="+mj-ea"/>
                <a:cs typeface="Arial" panose="020B0604020202020204" pitchFamily="34" charset="0"/>
              </a:rPr>
              <a:t>Component 2 : presentation</a:t>
            </a:r>
            <a:endParaRPr lang="en-GB" altLang="en-US" sz="2800" dirty="0">
              <a:solidFill>
                <a:schemeClr val="accent2">
                  <a:lumMod val="20000"/>
                  <a:lumOff val="80000"/>
                </a:schemeClr>
              </a:solidFill>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533AF7A0-1024-6BF9-A958-EF9E6CAD67F1}"/>
              </a:ext>
            </a:extLst>
          </p:cNvPr>
          <p:cNvSpPr>
            <a:spLocks noGrp="1" noChangeArrowheads="1"/>
          </p:cNvSpPr>
          <p:nvPr>
            <p:ph type="title"/>
          </p:nvPr>
        </p:nvSpPr>
        <p:spPr/>
        <p:txBody>
          <a:bodyPr/>
          <a:lstStyle/>
          <a:p>
            <a:pPr>
              <a:lnSpc>
                <a:spcPct val="107000"/>
              </a:lnSpc>
              <a:spcAft>
                <a:spcPts val="800"/>
              </a:spcAft>
            </a:pPr>
            <a:r>
              <a:rPr lang="en-GB" sz="4000" b="1" kern="0" dirty="0">
                <a:effectLst/>
                <a:latin typeface="Arial" panose="020B0604020202020204" pitchFamily="34" charset="0"/>
                <a:ea typeface="Calibri" panose="020F0502020204030204" pitchFamily="34" charset="0"/>
                <a:cs typeface="Arial" panose="020B0604020202020204" pitchFamily="34" charset="0"/>
              </a:rPr>
              <a:t>Generative AI</a:t>
            </a:r>
            <a:br>
              <a:rPr lang="en-GB" sz="4000" kern="100" dirty="0">
                <a:effectLst/>
                <a:latin typeface="Arial" panose="020B0604020202020204" pitchFamily="34" charset="0"/>
                <a:ea typeface="Aptos" panose="020B0004020202020204" pitchFamily="34" charset="0"/>
                <a:cs typeface="Arial" panose="020B0604020202020204" pitchFamily="34" charset="0"/>
              </a:rPr>
            </a:br>
            <a:endParaRPr lang="en-GB" altLang="en-US" sz="4000" b="1" dirty="0">
              <a:latin typeface="Arial" panose="020B0604020202020204" pitchFamily="34" charset="0"/>
              <a:cs typeface="Arial" panose="020B0604020202020204" pitchFamily="34" charset="0"/>
            </a:endParaRPr>
          </a:p>
        </p:txBody>
      </p:sp>
      <p:sp>
        <p:nvSpPr>
          <p:cNvPr id="8195" name="Content Placeholder 2">
            <a:extLst>
              <a:ext uri="{FF2B5EF4-FFF2-40B4-BE49-F238E27FC236}">
                <a16:creationId xmlns:a16="http://schemas.microsoft.com/office/drawing/2014/main" id="{9E479435-E1BD-24FB-87BB-6D8EB3AFD0AA}"/>
              </a:ext>
            </a:extLst>
          </p:cNvPr>
          <p:cNvSpPr>
            <a:spLocks noGrp="1" noChangeArrowheads="1"/>
          </p:cNvSpPr>
          <p:nvPr>
            <p:ph idx="1"/>
          </p:nvPr>
        </p:nvSpPr>
        <p:spPr>
          <a:xfrm>
            <a:off x="539552" y="1052736"/>
            <a:ext cx="8147248" cy="4463827"/>
          </a:xfrm>
        </p:spPr>
        <p:txBody>
          <a:bodyPr/>
          <a:lstStyle/>
          <a:p>
            <a:pPr>
              <a:lnSpc>
                <a:spcPct val="107000"/>
              </a:lnSpc>
              <a:spcAft>
                <a:spcPts val="800"/>
              </a:spcAft>
              <a:buNone/>
            </a:pPr>
            <a:r>
              <a:rPr lang="en-GB" sz="1200" kern="0" dirty="0">
                <a:effectLst/>
                <a:latin typeface="Arial" panose="020B0604020202020204" pitchFamily="34" charset="0"/>
                <a:ea typeface="Calibri" panose="020F0502020204030204" pitchFamily="34" charset="0"/>
                <a:cs typeface="Times New Roman" panose="02020603050405020304" pitchFamily="18" charset="0"/>
              </a:rPr>
              <a:t>        </a:t>
            </a:r>
            <a:r>
              <a:rPr lang="en-GB" sz="1200" kern="0" dirty="0">
                <a:effectLst/>
                <a:latin typeface="Arial" panose="020B0604020202020204" pitchFamily="34" charset="0"/>
                <a:ea typeface="Calibri" panose="020F050202020403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buNone/>
            </a:pPr>
            <a:r>
              <a:rPr lang="en-GB" sz="20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D4861-2F1A-3570-8884-341AEC452F4E}"/>
              </a:ext>
            </a:extLst>
          </p:cNvPr>
          <p:cNvSpPr>
            <a:spLocks noGrp="1"/>
          </p:cNvSpPr>
          <p:nvPr>
            <p:ph type="title"/>
          </p:nvPr>
        </p:nvSpPr>
        <p:spPr>
          <a:xfrm>
            <a:off x="457200" y="274638"/>
            <a:ext cx="8229600" cy="418058"/>
          </a:xfrm>
        </p:spPr>
        <p:txBody>
          <a:bodyPr/>
          <a:lstStyle/>
          <a:p>
            <a:r>
              <a:rPr lang="en-GB" sz="4000" dirty="0">
                <a:latin typeface="Arial" panose="020B0604020202020204" pitchFamily="34" charset="0"/>
                <a:cs typeface="Arial" panose="020B0604020202020204" pitchFamily="34" charset="0"/>
              </a:rPr>
              <a:t>Overview </a:t>
            </a:r>
          </a:p>
        </p:txBody>
      </p:sp>
      <p:sp>
        <p:nvSpPr>
          <p:cNvPr id="3" name="Content Placeholder 2">
            <a:extLst>
              <a:ext uri="{FF2B5EF4-FFF2-40B4-BE49-F238E27FC236}">
                <a16:creationId xmlns:a16="http://schemas.microsoft.com/office/drawing/2014/main" id="{A0D89B72-C569-B1CB-C82B-15B30B22FAC9}"/>
              </a:ext>
            </a:extLst>
          </p:cNvPr>
          <p:cNvSpPr>
            <a:spLocks noGrp="1"/>
          </p:cNvSpPr>
          <p:nvPr>
            <p:ph idx="1"/>
          </p:nvPr>
        </p:nvSpPr>
        <p:spPr>
          <a:xfrm>
            <a:off x="179512" y="836712"/>
            <a:ext cx="8507288" cy="5040560"/>
          </a:xfrm>
        </p:spPr>
        <p:txBody>
          <a:bodyPr/>
          <a:lstStyle/>
          <a:p>
            <a:r>
              <a:rPr lang="en-GB" sz="2400" dirty="0"/>
              <a:t>Tile : </a:t>
            </a:r>
            <a:r>
              <a:rPr lang="en-GB" sz="2400" kern="0" dirty="0">
                <a:effectLst/>
                <a:latin typeface="Times New Roman" panose="02020603050405020304" pitchFamily="18" charset="0"/>
                <a:ea typeface="Times New Roman" panose="02020603050405020304" pitchFamily="18" charset="0"/>
              </a:rPr>
              <a:t>Digital Innovation in Health and Social Care: Genomic Sequencing in the UK</a:t>
            </a:r>
            <a:endParaRPr lang="en-GB" sz="2400" kern="0" dirty="0">
              <a:latin typeface="Times New Roman" panose="02020603050405020304" pitchFamily="18" charset="0"/>
              <a:ea typeface="Times New Roman" panose="02020603050405020304" pitchFamily="18" charset="0"/>
            </a:endParaRPr>
          </a:p>
          <a:p>
            <a:r>
              <a:rPr lang="en-GB" sz="2400" kern="0" dirty="0">
                <a:latin typeface="Times New Roman" panose="02020603050405020304" pitchFamily="18" charset="0"/>
              </a:rPr>
              <a:t>Introduction</a:t>
            </a:r>
          </a:p>
          <a:p>
            <a:r>
              <a:rPr lang="en-GB" sz="2400" kern="0" dirty="0">
                <a:latin typeface="Times New Roman" panose="02020603050405020304" pitchFamily="18" charset="0"/>
              </a:rPr>
              <a:t>Impact on workforce</a:t>
            </a:r>
          </a:p>
          <a:p>
            <a:r>
              <a:rPr lang="en-GB" sz="2400" kern="0" dirty="0">
                <a:latin typeface="Times New Roman" panose="02020603050405020304" pitchFamily="18" charset="0"/>
              </a:rPr>
              <a:t>Impact on service delivery</a:t>
            </a:r>
          </a:p>
          <a:p>
            <a:r>
              <a:rPr lang="en-GB" sz="2400" kern="0" dirty="0">
                <a:latin typeface="Times New Roman" panose="02020603050405020304" pitchFamily="18" charset="0"/>
              </a:rPr>
              <a:t>Impact on patients</a:t>
            </a:r>
          </a:p>
          <a:p>
            <a:r>
              <a:rPr lang="en-GB" sz="2400" kern="0" dirty="0">
                <a:latin typeface="Times New Roman" panose="02020603050405020304" pitchFamily="18" charset="0"/>
              </a:rPr>
              <a:t>Impact on community</a:t>
            </a:r>
          </a:p>
          <a:p>
            <a:r>
              <a:rPr lang="en-GB" sz="2400" kern="0" dirty="0">
                <a:latin typeface="Times New Roman" panose="02020603050405020304" pitchFamily="18" charset="0"/>
              </a:rPr>
              <a:t>Challenge of  Genomic </a:t>
            </a:r>
          </a:p>
          <a:p>
            <a:r>
              <a:rPr lang="en-GB" sz="2400" kern="0" dirty="0">
                <a:latin typeface="Times New Roman" panose="02020603050405020304" pitchFamily="18" charset="0"/>
              </a:rPr>
              <a:t>Recommendation</a:t>
            </a:r>
          </a:p>
          <a:p>
            <a:r>
              <a:rPr lang="en-GB" sz="2400" kern="0" dirty="0">
                <a:latin typeface="Times New Roman" panose="02020603050405020304" pitchFamily="18" charset="0"/>
              </a:rPr>
              <a:t>Conclusion</a:t>
            </a:r>
          </a:p>
          <a:p>
            <a:r>
              <a:rPr lang="en-GB" sz="2400" kern="0" dirty="0">
                <a:latin typeface="Times New Roman" panose="02020603050405020304" pitchFamily="18" charset="0"/>
              </a:rPr>
              <a:t>Reference</a:t>
            </a:r>
          </a:p>
          <a:p>
            <a:endParaRPr lang="en-GB" sz="2400" kern="0" dirty="0">
              <a:latin typeface="Times New Roman" panose="02020603050405020304" pitchFamily="18" charset="0"/>
            </a:endParaRPr>
          </a:p>
          <a:p>
            <a:endParaRPr lang="en-GB" sz="2400" kern="0" dirty="0">
              <a:latin typeface="Times New Roman" panose="02020603050405020304" pitchFamily="18" charset="0"/>
            </a:endParaRPr>
          </a:p>
          <a:p>
            <a:endParaRPr lang="en-GB" sz="2400" kern="0" dirty="0">
              <a:latin typeface="Times New Roman" panose="02020603050405020304" pitchFamily="18" charset="0"/>
            </a:endParaRPr>
          </a:p>
          <a:p>
            <a:endParaRPr lang="en-GB" sz="2400" kern="0" dirty="0">
              <a:latin typeface="Times New Roman" panose="02020603050405020304" pitchFamily="18" charset="0"/>
            </a:endParaRPr>
          </a:p>
          <a:p>
            <a:pPr marL="0" indent="0">
              <a:buNone/>
            </a:pPr>
            <a:endParaRPr lang="en-GB" sz="2400" dirty="0"/>
          </a:p>
        </p:txBody>
      </p:sp>
    </p:spTree>
    <p:extLst>
      <p:ext uri="{BB962C8B-B14F-4D97-AF65-F5344CB8AC3E}">
        <p14:creationId xmlns:p14="http://schemas.microsoft.com/office/powerpoint/2010/main" val="39386994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28AA9902-B04C-627E-B1E9-982EF11BA839}"/>
              </a:ext>
            </a:extLst>
          </p:cNvPr>
          <p:cNvSpPr>
            <a:spLocks noGrp="1" noChangeArrowheads="1"/>
          </p:cNvSpPr>
          <p:nvPr>
            <p:ph type="title"/>
          </p:nvPr>
        </p:nvSpPr>
        <p:spPr>
          <a:xfrm>
            <a:off x="457200" y="274638"/>
            <a:ext cx="8229600" cy="490066"/>
          </a:xfrm>
        </p:spPr>
        <p:txBody>
          <a:bodyPr wrap="square" anchor="ctr">
            <a:noAutofit/>
          </a:bodyPr>
          <a:lstStyle/>
          <a:p>
            <a:pPr eaLnBrk="1" hangingPunct="1"/>
            <a:r>
              <a:rPr lang="en-GB" altLang="en-US" sz="4000" b="1" dirty="0">
                <a:latin typeface="Arial" panose="020B0604020202020204" pitchFamily="34" charset="0"/>
                <a:cs typeface="Arial" panose="020B0604020202020204" pitchFamily="34" charset="0"/>
              </a:rPr>
              <a:t>Introduction</a:t>
            </a:r>
          </a:p>
        </p:txBody>
      </p:sp>
      <p:sp>
        <p:nvSpPr>
          <p:cNvPr id="9219" name="Content Placeholder 2">
            <a:extLst>
              <a:ext uri="{FF2B5EF4-FFF2-40B4-BE49-F238E27FC236}">
                <a16:creationId xmlns:a16="http://schemas.microsoft.com/office/drawing/2014/main" id="{C1C6ACDF-5931-2BB9-0ADB-E604585E90B3}"/>
              </a:ext>
            </a:extLst>
          </p:cNvPr>
          <p:cNvSpPr>
            <a:spLocks noGrp="1" noChangeArrowheads="1"/>
          </p:cNvSpPr>
          <p:nvPr>
            <p:ph sz="half" idx="1"/>
          </p:nvPr>
        </p:nvSpPr>
        <p:spPr>
          <a:xfrm>
            <a:off x="457200" y="908720"/>
            <a:ext cx="3826768" cy="4680521"/>
          </a:xfrm>
        </p:spPr>
        <p:txBody>
          <a:bodyPr wrap="square" anchor="t">
            <a:normAutofit fontScale="25000" lnSpcReduction="20000"/>
          </a:bodyPr>
          <a:lstStyle/>
          <a:p>
            <a:pPr>
              <a:lnSpc>
                <a:spcPct val="115000"/>
              </a:lnSpc>
              <a:spcAft>
                <a:spcPts val="800"/>
              </a:spcAft>
              <a:buSzPts val="1000"/>
              <a:tabLst>
                <a:tab pos="457200" algn="l"/>
              </a:tabLst>
            </a:pPr>
            <a:r>
              <a:rPr lang="en-GB" sz="7200" kern="0" dirty="0">
                <a:effectLst/>
                <a:latin typeface="Arial" panose="020B0604020202020204" pitchFamily="34" charset="0"/>
                <a:cs typeface="Arial" panose="020B0604020202020204" pitchFamily="34" charset="0"/>
              </a:rPr>
              <a:t>Digital transformation </a:t>
            </a:r>
            <a:r>
              <a:rPr lang="en-GB" sz="7200" kern="0" dirty="0">
                <a:effectLst/>
                <a:latin typeface="Arial" panose="020B0604020202020204" pitchFamily="34" charset="0"/>
                <a:ea typeface="Times New Roman" panose="02020603050405020304" pitchFamily="18" charset="0"/>
                <a:cs typeface="Arial" panose="020B0604020202020204" pitchFamily="34" charset="0"/>
              </a:rPr>
              <a:t>refers to the integration of advanced technologies to improve clinical practice, patient outcomes, and system efficiency.</a:t>
            </a:r>
            <a:endParaRPr lang="en-GB" sz="7200" kern="0" dirty="0">
              <a:latin typeface="Arial" panose="020B0604020202020204" pitchFamily="34" charset="0"/>
              <a:ea typeface="Times New Roman" panose="02020603050405020304" pitchFamily="18" charset="0"/>
              <a:cs typeface="Arial" panose="020B0604020202020204" pitchFamily="34" charset="0"/>
            </a:endParaRPr>
          </a:p>
          <a:p>
            <a:pPr>
              <a:lnSpc>
                <a:spcPct val="115000"/>
              </a:lnSpc>
              <a:spcAft>
                <a:spcPts val="800"/>
              </a:spcAft>
              <a:buSzPts val="1000"/>
              <a:tabLst>
                <a:tab pos="457200" algn="l"/>
              </a:tabLst>
            </a:pPr>
            <a:r>
              <a:rPr lang="en-GB" sz="7200" kern="0" dirty="0">
                <a:effectLst/>
                <a:latin typeface="Arial" panose="020B0604020202020204" pitchFamily="34" charset="0"/>
                <a:ea typeface="Times New Roman" panose="02020603050405020304" pitchFamily="18" charset="0"/>
                <a:cs typeface="Arial" panose="020B0604020202020204" pitchFamily="34" charset="0"/>
              </a:rPr>
              <a:t>Genomic sequencing identifies an individual’s full genetic makeup, enabling earlier diagnosis, tailored treatment, and precision medicine (NHS England, 2022).</a:t>
            </a:r>
            <a:endParaRPr lang="en-GB" sz="7200" kern="100" dirty="0">
              <a:effectLst/>
              <a:latin typeface="Arial" panose="020B0604020202020204" pitchFamily="34" charset="0"/>
              <a:ea typeface="Aptos" panose="020B0004020202020204" pitchFamily="34" charset="0"/>
              <a:cs typeface="Arial" panose="020B0604020202020204" pitchFamily="34" charset="0"/>
            </a:endParaRPr>
          </a:p>
          <a:p>
            <a:pPr>
              <a:lnSpc>
                <a:spcPct val="90000"/>
              </a:lnSpc>
              <a:spcAft>
                <a:spcPts val="800"/>
              </a:spcAft>
              <a:buSzPts val="1000"/>
              <a:tabLst>
                <a:tab pos="457200" algn="l"/>
              </a:tabLst>
            </a:pPr>
            <a:r>
              <a:rPr lang="en-GB" sz="7200" kern="0" dirty="0">
                <a:effectLst/>
                <a:latin typeface="Arial" panose="020B0604020202020204" pitchFamily="34" charset="0"/>
                <a:ea typeface="Times New Roman" panose="02020603050405020304" pitchFamily="18" charset="0"/>
                <a:cs typeface="Arial" panose="020B0604020202020204" pitchFamily="34" charset="0"/>
              </a:rPr>
              <a:t>Supports NHS-wide digital innovation priorities</a:t>
            </a:r>
            <a:endParaRPr lang="en-GB" sz="7200" kern="0" dirty="0">
              <a:effectLst/>
              <a:latin typeface="Arial" panose="020B0604020202020204" pitchFamily="34" charset="0"/>
              <a:cs typeface="Arial" panose="020B0604020202020204" pitchFamily="34" charset="0"/>
            </a:endParaRPr>
          </a:p>
          <a:p>
            <a:pPr>
              <a:lnSpc>
                <a:spcPct val="90000"/>
              </a:lnSpc>
              <a:spcAft>
                <a:spcPts val="800"/>
              </a:spcAft>
              <a:buSzPts val="1000"/>
              <a:tabLst>
                <a:tab pos="457200" algn="l"/>
              </a:tabLst>
            </a:pPr>
            <a:r>
              <a:rPr lang="en-GB" sz="7200" kern="0" dirty="0">
                <a:latin typeface="Arial" panose="020B0604020202020204" pitchFamily="34" charset="0"/>
                <a:cs typeface="Arial" panose="020B0604020202020204" pitchFamily="34" charset="0"/>
              </a:rPr>
              <a:t>NHS Genomic Medicine Service  established in 2018 (</a:t>
            </a:r>
            <a:r>
              <a:rPr kumimoji="0" lang="en-US" sz="7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NHS England, 2024).</a:t>
            </a:r>
            <a:endParaRPr lang="en-GB" sz="7200" kern="0" dirty="0">
              <a:effectLst/>
              <a:latin typeface="Arial" panose="020B0604020202020204" pitchFamily="34" charset="0"/>
              <a:cs typeface="Arial" panose="020B0604020202020204" pitchFamily="34" charset="0"/>
            </a:endParaRPr>
          </a:p>
          <a:p>
            <a:pPr marL="0" lvl="0" indent="0">
              <a:lnSpc>
                <a:spcPct val="90000"/>
              </a:lnSpc>
              <a:spcAft>
                <a:spcPts val="800"/>
              </a:spcAft>
              <a:buSzPts val="1000"/>
              <a:buNone/>
              <a:tabLst>
                <a:tab pos="457200" algn="l"/>
              </a:tabLst>
            </a:pPr>
            <a:endParaRPr lang="en-GB" sz="1500" kern="0" dirty="0">
              <a:effectLst/>
            </a:endParaRPr>
          </a:p>
        </p:txBody>
      </p:sp>
      <p:pic>
        <p:nvPicPr>
          <p:cNvPr id="2" name="What is Genomic Sequencing_ - Trimed">
            <a:hlinkClick r:id="" action="ppaction://media"/>
            <a:extLst>
              <a:ext uri="{FF2B5EF4-FFF2-40B4-BE49-F238E27FC236}">
                <a16:creationId xmlns:a16="http://schemas.microsoft.com/office/drawing/2014/main" id="{16E3C827-F4B9-CC4E-D7C9-36F7EC90708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211960" y="1628800"/>
            <a:ext cx="4752528" cy="265535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5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149611A8-991F-5F43-CE1F-6AAB9A6D803C}"/>
              </a:ext>
            </a:extLst>
          </p:cNvPr>
          <p:cNvSpPr>
            <a:spLocks noGrp="1" noChangeArrowheads="1"/>
          </p:cNvSpPr>
          <p:nvPr>
            <p:ph type="title"/>
          </p:nvPr>
        </p:nvSpPr>
        <p:spPr>
          <a:xfrm>
            <a:off x="457200" y="274638"/>
            <a:ext cx="8229600" cy="490066"/>
          </a:xfrm>
        </p:spPr>
        <p:txBody>
          <a:bodyPr wrap="square" anchor="ctr">
            <a:normAutofit fontScale="90000"/>
          </a:bodyPr>
          <a:lstStyle/>
          <a:p>
            <a:pPr eaLnBrk="1" hangingPunct="1"/>
            <a:r>
              <a:rPr lang="en-GB" altLang="en-US" sz="4000" b="1" dirty="0">
                <a:latin typeface="Arial" panose="020B0604020202020204" pitchFamily="34" charset="0"/>
                <a:cs typeface="Arial" panose="020B0604020202020204" pitchFamily="34" charset="0"/>
              </a:rPr>
              <a:t>Impact on Workforce</a:t>
            </a:r>
          </a:p>
        </p:txBody>
      </p:sp>
      <p:sp>
        <p:nvSpPr>
          <p:cNvPr id="11267" name="Content Placeholder 2">
            <a:extLst>
              <a:ext uri="{FF2B5EF4-FFF2-40B4-BE49-F238E27FC236}">
                <a16:creationId xmlns:a16="http://schemas.microsoft.com/office/drawing/2014/main" id="{D9061B99-4CFE-8104-C7E3-F5E7DC78A5B8}"/>
              </a:ext>
            </a:extLst>
          </p:cNvPr>
          <p:cNvSpPr>
            <a:spLocks noGrp="1" noChangeArrowheads="1"/>
          </p:cNvSpPr>
          <p:nvPr>
            <p:ph sz="half" idx="1"/>
          </p:nvPr>
        </p:nvSpPr>
        <p:spPr>
          <a:xfrm>
            <a:off x="457200" y="1196752"/>
            <a:ext cx="4038600" cy="4392489"/>
          </a:xfrm>
        </p:spPr>
        <p:txBody>
          <a:bodyPr wrap="square" anchor="t">
            <a:normAutofit/>
          </a:bodyPr>
          <a:lstStyle/>
          <a:p>
            <a:pPr eaLnBrk="1" hangingPunct="1">
              <a:lnSpc>
                <a:spcPct val="90000"/>
              </a:lnSpc>
            </a:pPr>
            <a:r>
              <a:rPr lang="en-US" altLang="en-US" sz="1800" dirty="0">
                <a:latin typeface="Arial" panose="020B0604020202020204" pitchFamily="34" charset="0"/>
                <a:cs typeface="Arial" panose="020B0604020202020204" pitchFamily="34" charset="0"/>
              </a:rPr>
              <a:t>Changing staff responsibilities and the necessary skill sets.</a:t>
            </a:r>
          </a:p>
          <a:p>
            <a:pPr eaLnBrk="1" hangingPunct="1">
              <a:lnSpc>
                <a:spcPct val="90000"/>
              </a:lnSpc>
            </a:pPr>
            <a:r>
              <a:rPr lang="en-US" altLang="en-US" sz="1800" dirty="0">
                <a:latin typeface="Arial" panose="020B0604020202020204" pitchFamily="34" charset="0"/>
                <a:cs typeface="Arial" panose="020B0604020202020204" pitchFamily="34" charset="0"/>
              </a:rPr>
              <a:t>The necessity for genomic understanding and education for clinicians who are not specialized in genetics (</a:t>
            </a:r>
            <a:r>
              <a:rPr lang="en-GB" sz="1800" dirty="0">
                <a:solidFill>
                  <a:srgbClr val="000000"/>
                </a:solidFill>
                <a:effectLst/>
                <a:latin typeface="Arial" panose="020B0604020202020204" pitchFamily="34" charset="0"/>
                <a:ea typeface="Times New Roman" panose="02020603050405020304" pitchFamily="18" charset="0"/>
              </a:rPr>
              <a:t>Bogue et al., 2025). </a:t>
            </a:r>
            <a:endParaRPr lang="en-US" altLang="en-US" sz="1800" dirty="0">
              <a:latin typeface="Arial" panose="020B0604020202020204" pitchFamily="34" charset="0"/>
              <a:cs typeface="Arial" panose="020B0604020202020204" pitchFamily="34" charset="0"/>
            </a:endParaRPr>
          </a:p>
          <a:p>
            <a:pPr eaLnBrk="1" hangingPunct="1">
              <a:lnSpc>
                <a:spcPct val="90000"/>
              </a:lnSpc>
            </a:pPr>
            <a:r>
              <a:rPr lang="en-US" altLang="en-US" sz="1800" dirty="0">
                <a:latin typeface="Arial" panose="020B0604020202020204" pitchFamily="34" charset="0"/>
                <a:cs typeface="Arial" panose="020B0604020202020204" pitchFamily="34" charset="0"/>
              </a:rPr>
              <a:t>Challenges within the workforce: differences in skills, financial implications, infrastructure issues, and ethical considerations (</a:t>
            </a:r>
            <a:r>
              <a:rPr lang="en-GB" sz="1800" dirty="0">
                <a:solidFill>
                  <a:srgbClr val="000000"/>
                </a:solidFill>
                <a:effectLst/>
                <a:latin typeface="Arial" panose="020B0604020202020204" pitchFamily="34" charset="0"/>
                <a:ea typeface="Times New Roman" panose="02020603050405020304" pitchFamily="18" charset="0"/>
              </a:rPr>
              <a:t>Friedrich et al., 2024). </a:t>
            </a:r>
            <a:endParaRPr lang="en-GB" altLang="en-US" sz="1800" dirty="0">
              <a:latin typeface="Arial" panose="020B0604020202020204" pitchFamily="34" charset="0"/>
              <a:cs typeface="Arial" panose="020B0604020202020204" pitchFamily="34" charset="0"/>
            </a:endParaRPr>
          </a:p>
        </p:txBody>
      </p:sp>
      <p:sp>
        <p:nvSpPr>
          <p:cNvPr id="6" name="AutoShape 10" descr="Genetic counselors and Genomic Counseling in the United Kingdom - Middleton  - 2015 - Molecular Genetics &amp; Genomic Medicine - Wiley Online Library">
            <a:extLst>
              <a:ext uri="{FF2B5EF4-FFF2-40B4-BE49-F238E27FC236}">
                <a16:creationId xmlns:a16="http://schemas.microsoft.com/office/drawing/2014/main" id="{7C65CD5B-DC71-7C05-EE81-B5CDD8F1FBE7}"/>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62" name="Picture 14" descr="Bioinformatics as a multidisciplinary ...">
            <a:extLst>
              <a:ext uri="{FF2B5EF4-FFF2-40B4-BE49-F238E27FC236}">
                <a16:creationId xmlns:a16="http://schemas.microsoft.com/office/drawing/2014/main" id="{29D732C1-69A9-89A0-3352-440E7CE748A9}"/>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580112" y="1196752"/>
            <a:ext cx="3207778" cy="388843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E1B9C7D-8250-38DE-8D20-8643B39603A6}"/>
              </a:ext>
            </a:extLst>
          </p:cNvPr>
          <p:cNvSpPr txBox="1"/>
          <p:nvPr/>
        </p:nvSpPr>
        <p:spPr>
          <a:xfrm rot="10800000" flipV="1">
            <a:off x="5796136" y="4716006"/>
            <a:ext cx="1656184" cy="276999"/>
          </a:xfrm>
          <a:prstGeom prst="rect">
            <a:avLst/>
          </a:prstGeom>
          <a:noFill/>
        </p:spPr>
        <p:txBody>
          <a:bodyPr wrap="square">
            <a:spAutoFit/>
          </a:bodyPr>
          <a:lstStyle/>
          <a:p>
            <a:r>
              <a:rPr kumimoji="0" lang="en-GB" sz="12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(NIH.gov</a:t>
            </a:r>
            <a:r>
              <a:rPr lang="en-GB" sz="1200" dirty="0">
                <a:solidFill>
                  <a:srgbClr val="000000"/>
                </a:solidFill>
                <a:latin typeface="Calibri" panose="020F0502020204030204" pitchFamily="34" charset="0"/>
                <a:ea typeface="Times New Roman" panose="02020603050405020304" pitchFamily="18" charset="0"/>
              </a:rPr>
              <a:t> , </a:t>
            </a:r>
            <a:r>
              <a:rPr kumimoji="0" lang="en-GB" sz="12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2025)</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7917E418-5F51-412D-A495-2561B081D173}"/>
              </a:ext>
            </a:extLst>
          </p:cNvPr>
          <p:cNvSpPr>
            <a:spLocks noGrp="1" noChangeArrowheads="1"/>
          </p:cNvSpPr>
          <p:nvPr>
            <p:ph type="title"/>
          </p:nvPr>
        </p:nvSpPr>
        <p:spPr>
          <a:xfrm>
            <a:off x="457200" y="188640"/>
            <a:ext cx="8229600" cy="673715"/>
          </a:xfrm>
        </p:spPr>
        <p:txBody>
          <a:bodyPr wrap="square" anchor="ctr">
            <a:normAutofit fontScale="90000"/>
          </a:bodyPr>
          <a:lstStyle/>
          <a:p>
            <a:pPr eaLnBrk="1" hangingPunct="1"/>
            <a:r>
              <a:rPr lang="en-GB" altLang="en-US" sz="4000" b="1" dirty="0">
                <a:latin typeface="Arial" panose="020B0604020202020204" pitchFamily="34" charset="0"/>
                <a:cs typeface="Arial" panose="020B0604020202020204" pitchFamily="34" charset="0"/>
              </a:rPr>
              <a:t>Impact on service delivery </a:t>
            </a:r>
          </a:p>
        </p:txBody>
      </p:sp>
      <p:sp>
        <p:nvSpPr>
          <p:cNvPr id="12291" name="Content Placeholder 2">
            <a:extLst>
              <a:ext uri="{FF2B5EF4-FFF2-40B4-BE49-F238E27FC236}">
                <a16:creationId xmlns:a16="http://schemas.microsoft.com/office/drawing/2014/main" id="{6BC7C250-1F8B-CA89-E924-9E4E1795D668}"/>
              </a:ext>
            </a:extLst>
          </p:cNvPr>
          <p:cNvSpPr>
            <a:spLocks noGrp="1" noChangeArrowheads="1"/>
          </p:cNvSpPr>
          <p:nvPr>
            <p:ph sz="half" idx="1"/>
          </p:nvPr>
        </p:nvSpPr>
        <p:spPr>
          <a:xfrm>
            <a:off x="457200" y="1600201"/>
            <a:ext cx="4038600" cy="3989040"/>
          </a:xfrm>
        </p:spPr>
        <p:txBody>
          <a:bodyPr wrap="square" anchor="t">
            <a:normAutofit/>
          </a:bodyPr>
          <a:lstStyle/>
          <a:p>
            <a:pPr marL="0" indent="0" eaLnBrk="1" hangingPunct="1">
              <a:buNone/>
            </a:pPr>
            <a:r>
              <a:rPr lang="en-US" altLang="en-US" sz="2600" dirty="0"/>
              <a:t>• </a:t>
            </a:r>
            <a:r>
              <a:rPr lang="en-US" altLang="en-US" sz="1800" dirty="0">
                <a:latin typeface="Arial" panose="020B0604020202020204" pitchFamily="34" charset="0"/>
                <a:cs typeface="Arial" panose="020B0604020202020204" pitchFamily="34" charset="0"/>
              </a:rPr>
              <a:t>Improved diagnostic capabilities and targeted therapeutic interventions </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(NHS England, 2022). </a:t>
            </a:r>
            <a:endParaRPr lang="en-US" altLang="en-US" sz="1800" dirty="0">
              <a:latin typeface="Arial" panose="020B0604020202020204" pitchFamily="34" charset="0"/>
              <a:cs typeface="Arial" panose="020B0604020202020204" pitchFamily="34" charset="0"/>
            </a:endParaRPr>
          </a:p>
          <a:p>
            <a:pPr marL="0" indent="0" eaLnBrk="1" hangingPunct="1">
              <a:buNone/>
            </a:pPr>
            <a:r>
              <a:rPr lang="en-US" altLang="en-US" sz="1800" dirty="0">
                <a:latin typeface="Arial" panose="020B0604020202020204" pitchFamily="34" charset="0"/>
                <a:cs typeface="Arial" panose="020B0604020202020204" pitchFamily="34" charset="0"/>
              </a:rPr>
              <a:t>• Integration of genomic data with electronic health records </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(Barwell et al., 2018). </a:t>
            </a:r>
            <a:endParaRPr lang="en-US" sz="1800" dirty="0">
              <a:solidFill>
                <a:srgbClr val="000000"/>
              </a:solidFill>
              <a:latin typeface="Arial" panose="020B0604020202020204" pitchFamily="34" charset="0"/>
              <a:cs typeface="Arial" panose="020B0604020202020204" pitchFamily="34" charset="0"/>
            </a:endParaRPr>
          </a:p>
          <a:p>
            <a:pPr eaLnBrk="1" hangingPunct="1"/>
            <a:r>
              <a:rPr lang="en-GB" sz="1800" kern="0" dirty="0">
                <a:effectLst/>
                <a:latin typeface="Arial" panose="020B0604020202020204" pitchFamily="34" charset="0"/>
                <a:ea typeface="Times New Roman" panose="02020603050405020304" pitchFamily="18" charset="0"/>
                <a:cs typeface="Arial" panose="020B0604020202020204" pitchFamily="34" charset="0"/>
              </a:rPr>
              <a:t>Increasing administrative and analytical workload.</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0" indent="0" eaLnBrk="1" hangingPunct="1">
              <a:buNone/>
            </a:pPr>
            <a:endParaRPr lang="en-US" altLang="en-US" sz="2000" dirty="0">
              <a:latin typeface="Arial" panose="020B0604020202020204" pitchFamily="34" charset="0"/>
              <a:cs typeface="Arial" panose="020B0604020202020204" pitchFamily="34" charset="0"/>
            </a:endParaRPr>
          </a:p>
          <a:p>
            <a:pPr marL="0" indent="0" eaLnBrk="1" hangingPunct="1">
              <a:buNone/>
            </a:pPr>
            <a:endParaRPr lang="en-GB" altLang="en-US" sz="2600" dirty="0"/>
          </a:p>
        </p:txBody>
      </p:sp>
      <p:pic>
        <p:nvPicPr>
          <p:cNvPr id="2052" name="Picture 4" descr="Flow chart of common next generation sequencing approachesWES: Workflow for WES. Genomic DNA samples are broken up into short-length fragments. After adaptor ligation, exonic DNA fragments are captured with exon-specific probes and amplified by PCR to prepare the exon sequence library. WGS: Workflow for WGS. Genomic DNA samples are broken up into short-length fragments. After adaptor ligation, the DNA fragments with adaptor are amplified by PCR to prepare the DNA sequence library. RNA-seq: Workflow for RNA-seq. RNA samples are randomly broken up into short-length fragments. After reverse transcription, cDNA fragments are ligated to adaptors and amplified by PCR to prepare the cDNA sequence library. After the sequence library is set up for each approach, sequencing is then performed on designated sequencers followed by computational analysis. WES, whole-exome sequencing; WGS, whole-genome sequencing.">
            <a:extLst>
              <a:ext uri="{FF2B5EF4-FFF2-40B4-BE49-F238E27FC236}">
                <a16:creationId xmlns:a16="http://schemas.microsoft.com/office/drawing/2014/main" id="{F4B6446C-1097-EE2A-A50A-6FDBC1EAA2D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1268760"/>
            <a:ext cx="4038600" cy="3451521"/>
          </a:xfrm>
          <a:prstGeom prst="rect">
            <a:avLst/>
          </a:prstGeom>
          <a:solidFill>
            <a:srgbClr val="FFFFFF"/>
          </a:solidFill>
        </p:spPr>
      </p:pic>
      <p:sp>
        <p:nvSpPr>
          <p:cNvPr id="5" name="TextBox 4">
            <a:extLst>
              <a:ext uri="{FF2B5EF4-FFF2-40B4-BE49-F238E27FC236}">
                <a16:creationId xmlns:a16="http://schemas.microsoft.com/office/drawing/2014/main" id="{4B913A05-BB26-B07A-9C88-8121822C5114}"/>
              </a:ext>
            </a:extLst>
          </p:cNvPr>
          <p:cNvSpPr txBox="1"/>
          <p:nvPr/>
        </p:nvSpPr>
        <p:spPr>
          <a:xfrm rot="10800000" flipV="1">
            <a:off x="5652120" y="5040688"/>
            <a:ext cx="1584176" cy="276999"/>
          </a:xfrm>
          <a:prstGeom prst="rect">
            <a:avLst/>
          </a:prstGeom>
          <a:noFill/>
        </p:spPr>
        <p:txBody>
          <a:bodyPr wrap="square">
            <a:spAutoFit/>
          </a:bodyPr>
          <a:lstStyle/>
          <a:p>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NIH.gov. (2025) </a:t>
            </a:r>
            <a:endParaRPr lang="en-GB" sz="1200" dirty="0">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942A93D5-FD8A-F3DE-135F-44B26B523EE3}"/>
              </a:ext>
            </a:extLst>
          </p:cNvPr>
          <p:cNvSpPr>
            <a:spLocks noGrp="1" noChangeArrowheads="1"/>
          </p:cNvSpPr>
          <p:nvPr>
            <p:ph type="title"/>
          </p:nvPr>
        </p:nvSpPr>
        <p:spPr>
          <a:xfrm>
            <a:off x="457200" y="274638"/>
            <a:ext cx="8229600" cy="346050"/>
          </a:xfrm>
        </p:spPr>
        <p:txBody>
          <a:bodyPr wrap="square" anchor="ctr">
            <a:normAutofit fontScale="90000"/>
          </a:bodyPr>
          <a:lstStyle/>
          <a:p>
            <a:pPr eaLnBrk="1" hangingPunct="1"/>
            <a:r>
              <a:rPr lang="en-GB" altLang="en-US" b="1" dirty="0"/>
              <a:t>Impact on patients </a:t>
            </a:r>
          </a:p>
        </p:txBody>
      </p:sp>
      <p:sp>
        <p:nvSpPr>
          <p:cNvPr id="13320" name="Text Placeholder 2">
            <a:extLst>
              <a:ext uri="{FF2B5EF4-FFF2-40B4-BE49-F238E27FC236}">
                <a16:creationId xmlns:a16="http://schemas.microsoft.com/office/drawing/2014/main" id="{C7BC1FFD-159B-01DD-06E5-3AE439D7537E}"/>
              </a:ext>
            </a:extLst>
          </p:cNvPr>
          <p:cNvSpPr>
            <a:spLocks noGrp="1"/>
          </p:cNvSpPr>
          <p:nvPr>
            <p:ph type="body" idx="1"/>
          </p:nvPr>
        </p:nvSpPr>
        <p:spPr>
          <a:xfrm>
            <a:off x="457200" y="1535113"/>
            <a:ext cx="4040188" cy="237703"/>
          </a:xfrm>
        </p:spPr>
        <p:txBody>
          <a:bodyPr/>
          <a:lstStyle/>
          <a:p>
            <a:r>
              <a:rPr lang="en-US" dirty="0">
                <a:latin typeface="Arial" panose="020B0604020202020204" pitchFamily="34" charset="0"/>
                <a:cs typeface="Arial" panose="020B0604020202020204" pitchFamily="34" charset="0"/>
              </a:rPr>
              <a:t>Benefice</a:t>
            </a:r>
          </a:p>
        </p:txBody>
      </p:sp>
      <p:sp>
        <p:nvSpPr>
          <p:cNvPr id="13315" name="Content Placeholder 2">
            <a:extLst>
              <a:ext uri="{FF2B5EF4-FFF2-40B4-BE49-F238E27FC236}">
                <a16:creationId xmlns:a16="http://schemas.microsoft.com/office/drawing/2014/main" id="{2243F134-54DA-F72D-0716-D600279CC749}"/>
              </a:ext>
            </a:extLst>
          </p:cNvPr>
          <p:cNvSpPr>
            <a:spLocks noGrp="1" noChangeArrowheads="1"/>
          </p:cNvSpPr>
          <p:nvPr>
            <p:ph sz="half" idx="2"/>
          </p:nvPr>
        </p:nvSpPr>
        <p:spPr>
          <a:xfrm>
            <a:off x="457200" y="1700808"/>
            <a:ext cx="4040188" cy="3888433"/>
          </a:xfrm>
        </p:spPr>
        <p:txBody>
          <a:bodyPr wrap="square" anchor="t">
            <a:noAutofit/>
          </a:bodyPr>
          <a:lstStyle/>
          <a:p>
            <a:pPr eaLnBrk="1" hangingPunct="1">
              <a:lnSpc>
                <a:spcPct val="90000"/>
              </a:lnSpc>
            </a:pPr>
            <a:r>
              <a:rPr lang="en-US" altLang="en-US" sz="1800" dirty="0">
                <a:latin typeface="Arial" panose="020B0604020202020204" pitchFamily="34" charset="0"/>
                <a:cs typeface="Arial" panose="020B0604020202020204" pitchFamily="34" charset="0"/>
              </a:rPr>
              <a:t>Faster and more precise diagnoses, particularly for uncommon diseases </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(Baker et al., 2022). </a:t>
            </a:r>
            <a:endParaRPr lang="en-GB" sz="180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eaLnBrk="1" hangingPunct="1">
              <a:lnSpc>
                <a:spcPct val="90000"/>
              </a:lnSpc>
            </a:pPr>
            <a:r>
              <a:rPr lang="en-GB" sz="1800" kern="0" dirty="0">
                <a:effectLst/>
                <a:latin typeface="Arial" panose="020B0604020202020204" pitchFamily="34" charset="0"/>
                <a:ea typeface="Times New Roman" panose="02020603050405020304" pitchFamily="18" charset="0"/>
                <a:cs typeface="Arial" panose="020B0604020202020204" pitchFamily="34" charset="0"/>
              </a:rPr>
              <a:t>Predicts individual responses to medication, reducing adverse drug reactions (NHS England, 2022).</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eaLnBrk="1" hangingPunct="1">
              <a:lnSpc>
                <a:spcPct val="90000"/>
              </a:lnSpc>
            </a:pPr>
            <a:endParaRPr lang="en-US" altLang="en-US" sz="2000" dirty="0">
              <a:latin typeface="Arial" panose="020B0604020202020204" pitchFamily="34" charset="0"/>
              <a:cs typeface="Arial" panose="020B0604020202020204" pitchFamily="34" charset="0"/>
            </a:endParaRPr>
          </a:p>
        </p:txBody>
      </p:sp>
      <p:sp>
        <p:nvSpPr>
          <p:cNvPr id="13322" name="Text Placeholder 4">
            <a:extLst>
              <a:ext uri="{FF2B5EF4-FFF2-40B4-BE49-F238E27FC236}">
                <a16:creationId xmlns:a16="http://schemas.microsoft.com/office/drawing/2014/main" id="{10A0DEC0-2B59-B45F-AF59-90C8B54FE511}"/>
              </a:ext>
            </a:extLst>
          </p:cNvPr>
          <p:cNvSpPr>
            <a:spLocks noGrp="1"/>
          </p:cNvSpPr>
          <p:nvPr>
            <p:ph type="body" sz="quarter" idx="3"/>
          </p:nvPr>
        </p:nvSpPr>
        <p:spPr>
          <a:xfrm>
            <a:off x="5148064" y="1535113"/>
            <a:ext cx="3538736" cy="165695"/>
          </a:xfrm>
        </p:spPr>
        <p:txBody>
          <a:bodyPr/>
          <a:lstStyle/>
          <a:p>
            <a:r>
              <a:rPr lang="en-US" dirty="0">
                <a:latin typeface="Arial" panose="020B0604020202020204" pitchFamily="34" charset="0"/>
                <a:cs typeface="Arial" panose="020B0604020202020204" pitchFamily="34" charset="0"/>
              </a:rPr>
              <a:t>challenge</a:t>
            </a:r>
          </a:p>
        </p:txBody>
      </p:sp>
      <p:sp>
        <p:nvSpPr>
          <p:cNvPr id="13324" name="Content Placeholder 5">
            <a:extLst>
              <a:ext uri="{FF2B5EF4-FFF2-40B4-BE49-F238E27FC236}">
                <a16:creationId xmlns:a16="http://schemas.microsoft.com/office/drawing/2014/main" id="{AAAA59D5-3718-8DD3-C350-D111B722E781}"/>
              </a:ext>
            </a:extLst>
          </p:cNvPr>
          <p:cNvSpPr>
            <a:spLocks noGrp="1"/>
          </p:cNvSpPr>
          <p:nvPr>
            <p:ph sz="quarter" idx="4"/>
          </p:nvPr>
        </p:nvSpPr>
        <p:spPr>
          <a:xfrm>
            <a:off x="4645025" y="1700809"/>
            <a:ext cx="4041775" cy="3888432"/>
          </a:xfrm>
        </p:spPr>
        <p:txBody>
          <a:bodyPr/>
          <a:lstStyle/>
          <a:p>
            <a:pPr eaLnBrk="1" hangingPunct="1">
              <a:lnSpc>
                <a:spcPct val="90000"/>
              </a:lnSpc>
              <a:defRPr/>
            </a:pP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Emotional and cognitive difficulties arising from intricate genetic data</a:t>
            </a:r>
            <a:r>
              <a:rPr lang="en-GB" sz="1800" dirty="0">
                <a:effectLst/>
                <a:latin typeface="Arial" panose="020B0604020202020204" pitchFamily="34" charset="0"/>
                <a:ea typeface="Times New Roman" panose="02020603050405020304" pitchFamily="18" charset="0"/>
                <a:cs typeface="Arial" panose="020B0604020202020204" pitchFamily="34" charset="0"/>
              </a:rPr>
              <a:t> (Baker et al., 2022).</a:t>
            </a:r>
          </a:p>
          <a:p>
            <a:pPr eaLnBrk="1" hangingPunct="1">
              <a:lnSpc>
                <a:spcPct val="90000"/>
              </a:lnSpc>
              <a:defRPr/>
            </a:pPr>
            <a:r>
              <a:rPr lang="en-GB" sz="1800" kern="0" dirty="0">
                <a:effectLst/>
                <a:latin typeface="Arial" panose="020B0604020202020204" pitchFamily="34" charset="0"/>
                <a:ea typeface="Times New Roman" panose="02020603050405020304" pitchFamily="18" charset="0"/>
                <a:cs typeface="Arial" panose="020B0604020202020204" pitchFamily="34" charset="0"/>
              </a:rPr>
              <a:t> Importance of counselling and communication support </a:t>
            </a:r>
            <a:endPar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F91D66F8-AF8D-A3CC-B500-50E9C1267136}"/>
              </a:ext>
            </a:extLst>
          </p:cNvPr>
          <p:cNvSpPr>
            <a:spLocks noGrp="1" noChangeArrowheads="1"/>
          </p:cNvSpPr>
          <p:nvPr>
            <p:ph type="title"/>
          </p:nvPr>
        </p:nvSpPr>
        <p:spPr>
          <a:xfrm>
            <a:off x="457200" y="274638"/>
            <a:ext cx="8229600" cy="562074"/>
          </a:xfrm>
        </p:spPr>
        <p:txBody>
          <a:bodyPr wrap="square" anchor="ctr">
            <a:normAutofit fontScale="90000"/>
          </a:bodyPr>
          <a:lstStyle/>
          <a:p>
            <a:pPr eaLnBrk="1" hangingPunct="1"/>
            <a:r>
              <a:rPr lang="en-GB" altLang="en-US" sz="4000" b="1" dirty="0"/>
              <a:t>Impact on community </a:t>
            </a:r>
          </a:p>
        </p:txBody>
      </p:sp>
      <p:sp>
        <p:nvSpPr>
          <p:cNvPr id="14339" name="Content Placeholder 2">
            <a:extLst>
              <a:ext uri="{FF2B5EF4-FFF2-40B4-BE49-F238E27FC236}">
                <a16:creationId xmlns:a16="http://schemas.microsoft.com/office/drawing/2014/main" id="{F2D83590-ED73-B239-AD81-FBFC6B7B21B4}"/>
              </a:ext>
            </a:extLst>
          </p:cNvPr>
          <p:cNvSpPr>
            <a:spLocks noGrp="1" noChangeArrowheads="1"/>
          </p:cNvSpPr>
          <p:nvPr>
            <p:ph sz="half" idx="1"/>
          </p:nvPr>
        </p:nvSpPr>
        <p:spPr>
          <a:xfrm>
            <a:off x="457200" y="1600201"/>
            <a:ext cx="4038600" cy="3989040"/>
          </a:xfrm>
        </p:spPr>
        <p:txBody>
          <a:bodyPr wrap="square" anchor="t">
            <a:normAutofit/>
          </a:bodyPr>
          <a:lstStyle/>
          <a:p>
            <a:pPr eaLnBrk="1" hangingPunct="1">
              <a:lnSpc>
                <a:spcPct val="90000"/>
              </a:lnSpc>
            </a:pPr>
            <a:r>
              <a:rPr lang="en-US" altLang="en-US" sz="1800" dirty="0">
                <a:latin typeface="Arial" panose="020B0604020202020204" pitchFamily="34" charset="0"/>
                <a:cs typeface="Arial" panose="020B0604020202020204" pitchFamily="34" charset="0"/>
              </a:rPr>
              <a:t>Population health advantages: prevention, neonatal screening, genomic surveillance for COVID-19 </a:t>
            </a:r>
            <a:r>
              <a:rPr lang="en-GB" sz="1800" kern="100" dirty="0">
                <a:effectLst/>
                <a:latin typeface="Arial" panose="020B0604020202020204" pitchFamily="34" charset="0"/>
                <a:ea typeface="Aptos" panose="020B0004020202020204" pitchFamily="34" charset="0"/>
                <a:cs typeface="Arial" panose="020B0604020202020204" pitchFamily="34" charset="0"/>
              </a:rPr>
              <a:t>(Burton et al., 2014). </a:t>
            </a:r>
            <a:endParaRPr lang="en-US" sz="1800" kern="100" dirty="0">
              <a:latin typeface="Arial" panose="020B0604020202020204" pitchFamily="34" charset="0"/>
              <a:ea typeface="Aptos" panose="020B0004020202020204" pitchFamily="34" charset="0"/>
              <a:cs typeface="Arial" panose="020B0604020202020204" pitchFamily="34" charset="0"/>
            </a:endParaRPr>
          </a:p>
          <a:p>
            <a:pPr eaLnBrk="1" hangingPunct="1">
              <a:lnSpc>
                <a:spcPct val="90000"/>
              </a:lnSpc>
            </a:pPr>
            <a:r>
              <a:rPr lang="en-US" altLang="en-US" sz="1800" dirty="0">
                <a:latin typeface="Arial" panose="020B0604020202020204" pitchFamily="34" charset="0"/>
                <a:cs typeface="Arial" panose="020B0604020202020204" pitchFamily="34" charset="0"/>
              </a:rPr>
              <a:t> </a:t>
            </a:r>
            <a:r>
              <a:rPr lang="en-GB" sz="1800" kern="0" dirty="0">
                <a:effectLst/>
                <a:latin typeface="Arial" panose="020B0604020202020204" pitchFamily="34" charset="0"/>
                <a:ea typeface="Times New Roman" panose="02020603050405020304" pitchFamily="18" charset="0"/>
                <a:cs typeface="Arial" panose="020B0604020202020204" pitchFamily="34" charset="0"/>
              </a:rPr>
              <a:t>Societal and ethical considerations: consent, equity, trust (Shah et al., 2024).</a:t>
            </a:r>
          </a:p>
          <a:p>
            <a:pPr eaLnBrk="1" hangingPunct="1">
              <a:lnSpc>
                <a:spcPct val="90000"/>
              </a:lnSpc>
            </a:pPr>
            <a:r>
              <a:rPr lang="en-GB" sz="1800" kern="0" dirty="0">
                <a:effectLst/>
                <a:latin typeface="Arial" panose="020B0604020202020204" pitchFamily="34" charset="0"/>
                <a:ea typeface="Times New Roman" panose="02020603050405020304" pitchFamily="18" charset="0"/>
                <a:cs typeface="Arial" panose="020B0604020202020204" pitchFamily="34" charset="0"/>
              </a:rPr>
              <a:t>Importance of public-health ethics and inclusivity</a:t>
            </a:r>
            <a:endParaRPr lang="en-GB" altLang="en-US" sz="1800" dirty="0">
              <a:latin typeface="Arial" panose="020B0604020202020204" pitchFamily="34" charset="0"/>
              <a:cs typeface="Arial" panose="020B0604020202020204" pitchFamily="34" charset="0"/>
            </a:endParaRPr>
          </a:p>
        </p:txBody>
      </p:sp>
      <p:pic>
        <p:nvPicPr>
          <p:cNvPr id="1028" name="Picture 4" descr="Image library - Genomics Education Programme">
            <a:extLst>
              <a:ext uri="{FF2B5EF4-FFF2-40B4-BE49-F238E27FC236}">
                <a16:creationId xmlns:a16="http://schemas.microsoft.com/office/drawing/2014/main" id="{434E1CD1-943C-A897-20BD-30CE6C04F59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006" r="14001" b="2"/>
          <a:stretch>
            <a:fillRect/>
          </a:stretch>
        </p:blipFill>
        <p:spPr bwMode="auto">
          <a:xfrm>
            <a:off x="4648200" y="1600201"/>
            <a:ext cx="4038600" cy="3989040"/>
          </a:xfrm>
          <a:prstGeom prst="rect">
            <a:avLst/>
          </a:prstGeom>
          <a:solidFill>
            <a:srgbClr val="FFFFFF"/>
          </a:solid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501F3901-9AC4-450B-D2B3-FE20E593002F}"/>
              </a:ext>
            </a:extLst>
          </p:cNvPr>
          <p:cNvSpPr>
            <a:spLocks noGrp="1" noChangeArrowheads="1"/>
          </p:cNvSpPr>
          <p:nvPr>
            <p:ph type="title"/>
          </p:nvPr>
        </p:nvSpPr>
        <p:spPr>
          <a:xfrm>
            <a:off x="179512" y="188640"/>
            <a:ext cx="8507288" cy="648072"/>
          </a:xfrm>
        </p:spPr>
        <p:txBody>
          <a:bodyPr/>
          <a:lstStyle/>
          <a:p>
            <a:pPr eaLnBrk="1" hangingPunct="1"/>
            <a:r>
              <a:rPr lang="en-GB" altLang="en-US" sz="4000" b="1" dirty="0">
                <a:latin typeface="Arial" panose="020B0604020202020204" pitchFamily="34" charset="0"/>
                <a:cs typeface="Arial" panose="020B0604020202020204" pitchFamily="34" charset="0"/>
              </a:rPr>
              <a:t>Challenges of the Genomic </a:t>
            </a:r>
          </a:p>
        </p:txBody>
      </p:sp>
      <p:sp>
        <p:nvSpPr>
          <p:cNvPr id="15363" name="Content Placeholder 2">
            <a:extLst>
              <a:ext uri="{FF2B5EF4-FFF2-40B4-BE49-F238E27FC236}">
                <a16:creationId xmlns:a16="http://schemas.microsoft.com/office/drawing/2014/main" id="{0151D166-2F29-3BF4-46CD-D4DADE9BC3E8}"/>
              </a:ext>
            </a:extLst>
          </p:cNvPr>
          <p:cNvSpPr>
            <a:spLocks noGrp="1" noChangeArrowheads="1"/>
          </p:cNvSpPr>
          <p:nvPr>
            <p:ph idx="1"/>
          </p:nvPr>
        </p:nvSpPr>
        <p:spPr>
          <a:xfrm>
            <a:off x="457200" y="1340768"/>
            <a:ext cx="8229600" cy="4175795"/>
          </a:xfrm>
        </p:spPr>
        <p:txBody>
          <a:bodyPr/>
          <a:lstStyle/>
          <a:p>
            <a:pPr eaLnBrk="1" hangingPunct="1"/>
            <a:r>
              <a:rPr lang="en-US" altLang="en-US" sz="1800" dirty="0">
                <a:latin typeface="Arial" panose="020B0604020202020204" pitchFamily="34" charset="0"/>
                <a:cs typeface="Arial" panose="020B0604020202020204" pitchFamily="34" charset="0"/>
              </a:rPr>
              <a:t>Diverse societal views on genetic Information ( Hall et al.,2015).</a:t>
            </a:r>
          </a:p>
          <a:p>
            <a:pPr eaLnBrk="1" hangingPunct="1"/>
            <a:r>
              <a:rPr lang="en-US" altLang="en-US" sz="1800" dirty="0">
                <a:latin typeface="Arial" panose="020B0604020202020204" pitchFamily="34" charset="0"/>
                <a:cs typeface="Arial" panose="020B0604020202020204" pitchFamily="34" charset="0"/>
              </a:rPr>
              <a:t>Need for inclusive and transparent governance.</a:t>
            </a:r>
          </a:p>
          <a:p>
            <a:pPr eaLnBrk="1" hangingPunct="1"/>
            <a:r>
              <a:rPr lang="en-US" altLang="en-US" sz="1800" dirty="0">
                <a:latin typeface="Arial" panose="020B0604020202020204" pitchFamily="34" charset="0"/>
                <a:cs typeface="Arial" panose="020B0604020202020204" pitchFamily="34" charset="0"/>
              </a:rPr>
              <a:t>Gaps in pediatric and community genomic care </a:t>
            </a:r>
            <a:r>
              <a:rPr lang="en-GB" sz="1800" dirty="0">
                <a:solidFill>
                  <a:srgbClr val="000000"/>
                </a:solidFill>
                <a:effectLst/>
                <a:latin typeface="Arial" panose="020B0604020202020204" pitchFamily="34" charset="0"/>
                <a:ea typeface="Times New Roman" panose="02020603050405020304" pitchFamily="18" charset="0"/>
              </a:rPr>
              <a:t>(Bogue et al., 2025).</a:t>
            </a:r>
          </a:p>
          <a:p>
            <a:pPr eaLnBrk="1" hangingPunct="1"/>
            <a:r>
              <a:rPr lang="en-US" altLang="en-US" sz="1800" dirty="0">
                <a:latin typeface="Arial" panose="020B0604020202020204" pitchFamily="34" charset="0"/>
                <a:cs typeface="Arial" panose="020B0604020202020204" pitchFamily="34" charset="0"/>
              </a:rPr>
              <a:t>Elevated expenses associated with training and infrastructure (</a:t>
            </a:r>
            <a:r>
              <a:rPr lang="en-GB" sz="1800" dirty="0">
                <a:solidFill>
                  <a:srgbClr val="000000"/>
                </a:solidFill>
                <a:effectLst/>
                <a:latin typeface="Arial" panose="020B0604020202020204" pitchFamily="34" charset="0"/>
                <a:ea typeface="Times New Roman" panose="02020603050405020304" pitchFamily="18" charset="0"/>
              </a:rPr>
              <a:t>Barwell et al., 2018). </a:t>
            </a:r>
            <a:endPar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eaLnBrk="1" hangingPunct="1"/>
            <a:r>
              <a:rPr lang="en-US" altLang="en-US" sz="1800" dirty="0">
                <a:latin typeface="Arial" panose="020B0604020202020204" pitchFamily="34" charset="0"/>
                <a:cs typeface="Arial" panose="020B0604020202020204" pitchFamily="34" charset="0"/>
              </a:rPr>
              <a:t>Ethical and legal obligations.</a:t>
            </a: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R="0" lvl="0" algn="l" defTabSz="914400" rtl="0" eaLnBrk="1" fontAlgn="base" latinLnBrk="0" hangingPunct="1">
              <a:lnSpc>
                <a:spcPct val="100000"/>
              </a:lnSpc>
              <a:spcBef>
                <a:spcPct val="20000"/>
              </a:spcBef>
              <a:spcAft>
                <a:spcPct val="0"/>
              </a:spcAft>
              <a:buClrTx/>
              <a:buSzTx/>
              <a:tabLst/>
              <a:defRPr/>
            </a:pP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importance of data privacy, informed consent, and social equity.</a:t>
            </a:r>
          </a:p>
          <a:p>
            <a:pPr marL="0" indent="0" eaLnBrk="1" hangingPunct="1">
              <a:buNone/>
            </a:pPr>
            <a:endParaRPr lang="en-GB" altLang="en-US" sz="2000" dirty="0">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B54BAEDD-6732-4487-91B6-6F8C0C67898E}"/>
              </a:ext>
            </a:extLst>
          </p:cNvPr>
          <p:cNvSpPr>
            <a:spLocks noGrp="1" noChangeArrowheads="1"/>
          </p:cNvSpPr>
          <p:nvPr>
            <p:ph type="title"/>
          </p:nvPr>
        </p:nvSpPr>
        <p:spPr>
          <a:xfrm>
            <a:off x="457200" y="0"/>
            <a:ext cx="8229600" cy="908720"/>
          </a:xfrm>
        </p:spPr>
        <p:txBody>
          <a:bodyPr/>
          <a:lstStyle/>
          <a:p>
            <a:r>
              <a:rPr lang="en-GB" altLang="en-US" sz="4000" b="1" dirty="0">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F49699CC-2E34-1585-BFBE-AD48997432C0}"/>
              </a:ext>
            </a:extLst>
          </p:cNvPr>
          <p:cNvSpPr>
            <a:spLocks noGrp="1"/>
          </p:cNvSpPr>
          <p:nvPr>
            <p:ph idx="1"/>
          </p:nvPr>
        </p:nvSpPr>
        <p:spPr>
          <a:xfrm>
            <a:off x="457200" y="1124744"/>
            <a:ext cx="8229600" cy="4608512"/>
          </a:xfrm>
        </p:spPr>
        <p:txBody>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Provide comprehensive training for healthcare staff to improve genomic literacy across NHS trusts (</a:t>
            </a:r>
            <a:r>
              <a:rPr lang="en-GB" sz="1800" kern="0">
                <a:latin typeface="Arial" panose="020B0604020202020204" pitchFamily="34" charset="0"/>
                <a:ea typeface="Times New Roman" panose="02020603050405020304" pitchFamily="18" charset="0"/>
                <a:cs typeface="Arial" panose="020B0604020202020204" pitchFamily="34" charset="0"/>
              </a:rPr>
              <a:t>NIH.gov, 2025).</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Strengthen training on the consent process and communication of inherited variants (Sanger.ac.uk, 2020).</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Ensure pathways manage primary and secondary findings ethically and effectively (Miller et al., 2014).</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Promote routine integration of next-generation sequencing, especially in oncology (Miller et al., 2014).</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Use decision-support tools to manage uncertainty and improve communication around incidental findings.</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0" indent="0">
              <a:buNone/>
            </a:pP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C7ADE3F3-09CC-08AF-7D0F-0AFCB3756CC7}"/>
              </a:ext>
            </a:extLst>
          </p:cNvPr>
          <p:cNvSpPr>
            <a:spLocks noGrp="1" noChangeArrowheads="1"/>
          </p:cNvSpPr>
          <p:nvPr>
            <p:ph type="title"/>
          </p:nvPr>
        </p:nvSpPr>
        <p:spPr/>
        <p:txBody>
          <a:bodyPr/>
          <a:lstStyle/>
          <a:p>
            <a:pPr eaLnBrk="1" hangingPunct="1"/>
            <a:r>
              <a:rPr lang="en-GB" altLang="en-US" sz="4000" b="1" dirty="0">
                <a:latin typeface="Arial" panose="020B0604020202020204" pitchFamily="34" charset="0"/>
                <a:cs typeface="Arial" panose="020B0604020202020204" pitchFamily="34" charset="0"/>
              </a:rPr>
              <a:t>Conclusion</a:t>
            </a:r>
          </a:p>
        </p:txBody>
      </p:sp>
      <p:sp>
        <p:nvSpPr>
          <p:cNvPr id="17411" name="Content Placeholder 2">
            <a:extLst>
              <a:ext uri="{FF2B5EF4-FFF2-40B4-BE49-F238E27FC236}">
                <a16:creationId xmlns:a16="http://schemas.microsoft.com/office/drawing/2014/main" id="{068C8833-39E3-00AB-F702-B00A1004B4C0}"/>
              </a:ext>
            </a:extLst>
          </p:cNvPr>
          <p:cNvSpPr>
            <a:spLocks noGrp="1" noChangeArrowheads="1"/>
          </p:cNvSpPr>
          <p:nvPr>
            <p:ph idx="1"/>
          </p:nvPr>
        </p:nvSpPr>
        <p:spPr>
          <a:xfrm>
            <a:off x="251520" y="1600200"/>
            <a:ext cx="8892480" cy="3916363"/>
          </a:xfrm>
        </p:spPr>
        <p:txBody>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Genomic sequencing has transformative potential across health and social care.</a:t>
            </a:r>
            <a:endParaRPr lang="en-GB" sz="1800" kern="1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Benefits depend on strong workforce training, ethical governance, digital infrastructure, and patient engagement</a:t>
            </a:r>
            <a:endParaRPr lang="en-GB" altLang="en-US" sz="1800" dirty="0">
              <a:latin typeface="Arial" panose="020B06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2B64C5CC-17E0-DA49-39FF-791C69D38D68}"/>
              </a:ext>
            </a:extLst>
          </p:cNvPr>
          <p:cNvSpPr>
            <a:spLocks noGrp="1" noChangeArrowheads="1"/>
          </p:cNvSpPr>
          <p:nvPr>
            <p:ph type="title"/>
          </p:nvPr>
        </p:nvSpPr>
        <p:spPr>
          <a:xfrm>
            <a:off x="457200" y="274638"/>
            <a:ext cx="8229600" cy="130026"/>
          </a:xfrm>
        </p:spPr>
        <p:txBody>
          <a:bodyPr/>
          <a:lstStyle/>
          <a:p>
            <a:pPr eaLnBrk="1" hangingPunct="1"/>
            <a:r>
              <a:rPr lang="en-GB" altLang="en-US" sz="4000" b="1" dirty="0">
                <a:latin typeface="Arial" panose="020B0604020202020204" pitchFamily="34" charset="0"/>
                <a:cs typeface="Arial" panose="020B0604020202020204" pitchFamily="34" charset="0"/>
              </a:rPr>
              <a:t>References</a:t>
            </a:r>
          </a:p>
        </p:txBody>
      </p:sp>
      <p:sp>
        <p:nvSpPr>
          <p:cNvPr id="18435" name="Content Placeholder 2">
            <a:extLst>
              <a:ext uri="{FF2B5EF4-FFF2-40B4-BE49-F238E27FC236}">
                <a16:creationId xmlns:a16="http://schemas.microsoft.com/office/drawing/2014/main" id="{A3C5DF0D-F254-9CB7-CDA6-A98E0AC963CF}"/>
              </a:ext>
            </a:extLst>
          </p:cNvPr>
          <p:cNvSpPr>
            <a:spLocks noGrp="1" noChangeArrowheads="1"/>
          </p:cNvSpPr>
          <p:nvPr>
            <p:ph idx="1"/>
          </p:nvPr>
        </p:nvSpPr>
        <p:spPr>
          <a:xfrm>
            <a:off x="179512" y="764704"/>
            <a:ext cx="8856984" cy="5472608"/>
          </a:xfrm>
        </p:spPr>
        <p:txBody>
          <a:bodyPr/>
          <a:lstStyle/>
          <a:p>
            <a:pPr>
              <a:lnSpc>
                <a:spcPts val="1800"/>
              </a:lnSpc>
              <a:spcAft>
                <a:spcPts val="800"/>
              </a:spcAft>
            </a:pPr>
            <a:r>
              <a:rPr lang="en-GB" sz="12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Baker, A., Tolwinski, K., Atondo, J., Davis, F.D., Goehringer, J., Jones, L.K., Pisieczko, C.J., Sturm, A.C., Williams, J.L., Williams, M.S., Rahm, A.K. and Buchanan, A.H. (2022). Understanding the Patient Experience of Receiving Clinically Actionable Genetic Results from the MyCode Community Health Initiative, a Population-Based Genomic Screening Initiative. </a:t>
            </a:r>
            <a:r>
              <a:rPr lang="en-GB" sz="12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Journal of Personalized Medicine</a:t>
            </a:r>
            <a:r>
              <a:rPr lang="en-GB" sz="12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12(9), p.1511. doi:https://doi.org/10.3390/jpm12091511( Accessed:15 November 2025)</a:t>
            </a:r>
            <a:endParaRPr lang="en-GB" sz="1200" kern="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a:lnSpc>
                <a:spcPts val="1800"/>
              </a:lnSpc>
              <a:spcAft>
                <a:spcPts val="800"/>
              </a:spcAft>
            </a:pPr>
            <a:r>
              <a:rPr lang="en-GB" sz="1200" kern="0" dirty="0">
                <a:effectLst/>
                <a:latin typeface="Arial" panose="020B0604020202020204" pitchFamily="34" charset="0"/>
                <a:ea typeface="Times New Roman" panose="02020603050405020304" pitchFamily="18" charset="0"/>
                <a:cs typeface="Arial" panose="020B0604020202020204" pitchFamily="34" charset="0"/>
              </a:rPr>
              <a:t>Barwell, J.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et al.</a:t>
            </a:r>
            <a:r>
              <a:rPr lang="en-GB" sz="1200" kern="0" dirty="0">
                <a:effectLst/>
                <a:latin typeface="Arial" panose="020B0604020202020204" pitchFamily="34" charset="0"/>
                <a:ea typeface="Times New Roman" panose="02020603050405020304" pitchFamily="18" charset="0"/>
                <a:cs typeface="Arial" panose="020B0604020202020204" pitchFamily="34" charset="0"/>
              </a:rPr>
              <a:t> (2018) ‘A response to the Chief Medical Officer’s report on Genomic Medicine: a catalyst for transformation’,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Personalized medicine</a:t>
            </a:r>
            <a:r>
              <a:rPr lang="en-GB" sz="1200" kern="0" dirty="0">
                <a:effectLst/>
                <a:latin typeface="Arial" panose="020B0604020202020204" pitchFamily="34" charset="0"/>
                <a:ea typeface="Times New Roman" panose="02020603050405020304" pitchFamily="18" charset="0"/>
                <a:cs typeface="Arial" panose="020B0604020202020204" pitchFamily="34" charset="0"/>
              </a:rPr>
              <a:t>, 15(1), pp. 5–8. Available at: </a:t>
            </a:r>
            <a:r>
              <a:rPr lang="en-GB" sz="1200" u="sng" kern="0"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2"/>
              </a:rPr>
              <a:t>https://doi.org/10.2217/pme-2017-0058</a:t>
            </a:r>
            <a:r>
              <a:rPr lang="en-GB" sz="1200" kern="0" dirty="0">
                <a:effectLst/>
                <a:latin typeface="Arial" panose="020B0604020202020204" pitchFamily="34" charset="0"/>
                <a:ea typeface="Times New Roman" panose="02020603050405020304" pitchFamily="18" charset="0"/>
                <a:cs typeface="Arial" panose="020B0604020202020204" pitchFamily="34" charset="0"/>
              </a:rPr>
              <a:t> ( Accessed: 11 November 2025).</a:t>
            </a:r>
            <a:endParaRPr lang="en-GB" sz="1200" kern="0" dirty="0">
              <a:latin typeface="Arial" panose="020B0604020202020204" pitchFamily="34" charset="0"/>
              <a:ea typeface="Times New Roman" panose="02020603050405020304" pitchFamily="18" charset="0"/>
              <a:cs typeface="Arial" panose="020B0604020202020204" pitchFamily="34" charset="0"/>
            </a:endParaRPr>
          </a:p>
          <a:p>
            <a:pPr>
              <a:lnSpc>
                <a:spcPct val="115000"/>
              </a:lnSpc>
              <a:spcAft>
                <a:spcPts val="800"/>
              </a:spcAft>
            </a:pPr>
            <a:r>
              <a:rPr lang="en-GB" sz="1200" kern="0" dirty="0">
                <a:effectLst/>
                <a:latin typeface="Arial" panose="020B0604020202020204" pitchFamily="34" charset="0"/>
                <a:ea typeface="Times New Roman" panose="02020603050405020304" pitchFamily="18" charset="0"/>
                <a:cs typeface="Arial" panose="020B0604020202020204" pitchFamily="34" charset="0"/>
              </a:rPr>
              <a:t>Bogue, D.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et al.</a:t>
            </a:r>
            <a:r>
              <a:rPr lang="en-GB" sz="1200" kern="0" dirty="0">
                <a:effectLst/>
                <a:latin typeface="Arial" panose="020B0604020202020204" pitchFamily="34" charset="0"/>
                <a:ea typeface="Times New Roman" panose="02020603050405020304" pitchFamily="18" charset="0"/>
                <a:cs typeface="Arial" panose="020B0604020202020204" pitchFamily="34" charset="0"/>
              </a:rPr>
              <a:t> (2025) ‘Mainstreaming genomics in paediatrics’,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Archives of disease in childhood. Education and practice edition</a:t>
            </a:r>
            <a:r>
              <a:rPr lang="en-GB" sz="1200" kern="0" dirty="0">
                <a:effectLst/>
                <a:latin typeface="Arial" panose="020B0604020202020204" pitchFamily="34" charset="0"/>
                <a:ea typeface="Times New Roman" panose="02020603050405020304" pitchFamily="18" charset="0"/>
                <a:cs typeface="Arial" panose="020B0604020202020204" pitchFamily="34" charset="0"/>
              </a:rPr>
              <a:t>, p. edpract-2024-327448. Available at: </a:t>
            </a:r>
            <a:r>
              <a:rPr lang="en-GB" sz="1200" u="sng" kern="0"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3"/>
              </a:rPr>
              <a:t>https://doi.org/10.1136/archdischild-2024-327448</a:t>
            </a:r>
            <a:r>
              <a:rPr lang="en-GB" sz="1200" kern="0" dirty="0">
                <a:effectLst/>
                <a:latin typeface="Arial" panose="020B0604020202020204" pitchFamily="34" charset="0"/>
                <a:ea typeface="Times New Roman" panose="02020603050405020304" pitchFamily="18" charset="0"/>
                <a:cs typeface="Arial" panose="020B0604020202020204" pitchFamily="34" charset="0"/>
              </a:rPr>
              <a:t> ( Accessed: 10 November 2025).</a:t>
            </a:r>
          </a:p>
          <a:p>
            <a:pPr>
              <a:lnSpc>
                <a:spcPts val="1800"/>
              </a:lnSpc>
              <a:spcAft>
                <a:spcPts val="800"/>
              </a:spcAft>
            </a:pPr>
            <a:r>
              <a:rPr lang="en-GB" sz="12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Burton, H., Jackson, C. and Abubakar, I. (2014). The impact of genomics on public health practice. </a:t>
            </a:r>
            <a:r>
              <a:rPr lang="en-GB" sz="12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British Medical Bulletin</a:t>
            </a:r>
            <a:r>
              <a:rPr lang="en-GB" sz="12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,112(1), pp.37–46. </a:t>
            </a:r>
            <a:r>
              <a:rPr lang="en-GB" sz="1200" kern="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doi:https</a:t>
            </a:r>
            <a:r>
              <a:rPr lang="en-GB" sz="12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://doi.org/10.1093/</a:t>
            </a:r>
            <a:r>
              <a:rPr lang="en-GB" sz="1200" kern="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bmb</a:t>
            </a:r>
            <a:r>
              <a:rPr lang="en-GB" sz="12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/ldu032  (Accessed: 16 November 2025).</a:t>
            </a:r>
          </a:p>
          <a:p>
            <a:pPr marL="342900" marR="0" lvl="0" indent="-342900" algn="l" defTabSz="914400" rtl="0" eaLnBrk="0" fontAlgn="base" latinLnBrk="0" hangingPunct="0">
              <a:lnSpc>
                <a:spcPct val="115000"/>
              </a:lnSpc>
              <a:spcBef>
                <a:spcPct val="20000"/>
              </a:spcBef>
              <a:spcAft>
                <a:spcPts val="800"/>
              </a:spcAft>
              <a:buClrTx/>
              <a:buSzTx/>
              <a:buFont typeface="Arial" panose="020B0604020202020204" pitchFamily="34" charset="0"/>
              <a:buChar char="•"/>
              <a:tabLst/>
              <a:defRPr/>
            </a:pPr>
            <a:r>
              <a:rPr lang="en-GB" sz="1200" kern="0" dirty="0">
                <a:effectLst/>
                <a:latin typeface="Arial" panose="020B0604020202020204" pitchFamily="34" charset="0"/>
                <a:ea typeface="Times New Roman" panose="02020603050405020304" pitchFamily="18" charset="0"/>
                <a:cs typeface="Arial" panose="020B0604020202020204" pitchFamily="34" charset="0"/>
              </a:rPr>
              <a:t>Friedrich, B.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et al.</a:t>
            </a:r>
            <a:r>
              <a:rPr lang="en-GB" sz="1200" kern="0" dirty="0">
                <a:effectLst/>
                <a:latin typeface="Arial" panose="020B0604020202020204" pitchFamily="34" charset="0"/>
                <a:ea typeface="Times New Roman" panose="02020603050405020304" pitchFamily="18" charset="0"/>
                <a:cs typeface="Arial" panose="020B0604020202020204" pitchFamily="34" charset="0"/>
              </a:rPr>
              <a:t> (2024) ‘“A very big challenge”: a qualitative study to explore the early barriers and enablers to implementing a national genomic medicine service in England’,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Frontiers in genetics</a:t>
            </a:r>
            <a:r>
              <a:rPr lang="en-GB" sz="1200" kern="0" dirty="0">
                <a:effectLst/>
                <a:latin typeface="Arial" panose="020B0604020202020204" pitchFamily="34" charset="0"/>
                <a:ea typeface="Times New Roman" panose="02020603050405020304" pitchFamily="18" charset="0"/>
                <a:cs typeface="Arial" panose="020B0604020202020204" pitchFamily="34" charset="0"/>
              </a:rPr>
              <a:t>, 14, p. 1282034. Available at: </a:t>
            </a:r>
            <a:r>
              <a:rPr lang="en-GB" sz="1200" u="sng" kern="0"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4"/>
              </a:rPr>
              <a:t>https://doi.org/10.3389/fgene.2023.1282034</a:t>
            </a:r>
            <a:r>
              <a:rPr lang="en-GB" sz="1200" kern="0" dirty="0">
                <a:effectLst/>
                <a:latin typeface="Arial" panose="020B0604020202020204" pitchFamily="34" charset="0"/>
                <a:ea typeface="Times New Roman" panose="02020603050405020304" pitchFamily="18" charset="0"/>
                <a:cs typeface="Arial" panose="020B0604020202020204" pitchFamily="34" charset="0"/>
              </a:rPr>
              <a:t> ( Accessed: 10 November 2025).</a:t>
            </a:r>
          </a:p>
          <a:p>
            <a:pPr marL="342900" marR="0" lvl="0" indent="-342900" algn="l" defTabSz="914400" rtl="0" eaLnBrk="0" fontAlgn="base" latinLnBrk="0" hangingPunct="0">
              <a:lnSpc>
                <a:spcPct val="115000"/>
              </a:lnSpc>
              <a:spcBef>
                <a:spcPct val="20000"/>
              </a:spcBef>
              <a:spcAft>
                <a:spcPts val="800"/>
              </a:spcAft>
              <a:buClrTx/>
              <a:buSzTx/>
              <a:buFont typeface="Arial" panose="020B0604020202020204" pitchFamily="34" charset="0"/>
              <a:buChar char="•"/>
              <a:tabLst/>
              <a:defRPr/>
            </a:pP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Hall, M.J. </a:t>
            </a:r>
            <a:r>
              <a:rPr kumimoji="0" lang="en-GB" sz="1200" b="0" i="1"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et al.</a:t>
            </a: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(2015) ‘Understanding patient and provider perceptions and expectations of genomic medicine’, </a:t>
            </a:r>
            <a:r>
              <a:rPr kumimoji="0" lang="en-GB" sz="1200" b="0" i="1"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Journal of surgical oncology</a:t>
            </a: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111(1), pp. 9–17. Available at: </a:t>
            </a:r>
            <a:r>
              <a:rPr kumimoji="0" lang="en-GB" sz="1200" b="0" i="0" u="sng" strike="noStrike" kern="0" cap="none" spc="0" normalizeH="0" baseline="0" noProof="0" dirty="0">
                <a:ln>
                  <a:noFill/>
                </a:ln>
                <a:solidFill>
                  <a:srgbClr val="467886"/>
                </a:solidFill>
                <a:effectLst/>
                <a:uLnTx/>
                <a:uFillTx/>
                <a:latin typeface="Arial" panose="020B0604020202020204" pitchFamily="34" charset="0"/>
                <a:ea typeface="Times New Roman" panose="02020603050405020304" pitchFamily="18" charset="0"/>
                <a:cs typeface="Arial" panose="020B0604020202020204" pitchFamily="34" charset="0"/>
                <a:hlinkClick r:id="rId5"/>
              </a:rPr>
              <a:t>https://doi.org/10.1002/jso.23712</a:t>
            </a: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 Accessed: 9 November  2025). </a:t>
            </a:r>
          </a:p>
          <a:p>
            <a:pPr marL="0" marR="0" lvl="0" indent="0" algn="l" defTabSz="914400" rtl="0" eaLnBrk="0" fontAlgn="base" latinLnBrk="0" hangingPunct="0">
              <a:lnSpc>
                <a:spcPct val="115000"/>
              </a:lnSpc>
              <a:spcBef>
                <a:spcPct val="20000"/>
              </a:spcBef>
              <a:spcAft>
                <a:spcPts val="800"/>
              </a:spcAft>
              <a:buClrTx/>
              <a:buSzTx/>
              <a:buNone/>
              <a:tabLst/>
              <a:defRPr/>
            </a:pPr>
            <a:endParaRPr lang="en-GB"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239CA-BFDD-75CC-F95F-9022CB4687AA}"/>
              </a:ext>
            </a:extLst>
          </p:cNvPr>
          <p:cNvSpPr>
            <a:spLocks noGrp="1"/>
          </p:cNvSpPr>
          <p:nvPr>
            <p:ph type="title"/>
          </p:nvPr>
        </p:nvSpPr>
        <p:spPr>
          <a:xfrm>
            <a:off x="457200" y="274638"/>
            <a:ext cx="8229600" cy="274042"/>
          </a:xfrm>
        </p:spPr>
        <p:txBody>
          <a:bodyPr/>
          <a:lstStyle/>
          <a:p>
            <a:r>
              <a:rPr lang="en-GB" sz="4000" dirty="0">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29E65687-6C1A-92BC-3F11-06F8262A6193}"/>
              </a:ext>
            </a:extLst>
          </p:cNvPr>
          <p:cNvSpPr>
            <a:spLocks noGrp="1"/>
          </p:cNvSpPr>
          <p:nvPr>
            <p:ph idx="1"/>
          </p:nvPr>
        </p:nvSpPr>
        <p:spPr>
          <a:xfrm>
            <a:off x="457200" y="836712"/>
            <a:ext cx="8229600" cy="4896544"/>
          </a:xfrm>
        </p:spPr>
        <p:txBody>
          <a:bodyPr/>
          <a:lstStyle/>
          <a:p>
            <a:pPr>
              <a:lnSpc>
                <a:spcPct val="115000"/>
              </a:lnSpc>
              <a:spcAft>
                <a:spcPts val="800"/>
              </a:spcAft>
            </a:pPr>
            <a:r>
              <a:rPr lang="en-GB" sz="1200" kern="0" dirty="0">
                <a:effectLst/>
                <a:latin typeface="Arial" panose="020B0604020202020204" pitchFamily="34" charset="0"/>
                <a:ea typeface="Times New Roman" panose="02020603050405020304" pitchFamily="18" charset="0"/>
                <a:cs typeface="Arial" panose="020B0604020202020204" pitchFamily="34" charset="0"/>
              </a:rPr>
              <a:t>Miller, F.A.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et al.</a:t>
            </a:r>
            <a:r>
              <a:rPr lang="en-GB" sz="1200" kern="0" dirty="0">
                <a:effectLst/>
                <a:latin typeface="Arial" panose="020B0604020202020204" pitchFamily="34" charset="0"/>
                <a:ea typeface="Times New Roman" panose="02020603050405020304" pitchFamily="18" charset="0"/>
                <a:cs typeface="Arial" panose="020B0604020202020204" pitchFamily="34" charset="0"/>
              </a:rPr>
              <a:t> (2014) ‘Testing personalized medicine: patient and physician expectations of next-generation genomic sequencing in late-stage cancer care’,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European journal of human genetics : EJHG</a:t>
            </a:r>
            <a:r>
              <a:rPr lang="en-GB" sz="1200" kern="0" dirty="0">
                <a:effectLst/>
                <a:latin typeface="Arial" panose="020B0604020202020204" pitchFamily="34" charset="0"/>
                <a:ea typeface="Times New Roman" panose="02020603050405020304" pitchFamily="18" charset="0"/>
                <a:cs typeface="Arial" panose="020B0604020202020204" pitchFamily="34" charset="0"/>
              </a:rPr>
              <a:t>, 22(3), pp. 391–395. Available at: </a:t>
            </a:r>
            <a:r>
              <a:rPr lang="en-GB" sz="1200" kern="0" dirty="0">
                <a:effectLst/>
                <a:latin typeface="Arial" panose="020B0604020202020204" pitchFamily="34" charset="0"/>
                <a:ea typeface="Times New Roman" panose="02020603050405020304" pitchFamily="18" charset="0"/>
                <a:cs typeface="Arial" panose="020B0604020202020204" pitchFamily="34" charset="0"/>
                <a:hlinkClick r:id="rId2"/>
              </a:rPr>
              <a:t>https://doi.org/10.1038/ejhg.2013.158</a:t>
            </a:r>
            <a:r>
              <a:rPr lang="en-GB" sz="1200" kern="0" dirty="0">
                <a:effectLst/>
                <a:latin typeface="Arial" panose="020B0604020202020204" pitchFamily="34" charset="0"/>
                <a:ea typeface="Times New Roman" panose="02020603050405020304" pitchFamily="18" charset="0"/>
                <a:cs typeface="Arial" panose="020B0604020202020204" pitchFamily="34" charset="0"/>
              </a:rPr>
              <a:t> ( Accessed: 16 November 2025).</a:t>
            </a:r>
            <a:endParaRPr kumimoji="0" lang="en-GB" sz="1200" b="0" i="0" u="none" strike="noStrike" kern="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342900" marR="0" lvl="0" indent="-342900" algn="l" defTabSz="914400" rtl="0" eaLnBrk="0" fontAlgn="base" latinLnBrk="0" hangingPunct="0">
              <a:lnSpc>
                <a:spcPct val="115000"/>
              </a:lnSpc>
              <a:spcBef>
                <a:spcPct val="20000"/>
              </a:spcBef>
              <a:spcAft>
                <a:spcPts val="800"/>
              </a:spcAft>
              <a:buClrTx/>
              <a:buSzTx/>
              <a:buFont typeface="Arial" panose="020B0604020202020204" pitchFamily="34" charset="0"/>
              <a:buChar char="•"/>
              <a:tabLst/>
              <a:defRPr/>
            </a:pPr>
            <a:r>
              <a:rPr kumimoji="0" lang="en-GB" sz="1200" b="0" i="0" u="none" strike="noStrike" kern="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NHS England (2022). </a:t>
            </a:r>
            <a:r>
              <a:rPr kumimoji="0" lang="en-GB" sz="1200" b="0" i="1" u="none" strike="noStrike" kern="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Accelerating genomic medicine in the NHS</a:t>
            </a:r>
            <a:r>
              <a:rPr kumimoji="0" lang="en-GB" sz="1200" b="0" i="0" u="none" strike="noStrike" kern="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 www.england.nhs.uk. Available at:  </a:t>
            </a:r>
            <a:r>
              <a:rPr kumimoji="0" lang="en-GB" sz="1200" b="0" i="0" u="sng" strike="noStrike" kern="0" cap="none" spc="0" normalizeH="0" baseline="0" noProof="0" dirty="0">
                <a:ln>
                  <a:noFill/>
                </a:ln>
                <a:solidFill>
                  <a:srgbClr val="467886"/>
                </a:solidFill>
                <a:effectLst/>
                <a:uLnTx/>
                <a:uFillTx/>
                <a:latin typeface="Arial" panose="020B0604020202020204" pitchFamily="34" charset="0"/>
                <a:ea typeface="Times New Roman" panose="02020603050405020304" pitchFamily="18" charset="0"/>
                <a:cs typeface="Arial" panose="020B0604020202020204" pitchFamily="34" charset="0"/>
                <a:hlinkClick r:id="rId3"/>
              </a:rPr>
              <a:t>https://www.england.nhs.uk/long-read/accelerating-genomic-medicine-in-the-nhs/</a:t>
            </a:r>
            <a:r>
              <a:rPr kumimoji="0" lang="en-GB" sz="1200" b="0" i="0" u="none" strike="noStrike" kern="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 (Accessed: 8 November 2025).</a:t>
            </a:r>
            <a:endParaRPr lang="en-US" sz="1200" dirty="0">
              <a:solidFill>
                <a:srgbClr val="000000"/>
              </a:solidFill>
              <a:latin typeface="Arial" panose="020B0604020202020204" pitchFamily="34" charset="0"/>
              <a:cs typeface="Arial" panose="020B0604020202020204" pitchFamily="34" charset="0"/>
            </a:endParaRPr>
          </a:p>
          <a:p>
            <a:pPr marL="342900" marR="0" lvl="0" indent="-342900" algn="l" defTabSz="914400" rtl="0" eaLnBrk="0" fontAlgn="base" latinLnBrk="0" hangingPunct="0">
              <a:lnSpc>
                <a:spcPct val="115000"/>
              </a:lnSpc>
              <a:spcBef>
                <a:spcPct val="20000"/>
              </a:spcBef>
              <a:spcAft>
                <a:spcPts val="8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NHS England (2024).</a:t>
            </a:r>
            <a:r>
              <a:rPr kumimoji="0" lang="en-US" sz="1200" b="0" i="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The NHS Genomic Medicine Service: achievements in 2024</a:t>
            </a:r>
            <a:r>
              <a:rPr kumimoji="0" lang="en-US" sz="12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England.nhs.uk. Available at: </a:t>
            </a:r>
            <a:r>
              <a:rPr kumimoji="0" lang="en-US" sz="12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hlinkClick r:id="rId4"/>
              </a:rPr>
              <a:t>https://www.england.nhs.uk/long-read/the-nhs-genomic-medicine-service-achievements-in-2024/</a:t>
            </a:r>
            <a:r>
              <a:rPr kumimoji="0" lang="en-US" sz="12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 Accessed: 13 November 2025).</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NIH.gov. (2025). Available at: </a:t>
            </a: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hlinkClick r:id="rId5"/>
              </a:rPr>
              <a:t>https://openi.nlm.nih.gov/detailedresult?img=PMC4610970_gr1&amp;req=4</a:t>
            </a: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  (Accessed 13 November 2025).</a:t>
            </a:r>
          </a:p>
          <a:p>
            <a:pPr>
              <a:lnSpc>
                <a:spcPts val="1800"/>
              </a:lnSpc>
              <a:spcAft>
                <a:spcPts val="800"/>
              </a:spcAft>
            </a:pPr>
            <a:r>
              <a:rPr lang="en-GB" sz="12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t>S</a:t>
            </a:r>
            <a:r>
              <a:rPr lang="en-GB" sz="12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anger.ac.uk. (2020). </a:t>
            </a:r>
            <a:r>
              <a:rPr lang="en-GB" sz="12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Recommendations to increase access to whole genome sequencing for children with cancer</a:t>
            </a:r>
            <a:r>
              <a:rPr lang="en-GB" sz="12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Available at: </a:t>
            </a:r>
            <a:r>
              <a:rPr lang="en-GB" sz="12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6"/>
              </a:rPr>
              <a:t>https://www.sanger.ac.uk/news_item/recommendations-to-increase-access-to-whole-genome-sequencing-for-children-with-cancer/</a:t>
            </a:r>
            <a:r>
              <a:rPr lang="en-GB" sz="12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:16 November 2025).</a:t>
            </a:r>
            <a:endParaRPr lang="en-GB" sz="1200" dirty="0">
              <a:solidFill>
                <a:prstClr val="black"/>
              </a:solidFill>
              <a:latin typeface="Arial" panose="020B0604020202020204" pitchFamily="34" charset="0"/>
              <a:ea typeface="Times New Roman" panose="02020603050405020304" pitchFamily="18" charset="0"/>
              <a:cs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lang="en-GB" sz="1200" kern="0" dirty="0">
                <a:effectLst/>
                <a:latin typeface="Arial" panose="020B0604020202020204" pitchFamily="34" charset="0"/>
                <a:ea typeface="Times New Roman" panose="02020603050405020304" pitchFamily="18" charset="0"/>
                <a:cs typeface="Arial" panose="020B0604020202020204" pitchFamily="34" charset="0"/>
              </a:rPr>
              <a:t>Shah, N.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et al.</a:t>
            </a:r>
            <a:r>
              <a:rPr lang="en-GB" sz="1200" kern="0" dirty="0">
                <a:effectLst/>
                <a:latin typeface="Arial" panose="020B0604020202020204" pitchFamily="34" charset="0"/>
                <a:ea typeface="Times New Roman" panose="02020603050405020304" pitchFamily="18" charset="0"/>
                <a:cs typeface="Arial" panose="020B0604020202020204" pitchFamily="34" charset="0"/>
              </a:rPr>
              <a:t> (2024) ‘Genomic sequencing for newborn screening: current perspectives and challenges’,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Croatian Medical Journal</a:t>
            </a:r>
            <a:r>
              <a:rPr lang="en-GB" sz="1200" kern="0" dirty="0">
                <a:effectLst/>
                <a:latin typeface="Arial" panose="020B0604020202020204" pitchFamily="34" charset="0"/>
                <a:ea typeface="Times New Roman" panose="02020603050405020304" pitchFamily="18" charset="0"/>
                <a:cs typeface="Arial" panose="020B0604020202020204" pitchFamily="34" charset="0"/>
              </a:rPr>
              <a:t>, 65(3), pp. 261–268. Available at: </a:t>
            </a:r>
            <a:r>
              <a:rPr lang="en-GB" sz="1200" u="sng" kern="0"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7"/>
              </a:rPr>
              <a:t>https://doi.org/10.3325/cmj.2024.65.261</a:t>
            </a:r>
            <a:r>
              <a:rPr lang="en-GB" sz="1200" kern="0" dirty="0">
                <a:effectLst/>
                <a:latin typeface="Arial" panose="020B0604020202020204" pitchFamily="34" charset="0"/>
                <a:ea typeface="Times New Roman" panose="02020603050405020304" pitchFamily="18" charset="0"/>
                <a:cs typeface="Arial" panose="020B0604020202020204" pitchFamily="34" charset="0"/>
              </a:rPr>
              <a:t> ( Accessed: 16 November 2025).</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6335333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SharedWithUsers xmlns="550816ce-8156-4f45-b1c4-24236a73d01f">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13" ma:contentTypeDescription="Create a new document." ma:contentTypeScope="" ma:versionID="5792014e6fb1b865005f4dc90aff96f1">
  <xsd:schema xmlns:xsd="http://www.w3.org/2001/XMLSchema" xmlns:xs="http://www.w3.org/2001/XMLSchema" xmlns:p="http://schemas.microsoft.com/office/2006/metadata/properties" xmlns:ns3="0ebdf10f-b5a3-45b6-acdb-7dc1eb398785" xmlns:ns4="550816ce-8156-4f45-b1c4-24236a73d01f" targetNamespace="http://schemas.microsoft.com/office/2006/metadata/properties" ma:root="true" ma:fieldsID="d801d7e443a9510602c89817eb9d69ea" ns3:_="" ns4:_="">
    <xsd:import namespace="0ebdf10f-b5a3-45b6-acdb-7dc1eb398785"/>
    <xsd:import namespace="550816ce-8156-4f45-b1c4-24236a73d01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50816ce-8156-4f45-b1c4-24236a73d01f"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www.w3.org/XML/1998/namespace"/>
    <ds:schemaRef ds:uri="http://purl.org/dc/terms/"/>
    <ds:schemaRef ds:uri="http://schemas.microsoft.com/office/2006/documentManagement/types"/>
    <ds:schemaRef ds:uri="http://purl.org/dc/elements/1.1/"/>
    <ds:schemaRef ds:uri="http://purl.org/dc/dcmitype/"/>
    <ds:schemaRef ds:uri="http://schemas.microsoft.com/office/2006/metadata/properties"/>
    <ds:schemaRef ds:uri="http://schemas.microsoft.com/office/infopath/2007/PartnerControls"/>
    <ds:schemaRef ds:uri="550816ce-8156-4f45-b1c4-24236a73d01f"/>
    <ds:schemaRef ds:uri="0ebdf10f-b5a3-45b6-acdb-7dc1eb398785"/>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A9811EC2-2CD1-42EE-B2A5-B542DF16495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bdf10f-b5a3-45b6-acdb-7dc1eb398785"/>
    <ds:schemaRef ds:uri="550816ce-8156-4f45-b1c4-24236a73d01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Crop</Template>
  <TotalTime>611</TotalTime>
  <Words>1317</Words>
  <Application>Microsoft Office PowerPoint</Application>
  <PresentationFormat>On-screen Show (4:3)</PresentationFormat>
  <Paragraphs>76</Paragraphs>
  <Slides>13</Slides>
  <Notes>2</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Myriad Pro</vt:lpstr>
      <vt:lpstr>Symbol</vt:lpstr>
      <vt:lpstr>Times New Roman</vt:lpstr>
      <vt:lpstr>20140311PresentationUWTSDTemplate</vt:lpstr>
      <vt:lpstr>Digital Transformation in the Health and Care Professions   Modul code:BMHP6026 Student name:  Aminata Sinayoko Student ID:2310293 Lecture name: Laila Surani Component 2 : presentation</vt:lpstr>
      <vt:lpstr>Generative AI </vt:lpstr>
      <vt:lpstr>Overview </vt:lpstr>
      <vt:lpstr>Introduction</vt:lpstr>
      <vt:lpstr>Impact on Workforce</vt:lpstr>
      <vt:lpstr>Impact on service delivery </vt:lpstr>
      <vt:lpstr>Impact on patients </vt:lpstr>
      <vt:lpstr>Impact on community </vt:lpstr>
      <vt:lpstr>Challenges of the Genomic </vt:lpstr>
      <vt:lpstr>Recommendations</vt:lpstr>
      <vt:lpstr>Conclusion</vt:lpstr>
      <vt:lpstr>References</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Aminata Sinayoko (2310293)</cp:lastModifiedBy>
  <cp:revision>176</cp:revision>
  <cp:lastPrinted>2021-01-18T19:39:53Z</cp:lastPrinted>
  <dcterms:created xsi:type="dcterms:W3CDTF">2020-06-13T21:56:47Z</dcterms:created>
  <dcterms:modified xsi:type="dcterms:W3CDTF">2025-11-19T10:35:11Z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