
<file path=[Content_Types].xml><?xml version="1.0" encoding="utf-8"?>
<Types xmlns="http://schemas.openxmlformats.org/package/2006/content-types">
  <Default Extension="1" ContentType="image/jpeg"/>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6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3191316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1619142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3518176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3798521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9EC3B4C-A522-4410-B7B0-5D8BFB38A35E}" type="datetimeFigureOut">
              <a:rPr lang="en-GB" smtClean="0"/>
              <a:t>15/02/2024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4209763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EC3B4C-A522-4410-B7B0-5D8BFB38A35E}" type="datetimeFigureOut">
              <a:rPr lang="en-GB" smtClean="0"/>
              <a:t>15/02/2024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1645724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EC3B4C-A522-4410-B7B0-5D8BFB38A35E}" type="datetimeFigureOut">
              <a:rPr lang="en-GB" smtClean="0"/>
              <a:t>15/02/2024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3542035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2218320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3090614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2183095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079834-8688-466C-9D32-BE7141035A1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61482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811770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079834-8688-466C-9D32-BE7141035A1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09594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25329193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2304761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2791353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9EC3B4C-A522-4410-B7B0-5D8BFB38A35E}" type="datetimeFigureOut">
              <a:rPr lang="en-GB" smtClean="0"/>
              <a:t>15/02/2024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A079834-8688-466C-9D32-BE7141035A1B}" type="slidenum">
              <a:rPr lang="en-GB" smtClean="0"/>
              <a:t>‹#›</a:t>
            </a:fld>
            <a:endParaRPr lang="en-GB"/>
          </a:p>
        </p:txBody>
      </p:sp>
    </p:spTree>
    <p:extLst>
      <p:ext uri="{BB962C8B-B14F-4D97-AF65-F5344CB8AC3E}">
        <p14:creationId xmlns:p14="http://schemas.microsoft.com/office/powerpoint/2010/main" val="3053629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fr.wikipedia.org/wiki/Fichier:Mercure_hotels_logo.jpg" TargetMode="External"/><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hyperlink" Target="https://www.rawpixel.com/image/385501/free-photo-image-cleaner-cleaning-housekeeping" TargetMode="External"/><Relationship Id="rId4" Type="http://schemas.openxmlformats.org/officeDocument/2006/relationships/image" Target="../media/image2.1"/></Relationships>
</file>

<file path=ppt/slides/_rels/slide2.xml.rels><?xml version="1.0" encoding="UTF-8" standalone="yes"?>
<Relationships xmlns="http://schemas.openxmlformats.org/package/2006/relationships"><Relationship Id="rId3" Type="http://schemas.openxmlformats.org/officeDocument/2006/relationships/hyperlink" Target="https://www.rawpixel.com/search/housekeeper" TargetMode="External"/><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121494685@N06/13426643175"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hyperlink" Target="http://pixabay.com/en/slippery-wet-caution-warning-151881/" TargetMode="External"/><Relationship Id="rId7" Type="http://schemas.openxmlformats.org/officeDocument/2006/relationships/hyperlink" Target="http://dannyboi-uk.deviantart.com/art/Toxic-Logo-151834380" TargetMode="External"/><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hyperlink" Target="https://openclipart.org/detail/59827/fire-alert" TargetMode="External"/><Relationship Id="rId5" Type="http://schemas.openxmlformats.org/officeDocument/2006/relationships/hyperlink" Target="https://vula.uct.ac.za/access/content/group/9c29ba04-b1ee-49b9-8c85-9a468b556ce2/DOh/Module%204%20_Toxom%20II_/toxom2/GTODD/Disease5.htm" TargetMode="External"/><Relationship Id="rId10" Type="http://schemas.openxmlformats.org/officeDocument/2006/relationships/image" Target="../media/image11.png"/><Relationship Id="rId4" Type="http://schemas.openxmlformats.org/officeDocument/2006/relationships/image" Target="../media/image8.gif"/><Relationship Id="rId9" Type="http://schemas.openxmlformats.org/officeDocument/2006/relationships/hyperlink" Target="https://www.publicdomainpictures.net/en/view-image.php?image=345116&amp;picture=back-pain"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29971610@N02/30121448014"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pediatriabasadaenpruebas.com/2016/02/decalogo-de-la-dermatitis-atopica-de-la.html"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danger-explosion-explosive-fire-1294358/"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bluediamondgallery.com/handwriting/p/pain.html"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oi.es/blogs/juanadoricelcepeda/2012/02/27/importancia-y-manejo-de-los-cambio-en-las-organizaciones/"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10803548.2019.1599572" TargetMode="External"/><Relationship Id="rId2" Type="http://schemas.openxmlformats.org/officeDocument/2006/relationships/hyperlink" Target="https://openclipart.org/image/2400px/svg_to_png/59827/fire-warning-alert.png"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93/annweh/wxad082" TargetMode="External"/><Relationship Id="rId2" Type="http://schemas.openxmlformats.org/officeDocument/2006/relationships/hyperlink" Target="https://images-wixmp-ed30a86b8c4ca887773594c2.wixmp.com/f/ba475244-6091-4534-bf8d-be03d0a16fa1/d2iec5o-3b68fcea-7e37-4b41-80e8-67c22ceda4b7" TargetMode="External"/><Relationship Id="rId1" Type="http://schemas.openxmlformats.org/officeDocument/2006/relationships/slideLayout" Target="../slideLayouts/slideLayout7.xml"/><Relationship Id="rId5" Type="http://schemas.openxmlformats.org/officeDocument/2006/relationships/hyperlink" Target="https://doi.org/10.1108/IJCHM-01-2021-0102" TargetMode="External"/><Relationship Id="rId4" Type="http://schemas.openxmlformats.org/officeDocument/2006/relationships/hyperlink" Target="https://doi.org/10.3390/ijerph16244972"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publicdomainpictures.net/pictures/240000/t2/back-pain.jpg" TargetMode="External"/><Relationship Id="rId2" Type="http://schemas.openxmlformats.org/officeDocument/2006/relationships/hyperlink" Target="https://doi.org/10.1016/j.jsr.2023.08.018" TargetMode="External"/><Relationship Id="rId1" Type="http://schemas.openxmlformats.org/officeDocument/2006/relationships/slideLayout" Target="../slideLayouts/slideLayout7.xml"/><Relationship Id="rId5" Type="http://schemas.openxmlformats.org/officeDocument/2006/relationships/hyperlink" Target="https://c2.staticflickr.com/8/7380/13426643175_30fe658065_b.jpg" TargetMode="External"/><Relationship Id="rId4" Type="http://schemas.openxmlformats.org/officeDocument/2006/relationships/hyperlink" Target="https://img.rawpixel.com/s3fs-private/rawpixel_images/website_content/314-pai7533-chim.jpg?w=800&amp;dpr=1&amp;fit=default&amp;crop=default&amp;auto=format&amp;fm=pjpg&amp;q=75&amp;vib=3&amp;con=3&amp;usm=15&amp;bg=F4F4F3&amp;ixlib=js-2.2.1&amp;s=5d8ca1a4fc2fc7d505802594358d430f"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doi.org/10.1186/s12199-019-0779-7"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phoenixajournal.wordpress.com/2012/02/23/thank-you/" TargetMode="External"/><Relationship Id="rId2" Type="http://schemas.openxmlformats.org/officeDocument/2006/relationships/image" Target="../media/image20.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17C50B2-9E2F-C3D6-51B4-2D7902C35F02}"/>
              </a:ext>
            </a:extLst>
          </p:cNvPr>
          <p:cNvSpPr>
            <a:spLocks noGrp="1"/>
          </p:cNvSpPr>
          <p:nvPr>
            <p:ph type="title"/>
          </p:nvPr>
        </p:nvSpPr>
        <p:spPr>
          <a:xfrm>
            <a:off x="1259893" y="3101093"/>
            <a:ext cx="2454052" cy="3029344"/>
          </a:xfrm>
        </p:spPr>
        <p:txBody>
          <a:bodyPr>
            <a:normAutofit/>
          </a:bodyPr>
          <a:lstStyle/>
          <a:p>
            <a:pPr>
              <a:lnSpc>
                <a:spcPct val="90000"/>
              </a:lnSpc>
            </a:pPr>
            <a:r>
              <a:rPr lang="en-GB" sz="2200">
                <a:solidFill>
                  <a:schemeClr val="bg1"/>
                </a:solidFill>
                <a:latin typeface="ADLaM Display" panose="02010000000000000000" pitchFamily="2" charset="0"/>
                <a:ea typeface="ADLaM Display" panose="02010000000000000000" pitchFamily="2" charset="0"/>
                <a:cs typeface="ADLaM Display" panose="02010000000000000000" pitchFamily="2" charset="0"/>
              </a:rPr>
              <a:t>OPERATING HOTEL FACILITIES</a:t>
            </a:r>
            <a:br>
              <a:rPr lang="en-GB" sz="2200">
                <a:solidFill>
                  <a:schemeClr val="bg1"/>
                </a:solidFill>
                <a:latin typeface="ADLaM Display" panose="02010000000000000000" pitchFamily="2" charset="0"/>
                <a:ea typeface="ADLaM Display" panose="02010000000000000000" pitchFamily="2" charset="0"/>
                <a:cs typeface="ADLaM Display" panose="02010000000000000000" pitchFamily="2" charset="0"/>
              </a:rPr>
            </a:br>
            <a:r>
              <a:rPr lang="en-GB" sz="2200">
                <a:solidFill>
                  <a:schemeClr val="bg1"/>
                </a:solidFill>
                <a:latin typeface="ADLaM Display" panose="02010000000000000000" pitchFamily="2" charset="0"/>
                <a:ea typeface="ADLaM Display" panose="02010000000000000000" pitchFamily="2" charset="0"/>
                <a:cs typeface="ADLaM Display" panose="02010000000000000000" pitchFamily="2" charset="0"/>
              </a:rPr>
              <a:t>BMIH 4006 - PRESENTATION</a:t>
            </a:r>
          </a:p>
        </p:txBody>
      </p:sp>
      <p:sp>
        <p:nvSpPr>
          <p:cNvPr id="15"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7" name="Rectangle 16">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20C5FEFE-F974-0629-C831-587BAE4155A8}"/>
              </a:ext>
            </a:extLst>
          </p:cNvPr>
          <p:cNvSpPr>
            <a:spLocks/>
          </p:cNvSpPr>
          <p:nvPr/>
        </p:nvSpPr>
        <p:spPr>
          <a:xfrm>
            <a:off x="4450601" y="485775"/>
            <a:ext cx="7094755" cy="5734050"/>
          </a:xfrm>
          <a:prstGeom prst="rect">
            <a:avLst/>
          </a:prstGeom>
        </p:spPr>
        <p:txBody>
          <a:bodyPr>
            <a:normAutofit/>
          </a:bodyPr>
          <a:lstStyle/>
          <a:p>
            <a:pPr defTabSz="256032"/>
            <a:r>
              <a:rPr lang="en-GB" sz="2000" kern="1200" dirty="0">
                <a:solidFill>
                  <a:schemeClr val="accent2"/>
                </a:solidFill>
                <a:latin typeface="+mn-lt"/>
                <a:ea typeface="+mn-ea"/>
                <a:cs typeface="+mn-cs"/>
              </a:rPr>
              <a:t>HEALTH AND SAFETY GUIDE FOR CLEANING TEAM OF </a:t>
            </a:r>
          </a:p>
          <a:p>
            <a:pPr defTabSz="256032"/>
            <a:endParaRPr lang="en-GB" sz="2000" kern="1200" dirty="0">
              <a:solidFill>
                <a:schemeClr val="accent2"/>
              </a:solidFill>
              <a:latin typeface="+mn-lt"/>
              <a:ea typeface="+mn-ea"/>
              <a:cs typeface="+mn-cs"/>
            </a:endParaRPr>
          </a:p>
          <a:p>
            <a:pPr defTabSz="256032"/>
            <a:endParaRPr lang="en-GB" sz="1008" kern="1200" dirty="0">
              <a:solidFill>
                <a:schemeClr val="accent2"/>
              </a:solidFill>
              <a:latin typeface="+mn-lt"/>
              <a:ea typeface="+mn-ea"/>
              <a:cs typeface="+mn-cs"/>
            </a:endParaRPr>
          </a:p>
          <a:p>
            <a:pPr defTabSz="256032"/>
            <a:endParaRPr lang="en-GB" sz="1008" kern="1200" dirty="0">
              <a:solidFill>
                <a:schemeClr val="accent2"/>
              </a:solidFill>
              <a:latin typeface="+mn-lt"/>
              <a:ea typeface="+mn-ea"/>
              <a:cs typeface="+mn-cs"/>
            </a:endParaRPr>
          </a:p>
          <a:p>
            <a:pPr defTabSz="256032"/>
            <a:endParaRPr lang="en-GB" sz="1008" kern="1200" dirty="0">
              <a:solidFill>
                <a:schemeClr val="accent2"/>
              </a:solidFill>
              <a:latin typeface="+mn-lt"/>
              <a:ea typeface="+mn-ea"/>
              <a:cs typeface="+mn-cs"/>
            </a:endParaRPr>
          </a:p>
          <a:p>
            <a:pPr defTabSz="256032"/>
            <a:endParaRPr lang="en-GB" sz="1008" kern="1200" dirty="0">
              <a:solidFill>
                <a:schemeClr val="accent2"/>
              </a:solidFill>
              <a:latin typeface="+mn-lt"/>
              <a:ea typeface="+mn-ea"/>
              <a:cs typeface="+mn-cs"/>
            </a:endParaRPr>
          </a:p>
          <a:p>
            <a:pPr defTabSz="256032"/>
            <a:endParaRPr lang="en-GB" sz="1008" kern="1200" dirty="0">
              <a:solidFill>
                <a:schemeClr val="accent2"/>
              </a:solidFill>
              <a:latin typeface="+mn-lt"/>
              <a:ea typeface="+mn-ea"/>
              <a:cs typeface="+mn-cs"/>
            </a:endParaRPr>
          </a:p>
          <a:p>
            <a:pPr defTabSz="256032"/>
            <a:r>
              <a:rPr lang="en-GB" sz="1344" kern="1200" dirty="0">
                <a:solidFill>
                  <a:srgbClr val="92D050"/>
                </a:solidFill>
                <a:latin typeface="+mn-lt"/>
                <a:ea typeface="+mn-ea"/>
                <a:cs typeface="+mn-cs"/>
              </a:rPr>
              <a:t>                                                 </a:t>
            </a:r>
          </a:p>
          <a:p>
            <a:pPr defTabSz="256032"/>
            <a:endParaRPr lang="en-GB" sz="1344" kern="1200" dirty="0">
              <a:solidFill>
                <a:srgbClr val="92D050"/>
              </a:solidFill>
              <a:latin typeface="+mn-lt"/>
              <a:ea typeface="+mn-ea"/>
              <a:cs typeface="+mn-cs"/>
            </a:endParaRPr>
          </a:p>
          <a:p>
            <a:pPr defTabSz="256032"/>
            <a:r>
              <a:rPr lang="en-GB" sz="1344" kern="1200" dirty="0">
                <a:solidFill>
                  <a:srgbClr val="92D050"/>
                </a:solidFill>
                <a:latin typeface="+mn-lt"/>
                <a:ea typeface="+mn-ea"/>
                <a:cs typeface="+mn-cs"/>
              </a:rPr>
              <a:t> </a:t>
            </a:r>
            <a:r>
              <a:rPr lang="en-GB" kern="1200" dirty="0">
                <a:solidFill>
                  <a:srgbClr val="92D050"/>
                </a:solidFill>
                <a:latin typeface="+mn-lt"/>
                <a:ea typeface="+mn-ea"/>
                <a:cs typeface="+mn-cs"/>
              </a:rPr>
              <a:t>MARINELA COVASNEANU                                                                                                 </a:t>
            </a:r>
            <a:r>
              <a:rPr lang="en-GB" sz="1600" kern="1200" dirty="0">
                <a:solidFill>
                  <a:srgbClr val="92D050"/>
                </a:solidFill>
                <a:latin typeface="+mn-lt"/>
                <a:ea typeface="+mn-ea"/>
                <a:cs typeface="+mn-cs"/>
              </a:rPr>
              <a:t>Student number 1920078</a:t>
            </a:r>
            <a:endParaRPr lang="en-GB" sz="1600" dirty="0">
              <a:solidFill>
                <a:srgbClr val="92D050"/>
              </a:solidFill>
            </a:endParaRPr>
          </a:p>
        </p:txBody>
      </p:sp>
      <p:pic>
        <p:nvPicPr>
          <p:cNvPr id="6" name="Picture 5">
            <a:extLst>
              <a:ext uri="{FF2B5EF4-FFF2-40B4-BE49-F238E27FC236}">
                <a16:creationId xmlns:a16="http://schemas.microsoft.com/office/drawing/2014/main" id="{B76209F8-D319-16E9-EB57-30FB2E37FB2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7048838" y="969244"/>
            <a:ext cx="1847173" cy="1052275"/>
          </a:xfrm>
          <a:prstGeom prst="rect">
            <a:avLst/>
          </a:prstGeom>
        </p:spPr>
      </p:pic>
      <p:pic>
        <p:nvPicPr>
          <p:cNvPr id="8" name="Picture 7" descr="A maid cleaning a room&#10;&#10;Description automatically generated">
            <a:extLst>
              <a:ext uri="{FF2B5EF4-FFF2-40B4-BE49-F238E27FC236}">
                <a16:creationId xmlns:a16="http://schemas.microsoft.com/office/drawing/2014/main" id="{05412588-B10F-062E-C5BC-3D8C1FB58D2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14925" y="3095625"/>
            <a:ext cx="6430431" cy="3276600"/>
          </a:xfrm>
          <a:prstGeom prst="rect">
            <a:avLst/>
          </a:prstGeom>
        </p:spPr>
      </p:pic>
      <p:sp>
        <p:nvSpPr>
          <p:cNvPr id="2" name="TextBox 1">
            <a:extLst>
              <a:ext uri="{FF2B5EF4-FFF2-40B4-BE49-F238E27FC236}">
                <a16:creationId xmlns:a16="http://schemas.microsoft.com/office/drawing/2014/main" id="{CF704093-99C7-B0BE-600F-BC913AEB68B0}"/>
              </a:ext>
            </a:extLst>
          </p:cNvPr>
          <p:cNvSpPr txBox="1"/>
          <p:nvPr/>
        </p:nvSpPr>
        <p:spPr>
          <a:xfrm>
            <a:off x="5114925" y="6520070"/>
            <a:ext cx="214064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(Row pixels, 2024)</a:t>
            </a:r>
          </a:p>
        </p:txBody>
      </p:sp>
    </p:spTree>
    <p:extLst>
      <p:ext uri="{BB962C8B-B14F-4D97-AF65-F5344CB8AC3E}">
        <p14:creationId xmlns:p14="http://schemas.microsoft.com/office/powerpoint/2010/main" val="1898135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7"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8"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9"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1"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2"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3"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4"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5"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6"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7"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8"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0" name="Group 5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4" name="Rectangle 73">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78" name="Rectangle 77">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80" name="Group 79">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81"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2"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3"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4"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5"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6"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7"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8"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9"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90"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1"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2"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4" name="Group 93">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95"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6"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7"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8"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9"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0"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1"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2"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3"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4"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5"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6"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8" name="Rectangle 107">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 name="Picture 3" descr="A person folding a towel with flowers&#10;&#10;Description automatically generated">
            <a:extLst>
              <a:ext uri="{FF2B5EF4-FFF2-40B4-BE49-F238E27FC236}">
                <a16:creationId xmlns:a16="http://schemas.microsoft.com/office/drawing/2014/main" id="{EEBB8B81-1B07-4024-0B46-D11E760F30C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2791" r="20730" b="-2"/>
          <a:stretch/>
        </p:blipFill>
        <p:spPr>
          <a:xfrm>
            <a:off x="20" y="1730"/>
            <a:ext cx="2720524" cy="6569871"/>
          </a:xfrm>
          <a:prstGeom prst="rect">
            <a:avLst/>
          </a:prstGeom>
        </p:spPr>
      </p:pic>
      <p:sp>
        <p:nvSpPr>
          <p:cNvPr id="2" name="TextBox 1">
            <a:extLst>
              <a:ext uri="{FF2B5EF4-FFF2-40B4-BE49-F238E27FC236}">
                <a16:creationId xmlns:a16="http://schemas.microsoft.com/office/drawing/2014/main" id="{42F7818A-CF80-B18F-A331-6E12AEDF4AFD}"/>
              </a:ext>
            </a:extLst>
          </p:cNvPr>
          <p:cNvSpPr txBox="1"/>
          <p:nvPr/>
        </p:nvSpPr>
        <p:spPr>
          <a:xfrm>
            <a:off x="3658399" y="352425"/>
            <a:ext cx="7846212" cy="5558797"/>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Health and safety definition and importance</a:t>
            </a: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Slip and falls</a:t>
            </a:r>
          </a:p>
          <a:p>
            <a:pPr>
              <a:lnSpc>
                <a:spcPct val="90000"/>
              </a:lnSpc>
              <a:spcBef>
                <a:spcPts val="1000"/>
              </a:spcBef>
              <a:buClr>
                <a:schemeClr val="accent1"/>
              </a:buCl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Occupational dermatitis</a:t>
            </a: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Control of substances hazardous to health</a:t>
            </a: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Back or any possible pains</a:t>
            </a:r>
          </a:p>
          <a:p>
            <a:pPr>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Work of height</a:t>
            </a: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Fire prevention and evacuation</a:t>
            </a:r>
          </a:p>
          <a:p>
            <a:pPr>
              <a:lnSpc>
                <a:spcPct val="90000"/>
              </a:lnSpc>
              <a:spcBef>
                <a:spcPts val="1000"/>
              </a:spcBef>
              <a:buClr>
                <a:schemeClr val="accent1"/>
              </a:buClr>
            </a:pPr>
            <a:r>
              <a:rPr lang="en-US" sz="1200" b="1" dirty="0">
                <a:solidFill>
                  <a:schemeClr val="tx1">
                    <a:lumMod val="75000"/>
                    <a:lumOff val="25000"/>
                  </a:schemeClr>
                </a:solidFill>
                <a:latin typeface="Arial" panose="020B0604020202020204" pitchFamily="34" charset="0"/>
                <a:cs typeface="Arial" panose="020B0604020202020204" pitchFamily="34" charset="0"/>
              </a:rPr>
              <a:t>(</a:t>
            </a:r>
            <a:r>
              <a:rPr lang="en-GB" sz="1200" dirty="0" err="1">
                <a:effectLst/>
                <a:latin typeface="Arial" panose="020B0604020202020204" pitchFamily="34" charset="0"/>
                <a:ea typeface="Calibri" panose="020F0502020204030204" pitchFamily="34" charset="0"/>
                <a:cs typeface="Arial" panose="020B0604020202020204" pitchFamily="34" charset="0"/>
              </a:rPr>
              <a:t>Airoldi</a:t>
            </a:r>
            <a:r>
              <a:rPr lang="en-GB" sz="1200" dirty="0">
                <a:effectLst/>
                <a:latin typeface="Arial" panose="020B0604020202020204" pitchFamily="34" charset="0"/>
                <a:ea typeface="Calibri" panose="020F0502020204030204" pitchFamily="34" charset="0"/>
                <a:cs typeface="Arial" panose="020B0604020202020204" pitchFamily="34" charset="0"/>
              </a:rPr>
              <a:t>, 2020)</a:t>
            </a: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 </a:t>
            </a:r>
          </a:p>
        </p:txBody>
      </p:sp>
      <p:sp>
        <p:nvSpPr>
          <p:cNvPr id="3" name="TextBox 2">
            <a:extLst>
              <a:ext uri="{FF2B5EF4-FFF2-40B4-BE49-F238E27FC236}">
                <a16:creationId xmlns:a16="http://schemas.microsoft.com/office/drawing/2014/main" id="{199CCECB-14F7-B570-9B84-B1BDD5D27246}"/>
              </a:ext>
            </a:extLst>
          </p:cNvPr>
          <p:cNvSpPr txBox="1"/>
          <p:nvPr/>
        </p:nvSpPr>
        <p:spPr>
          <a:xfrm>
            <a:off x="156563" y="6648244"/>
            <a:ext cx="210037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(Public domain, 2024)</a:t>
            </a:r>
          </a:p>
        </p:txBody>
      </p:sp>
    </p:spTree>
    <p:extLst>
      <p:ext uri="{BB962C8B-B14F-4D97-AF65-F5344CB8AC3E}">
        <p14:creationId xmlns:p14="http://schemas.microsoft.com/office/powerpoint/2010/main" val="2154285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2" name="Group 111">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3"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4"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5"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6"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7"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8"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9"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20"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21"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22"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23"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24"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26" name="Group 125">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27"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8"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29"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30"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31"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32"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33"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34"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35"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36"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37"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38"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40" name="Rectangle 139">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2"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07" name="TextBox 106">
            <a:extLst>
              <a:ext uri="{FF2B5EF4-FFF2-40B4-BE49-F238E27FC236}">
                <a16:creationId xmlns:a16="http://schemas.microsoft.com/office/drawing/2014/main" id="{89DEB5D6-710C-0500-CD37-0776EC665219}"/>
              </a:ext>
            </a:extLst>
          </p:cNvPr>
          <p:cNvSpPr txBox="1"/>
          <p:nvPr/>
        </p:nvSpPr>
        <p:spPr>
          <a:xfrm>
            <a:off x="2582298" y="624110"/>
            <a:ext cx="8922314" cy="3484903"/>
          </a:xfrm>
          <a:prstGeom prst="rect">
            <a:avLst/>
          </a:prstGeom>
        </p:spPr>
        <p:txBody>
          <a:bodyPr vert="horz" lIns="91440" tIns="45720" rIns="91440" bIns="45720" rtlCol="0">
            <a:normAutofit fontScale="92500" lnSpcReduction="20000"/>
          </a:bodyPr>
          <a:lstStyle/>
          <a:p>
            <a:pPr>
              <a:spcBef>
                <a:spcPts val="1000"/>
              </a:spcBef>
              <a:buClr>
                <a:schemeClr val="accent1"/>
              </a:buClr>
            </a:pPr>
            <a:r>
              <a:rPr lang="en-US" sz="3200" b="1" dirty="0">
                <a:solidFill>
                  <a:schemeClr val="tx1">
                    <a:lumMod val="75000"/>
                    <a:lumOff val="25000"/>
                  </a:schemeClr>
                </a:solidFill>
              </a:rPr>
              <a:t>                  Summary</a:t>
            </a:r>
          </a:p>
          <a:p>
            <a:pPr>
              <a:spcBef>
                <a:spcPts val="1000"/>
              </a:spcBef>
              <a:buClr>
                <a:schemeClr val="accent1"/>
              </a:buClr>
              <a:buFont typeface="Wingdings 3" charset="2"/>
              <a:buChar char=""/>
            </a:pPr>
            <a:endParaRPr lang="en-US" b="1" dirty="0">
              <a:solidFill>
                <a:schemeClr val="tx1">
                  <a:lumMod val="75000"/>
                  <a:lumOff val="25000"/>
                </a:schemeClr>
              </a:solidFill>
            </a:endParaRPr>
          </a:p>
          <a:p>
            <a:pPr>
              <a:spcBef>
                <a:spcPts val="1000"/>
              </a:spcBef>
              <a:buClr>
                <a:schemeClr val="accent1"/>
              </a:buClr>
              <a:buFont typeface="Wingdings 3" charset="2"/>
              <a:buChar char=""/>
            </a:pPr>
            <a:endParaRPr lang="en-US" b="1" dirty="0">
              <a:solidFill>
                <a:schemeClr val="tx1">
                  <a:lumMod val="75000"/>
                  <a:lumOff val="25000"/>
                </a:schemeClr>
              </a:solidFill>
            </a:endParaRPr>
          </a:p>
          <a:p>
            <a:pPr>
              <a:spcBef>
                <a:spcPts val="1000"/>
              </a:spcBef>
              <a:buClr>
                <a:schemeClr val="accent1"/>
              </a:buClr>
              <a:buFont typeface="Wingdings 3" charset="2"/>
              <a:buChar char=""/>
            </a:pPr>
            <a:endParaRPr lang="en-US" b="1" dirty="0">
              <a:solidFill>
                <a:schemeClr val="tx1">
                  <a:lumMod val="75000"/>
                  <a:lumOff val="25000"/>
                </a:schemeClr>
              </a:solidFill>
            </a:endParaRPr>
          </a:p>
          <a:p>
            <a:pPr>
              <a:lnSpc>
                <a:spcPct val="200000"/>
              </a:lnSpc>
              <a:spcBef>
                <a:spcPts val="1000"/>
              </a:spcBef>
              <a:buClr>
                <a:schemeClr val="accent1"/>
              </a:buClr>
              <a:buFont typeface="Wingdings 3" charset="2"/>
              <a:buChar char=""/>
            </a:pPr>
            <a:r>
              <a:rPr lang="en-US" b="1" dirty="0">
                <a:solidFill>
                  <a:schemeClr val="tx1">
                    <a:lumMod val="75000"/>
                    <a:lumOff val="25000"/>
                  </a:schemeClr>
                </a:solidFill>
              </a:rPr>
              <a:t>This presentation is based on a health and safety guide for Mercure Holland House Hotel housekeeping team . It will enumerate some of the risks that arise during room cleaning and the regulations and procedures applied to prevent them. </a:t>
            </a:r>
          </a:p>
          <a:p>
            <a:pPr>
              <a:spcBef>
                <a:spcPts val="1000"/>
              </a:spcBef>
              <a:buClr>
                <a:schemeClr val="accent1"/>
              </a:buClr>
              <a:buFont typeface="Wingdings 3" charset="2"/>
              <a:buChar char=""/>
            </a:pPr>
            <a:endParaRPr lang="en-US" dirty="0">
              <a:solidFill>
                <a:schemeClr val="tx1">
                  <a:lumMod val="75000"/>
                  <a:lumOff val="25000"/>
                </a:schemeClr>
              </a:solidFill>
            </a:endParaRPr>
          </a:p>
        </p:txBody>
      </p:sp>
      <p:pic>
        <p:nvPicPr>
          <p:cNvPr id="6" name="Graphic 5" descr="Hotel">
            <a:extLst>
              <a:ext uri="{FF2B5EF4-FFF2-40B4-BE49-F238E27FC236}">
                <a16:creationId xmlns:a16="http://schemas.microsoft.com/office/drawing/2014/main" id="{A3BCEF75-726E-15A8-CE92-6C93EC3B0B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4211" y="4294208"/>
            <a:ext cx="1944853" cy="1944853"/>
          </a:xfrm>
          <a:prstGeom prst="rect">
            <a:avLst/>
          </a:prstGeom>
        </p:spPr>
      </p:pic>
    </p:spTree>
    <p:extLst>
      <p:ext uri="{BB962C8B-B14F-4D97-AF65-F5344CB8AC3E}">
        <p14:creationId xmlns:p14="http://schemas.microsoft.com/office/powerpoint/2010/main" val="2242788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9" name="Content Placeholder 8" descr="A blue sign with white text and a face mask&#10;&#10;Description automatically generated">
            <a:extLst>
              <a:ext uri="{FF2B5EF4-FFF2-40B4-BE49-F238E27FC236}">
                <a16:creationId xmlns:a16="http://schemas.microsoft.com/office/drawing/2014/main" id="{ABFAA809-B368-7092-6C17-F0DFE616B7D5}"/>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347" r="16579" b="1"/>
          <a:stretch/>
        </p:blipFill>
        <p:spPr>
          <a:xfrm>
            <a:off x="4485557" y="10"/>
            <a:ext cx="7706443" cy="6391459"/>
          </a:xfrm>
          <a:prstGeom prst="rect">
            <a:avLst/>
          </a:prstGeom>
        </p:spPr>
      </p:pic>
      <p:sp useBgFill="1">
        <p:nvSpPr>
          <p:cNvPr id="54" name="Freeform: Shape 19">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74CCCB25-E309-9FE3-319D-C06F21D26E08}"/>
              </a:ext>
            </a:extLst>
          </p:cNvPr>
          <p:cNvSpPr>
            <a:spLocks noGrp="1"/>
          </p:cNvSpPr>
          <p:nvPr>
            <p:ph type="title"/>
          </p:nvPr>
        </p:nvSpPr>
        <p:spPr>
          <a:xfrm>
            <a:off x="535525" y="624110"/>
            <a:ext cx="4623955" cy="1280890"/>
          </a:xfrm>
        </p:spPr>
        <p:txBody>
          <a:bodyPr vert="horz" lIns="91440" tIns="45720" rIns="91440" bIns="45720" rtlCol="0" anchor="t">
            <a:normAutofit/>
          </a:bodyPr>
          <a:lstStyle/>
          <a:p>
            <a:r>
              <a:rPr lang="en-US" sz="3300"/>
              <a:t>Health and safety for hotel housekeeping</a:t>
            </a:r>
          </a:p>
        </p:txBody>
      </p:sp>
      <p:sp>
        <p:nvSpPr>
          <p:cNvPr id="55" name="Rectangle 54">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TextBox 14">
            <a:extLst>
              <a:ext uri="{FF2B5EF4-FFF2-40B4-BE49-F238E27FC236}">
                <a16:creationId xmlns:a16="http://schemas.microsoft.com/office/drawing/2014/main" id="{2D0304DB-A402-7D7C-6EA7-BE9E54C716CE}"/>
              </a:ext>
            </a:extLst>
          </p:cNvPr>
          <p:cNvSpPr txBox="1"/>
          <p:nvPr/>
        </p:nvSpPr>
        <p:spPr>
          <a:xfrm>
            <a:off x="531812" y="2133600"/>
            <a:ext cx="4625882" cy="3777622"/>
          </a:xfrm>
          <a:prstGeom prst="rect">
            <a:avLst/>
          </a:prstGeom>
        </p:spPr>
        <p:txBody>
          <a:bodyPr vert="horz" lIns="91440" tIns="45720" rIns="91440" bIns="45720" rtlCol="0">
            <a:normAutofit/>
          </a:bodyPr>
          <a:lstStyle/>
          <a:p>
            <a:pPr>
              <a:lnSpc>
                <a:spcPct val="150000"/>
              </a:lnSpc>
              <a:spcBef>
                <a:spcPts val="1000"/>
              </a:spcBef>
              <a:buClr>
                <a:schemeClr val="accent1"/>
              </a:buClr>
              <a:buFont typeface="Wingdings 3" charset="2"/>
              <a:buChar char=""/>
            </a:pPr>
            <a:r>
              <a:rPr lang="en-US" sz="2400" dirty="0">
                <a:solidFill>
                  <a:schemeClr val="tx1">
                    <a:lumMod val="75000"/>
                    <a:lumOff val="25000"/>
                  </a:schemeClr>
                </a:solidFill>
              </a:rPr>
              <a:t>Set of laws, regulations and procedures created to prevent accidents and injuries while performing an activity ensuring a safe public or workplace environment .</a:t>
            </a:r>
          </a:p>
        </p:txBody>
      </p:sp>
      <p:sp>
        <p:nvSpPr>
          <p:cNvPr id="6" name="TextBox 5">
            <a:extLst>
              <a:ext uri="{FF2B5EF4-FFF2-40B4-BE49-F238E27FC236}">
                <a16:creationId xmlns:a16="http://schemas.microsoft.com/office/drawing/2014/main" id="{A2D6F957-EC8B-5B10-21FD-FABE37601A7D}"/>
              </a:ext>
            </a:extLst>
          </p:cNvPr>
          <p:cNvSpPr txBox="1"/>
          <p:nvPr/>
        </p:nvSpPr>
        <p:spPr>
          <a:xfrm>
            <a:off x="5794310" y="6540759"/>
            <a:ext cx="385354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(Static Flickr, 2024)</a:t>
            </a:r>
          </a:p>
        </p:txBody>
      </p:sp>
      <p:sp>
        <p:nvSpPr>
          <p:cNvPr id="7" name="TextBox 6">
            <a:extLst>
              <a:ext uri="{FF2B5EF4-FFF2-40B4-BE49-F238E27FC236}">
                <a16:creationId xmlns:a16="http://schemas.microsoft.com/office/drawing/2014/main" id="{CF487292-3DB1-6ADE-FE1D-27B4164B09E5}"/>
              </a:ext>
            </a:extLst>
          </p:cNvPr>
          <p:cNvSpPr txBox="1"/>
          <p:nvPr/>
        </p:nvSpPr>
        <p:spPr>
          <a:xfrm>
            <a:off x="690465" y="5617029"/>
            <a:ext cx="2631233" cy="276999"/>
          </a:xfrm>
          <a:prstGeom prst="rect">
            <a:avLst/>
          </a:prstGeom>
          <a:noFill/>
        </p:spPr>
        <p:txBody>
          <a:bodyPr wrap="square" rtlCol="0">
            <a:spAutoFit/>
          </a:bodyPr>
          <a:lstStyle/>
          <a:p>
            <a:r>
              <a:rPr lang="en-GB" sz="1200" dirty="0">
                <a:effectLst/>
                <a:latin typeface="Arial" panose="020B0604020202020204" pitchFamily="34" charset="0"/>
                <a:ea typeface="Calibri" panose="020F0502020204030204" pitchFamily="34" charset="0"/>
              </a:rPr>
              <a:t>(Mejia et all, 2021)</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0329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63432382-4997-009C-ADD2-5DD9C18F0FE9}"/>
              </a:ext>
            </a:extLst>
          </p:cNvPr>
          <p:cNvSpPr txBox="1"/>
          <p:nvPr/>
        </p:nvSpPr>
        <p:spPr>
          <a:xfrm>
            <a:off x="462953" y="2113967"/>
            <a:ext cx="3650278" cy="3759253"/>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r>
              <a:rPr lang="en-US" dirty="0">
                <a:solidFill>
                  <a:schemeClr val="tx1">
                    <a:lumMod val="75000"/>
                    <a:lumOff val="25000"/>
                  </a:schemeClr>
                </a:solidFill>
              </a:rPr>
              <a:t>Some of the most important risks in cleaning processes are slip and falls, occupational dermatitis, handlining hazardous substances, back and other pain issues and fire. </a:t>
            </a:r>
          </a:p>
          <a:p>
            <a:pPr>
              <a:spcBef>
                <a:spcPts val="1000"/>
              </a:spcBef>
              <a:buClr>
                <a:schemeClr val="accent1"/>
              </a:buClr>
              <a:buFont typeface="Wingdings 3" charset="2"/>
              <a:buChar char=""/>
            </a:pPr>
            <a:endParaRPr lang="en-US" dirty="0">
              <a:solidFill>
                <a:schemeClr val="tx1">
                  <a:lumMod val="75000"/>
                  <a:lumOff val="25000"/>
                </a:schemeClr>
              </a:solidFill>
            </a:endParaRPr>
          </a:p>
          <a:p>
            <a:pPr>
              <a:spcBef>
                <a:spcPts val="1000"/>
              </a:spcBef>
              <a:buClr>
                <a:schemeClr val="accent1"/>
              </a:buClr>
              <a:buFont typeface="Wingdings 3" charset="2"/>
              <a:buChar char=""/>
            </a:pPr>
            <a:endParaRPr lang="en-US" dirty="0">
              <a:solidFill>
                <a:schemeClr val="tx1">
                  <a:lumMod val="75000"/>
                  <a:lumOff val="25000"/>
                </a:schemeClr>
              </a:solidFill>
            </a:endParaRPr>
          </a:p>
          <a:p>
            <a:pPr>
              <a:spcBef>
                <a:spcPts val="1000"/>
              </a:spcBef>
              <a:buClr>
                <a:schemeClr val="accent1"/>
              </a:buClr>
            </a:pPr>
            <a:r>
              <a:rPr lang="en-US" sz="2400" dirty="0">
                <a:solidFill>
                  <a:srgbClr val="FF0000"/>
                </a:solidFill>
              </a:rPr>
              <a:t> </a:t>
            </a:r>
          </a:p>
          <a:p>
            <a:pPr>
              <a:spcBef>
                <a:spcPts val="1000"/>
              </a:spcBef>
              <a:buClr>
                <a:schemeClr val="accent1"/>
              </a:buClr>
              <a:buFont typeface="Wingdings 3" charset="2"/>
              <a:buChar char=""/>
            </a:pPr>
            <a:endParaRPr lang="en-US" dirty="0">
              <a:solidFill>
                <a:schemeClr val="tx1">
                  <a:lumMod val="75000"/>
                  <a:lumOff val="25000"/>
                </a:schemeClr>
              </a:solidFill>
            </a:endParaRPr>
          </a:p>
          <a:p>
            <a:pPr>
              <a:spcBef>
                <a:spcPts val="1000"/>
              </a:spcBef>
              <a:buClr>
                <a:schemeClr val="accent1"/>
              </a:buClr>
              <a:buFont typeface="Wingdings 3" charset="2"/>
              <a:buChar char=""/>
            </a:pPr>
            <a:endParaRPr lang="en-US" dirty="0">
              <a:solidFill>
                <a:schemeClr val="tx1">
                  <a:lumMod val="75000"/>
                  <a:lumOff val="25000"/>
                </a:schemeClr>
              </a:solidFill>
            </a:endParaRPr>
          </a:p>
          <a:p>
            <a:pPr>
              <a:spcBef>
                <a:spcPts val="1000"/>
              </a:spcBef>
              <a:buClr>
                <a:schemeClr val="accent1"/>
              </a:buClr>
              <a:buFont typeface="Wingdings 3" charset="2"/>
              <a:buChar char=""/>
            </a:pPr>
            <a:endParaRPr lang="en-US" dirty="0">
              <a:solidFill>
                <a:schemeClr val="tx1">
                  <a:lumMod val="75000"/>
                  <a:lumOff val="25000"/>
                </a:schemeClr>
              </a:solidFill>
            </a:endParaRPr>
          </a:p>
          <a:p>
            <a:pPr>
              <a:spcBef>
                <a:spcPts val="1000"/>
              </a:spcBef>
              <a:buClr>
                <a:schemeClr val="accent1"/>
              </a:buClr>
              <a:buFont typeface="Wingdings 3" charset="2"/>
              <a:buChar char=""/>
            </a:pPr>
            <a:endParaRPr lang="en-US" dirty="0">
              <a:solidFill>
                <a:schemeClr val="tx1">
                  <a:lumMod val="75000"/>
                  <a:lumOff val="25000"/>
                </a:schemeClr>
              </a:solidFill>
            </a:endParaRPr>
          </a:p>
        </p:txBody>
      </p:sp>
      <p:sp>
        <p:nvSpPr>
          <p:cNvPr id="45"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yellow triangle sign with a person falling&#10;&#10;Description automatically generated">
            <a:extLst>
              <a:ext uri="{FF2B5EF4-FFF2-40B4-BE49-F238E27FC236}">
                <a16:creationId xmlns:a16="http://schemas.microsoft.com/office/drawing/2014/main" id="{330B06D4-7AFC-D749-CD99-B99FE603CD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82676" y="228600"/>
            <a:ext cx="2736950" cy="2077278"/>
          </a:xfrm>
          <a:prstGeom prst="rect">
            <a:avLst/>
          </a:prstGeom>
        </p:spPr>
      </p:pic>
      <p:pic>
        <p:nvPicPr>
          <p:cNvPr id="8" name="Picture 7" descr="A blue sign with white text&#10;&#10;Description automatically generated">
            <a:extLst>
              <a:ext uri="{FF2B5EF4-FFF2-40B4-BE49-F238E27FC236}">
                <a16:creationId xmlns:a16="http://schemas.microsoft.com/office/drawing/2014/main" id="{AD534899-5193-EB25-2B94-F0C554CA07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975036" y="357809"/>
            <a:ext cx="2441640" cy="1948069"/>
          </a:xfrm>
          <a:prstGeom prst="rect">
            <a:avLst/>
          </a:prstGeom>
        </p:spPr>
      </p:pic>
      <p:pic>
        <p:nvPicPr>
          <p:cNvPr id="38" name="Picture 37" descr="A green and yellow logo&#10;&#10;Description automatically generated">
            <a:extLst>
              <a:ext uri="{FF2B5EF4-FFF2-40B4-BE49-F238E27FC236}">
                <a16:creationId xmlns:a16="http://schemas.microsoft.com/office/drawing/2014/main" id="{3F2D53A9-4FFC-B4A5-3B86-93BD72BB8B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782676" y="2465962"/>
            <a:ext cx="5976000" cy="1359675"/>
          </a:xfrm>
          <a:prstGeom prst="rect">
            <a:avLst/>
          </a:prstGeom>
        </p:spPr>
      </p:pic>
      <p:pic>
        <p:nvPicPr>
          <p:cNvPr id="44" name="Picture 43" descr="A person with her hand on her back&#10;&#10;Description automatically generated">
            <a:extLst>
              <a:ext uri="{FF2B5EF4-FFF2-40B4-BE49-F238E27FC236}">
                <a16:creationId xmlns:a16="http://schemas.microsoft.com/office/drawing/2014/main" id="{50443402-80C2-4E4F-D353-E59E90367095}"/>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096000" y="3918032"/>
            <a:ext cx="2209752" cy="2208164"/>
          </a:xfrm>
          <a:prstGeom prst="rect">
            <a:avLst/>
          </a:prstGeom>
        </p:spPr>
      </p:pic>
      <p:sp>
        <p:nvSpPr>
          <p:cNvPr id="46" name="TextBox 45">
            <a:extLst>
              <a:ext uri="{FF2B5EF4-FFF2-40B4-BE49-F238E27FC236}">
                <a16:creationId xmlns:a16="http://schemas.microsoft.com/office/drawing/2014/main" id="{95A64FD7-04F9-3928-397C-5CFB3F7BD89A}"/>
              </a:ext>
            </a:extLst>
          </p:cNvPr>
          <p:cNvSpPr txBox="1"/>
          <p:nvPr/>
        </p:nvSpPr>
        <p:spPr>
          <a:xfrm>
            <a:off x="584779" y="4070019"/>
            <a:ext cx="278707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Ambar Dar &amp; Raheja, 2017) </a:t>
            </a:r>
          </a:p>
        </p:txBody>
      </p:sp>
      <p:pic>
        <p:nvPicPr>
          <p:cNvPr id="48" name="Picture 47" descr="A yellow sign with black flames&#10;&#10;Description automatically generated">
            <a:extLst>
              <a:ext uri="{FF2B5EF4-FFF2-40B4-BE49-F238E27FC236}">
                <a16:creationId xmlns:a16="http://schemas.microsoft.com/office/drawing/2014/main" id="{6D870FE1-A9AE-EBAB-7F61-7DDEB65102AF}"/>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944255" y="3950352"/>
            <a:ext cx="2519426" cy="1988628"/>
          </a:xfrm>
          <a:prstGeom prst="rect">
            <a:avLst/>
          </a:prstGeom>
        </p:spPr>
      </p:pic>
      <p:sp>
        <p:nvSpPr>
          <p:cNvPr id="49" name="TextBox 48">
            <a:extLst>
              <a:ext uri="{FF2B5EF4-FFF2-40B4-BE49-F238E27FC236}">
                <a16:creationId xmlns:a16="http://schemas.microsoft.com/office/drawing/2014/main" id="{6AEA26EE-0C63-6575-A7B4-04190251DEA8}"/>
              </a:ext>
            </a:extLst>
          </p:cNvPr>
          <p:cNvSpPr txBox="1"/>
          <p:nvPr/>
        </p:nvSpPr>
        <p:spPr>
          <a:xfrm>
            <a:off x="5924550" y="6292385"/>
            <a:ext cx="59760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(Public domain, 2024)         (Clipart, 2024)        (DeviantArt, 2024)</a:t>
            </a:r>
          </a:p>
        </p:txBody>
      </p:sp>
    </p:spTree>
    <p:extLst>
      <p:ext uri="{BB962C8B-B14F-4D97-AF65-F5344CB8AC3E}">
        <p14:creationId xmlns:p14="http://schemas.microsoft.com/office/powerpoint/2010/main" val="1527467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59B8A3-D165-E137-42F5-745B42A3F99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601" r="12601"/>
          <a:stretch/>
        </p:blipFill>
        <p:spPr>
          <a:xfrm>
            <a:off x="4485557" y="10"/>
            <a:ext cx="7706443" cy="6400790"/>
          </a:xfrm>
          <a:prstGeom prst="rect">
            <a:avLst/>
          </a:prstGeom>
        </p:spPr>
      </p:pic>
      <p:sp useBgFill="1">
        <p:nvSpPr>
          <p:cNvPr id="9" name="Freeform: Shape 8">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49E5F00A-7E8B-3482-61A2-8E16518FEE20}"/>
              </a:ext>
            </a:extLst>
          </p:cNvPr>
          <p:cNvSpPr>
            <a:spLocks noGrp="1"/>
          </p:cNvSpPr>
          <p:nvPr>
            <p:ph type="title"/>
          </p:nvPr>
        </p:nvSpPr>
        <p:spPr>
          <a:xfrm>
            <a:off x="535525" y="624110"/>
            <a:ext cx="4623955" cy="1280890"/>
          </a:xfrm>
        </p:spPr>
        <p:txBody>
          <a:bodyPr>
            <a:normAutofit/>
          </a:bodyPr>
          <a:lstStyle/>
          <a:p>
            <a:r>
              <a:rPr lang="en-GB" dirty="0">
                <a:solidFill>
                  <a:srgbClr val="FF0000"/>
                </a:solidFill>
              </a:rPr>
              <a:t>      </a:t>
            </a:r>
            <a:r>
              <a:rPr lang="en-GB" dirty="0">
                <a:solidFill>
                  <a:srgbClr val="FF0000"/>
                </a:solidFill>
                <a:latin typeface="Arial Rounded MT Bold" panose="020F0704030504030204" pitchFamily="34" charset="0"/>
              </a:rPr>
              <a:t>Slip and falls</a:t>
            </a:r>
          </a:p>
        </p:txBody>
      </p:sp>
      <p:sp>
        <p:nvSpPr>
          <p:cNvPr id="11" name="Rectangle 10">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07294A7-F1B0-40E1-4841-D4A78DF9C167}"/>
              </a:ext>
            </a:extLst>
          </p:cNvPr>
          <p:cNvSpPr>
            <a:spLocks noGrp="1"/>
          </p:cNvSpPr>
          <p:nvPr>
            <p:ph idx="1"/>
          </p:nvPr>
        </p:nvSpPr>
        <p:spPr>
          <a:xfrm>
            <a:off x="531812" y="2133600"/>
            <a:ext cx="4625882" cy="3777622"/>
          </a:xfrm>
        </p:spPr>
        <p:txBody>
          <a:bodyPr>
            <a:normAutofit fontScale="92500" lnSpcReduction="10000"/>
          </a:bodyPr>
          <a:lstStyle/>
          <a:p>
            <a:r>
              <a:rPr lang="en-GB" dirty="0"/>
              <a:t>Most usual risk in cleaning tasks</a:t>
            </a:r>
          </a:p>
          <a:p>
            <a:pPr marL="0" indent="0">
              <a:buNone/>
            </a:pPr>
            <a:r>
              <a:rPr lang="en-GB" sz="2200" dirty="0">
                <a:solidFill>
                  <a:srgbClr val="0070C0"/>
                </a:solidFill>
                <a:latin typeface="Arial Rounded MT Bold" panose="020F0704030504030204" pitchFamily="34" charset="0"/>
              </a:rPr>
              <a:t>Guideline</a:t>
            </a:r>
          </a:p>
          <a:p>
            <a:r>
              <a:rPr lang="en-GB" dirty="0"/>
              <a:t>Keep clutter away from the floor</a:t>
            </a:r>
          </a:p>
          <a:p>
            <a:r>
              <a:rPr lang="en-GB" dirty="0"/>
              <a:t>Appropriate signs in places</a:t>
            </a:r>
          </a:p>
          <a:p>
            <a:r>
              <a:rPr lang="en-GB" dirty="0"/>
              <a:t>Store cables in protective covers</a:t>
            </a:r>
          </a:p>
          <a:p>
            <a:r>
              <a:rPr lang="en-GB" dirty="0"/>
              <a:t>Clean spills immediately </a:t>
            </a:r>
          </a:p>
          <a:p>
            <a:r>
              <a:rPr lang="en-GB" dirty="0"/>
              <a:t>Sweep debris regularly</a:t>
            </a:r>
          </a:p>
          <a:p>
            <a:r>
              <a:rPr lang="en-GB" dirty="0"/>
              <a:t>Appropriate shoe wear</a:t>
            </a:r>
          </a:p>
          <a:p>
            <a:r>
              <a:rPr lang="en-GB" dirty="0"/>
              <a:t>Close doors and drawers when not used</a:t>
            </a:r>
          </a:p>
          <a:p>
            <a:pPr marL="0" indent="0">
              <a:buNone/>
            </a:pPr>
            <a:r>
              <a:rPr lang="en-GB" sz="1200" dirty="0">
                <a:latin typeface="Arial" panose="020B0604020202020204" pitchFamily="34" charset="0"/>
                <a:cs typeface="Arial" panose="020B0604020202020204" pitchFamily="34" charset="0"/>
              </a:rPr>
              <a:t>(Li, 2019)</a:t>
            </a:r>
          </a:p>
        </p:txBody>
      </p:sp>
      <p:sp>
        <p:nvSpPr>
          <p:cNvPr id="7" name="TextBox 6">
            <a:extLst>
              <a:ext uri="{FF2B5EF4-FFF2-40B4-BE49-F238E27FC236}">
                <a16:creationId xmlns:a16="http://schemas.microsoft.com/office/drawing/2014/main" id="{ACD5465D-5852-5B9A-4362-6139E933044A}"/>
              </a:ext>
            </a:extLst>
          </p:cNvPr>
          <p:cNvSpPr txBox="1"/>
          <p:nvPr/>
        </p:nvSpPr>
        <p:spPr>
          <a:xfrm>
            <a:off x="5524500" y="6515100"/>
            <a:ext cx="349567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(Static Flickr, 2024)</a:t>
            </a:r>
          </a:p>
        </p:txBody>
      </p:sp>
    </p:spTree>
    <p:extLst>
      <p:ext uri="{BB962C8B-B14F-4D97-AF65-F5344CB8AC3E}">
        <p14:creationId xmlns:p14="http://schemas.microsoft.com/office/powerpoint/2010/main" val="803505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EEFF66C5-2978-11BE-D705-BDE4DC3920C0}"/>
              </a:ext>
            </a:extLst>
          </p:cNvPr>
          <p:cNvSpPr>
            <a:spLocks noGrp="1"/>
          </p:cNvSpPr>
          <p:nvPr>
            <p:ph type="title"/>
          </p:nvPr>
        </p:nvSpPr>
        <p:spPr>
          <a:xfrm>
            <a:off x="5292152" y="627896"/>
            <a:ext cx="6683683" cy="1280890"/>
          </a:xfrm>
        </p:spPr>
        <p:txBody>
          <a:bodyPr>
            <a:normAutofit/>
          </a:bodyPr>
          <a:lstStyle/>
          <a:p>
            <a:r>
              <a:rPr lang="en-GB" dirty="0"/>
              <a:t>       </a:t>
            </a:r>
            <a:r>
              <a:rPr lang="en-GB" dirty="0">
                <a:solidFill>
                  <a:srgbClr val="FF0000"/>
                </a:solidFill>
                <a:latin typeface="Arial Rounded MT Bold" panose="020F0704030504030204" pitchFamily="34" charset="0"/>
              </a:rPr>
              <a:t>Occupational  dermatitis</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a:extLst>
              <a:ext uri="{FF2B5EF4-FFF2-40B4-BE49-F238E27FC236}">
                <a16:creationId xmlns:a16="http://schemas.microsoft.com/office/drawing/2014/main" id="{C91A020C-763F-DB75-2DDC-0338A410818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242" r="23242"/>
          <a:stretch/>
        </p:blipFill>
        <p:spPr>
          <a:xfrm>
            <a:off x="-1555" y="1731"/>
            <a:ext cx="4671091" cy="6320791"/>
          </a:xfrm>
          <a:prstGeom prst="rect">
            <a:avLst/>
          </a:prstGeom>
        </p:spPr>
      </p:pic>
      <p:sp>
        <p:nvSpPr>
          <p:cNvPr id="3" name="Content Placeholder 2">
            <a:extLst>
              <a:ext uri="{FF2B5EF4-FFF2-40B4-BE49-F238E27FC236}">
                <a16:creationId xmlns:a16="http://schemas.microsoft.com/office/drawing/2014/main" id="{622F6383-397C-4AB0-6056-8B0D4A929254}"/>
              </a:ext>
            </a:extLst>
          </p:cNvPr>
          <p:cNvSpPr>
            <a:spLocks noGrp="1"/>
          </p:cNvSpPr>
          <p:nvPr>
            <p:ph idx="1"/>
          </p:nvPr>
        </p:nvSpPr>
        <p:spPr>
          <a:xfrm>
            <a:off x="6438191" y="2133600"/>
            <a:ext cx="5066419" cy="3777622"/>
          </a:xfrm>
        </p:spPr>
        <p:txBody>
          <a:bodyPr>
            <a:normAutofit fontScale="92500" lnSpcReduction="20000"/>
          </a:bodyPr>
          <a:lstStyle/>
          <a:p>
            <a:r>
              <a:rPr lang="en-GB" dirty="0"/>
              <a:t>Developed from touching harmful substance</a:t>
            </a:r>
          </a:p>
          <a:p>
            <a:pPr marL="0" indent="0">
              <a:buNone/>
            </a:pPr>
            <a:r>
              <a:rPr lang="en-GB" sz="2000" dirty="0">
                <a:solidFill>
                  <a:srgbClr val="0070C0"/>
                </a:solidFill>
                <a:latin typeface="Arial Rounded MT Bold" panose="020F0704030504030204" pitchFamily="34" charset="0"/>
              </a:rPr>
              <a:t>Guideline</a:t>
            </a:r>
          </a:p>
          <a:p>
            <a:pPr marL="0" indent="0">
              <a:buNone/>
            </a:pPr>
            <a:endParaRPr lang="en-GB" sz="2000" dirty="0">
              <a:solidFill>
                <a:srgbClr val="0070C0"/>
              </a:solidFill>
              <a:latin typeface="Arial Rounded MT Bold" panose="020F0704030504030204" pitchFamily="34" charset="0"/>
            </a:endParaRPr>
          </a:p>
          <a:p>
            <a:r>
              <a:rPr lang="en-GB" dirty="0"/>
              <a:t>Use required uniform</a:t>
            </a:r>
          </a:p>
          <a:p>
            <a:r>
              <a:rPr lang="en-GB" dirty="0"/>
              <a:t>Use appropriate protection gloves, face mask or goggles when needed</a:t>
            </a:r>
          </a:p>
          <a:p>
            <a:r>
              <a:rPr lang="en-GB" dirty="0"/>
              <a:t>Wash hands regularly</a:t>
            </a:r>
          </a:p>
          <a:p>
            <a:r>
              <a:rPr lang="en-GB" dirty="0"/>
              <a:t>Avoid direct touching</a:t>
            </a:r>
          </a:p>
          <a:p>
            <a:r>
              <a:rPr lang="en-GB" dirty="0"/>
              <a:t>Use safer clean products</a:t>
            </a:r>
          </a:p>
          <a:p>
            <a:endParaRPr lang="en-GB" dirty="0"/>
          </a:p>
          <a:p>
            <a:pPr marL="0" indent="0">
              <a:buNone/>
            </a:pPr>
            <a:r>
              <a:rPr lang="en-GB" sz="1300" dirty="0">
                <a:latin typeface="Arial" panose="020B0604020202020204" pitchFamily="34" charset="0"/>
                <a:cs typeface="Arial" panose="020B0604020202020204" pitchFamily="34" charset="0"/>
              </a:rPr>
              <a:t>(Lee et all, 2023)</a:t>
            </a:r>
          </a:p>
          <a:p>
            <a:endParaRPr lang="en-GB" dirty="0"/>
          </a:p>
          <a:p>
            <a:endParaRPr lang="en-GB" dirty="0"/>
          </a:p>
        </p:txBody>
      </p:sp>
      <p:sp>
        <p:nvSpPr>
          <p:cNvPr id="6" name="TextBox 5">
            <a:extLst>
              <a:ext uri="{FF2B5EF4-FFF2-40B4-BE49-F238E27FC236}">
                <a16:creationId xmlns:a16="http://schemas.microsoft.com/office/drawing/2014/main" id="{8D6C1B03-1772-7336-D8F0-3F85638BEF4D}"/>
              </a:ext>
            </a:extLst>
          </p:cNvPr>
          <p:cNvSpPr txBox="1"/>
          <p:nvPr/>
        </p:nvSpPr>
        <p:spPr>
          <a:xfrm>
            <a:off x="169096" y="6405595"/>
            <a:ext cx="375006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(Devian Art, 2024)</a:t>
            </a:r>
          </a:p>
        </p:txBody>
      </p:sp>
    </p:spTree>
    <p:extLst>
      <p:ext uri="{BB962C8B-B14F-4D97-AF65-F5344CB8AC3E}">
        <p14:creationId xmlns:p14="http://schemas.microsoft.com/office/powerpoint/2010/main" val="2455559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08838-DD90-A0DA-6CF8-59E5D66CFC21}"/>
              </a:ext>
            </a:extLst>
          </p:cNvPr>
          <p:cNvSpPr>
            <a:spLocks noGrp="1"/>
          </p:cNvSpPr>
          <p:nvPr>
            <p:ph type="title"/>
          </p:nvPr>
        </p:nvSpPr>
        <p:spPr>
          <a:xfrm>
            <a:off x="1687669" y="624110"/>
            <a:ext cx="4137059" cy="1280890"/>
          </a:xfrm>
        </p:spPr>
        <p:txBody>
          <a:bodyPr>
            <a:normAutofit/>
          </a:bodyPr>
          <a:lstStyle/>
          <a:p>
            <a:pPr>
              <a:lnSpc>
                <a:spcPct val="90000"/>
              </a:lnSpc>
            </a:pPr>
            <a:r>
              <a:rPr lang="en-GB" sz="2700" dirty="0">
                <a:solidFill>
                  <a:srgbClr val="FF0000"/>
                </a:solidFill>
                <a:latin typeface="Arial Rounded MT Bold" panose="020F0704030504030204" pitchFamily="34" charset="0"/>
              </a:rPr>
              <a:t>Control of substances hazardous to health</a:t>
            </a:r>
          </a:p>
        </p:txBody>
      </p:sp>
      <p:sp>
        <p:nvSpPr>
          <p:cNvPr id="3" name="Content Placeholder 2">
            <a:extLst>
              <a:ext uri="{FF2B5EF4-FFF2-40B4-BE49-F238E27FC236}">
                <a16:creationId xmlns:a16="http://schemas.microsoft.com/office/drawing/2014/main" id="{E1A9DC2C-47FF-B275-19A2-86A3752A5A0F}"/>
              </a:ext>
            </a:extLst>
          </p:cNvPr>
          <p:cNvSpPr>
            <a:spLocks noGrp="1"/>
          </p:cNvSpPr>
          <p:nvPr>
            <p:ph idx="1"/>
          </p:nvPr>
        </p:nvSpPr>
        <p:spPr>
          <a:xfrm>
            <a:off x="1683956" y="2133600"/>
            <a:ext cx="4140772" cy="3777622"/>
          </a:xfrm>
        </p:spPr>
        <p:txBody>
          <a:bodyPr>
            <a:normAutofit fontScale="92500" lnSpcReduction="20000"/>
          </a:bodyPr>
          <a:lstStyle/>
          <a:p>
            <a:pPr>
              <a:lnSpc>
                <a:spcPct val="90000"/>
              </a:lnSpc>
            </a:pPr>
            <a:r>
              <a:rPr lang="en-GB" sz="1600" dirty="0">
                <a:solidFill>
                  <a:srgbClr val="000000"/>
                </a:solidFill>
                <a:latin typeface="+mj-lt"/>
                <a:cs typeface="Arial" panose="020B0604020202020204" pitchFamily="34" charset="0"/>
              </a:rPr>
              <a:t>Risk of contamination with chemicals like fumes, vapours, dusts, germs or gases that can cause diseases</a:t>
            </a:r>
          </a:p>
          <a:p>
            <a:pPr marL="0" indent="0">
              <a:lnSpc>
                <a:spcPct val="90000"/>
              </a:lnSpc>
              <a:buNone/>
            </a:pPr>
            <a:r>
              <a:rPr lang="en-GB" sz="2000" dirty="0">
                <a:solidFill>
                  <a:srgbClr val="0070C0"/>
                </a:solidFill>
                <a:latin typeface="Arial Rounded MT Bold" panose="020F0704030504030204" pitchFamily="34" charset="0"/>
              </a:rPr>
              <a:t>Guideline</a:t>
            </a:r>
          </a:p>
          <a:p>
            <a:pPr marL="0" indent="0">
              <a:lnSpc>
                <a:spcPct val="90000"/>
              </a:lnSpc>
              <a:buNone/>
            </a:pPr>
            <a:endParaRPr lang="en-GB" sz="1500" dirty="0">
              <a:solidFill>
                <a:srgbClr val="000000"/>
              </a:solidFill>
            </a:endParaRPr>
          </a:p>
          <a:p>
            <a:pPr>
              <a:lnSpc>
                <a:spcPct val="90000"/>
              </a:lnSpc>
            </a:pPr>
            <a:r>
              <a:rPr lang="en-GB" sz="1600" dirty="0">
                <a:solidFill>
                  <a:srgbClr val="000000"/>
                </a:solidFill>
                <a:cs typeface="Arial" panose="020B0604020202020204" pitchFamily="34" charset="0"/>
              </a:rPr>
              <a:t>Correct storage of chemicals</a:t>
            </a:r>
          </a:p>
          <a:p>
            <a:pPr>
              <a:lnSpc>
                <a:spcPct val="90000"/>
              </a:lnSpc>
            </a:pPr>
            <a:r>
              <a:rPr lang="en-GB" sz="1600" dirty="0">
                <a:solidFill>
                  <a:srgbClr val="000000"/>
                </a:solidFill>
                <a:cs typeface="Arial" panose="020B0604020202020204" pitchFamily="34" charset="0"/>
              </a:rPr>
              <a:t>Use accurate techniques to avoid or eliminate harmful substances</a:t>
            </a:r>
          </a:p>
          <a:p>
            <a:pPr>
              <a:lnSpc>
                <a:spcPct val="90000"/>
              </a:lnSpc>
            </a:pPr>
            <a:r>
              <a:rPr lang="en-GB" sz="1600" dirty="0">
                <a:solidFill>
                  <a:srgbClr val="000000"/>
                </a:solidFill>
                <a:cs typeface="Arial" panose="020B0604020202020204" pitchFamily="34" charset="0"/>
              </a:rPr>
              <a:t>Use safer substances</a:t>
            </a:r>
          </a:p>
          <a:p>
            <a:pPr>
              <a:lnSpc>
                <a:spcPct val="90000"/>
              </a:lnSpc>
            </a:pPr>
            <a:r>
              <a:rPr lang="en-GB" sz="1600" dirty="0">
                <a:solidFill>
                  <a:srgbClr val="000000"/>
                </a:solidFill>
                <a:cs typeface="Arial" panose="020B0604020202020204" pitchFamily="34" charset="0"/>
              </a:rPr>
              <a:t>Check for faulty equipment and protection</a:t>
            </a:r>
          </a:p>
          <a:p>
            <a:pPr>
              <a:lnSpc>
                <a:spcPct val="90000"/>
              </a:lnSpc>
            </a:pPr>
            <a:r>
              <a:rPr lang="en-GB" sz="1600" dirty="0">
                <a:solidFill>
                  <a:srgbClr val="000000"/>
                </a:solidFill>
                <a:cs typeface="Arial" panose="020B0604020202020204" pitchFamily="34" charset="0"/>
              </a:rPr>
              <a:t>Use correct product for the right task</a:t>
            </a:r>
          </a:p>
          <a:p>
            <a:pPr>
              <a:lnSpc>
                <a:spcPct val="90000"/>
              </a:lnSpc>
            </a:pPr>
            <a:endParaRPr lang="en-GB" sz="1500" dirty="0">
              <a:solidFill>
                <a:srgbClr val="000000"/>
              </a:solidFill>
            </a:endParaRPr>
          </a:p>
          <a:p>
            <a:pPr marL="0" indent="0">
              <a:lnSpc>
                <a:spcPct val="90000"/>
              </a:lnSpc>
              <a:buNone/>
            </a:pPr>
            <a:r>
              <a:rPr lang="en-GB" sz="1300" dirty="0">
                <a:solidFill>
                  <a:srgbClr val="000000"/>
                </a:solidFill>
                <a:latin typeface="Arial" panose="020B0604020202020204" pitchFamily="34" charset="0"/>
                <a:cs typeface="Arial" panose="020B0604020202020204" pitchFamily="34" charset="0"/>
              </a:rPr>
              <a:t>(Lee et all, 2023)</a:t>
            </a:r>
          </a:p>
          <a:p>
            <a:pPr>
              <a:lnSpc>
                <a:spcPct val="90000"/>
              </a:lnSpc>
            </a:pPr>
            <a:endParaRPr lang="en-GB" sz="1500" dirty="0">
              <a:solidFill>
                <a:srgbClr val="000000"/>
              </a:solidFill>
            </a:endParaRPr>
          </a:p>
          <a:p>
            <a:pPr>
              <a:lnSpc>
                <a:spcPct val="90000"/>
              </a:lnSpc>
            </a:pPr>
            <a:endParaRPr lang="en-GB" sz="1500" dirty="0">
              <a:solidFill>
                <a:srgbClr val="000000"/>
              </a:solidFill>
            </a:endParaRPr>
          </a:p>
        </p:txBody>
      </p:sp>
      <p:pic>
        <p:nvPicPr>
          <p:cNvPr id="7" name="Graphic 6" descr="A group of yellow triangle signs&#10;&#10;Description automatically generated">
            <a:extLst>
              <a:ext uri="{FF2B5EF4-FFF2-40B4-BE49-F238E27FC236}">
                <a16:creationId xmlns:a16="http://schemas.microsoft.com/office/drawing/2014/main" id="{91C13616-A3ED-4FE0-02BE-685FC0D852A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a:xfrm>
            <a:off x="6091916" y="815747"/>
            <a:ext cx="5451627" cy="4906464"/>
          </a:xfrm>
          <a:prstGeom prst="rect">
            <a:avLst/>
          </a:prstGeom>
        </p:spPr>
      </p:pic>
      <p:sp>
        <p:nvSpPr>
          <p:cNvPr id="9" name="TextBox 8">
            <a:extLst>
              <a:ext uri="{FF2B5EF4-FFF2-40B4-BE49-F238E27FC236}">
                <a16:creationId xmlns:a16="http://schemas.microsoft.com/office/drawing/2014/main" id="{C240EE6C-353D-3A7A-74BF-41E4B5A245BB}"/>
              </a:ext>
            </a:extLst>
          </p:cNvPr>
          <p:cNvSpPr txBox="1"/>
          <p:nvPr/>
        </p:nvSpPr>
        <p:spPr>
          <a:xfrm>
            <a:off x="6176865" y="6223518"/>
            <a:ext cx="4693298" cy="369332"/>
          </a:xfrm>
          <a:prstGeom prst="rect">
            <a:avLst/>
          </a:prstGeom>
          <a:noFill/>
        </p:spPr>
        <p:txBody>
          <a:bodyPr wrap="square" rtlCol="0">
            <a:spAutoFit/>
          </a:bodyPr>
          <a:lstStyle/>
          <a:p>
            <a:r>
              <a:rPr lang="en-GB" dirty="0"/>
              <a:t> </a:t>
            </a:r>
            <a:r>
              <a:rPr lang="en-GB" sz="1200" dirty="0">
                <a:latin typeface="Arial" panose="020B0604020202020204" pitchFamily="34" charset="0"/>
                <a:cs typeface="Arial" panose="020B0604020202020204" pitchFamily="34" charset="0"/>
              </a:rPr>
              <a:t>(Clipart, 2024)</a:t>
            </a:r>
          </a:p>
        </p:txBody>
      </p:sp>
    </p:spTree>
    <p:extLst>
      <p:ext uri="{BB962C8B-B14F-4D97-AF65-F5344CB8AC3E}">
        <p14:creationId xmlns:p14="http://schemas.microsoft.com/office/powerpoint/2010/main" val="4182519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89567A5E-7BE0-B5FD-7E53-E9FA3DBA782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496" r="12495" b="-1"/>
          <a:stretch/>
        </p:blipFill>
        <p:spPr>
          <a:xfrm>
            <a:off x="5157694" y="10"/>
            <a:ext cx="7034306" cy="6130202"/>
          </a:xfrm>
          <a:prstGeom prst="rect">
            <a:avLst/>
          </a:prstGeom>
        </p:spPr>
      </p:pic>
      <p:sp useBgFill="1">
        <p:nvSpPr>
          <p:cNvPr id="48" name="Freeform: Shape 47">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3789A3D0-F397-55FA-D4BE-AB3784DE21EA}"/>
              </a:ext>
            </a:extLst>
          </p:cNvPr>
          <p:cNvSpPr>
            <a:spLocks noGrp="1"/>
          </p:cNvSpPr>
          <p:nvPr>
            <p:ph type="title"/>
          </p:nvPr>
        </p:nvSpPr>
        <p:spPr>
          <a:xfrm>
            <a:off x="535525" y="624110"/>
            <a:ext cx="4623955" cy="1280890"/>
          </a:xfrm>
        </p:spPr>
        <p:txBody>
          <a:bodyPr>
            <a:normAutofit/>
          </a:bodyPr>
          <a:lstStyle/>
          <a:p>
            <a:r>
              <a:rPr lang="en-GB" sz="3200" dirty="0">
                <a:solidFill>
                  <a:srgbClr val="FF0000"/>
                </a:solidFill>
                <a:latin typeface="Arial Rounded MT Bold" panose="020F0704030504030204" pitchFamily="34" charset="0"/>
              </a:rPr>
              <a:t>Back or any possible pains</a:t>
            </a:r>
          </a:p>
        </p:txBody>
      </p:sp>
      <p:sp>
        <p:nvSpPr>
          <p:cNvPr id="50" name="Rectangle 49">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E471603-A0E0-9543-1E61-70D8622A5E65}"/>
              </a:ext>
            </a:extLst>
          </p:cNvPr>
          <p:cNvSpPr>
            <a:spLocks noGrp="1"/>
          </p:cNvSpPr>
          <p:nvPr>
            <p:ph idx="1"/>
          </p:nvPr>
        </p:nvSpPr>
        <p:spPr>
          <a:xfrm>
            <a:off x="531812" y="2133600"/>
            <a:ext cx="4625882" cy="3777622"/>
          </a:xfrm>
        </p:spPr>
        <p:txBody>
          <a:bodyPr>
            <a:normAutofit fontScale="92500" lnSpcReduction="20000"/>
          </a:bodyPr>
          <a:lstStyle/>
          <a:p>
            <a:r>
              <a:rPr lang="en-GB" dirty="0"/>
              <a:t>The wrong procedures and faulty use of physical energy can lead to repetitive stress injuries</a:t>
            </a:r>
          </a:p>
          <a:p>
            <a:pPr marL="0" indent="0">
              <a:buNone/>
            </a:pPr>
            <a:r>
              <a:rPr lang="en-GB" sz="2000" dirty="0">
                <a:solidFill>
                  <a:srgbClr val="0070C0"/>
                </a:solidFill>
                <a:latin typeface="Arial Rounded MT Bold" panose="020F0704030504030204" pitchFamily="34" charset="0"/>
              </a:rPr>
              <a:t>Guideline</a:t>
            </a:r>
            <a:r>
              <a:rPr lang="en-GB" dirty="0"/>
              <a:t> </a:t>
            </a:r>
          </a:p>
          <a:p>
            <a:r>
              <a:rPr lang="en-GB" dirty="0"/>
              <a:t>Follow safe working methods</a:t>
            </a:r>
          </a:p>
          <a:p>
            <a:r>
              <a:rPr lang="en-GB" dirty="0"/>
              <a:t>Report any work practices that cause pain and discomfort</a:t>
            </a:r>
          </a:p>
          <a:p>
            <a:r>
              <a:rPr lang="en-GB" dirty="0"/>
              <a:t>Report any accidents</a:t>
            </a:r>
          </a:p>
          <a:p>
            <a:r>
              <a:rPr lang="en-GB" dirty="0"/>
              <a:t>Use correct lifting, carrying and pushing procedures</a:t>
            </a:r>
          </a:p>
          <a:p>
            <a:r>
              <a:rPr lang="en-GB" dirty="0"/>
              <a:t>Follow the right trainings and guidance</a:t>
            </a:r>
          </a:p>
          <a:p>
            <a:r>
              <a:rPr lang="en-GB" dirty="0"/>
              <a:t>Regular breaks</a:t>
            </a:r>
          </a:p>
          <a:p>
            <a:pPr marL="0" indent="0">
              <a:buNone/>
            </a:pPr>
            <a:r>
              <a:rPr lang="en-GB" sz="1300" dirty="0">
                <a:latin typeface="Arial" panose="020B0604020202020204" pitchFamily="34" charset="0"/>
                <a:cs typeface="Arial" panose="020B0604020202020204" pitchFamily="34" charset="0"/>
              </a:rPr>
              <a:t>(</a:t>
            </a:r>
            <a:r>
              <a:rPr lang="da-DK" sz="1300" dirty="0">
                <a:latin typeface="Arial" panose="020B0604020202020204" pitchFamily="34" charset="0"/>
                <a:cs typeface="Arial" panose="020B0604020202020204" pitchFamily="34" charset="0"/>
              </a:rPr>
              <a:t>Dahlqvist, et al, 2020) </a:t>
            </a:r>
            <a:r>
              <a:rPr lang="en-GB" sz="1300" dirty="0">
                <a:latin typeface="Arial" panose="020B0604020202020204" pitchFamily="34" charset="0"/>
                <a:cs typeface="Arial" panose="020B0604020202020204" pitchFamily="34" charset="0"/>
              </a:rPr>
              <a:t>(</a:t>
            </a:r>
            <a:r>
              <a:rPr lang="fr-FR" sz="1300" dirty="0">
                <a:latin typeface="Arial" panose="020B0604020202020204" pitchFamily="34" charset="0"/>
                <a:cs typeface="Arial" panose="020B0604020202020204" pitchFamily="34" charset="0"/>
              </a:rPr>
              <a:t>Wami et all, 2019) </a:t>
            </a:r>
            <a:endParaRPr lang="en-GB" sz="13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87691A7-9D43-9E24-EE25-78FD52C01D89}"/>
              </a:ext>
            </a:extLst>
          </p:cNvPr>
          <p:cNvSpPr txBox="1"/>
          <p:nvPr/>
        </p:nvSpPr>
        <p:spPr>
          <a:xfrm>
            <a:off x="12007270" y="6657945"/>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
        <p:nvSpPr>
          <p:cNvPr id="6" name="TextBox 5">
            <a:extLst>
              <a:ext uri="{FF2B5EF4-FFF2-40B4-BE49-F238E27FC236}">
                <a16:creationId xmlns:a16="http://schemas.microsoft.com/office/drawing/2014/main" id="{3FFF881E-7080-8CC7-01B1-DD0C1EEAC4A3}"/>
              </a:ext>
            </a:extLst>
          </p:cNvPr>
          <p:cNvSpPr txBox="1"/>
          <p:nvPr/>
        </p:nvSpPr>
        <p:spPr>
          <a:xfrm>
            <a:off x="5635690" y="6372808"/>
            <a:ext cx="284583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(Static Flickr, 2024)</a:t>
            </a:r>
          </a:p>
        </p:txBody>
      </p:sp>
    </p:spTree>
    <p:extLst>
      <p:ext uri="{BB962C8B-B14F-4D97-AF65-F5344CB8AC3E}">
        <p14:creationId xmlns:p14="http://schemas.microsoft.com/office/powerpoint/2010/main" val="419020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6AE923-428E-6DB9-7792-3284A24CDC3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1010"/>
          <a:stretch/>
        </p:blipFill>
        <p:spPr>
          <a:xfrm>
            <a:off x="4485557" y="10"/>
            <a:ext cx="7706443" cy="6857990"/>
          </a:xfrm>
          <a:prstGeom prst="rect">
            <a:avLst/>
          </a:prstGeom>
        </p:spPr>
      </p:pic>
      <p:sp useBgFill="1">
        <p:nvSpPr>
          <p:cNvPr id="16" name="Freeform: Shape 15">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CBA95364-7E12-91C5-4735-DAC5BD54D3B9}"/>
              </a:ext>
            </a:extLst>
          </p:cNvPr>
          <p:cNvSpPr>
            <a:spLocks noGrp="1"/>
          </p:cNvSpPr>
          <p:nvPr>
            <p:ph type="title"/>
          </p:nvPr>
        </p:nvSpPr>
        <p:spPr>
          <a:xfrm>
            <a:off x="535525" y="624110"/>
            <a:ext cx="4623955" cy="1280890"/>
          </a:xfrm>
        </p:spPr>
        <p:txBody>
          <a:bodyPr>
            <a:normAutofit/>
          </a:bodyPr>
          <a:lstStyle/>
          <a:p>
            <a:r>
              <a:rPr lang="en-GB" dirty="0">
                <a:solidFill>
                  <a:srgbClr val="FF0000"/>
                </a:solidFill>
                <a:latin typeface="Arial Rounded MT Bold" panose="020F0704030504030204" pitchFamily="34" charset="0"/>
              </a:rPr>
              <a:t>Working at height</a:t>
            </a:r>
          </a:p>
        </p:txBody>
      </p:sp>
      <p:sp>
        <p:nvSpPr>
          <p:cNvPr id="18" name="Rectangle 17">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F114472-203F-EBAB-B260-F69A8D265DF2}"/>
              </a:ext>
            </a:extLst>
          </p:cNvPr>
          <p:cNvSpPr>
            <a:spLocks noGrp="1"/>
          </p:cNvSpPr>
          <p:nvPr>
            <p:ph idx="1"/>
          </p:nvPr>
        </p:nvSpPr>
        <p:spPr>
          <a:xfrm>
            <a:off x="531812" y="2133600"/>
            <a:ext cx="4625882" cy="3777622"/>
          </a:xfrm>
        </p:spPr>
        <p:txBody>
          <a:bodyPr>
            <a:normAutofit/>
          </a:bodyPr>
          <a:lstStyle/>
          <a:p>
            <a:r>
              <a:rPr lang="en-GB" dirty="0"/>
              <a:t>Risk of possible falling and injuries</a:t>
            </a:r>
          </a:p>
          <a:p>
            <a:pPr marL="0" indent="0">
              <a:buNone/>
            </a:pPr>
            <a:r>
              <a:rPr lang="en-GB" dirty="0">
                <a:latin typeface="Arial Rounded MT Bold" panose="020F0704030504030204" pitchFamily="34" charset="0"/>
              </a:rPr>
              <a:t>Guideline </a:t>
            </a:r>
          </a:p>
          <a:p>
            <a:r>
              <a:rPr lang="en-GB" dirty="0"/>
              <a:t>Must be properly planned and organised</a:t>
            </a:r>
          </a:p>
          <a:p>
            <a:r>
              <a:rPr lang="en-GB" dirty="0"/>
              <a:t>Choose competent people to execute it</a:t>
            </a:r>
          </a:p>
          <a:p>
            <a:r>
              <a:rPr lang="en-GB" dirty="0"/>
              <a:t>Appropriate equipment used</a:t>
            </a:r>
          </a:p>
          <a:p>
            <a:r>
              <a:rPr lang="en-GB" dirty="0"/>
              <a:t>Use correct measures to prevent fall</a:t>
            </a:r>
          </a:p>
          <a:p>
            <a:r>
              <a:rPr lang="en-GB" dirty="0"/>
              <a:t>Know how to use ladder safely</a:t>
            </a:r>
          </a:p>
          <a:p>
            <a:pPr marL="0" indent="0">
              <a:buNone/>
            </a:pPr>
            <a:r>
              <a:rPr lang="en-GB" dirty="0">
                <a:latin typeface="Arial" panose="020B0604020202020204" pitchFamily="34" charset="0"/>
                <a:cs typeface="Arial" panose="020B0604020202020204" pitchFamily="34" charset="0"/>
              </a:rPr>
              <a:t>(Park et all, 2023)</a:t>
            </a:r>
          </a:p>
          <a:p>
            <a:endParaRPr lang="en-GB" dirty="0"/>
          </a:p>
        </p:txBody>
      </p:sp>
      <p:sp>
        <p:nvSpPr>
          <p:cNvPr id="6" name="TextBox 5">
            <a:extLst>
              <a:ext uri="{FF2B5EF4-FFF2-40B4-BE49-F238E27FC236}">
                <a16:creationId xmlns:a16="http://schemas.microsoft.com/office/drawing/2014/main" id="{21363C5B-62EB-CF73-F68B-B7D926B48005}"/>
              </a:ext>
            </a:extLst>
          </p:cNvPr>
          <p:cNvSpPr txBox="1"/>
          <p:nvPr/>
        </p:nvSpPr>
        <p:spPr>
          <a:xfrm>
            <a:off x="5449078" y="6375241"/>
            <a:ext cx="4077477" cy="276999"/>
          </a:xfrm>
          <a:prstGeom prst="rect">
            <a:avLst/>
          </a:prstGeom>
          <a:noFill/>
        </p:spPr>
        <p:txBody>
          <a:bodyPr wrap="square" rtlCol="0">
            <a:spAutoFit/>
          </a:bodyPr>
          <a:lstStyle/>
          <a:p>
            <a:pPr>
              <a:spcAft>
                <a:spcPts val="600"/>
              </a:spcAft>
            </a:pPr>
            <a:r>
              <a:rPr lang="en-GB" sz="1200" dirty="0">
                <a:latin typeface="Arial" panose="020B0604020202020204" pitchFamily="34" charset="0"/>
                <a:cs typeface="Arial" panose="020B0604020202020204" pitchFamily="34" charset="0"/>
              </a:rPr>
              <a:t>(Public domain, 2024)</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51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51A24-CB52-2329-F4F0-DDEECA6295FE}"/>
              </a:ext>
            </a:extLst>
          </p:cNvPr>
          <p:cNvSpPr>
            <a:spLocks noGrp="1"/>
          </p:cNvSpPr>
          <p:nvPr>
            <p:ph type="title"/>
          </p:nvPr>
        </p:nvSpPr>
        <p:spPr>
          <a:xfrm>
            <a:off x="649224" y="645106"/>
            <a:ext cx="6574536" cy="1259894"/>
          </a:xfrm>
        </p:spPr>
        <p:txBody>
          <a:bodyPr>
            <a:normAutofit/>
          </a:bodyPr>
          <a:lstStyle/>
          <a:p>
            <a:r>
              <a:rPr lang="en-GB" dirty="0"/>
              <a:t> </a:t>
            </a:r>
            <a:r>
              <a:rPr lang="en-GB" dirty="0">
                <a:solidFill>
                  <a:srgbClr val="FF0000"/>
                </a:solidFill>
                <a:latin typeface="Arial Rounded MT Bold" panose="020F0704030504030204" pitchFamily="34" charset="0"/>
              </a:rPr>
              <a:t>Fire </a:t>
            </a:r>
          </a:p>
        </p:txBody>
      </p:sp>
      <p:sp>
        <p:nvSpPr>
          <p:cNvPr id="12" name="Rectangle 11">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25154A6-45FC-FDB3-1706-ECEA6622C1CA}"/>
              </a:ext>
            </a:extLst>
          </p:cNvPr>
          <p:cNvSpPr>
            <a:spLocks noGrp="1"/>
          </p:cNvSpPr>
          <p:nvPr>
            <p:ph idx="1"/>
          </p:nvPr>
        </p:nvSpPr>
        <p:spPr>
          <a:xfrm>
            <a:off x="649224" y="2133600"/>
            <a:ext cx="6574535" cy="3759253"/>
          </a:xfrm>
        </p:spPr>
        <p:txBody>
          <a:bodyPr>
            <a:normAutofit lnSpcReduction="10000"/>
          </a:bodyPr>
          <a:lstStyle/>
          <a:p>
            <a:r>
              <a:rPr lang="en-GB" dirty="0"/>
              <a:t>Risk of fire</a:t>
            </a:r>
          </a:p>
          <a:p>
            <a:pPr marL="0" indent="0">
              <a:buNone/>
            </a:pPr>
            <a:r>
              <a:rPr lang="en-GB" sz="2000" dirty="0">
                <a:solidFill>
                  <a:srgbClr val="0070C0"/>
                </a:solidFill>
                <a:latin typeface="Arial Rounded MT Bold" panose="020F0704030504030204" pitchFamily="34" charset="0"/>
              </a:rPr>
              <a:t>Guideline</a:t>
            </a:r>
          </a:p>
          <a:p>
            <a:r>
              <a:rPr lang="en-GB" dirty="0"/>
              <a:t>Risk assessments completed</a:t>
            </a:r>
          </a:p>
          <a:p>
            <a:r>
              <a:rPr lang="en-GB" dirty="0"/>
              <a:t>Fire safety measures in place</a:t>
            </a:r>
          </a:p>
          <a:p>
            <a:r>
              <a:rPr lang="en-GB" dirty="0"/>
              <a:t>Keep fire exits clear</a:t>
            </a:r>
          </a:p>
          <a:p>
            <a:r>
              <a:rPr lang="en-GB" dirty="0"/>
              <a:t>Know fire extinguishers significations and positions</a:t>
            </a:r>
          </a:p>
          <a:p>
            <a:r>
              <a:rPr lang="en-GB" dirty="0"/>
              <a:t>Know fire assembly point and fire alarm buttons position</a:t>
            </a:r>
          </a:p>
          <a:p>
            <a:r>
              <a:rPr lang="en-GB" dirty="0"/>
              <a:t>Execute regular fire drills</a:t>
            </a:r>
          </a:p>
          <a:p>
            <a:pPr marL="0" indent="0">
              <a:buNone/>
            </a:pPr>
            <a:r>
              <a:rPr lang="en-GB" sz="1200" dirty="0">
                <a:latin typeface="Arial" panose="020B0604020202020204" pitchFamily="34" charset="0"/>
                <a:cs typeface="Arial" panose="020B0604020202020204" pitchFamily="34" charset="0"/>
              </a:rPr>
              <a:t>(Sunaryo et all, 2023)</a:t>
            </a:r>
          </a:p>
          <a:p>
            <a:endParaRPr lang="en-GB" dirty="0"/>
          </a:p>
        </p:txBody>
      </p:sp>
      <p:pic>
        <p:nvPicPr>
          <p:cNvPr id="7" name="Graphic 6" descr="Fire">
            <a:extLst>
              <a:ext uri="{FF2B5EF4-FFF2-40B4-BE49-F238E27FC236}">
                <a16:creationId xmlns:a16="http://schemas.microsoft.com/office/drawing/2014/main" id="{F1FE16A7-4012-2D29-947F-816D40DC53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62088" y="1278252"/>
            <a:ext cx="3981455" cy="3981455"/>
          </a:xfrm>
          <a:prstGeom prst="rect">
            <a:avLst/>
          </a:prstGeom>
        </p:spPr>
      </p:pic>
      <p:sp>
        <p:nvSpPr>
          <p:cNvPr id="14"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5497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3" name="Group 12">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4"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8"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3"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5"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7" name="Group 26">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8"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2"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3"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4"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5"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6"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7"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8"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9"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 name="Title 3">
            <a:extLst>
              <a:ext uri="{FF2B5EF4-FFF2-40B4-BE49-F238E27FC236}">
                <a16:creationId xmlns:a16="http://schemas.microsoft.com/office/drawing/2014/main" id="{1F144396-D501-98CE-93C0-4E2A960C6EC4}"/>
              </a:ext>
            </a:extLst>
          </p:cNvPr>
          <p:cNvSpPr>
            <a:spLocks noGrp="1"/>
          </p:cNvSpPr>
          <p:nvPr>
            <p:ph type="title"/>
          </p:nvPr>
        </p:nvSpPr>
        <p:spPr>
          <a:xfrm>
            <a:off x="4659520" y="624110"/>
            <a:ext cx="6845092" cy="1280890"/>
          </a:xfrm>
        </p:spPr>
        <p:txBody>
          <a:bodyPr>
            <a:normAutofit/>
          </a:bodyPr>
          <a:lstStyle/>
          <a:p>
            <a:r>
              <a:rPr lang="en-GB" dirty="0">
                <a:solidFill>
                  <a:srgbClr val="FF0000"/>
                </a:solidFill>
                <a:latin typeface="Arial Rounded MT Bold" panose="020F0704030504030204" pitchFamily="34" charset="0"/>
              </a:rPr>
              <a:t>Conclusion </a:t>
            </a:r>
          </a:p>
        </p:txBody>
      </p:sp>
      <p:sp>
        <p:nvSpPr>
          <p:cNvPr id="41" name="Rectangle 40">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7" name="Picture 6" descr="Pen placed on top of a signature line">
            <a:extLst>
              <a:ext uri="{FF2B5EF4-FFF2-40B4-BE49-F238E27FC236}">
                <a16:creationId xmlns:a16="http://schemas.microsoft.com/office/drawing/2014/main" id="{6A521F15-CCB3-4A94-DF57-3101940B263F}"/>
              </a:ext>
            </a:extLst>
          </p:cNvPr>
          <p:cNvPicPr>
            <a:picLocks noChangeAspect="1"/>
          </p:cNvPicPr>
          <p:nvPr/>
        </p:nvPicPr>
        <p:blipFill rotWithShape="1">
          <a:blip r:embed="rId2"/>
          <a:srcRect l="61708" r="11813" b="-2"/>
          <a:stretch/>
        </p:blipFill>
        <p:spPr>
          <a:xfrm>
            <a:off x="20" y="1730"/>
            <a:ext cx="2720524" cy="6858000"/>
          </a:xfrm>
          <a:prstGeom prst="rect">
            <a:avLst/>
          </a:prstGeom>
        </p:spPr>
      </p:pic>
      <p:sp>
        <p:nvSpPr>
          <p:cNvPr id="5" name="Content Placeholder 4">
            <a:extLst>
              <a:ext uri="{FF2B5EF4-FFF2-40B4-BE49-F238E27FC236}">
                <a16:creationId xmlns:a16="http://schemas.microsoft.com/office/drawing/2014/main" id="{FC6B9E56-C122-D41C-3FEB-377A215E35CE}"/>
              </a:ext>
            </a:extLst>
          </p:cNvPr>
          <p:cNvSpPr>
            <a:spLocks noGrp="1"/>
          </p:cNvSpPr>
          <p:nvPr>
            <p:ph idx="1"/>
          </p:nvPr>
        </p:nvSpPr>
        <p:spPr>
          <a:xfrm>
            <a:off x="3550284" y="1480732"/>
            <a:ext cx="7493612" cy="4957390"/>
          </a:xfrm>
        </p:spPr>
        <p:txBody>
          <a:bodyPr>
            <a:normAutofit fontScale="77500" lnSpcReduction="20000"/>
          </a:bodyPr>
          <a:lstStyle/>
          <a:p>
            <a:pPr marL="0" indent="0">
              <a:lnSpc>
                <a:spcPct val="260000"/>
              </a:lnSpc>
              <a:buNone/>
            </a:pPr>
            <a:r>
              <a:rPr lang="en-GB" sz="2100" dirty="0"/>
              <a:t>Housekeeping is an essential aspect in hotels or in any residential or commercial space. However, it comes with inherent risks that can lead to accidents that can affect the employees and the customers or any people involved in using the rooms. To avoid all this risks housekeeping team should follow guidelines on maintaining a clean, secure and healthy environment and protect themselves from any kind of injuries</a:t>
            </a:r>
            <a:r>
              <a:rPr lang="en-GB" dirty="0"/>
              <a:t>.</a:t>
            </a:r>
          </a:p>
          <a:p>
            <a:pPr marL="0" indent="0">
              <a:lnSpc>
                <a:spcPct val="260000"/>
              </a:lnSpc>
              <a:buNone/>
            </a:pPr>
            <a:r>
              <a:rPr lang="en-GB" sz="1400" dirty="0">
                <a:latin typeface="Arial" panose="020B0604020202020204" pitchFamily="34" charset="0"/>
                <a:cs typeface="Arial" panose="020B0604020202020204" pitchFamily="34" charset="0"/>
              </a:rPr>
              <a:t>(Mejia et all, 2021) </a:t>
            </a:r>
          </a:p>
          <a:p>
            <a:pPr marL="0" indent="0">
              <a:lnSpc>
                <a:spcPct val="200000"/>
              </a:lnSpc>
              <a:buNone/>
            </a:pPr>
            <a:endParaRPr lang="en-GB" dirty="0"/>
          </a:p>
          <a:p>
            <a:pPr marL="0" indent="0">
              <a:lnSpc>
                <a:spcPct val="200000"/>
              </a:lnSpc>
              <a:buNone/>
            </a:pPr>
            <a:endParaRPr lang="en-GB" dirty="0"/>
          </a:p>
        </p:txBody>
      </p:sp>
    </p:spTree>
    <p:extLst>
      <p:ext uri="{BB962C8B-B14F-4D97-AF65-F5344CB8AC3E}">
        <p14:creationId xmlns:p14="http://schemas.microsoft.com/office/powerpoint/2010/main" val="4276109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8A0789-B66E-E0C0-C7D6-0BE7303CA1D2}"/>
              </a:ext>
            </a:extLst>
          </p:cNvPr>
          <p:cNvSpPr>
            <a:spLocks noGrp="1"/>
          </p:cNvSpPr>
          <p:nvPr>
            <p:ph type="title"/>
          </p:nvPr>
        </p:nvSpPr>
        <p:spPr/>
        <p:txBody>
          <a:bodyPr/>
          <a:lstStyle/>
          <a:p>
            <a:r>
              <a:rPr lang="en-GB" dirty="0">
                <a:solidFill>
                  <a:srgbClr val="FF0000"/>
                </a:solidFill>
                <a:latin typeface="Arial Rounded MT Bold" panose="020F0704030504030204" pitchFamily="34" charset="0"/>
              </a:rPr>
              <a:t>References </a:t>
            </a:r>
          </a:p>
        </p:txBody>
      </p:sp>
      <p:sp>
        <p:nvSpPr>
          <p:cNvPr id="5" name="TextBox 4">
            <a:extLst>
              <a:ext uri="{FF2B5EF4-FFF2-40B4-BE49-F238E27FC236}">
                <a16:creationId xmlns:a16="http://schemas.microsoft.com/office/drawing/2014/main" id="{9B3FA15A-92B1-4376-00B9-CDAA9AB60365}"/>
              </a:ext>
            </a:extLst>
          </p:cNvPr>
          <p:cNvSpPr txBox="1"/>
          <p:nvPr/>
        </p:nvSpPr>
        <p:spPr>
          <a:xfrm>
            <a:off x="1343608" y="1905000"/>
            <a:ext cx="9890449" cy="4243873"/>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E3F954F1-C920-1471-D5BA-4C6E89A73277}"/>
              </a:ext>
            </a:extLst>
          </p:cNvPr>
          <p:cNvSpPr txBox="1"/>
          <p:nvPr/>
        </p:nvSpPr>
        <p:spPr>
          <a:xfrm>
            <a:off x="1343608" y="1716833"/>
            <a:ext cx="10161003" cy="4422942"/>
          </a:xfrm>
          <a:prstGeom prst="rect">
            <a:avLst/>
          </a:prstGeom>
          <a:noFill/>
        </p:spPr>
        <p:txBody>
          <a:bodyPr wrap="square" rtlCol="0">
            <a:spAutoFit/>
          </a:bodyPr>
          <a:lstStyle/>
          <a:p>
            <a:pPr algn="just">
              <a:lnSpc>
                <a:spcPct val="150000"/>
              </a:lnSpc>
              <a:spcAft>
                <a:spcPts val="800"/>
              </a:spcAft>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600" kern="100" dirty="0" err="1">
                <a:effectLst/>
                <a:latin typeface="Arial" panose="020B0604020202020204" pitchFamily="34" charset="0"/>
                <a:ea typeface="Calibri" panose="020F0502020204030204" pitchFamily="34" charset="0"/>
                <a:cs typeface="Times New Roman" panose="02020603050405020304" pitchFamily="18" charset="0"/>
              </a:rPr>
              <a:t>Airoldi</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D.M. (2020) AHLA Introduces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“Safe Stay” Hotel Cleaning and Safety Standards</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Business Travel News. San Francisco: NorthStar Travel Group, LLC, pp. 10–10. Accessed on 16.02.2024.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Ambar Dar, A. and Raheja, K. (2017) “Occupational Safety and Health of Hotel Housekeeping Employees: A Comparative Study,”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International journal of hospitality &amp; tourism systems, </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10(2), pp. 22-. Accessed on 18.02.2024.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Clipart, (2024),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Online pictures</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https://openclipart.org/image/2400px/svg_to_png/59827/fire-warning-alert.png</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Accessed on 17.02.2024.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dirty="0" err="1">
                <a:effectLst/>
                <a:latin typeface="Arial" panose="020B0604020202020204" pitchFamily="34" charset="0"/>
                <a:ea typeface="Calibri" panose="020F0502020204030204" pitchFamily="34" charset="0"/>
                <a:cs typeface="Times New Roman" panose="02020603050405020304" pitchFamily="18" charset="0"/>
              </a:rPr>
              <a:t>Dahlqvist</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C. et al. (2020) “The effect of two types of maximal voluntary contraction and two electrode positions in field recordings of forearm extensor muscle activity during hotel room cleaning,”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International journal of occupational safety and ergonomics,</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26(3), pp. 595–602. Available at: </a:t>
            </a:r>
            <a:r>
              <a:rPr lang="en-GB"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https://doi.org/10.1080/10803548.2019.1599572</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Accessed on 16.02.2024.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11350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05DC44-8AD9-7B58-4B66-5B0F6203A299}"/>
              </a:ext>
            </a:extLst>
          </p:cNvPr>
          <p:cNvSpPr txBox="1"/>
          <p:nvPr/>
        </p:nvSpPr>
        <p:spPr>
          <a:xfrm>
            <a:off x="1922106" y="821094"/>
            <a:ext cx="9619861" cy="4792274"/>
          </a:xfrm>
          <a:prstGeom prst="rect">
            <a:avLst/>
          </a:prstGeom>
          <a:noFill/>
        </p:spPr>
        <p:txBody>
          <a:bodyPr wrap="square" rtlCol="0">
            <a:spAutoFit/>
          </a:bodyPr>
          <a:lstStyle/>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Devian art, (2024), </a:t>
            </a:r>
            <a:r>
              <a:rPr lang="en-GB" sz="1600" i="1" kern="100">
                <a:effectLst/>
                <a:latin typeface="Arial" panose="020B0604020202020204" pitchFamily="34" charset="0"/>
                <a:ea typeface="Calibri" panose="020F0502020204030204" pitchFamily="34" charset="0"/>
                <a:cs typeface="Times New Roman" panose="02020603050405020304" pitchFamily="18" charset="0"/>
              </a:rPr>
              <a:t>Toxic substances</a:t>
            </a:r>
            <a:r>
              <a:rPr lang="en-GB" sz="1600" kern="100">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https://images-wixmp-ed30a86b8c4ca887773594c2.wixmp.com/f/ba475244-6091-4534-bf8d-be03d0a16fa1/d2iec5o-3b68fcea-7e37-4b41-80e8-67c22ceda4b7</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 Lee, S., Povey, A. and van Tongeren, M. (2023) “The application of the mobile application for the assessment of cleaning workers’ Exposure to cleaning products: a pilot study,”</a:t>
            </a:r>
            <a:r>
              <a:rPr lang="en-GB" sz="1600" i="1" kern="100">
                <a:effectLst/>
                <a:latin typeface="Arial" panose="020B0604020202020204" pitchFamily="34" charset="0"/>
                <a:ea typeface="Calibri" panose="020F0502020204030204" pitchFamily="34" charset="0"/>
                <a:cs typeface="Times New Roman" panose="02020603050405020304" pitchFamily="18" charset="0"/>
              </a:rPr>
              <a:t> Annals of work exposures and health</a:t>
            </a:r>
            <a:r>
              <a:rPr lang="en-GB" sz="1600" kern="100">
                <a:effectLst/>
                <a:latin typeface="Arial" panose="020B0604020202020204" pitchFamily="34" charset="0"/>
                <a:ea typeface="Calibri" panose="020F0502020204030204" pitchFamily="34" charset="0"/>
                <a:cs typeface="Times New Roman" panose="02020603050405020304" pitchFamily="18" charset="0"/>
              </a:rPr>
              <a:t> [Preprint]. Available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https://doi.org/10.1093/annweh/wxad082</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 Li, J., Goerlandt, F. and Li, K.W. (2019) “Slip and Fall Incidents at Work: A Visual Analytics Analysis of the Research Domain,” </a:t>
            </a:r>
            <a:r>
              <a:rPr lang="en-GB" sz="1600" i="1" kern="100">
                <a:effectLst/>
                <a:latin typeface="Arial" panose="020B0604020202020204" pitchFamily="34" charset="0"/>
                <a:ea typeface="Calibri" panose="020F0502020204030204" pitchFamily="34" charset="0"/>
                <a:cs typeface="Times New Roman" panose="02020603050405020304" pitchFamily="18" charset="0"/>
              </a:rPr>
              <a:t>International journal of environmental research and public health</a:t>
            </a:r>
            <a:r>
              <a:rPr lang="en-GB" sz="1600" kern="100">
                <a:effectLst/>
                <a:latin typeface="Arial" panose="020B0604020202020204" pitchFamily="34" charset="0"/>
                <a:ea typeface="Calibri" panose="020F0502020204030204" pitchFamily="34" charset="0"/>
                <a:cs typeface="Times New Roman" panose="02020603050405020304" pitchFamily="18" charset="0"/>
              </a:rPr>
              <a:t>, 16(24), pp. 4972-. Available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https://doi.org/10.3390/ijerph16244972</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18.02.2024.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Mejia, C., Ciarlante, K. and Chheda, K. (2021) “A wearable technology solution and research agenda for housekeeper safety and health,” </a:t>
            </a:r>
            <a:r>
              <a:rPr lang="en-GB" sz="1600" i="1" kern="100">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GB" sz="1600" kern="100">
                <a:effectLst/>
                <a:latin typeface="Arial" panose="020B0604020202020204" pitchFamily="34" charset="0"/>
                <a:ea typeface="Calibri" panose="020F0502020204030204" pitchFamily="34" charset="0"/>
                <a:cs typeface="Times New Roman" panose="02020603050405020304" pitchFamily="18" charset="0"/>
              </a:rPr>
              <a:t> 33(10), pp. 3223–3255. Available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https://doi.org/10.1108/IJCHM-01-2021-0102</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4183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F10D29-F799-0492-5C92-A33C51B7198E}"/>
              </a:ext>
            </a:extLst>
          </p:cNvPr>
          <p:cNvSpPr txBox="1"/>
          <p:nvPr/>
        </p:nvSpPr>
        <p:spPr>
          <a:xfrm>
            <a:off x="1698171" y="848197"/>
            <a:ext cx="8528179" cy="5161606"/>
          </a:xfrm>
          <a:prstGeom prst="rect">
            <a:avLst/>
          </a:prstGeom>
          <a:noFill/>
        </p:spPr>
        <p:txBody>
          <a:bodyPr wrap="square" rtlCol="0">
            <a:spAutoFit/>
          </a:bodyPr>
          <a:lstStyle/>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 Park, M. et al. (2023) “Real-time monitoring unsafe behaviours of portable multi-position ladder worker using deep learning based on vision data,” </a:t>
            </a:r>
            <a:r>
              <a:rPr lang="en-GB" sz="1600" i="1" kern="100">
                <a:effectLst/>
                <a:latin typeface="Arial" panose="020B0604020202020204" pitchFamily="34" charset="0"/>
                <a:ea typeface="Calibri" panose="020F0502020204030204" pitchFamily="34" charset="0"/>
                <a:cs typeface="Times New Roman" panose="02020603050405020304" pitchFamily="18" charset="0"/>
              </a:rPr>
              <a:t>Journal of safety research,</a:t>
            </a:r>
            <a:r>
              <a:rPr lang="en-GB" sz="1600" kern="100">
                <a:effectLst/>
                <a:latin typeface="Arial" panose="020B0604020202020204" pitchFamily="34" charset="0"/>
                <a:ea typeface="Calibri" panose="020F0502020204030204" pitchFamily="34" charset="0"/>
                <a:cs typeface="Times New Roman" panose="02020603050405020304" pitchFamily="18" charset="0"/>
              </a:rPr>
              <a:t> 87, pp. 465–480. Available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https://doi.org/10.1016/j.jsr.2023.08.018</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19.02.2024.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Public domain, (2024), </a:t>
            </a:r>
            <a:r>
              <a:rPr lang="en-GB" sz="1600" i="1" kern="100">
                <a:effectLst/>
                <a:latin typeface="Arial" panose="020B0604020202020204" pitchFamily="34" charset="0"/>
                <a:ea typeface="Calibri" panose="020F0502020204030204" pitchFamily="34" charset="0"/>
                <a:cs typeface="Times New Roman" panose="02020603050405020304" pitchFamily="18" charset="0"/>
              </a:rPr>
              <a:t>Online pictures,</a:t>
            </a:r>
            <a:r>
              <a:rPr lang="en-GB" sz="1600" kern="100">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https://www.publicdomainpictures.net/pictures/240000/t2/back-pain.jpg</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Row pixel, (2024)</a:t>
            </a:r>
            <a:r>
              <a:rPr lang="en-GB" sz="1600" i="1" kern="100">
                <a:effectLst/>
                <a:latin typeface="Arial" panose="020B0604020202020204" pitchFamily="34" charset="0"/>
                <a:ea typeface="Calibri" panose="020F0502020204030204" pitchFamily="34" charset="0"/>
                <a:cs typeface="Times New Roman" panose="02020603050405020304" pitchFamily="18" charset="0"/>
              </a:rPr>
              <a:t>, Online pictures</a:t>
            </a:r>
            <a:r>
              <a:rPr lang="en-GB" sz="1600" kern="100">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https://img.rawpixel.com/s3fs-private/rawpixel_images/website_content/314-pai7533-chim.jpg?w=800&amp;dpr=1&amp;fit=default&amp;crop=default&amp;auto=format&amp;fm=pjpg&amp;q=75&amp;vib=3&amp;con=3&amp;usm=15&amp;bg=F4F4F3&amp;ixlib=js-2.2.1&amp;s=5d8ca1a4fc2fc7d505802594358d430f</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Static Flickr, (2024), </a:t>
            </a:r>
            <a:r>
              <a:rPr lang="en-GB" sz="1600" i="1" kern="100">
                <a:effectLst/>
                <a:latin typeface="Arial" panose="020B0604020202020204" pitchFamily="34" charset="0"/>
                <a:ea typeface="Calibri" panose="020F0502020204030204" pitchFamily="34" charset="0"/>
                <a:cs typeface="Times New Roman" panose="02020603050405020304" pitchFamily="18" charset="0"/>
              </a:rPr>
              <a:t>Construction health and safety</a:t>
            </a:r>
            <a:r>
              <a:rPr lang="en-GB" sz="1600" kern="100">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https://c2.staticflickr.com/8/7380/13426643175_30fe658065_b.jpg</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 </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0356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C8C62E-3877-DE79-8CD7-7950EB460760}"/>
              </a:ext>
            </a:extLst>
          </p:cNvPr>
          <p:cNvSpPr txBox="1"/>
          <p:nvPr/>
        </p:nvSpPr>
        <p:spPr>
          <a:xfrm>
            <a:off x="1987420" y="1035698"/>
            <a:ext cx="8145625" cy="3951018"/>
          </a:xfrm>
          <a:prstGeom prst="rect">
            <a:avLst/>
          </a:prstGeom>
          <a:noFill/>
        </p:spPr>
        <p:txBody>
          <a:bodyPr wrap="square" rtlCol="0">
            <a:spAutoFit/>
          </a:bodyPr>
          <a:lstStyle/>
          <a:p>
            <a:pPr algn="just">
              <a:lnSpc>
                <a:spcPct val="150000"/>
              </a:lnSpc>
              <a:spcAft>
                <a:spcPts val="800"/>
              </a:spcAft>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Sunaryo, O.S., Prabowo, A.R. and Susilo, A.K. (2023) “MANAGEMENT SYSTEM FOR BUILDING RELIABILITY ASSESSMENT BASED ON SAFETY RULES ON FIRE HAZARD PROTECTION,”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Journal of legal, ethical, and regulatory issues</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26(1), pp. 1–13. Accessed on 17.02.2024.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rPr>
              <a:t>Wami</a:t>
            </a:r>
            <a:r>
              <a:rPr lang="en-GB"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S.D., Dessie, A. and Cheros, D.H. (2019) </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impact of work-related risk factors on the development of neck and upper limb pain among low wage hotel housekeepers in Gondar town, Northwest Ethiopia: institution-based cross-sectional study</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 Environmental health and preventive medicine</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24(1), pp. 27–10. Available at: </a:t>
            </a:r>
            <a:r>
              <a:rPr lang="en-GB"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https://doi.org/10.1186/s12199-019-0779-7</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Accessed on 17.02.2024.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81964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3" name="Picture 2" descr="A yellow character holding a sign surrounded by white people&#10;&#10;Description automatically generated">
            <a:extLst>
              <a:ext uri="{FF2B5EF4-FFF2-40B4-BE49-F238E27FC236}">
                <a16:creationId xmlns:a16="http://schemas.microsoft.com/office/drawing/2014/main" id="{F5AE60AB-C91C-B394-E9AD-5D00BFF2109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047" b="23977"/>
          <a:stretch/>
        </p:blipFill>
        <p:spPr>
          <a:xfrm>
            <a:off x="20" y="10"/>
            <a:ext cx="12191980" cy="6857990"/>
          </a:xfrm>
          <a:prstGeom prst="rect">
            <a:avLst/>
          </a:prstGeom>
        </p:spPr>
      </p:pic>
      <p:sp>
        <p:nvSpPr>
          <p:cNvPr id="4" name="TextBox 3">
            <a:extLst>
              <a:ext uri="{FF2B5EF4-FFF2-40B4-BE49-F238E27FC236}">
                <a16:creationId xmlns:a16="http://schemas.microsoft.com/office/drawing/2014/main" id="{B0A85852-301B-FBE5-3BCE-EE8412D92EF6}"/>
              </a:ext>
            </a:extLst>
          </p:cNvPr>
          <p:cNvSpPr txBox="1"/>
          <p:nvPr/>
        </p:nvSpPr>
        <p:spPr>
          <a:xfrm>
            <a:off x="11363802" y="6014478"/>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381719294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336</TotalTime>
  <Words>1387</Words>
  <Application>Microsoft Office PowerPoint</Application>
  <PresentationFormat>Widescreen</PresentationFormat>
  <Paragraphs>134</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ADLaM Display</vt:lpstr>
      <vt:lpstr>Arial</vt:lpstr>
      <vt:lpstr>Arial Rounded MT Bold</vt:lpstr>
      <vt:lpstr>Calibri</vt:lpstr>
      <vt:lpstr>Century Gothic</vt:lpstr>
      <vt:lpstr>Wingdings 3</vt:lpstr>
      <vt:lpstr>Wisp</vt:lpstr>
      <vt:lpstr>OPERATING HOTEL FACILITIES BMIH 4006 - PRESENTATION</vt:lpstr>
      <vt:lpstr>PowerPoint Presentation</vt:lpstr>
      <vt:lpstr>PowerPoint Presentation</vt:lpstr>
      <vt:lpstr>Health and safety for hotel housekeeping</vt:lpstr>
      <vt:lpstr>PowerPoint Presentation</vt:lpstr>
      <vt:lpstr>      Slip and falls</vt:lpstr>
      <vt:lpstr>       Occupational  dermatitis</vt:lpstr>
      <vt:lpstr>Control of substances hazardous to health</vt:lpstr>
      <vt:lpstr>Back or any possible pains</vt:lpstr>
      <vt:lpstr>Working at height</vt:lpstr>
      <vt:lpstr> Fire </vt:lpstr>
      <vt:lpstr>Conclusion </vt:lpstr>
      <vt:lpstr>References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 BMIH 4006 - PRESENTATION</dc:title>
  <dc:creator>Marinela Covasneanu</dc:creator>
  <cp:lastModifiedBy>Marinela Covasneanu</cp:lastModifiedBy>
  <cp:revision>3</cp:revision>
  <dcterms:created xsi:type="dcterms:W3CDTF">2024-02-15T10:12:59Z</dcterms:created>
  <dcterms:modified xsi:type="dcterms:W3CDTF">2024-02-15T16:24:26Z</dcterms:modified>
</cp:coreProperties>
</file>