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ink/ink1.xml" ContentType="application/inkml+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69" r:id="rId5"/>
    <p:sldId id="257" r:id="rId6"/>
    <p:sldId id="259" r:id="rId7"/>
    <p:sldId id="260" r:id="rId8"/>
    <p:sldId id="261" r:id="rId9"/>
    <p:sldId id="264" r:id="rId10"/>
    <p:sldId id="263" r:id="rId11"/>
    <p:sldId id="262" r:id="rId12"/>
    <p:sldId id="268" r:id="rId13"/>
    <p:sldId id="267" r:id="rId14"/>
    <p:sldId id="265" r:id="rId15"/>
    <p:sldId id="266" r:id="rId16"/>
    <p:sldId id="25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A1AD11B-085B-41A7-8F45-4A3B52D4E8CE}">
          <p14:sldIdLst>
            <p14:sldId id="269"/>
            <p14:sldId id="257"/>
            <p14:sldId id="259"/>
            <p14:sldId id="260"/>
            <p14:sldId id="261"/>
            <p14:sldId id="264"/>
            <p14:sldId id="263"/>
            <p14:sldId id="262"/>
            <p14:sldId id="268"/>
            <p14:sldId id="267"/>
          </p14:sldIdLst>
        </p14:section>
        <p14:section name="Untitled Section" id="{02039B1E-67FF-4E43-A1F5-672EA3934AFE}">
          <p14:sldIdLst>
            <p14:sldId id="265"/>
            <p14:sldId id="266"/>
            <p14:sldId id="25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66A6E5-F953-446E-8EF0-DE8C01428E48}" v="1" dt="2026-03-21T12:56:14.0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14" autoAdjust="0"/>
    <p:restoredTop sz="94660"/>
  </p:normalViewPr>
  <p:slideViewPr>
    <p:cSldViewPr snapToGrid="0">
      <p:cViewPr varScale="1">
        <p:scale>
          <a:sx n="91" d="100"/>
          <a:sy n="91" d="100"/>
        </p:scale>
        <p:origin x="45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zana Akhter (2331979)" userId="bce61622-0519-42d3-acd7-c26babbc7aef" providerId="ADAL" clId="{FEB5D66C-7A2F-4BC2-A06D-FF93B715F095}"/>
    <pc:docChg chg="modSld">
      <pc:chgData name="Farzana Akhter (2331979)" userId="bce61622-0519-42d3-acd7-c26babbc7aef" providerId="ADAL" clId="{FEB5D66C-7A2F-4BC2-A06D-FF93B715F095}" dt="2026-03-21T12:56:14.001" v="0"/>
      <pc:docMkLst>
        <pc:docMk/>
      </pc:docMkLst>
      <pc:sldChg chg="addSp modSp">
        <pc:chgData name="Farzana Akhter (2331979)" userId="bce61622-0519-42d3-acd7-c26babbc7aef" providerId="ADAL" clId="{FEB5D66C-7A2F-4BC2-A06D-FF93B715F095}" dt="2026-03-21T12:56:14.001" v="0"/>
        <pc:sldMkLst>
          <pc:docMk/>
          <pc:sldMk cId="1323533715" sldId="269"/>
        </pc:sldMkLst>
        <pc:picChg chg="add mod">
          <ac:chgData name="Farzana Akhter (2331979)" userId="bce61622-0519-42d3-acd7-c26babbc7aef" providerId="ADAL" clId="{FEB5D66C-7A2F-4BC2-A06D-FF93B715F095}" dt="2026-03-21T12:56:14.001" v="0"/>
          <ac:picMkLst>
            <pc:docMk/>
            <pc:sldMk cId="1323533715" sldId="269"/>
            <ac:picMk id="4" creationId="{F3FA841E-0FE6-E3B6-D74C-154F97BEE27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D503D2-641C-4BE9-823E-853946D9F5C9}" type="doc">
      <dgm:prSet loTypeId="urn:microsoft.com/office/officeart/2009/3/layout/HorizontalOrganizationChart" loCatId="hierarchy" qsTypeId="urn:microsoft.com/office/officeart/2005/8/quickstyle/simple4" qsCatId="simple" csTypeId="urn:microsoft.com/office/officeart/2005/8/colors/colorful1" csCatId="colorful"/>
      <dgm:spPr/>
      <dgm:t>
        <a:bodyPr/>
        <a:lstStyle/>
        <a:p>
          <a:endParaRPr lang="en-US"/>
        </a:p>
      </dgm:t>
    </dgm:pt>
    <dgm:pt modelId="{7DD8295B-27C9-4A68-90F9-DB365814090E}">
      <dgm:prSet/>
      <dgm:spPr/>
      <dgm:t>
        <a:bodyPr/>
        <a:lstStyle/>
        <a:p>
          <a:r>
            <a:rPr lang="en-GB"/>
            <a:t>Farzana Akhter </a:t>
          </a:r>
          <a:endParaRPr lang="en-US"/>
        </a:p>
      </dgm:t>
    </dgm:pt>
    <dgm:pt modelId="{F1BE064A-8919-42DD-9FF4-4348BBDC86B4}" type="parTrans" cxnId="{6AE74AA4-6CB9-4DA4-8E7A-75E9BBD0145B}">
      <dgm:prSet/>
      <dgm:spPr/>
      <dgm:t>
        <a:bodyPr/>
        <a:lstStyle/>
        <a:p>
          <a:endParaRPr lang="en-US"/>
        </a:p>
      </dgm:t>
    </dgm:pt>
    <dgm:pt modelId="{1F5346A3-1D22-48E0-A024-668C51C8F202}" type="sibTrans" cxnId="{6AE74AA4-6CB9-4DA4-8E7A-75E9BBD0145B}">
      <dgm:prSet/>
      <dgm:spPr/>
      <dgm:t>
        <a:bodyPr/>
        <a:lstStyle/>
        <a:p>
          <a:endParaRPr lang="en-US"/>
        </a:p>
      </dgm:t>
    </dgm:pt>
    <dgm:pt modelId="{996EB5DB-5F8E-4B07-8572-E051085B6A8B}">
      <dgm:prSet/>
      <dgm:spPr/>
      <dgm:t>
        <a:bodyPr/>
        <a:lstStyle/>
        <a:p>
          <a:r>
            <a:rPr lang="en-GB"/>
            <a:t>2331979</a:t>
          </a:r>
          <a:endParaRPr lang="en-US"/>
        </a:p>
      </dgm:t>
    </dgm:pt>
    <dgm:pt modelId="{9049DDF7-380D-4D35-A4AE-1C8971A596A0}" type="parTrans" cxnId="{BAD7BAC5-A25D-4CCB-ADEB-146949BAB52E}">
      <dgm:prSet/>
      <dgm:spPr/>
      <dgm:t>
        <a:bodyPr/>
        <a:lstStyle/>
        <a:p>
          <a:endParaRPr lang="en-US"/>
        </a:p>
      </dgm:t>
    </dgm:pt>
    <dgm:pt modelId="{DBDA7DFA-7CF8-405F-A477-67EA417198B4}" type="sibTrans" cxnId="{BAD7BAC5-A25D-4CCB-ADEB-146949BAB52E}">
      <dgm:prSet/>
      <dgm:spPr/>
      <dgm:t>
        <a:bodyPr/>
        <a:lstStyle/>
        <a:p>
          <a:endParaRPr lang="en-US"/>
        </a:p>
      </dgm:t>
    </dgm:pt>
    <dgm:pt modelId="{0EEA4FF1-D5EC-46BA-9C1A-A2D5214B4FD5}">
      <dgm:prSet/>
      <dgm:spPr/>
      <dgm:t>
        <a:bodyPr/>
        <a:lstStyle/>
        <a:p>
          <a:r>
            <a:rPr lang="en-GB"/>
            <a:t>Physiology BMHP5023</a:t>
          </a:r>
          <a:endParaRPr lang="en-US"/>
        </a:p>
      </dgm:t>
    </dgm:pt>
    <dgm:pt modelId="{19ABC536-1AAB-48C0-9020-BBB154BC877D}" type="parTrans" cxnId="{71799455-D58A-4C3E-B92E-8FD24E5CE284}">
      <dgm:prSet/>
      <dgm:spPr/>
      <dgm:t>
        <a:bodyPr/>
        <a:lstStyle/>
        <a:p>
          <a:endParaRPr lang="en-US"/>
        </a:p>
      </dgm:t>
    </dgm:pt>
    <dgm:pt modelId="{69988002-97AB-4B34-8ED2-946CFF144E03}" type="sibTrans" cxnId="{71799455-D58A-4C3E-B92E-8FD24E5CE284}">
      <dgm:prSet/>
      <dgm:spPr/>
      <dgm:t>
        <a:bodyPr/>
        <a:lstStyle/>
        <a:p>
          <a:endParaRPr lang="en-US"/>
        </a:p>
      </dgm:t>
    </dgm:pt>
    <dgm:pt modelId="{B1C006AC-4011-4434-87EF-8AA839760146}" type="pres">
      <dgm:prSet presAssocID="{60D503D2-641C-4BE9-823E-853946D9F5C9}" presName="hierChild1" presStyleCnt="0">
        <dgm:presLayoutVars>
          <dgm:orgChart val="1"/>
          <dgm:chPref val="1"/>
          <dgm:dir/>
          <dgm:animOne val="branch"/>
          <dgm:animLvl val="lvl"/>
          <dgm:resizeHandles/>
        </dgm:presLayoutVars>
      </dgm:prSet>
      <dgm:spPr/>
    </dgm:pt>
    <dgm:pt modelId="{C7EDF787-5C0A-40F5-9154-7162534ADC02}" type="pres">
      <dgm:prSet presAssocID="{7DD8295B-27C9-4A68-90F9-DB365814090E}" presName="hierRoot1" presStyleCnt="0">
        <dgm:presLayoutVars>
          <dgm:hierBranch val="init"/>
        </dgm:presLayoutVars>
      </dgm:prSet>
      <dgm:spPr/>
    </dgm:pt>
    <dgm:pt modelId="{04FDB8C8-CC0E-4091-AA57-B145DB625D44}" type="pres">
      <dgm:prSet presAssocID="{7DD8295B-27C9-4A68-90F9-DB365814090E}" presName="rootComposite1" presStyleCnt="0"/>
      <dgm:spPr/>
    </dgm:pt>
    <dgm:pt modelId="{0B0D8816-5B77-40F7-90CC-4A072404975A}" type="pres">
      <dgm:prSet presAssocID="{7DD8295B-27C9-4A68-90F9-DB365814090E}" presName="rootText1" presStyleLbl="node0" presStyleIdx="0" presStyleCnt="3">
        <dgm:presLayoutVars>
          <dgm:chPref val="3"/>
        </dgm:presLayoutVars>
      </dgm:prSet>
      <dgm:spPr/>
    </dgm:pt>
    <dgm:pt modelId="{375A68E9-9CA2-4478-A397-D5E08E7DAA64}" type="pres">
      <dgm:prSet presAssocID="{7DD8295B-27C9-4A68-90F9-DB365814090E}" presName="rootConnector1" presStyleLbl="node1" presStyleIdx="0" presStyleCnt="0"/>
      <dgm:spPr/>
    </dgm:pt>
    <dgm:pt modelId="{E64E3521-B9A7-4FC5-8FC6-332BCB0E5EB5}" type="pres">
      <dgm:prSet presAssocID="{7DD8295B-27C9-4A68-90F9-DB365814090E}" presName="hierChild2" presStyleCnt="0"/>
      <dgm:spPr/>
    </dgm:pt>
    <dgm:pt modelId="{35F116D6-2175-4727-B9B4-1FE90352CEBB}" type="pres">
      <dgm:prSet presAssocID="{7DD8295B-27C9-4A68-90F9-DB365814090E}" presName="hierChild3" presStyleCnt="0"/>
      <dgm:spPr/>
    </dgm:pt>
    <dgm:pt modelId="{B67E4A25-C964-4799-B3D2-3351E65B67D5}" type="pres">
      <dgm:prSet presAssocID="{996EB5DB-5F8E-4B07-8572-E051085B6A8B}" presName="hierRoot1" presStyleCnt="0">
        <dgm:presLayoutVars>
          <dgm:hierBranch val="init"/>
        </dgm:presLayoutVars>
      </dgm:prSet>
      <dgm:spPr/>
    </dgm:pt>
    <dgm:pt modelId="{D7EBB94B-DE74-42C2-ABA0-11C4B7CBEA00}" type="pres">
      <dgm:prSet presAssocID="{996EB5DB-5F8E-4B07-8572-E051085B6A8B}" presName="rootComposite1" presStyleCnt="0"/>
      <dgm:spPr/>
    </dgm:pt>
    <dgm:pt modelId="{C1845605-426C-4C90-94C5-E182424699DA}" type="pres">
      <dgm:prSet presAssocID="{996EB5DB-5F8E-4B07-8572-E051085B6A8B}" presName="rootText1" presStyleLbl="node0" presStyleIdx="1" presStyleCnt="3">
        <dgm:presLayoutVars>
          <dgm:chPref val="3"/>
        </dgm:presLayoutVars>
      </dgm:prSet>
      <dgm:spPr/>
    </dgm:pt>
    <dgm:pt modelId="{DA5131C3-AAD1-47AB-B831-2CF9ECB71D42}" type="pres">
      <dgm:prSet presAssocID="{996EB5DB-5F8E-4B07-8572-E051085B6A8B}" presName="rootConnector1" presStyleLbl="node1" presStyleIdx="0" presStyleCnt="0"/>
      <dgm:spPr/>
    </dgm:pt>
    <dgm:pt modelId="{55D6D97A-CA44-4BFB-9FDD-7FAE17EEB22F}" type="pres">
      <dgm:prSet presAssocID="{996EB5DB-5F8E-4B07-8572-E051085B6A8B}" presName="hierChild2" presStyleCnt="0"/>
      <dgm:spPr/>
    </dgm:pt>
    <dgm:pt modelId="{281882C3-B703-43FA-A997-7A563F33694A}" type="pres">
      <dgm:prSet presAssocID="{996EB5DB-5F8E-4B07-8572-E051085B6A8B}" presName="hierChild3" presStyleCnt="0"/>
      <dgm:spPr/>
    </dgm:pt>
    <dgm:pt modelId="{7F34A3F7-E3C0-4901-9A83-AB022B8873D3}" type="pres">
      <dgm:prSet presAssocID="{0EEA4FF1-D5EC-46BA-9C1A-A2D5214B4FD5}" presName="hierRoot1" presStyleCnt="0">
        <dgm:presLayoutVars>
          <dgm:hierBranch val="init"/>
        </dgm:presLayoutVars>
      </dgm:prSet>
      <dgm:spPr/>
    </dgm:pt>
    <dgm:pt modelId="{C83505CD-61B4-43C5-B717-54540D14A5A6}" type="pres">
      <dgm:prSet presAssocID="{0EEA4FF1-D5EC-46BA-9C1A-A2D5214B4FD5}" presName="rootComposite1" presStyleCnt="0"/>
      <dgm:spPr/>
    </dgm:pt>
    <dgm:pt modelId="{BAA25CB5-71FE-40DE-B518-EF7436BBECB2}" type="pres">
      <dgm:prSet presAssocID="{0EEA4FF1-D5EC-46BA-9C1A-A2D5214B4FD5}" presName="rootText1" presStyleLbl="node0" presStyleIdx="2" presStyleCnt="3">
        <dgm:presLayoutVars>
          <dgm:chPref val="3"/>
        </dgm:presLayoutVars>
      </dgm:prSet>
      <dgm:spPr/>
    </dgm:pt>
    <dgm:pt modelId="{F077541C-E9F5-4E0B-AB5C-BA201B3980C0}" type="pres">
      <dgm:prSet presAssocID="{0EEA4FF1-D5EC-46BA-9C1A-A2D5214B4FD5}" presName="rootConnector1" presStyleLbl="node1" presStyleIdx="0" presStyleCnt="0"/>
      <dgm:spPr/>
    </dgm:pt>
    <dgm:pt modelId="{FA0B656F-E396-46F2-AA02-EF32BA7AC0CF}" type="pres">
      <dgm:prSet presAssocID="{0EEA4FF1-D5EC-46BA-9C1A-A2D5214B4FD5}" presName="hierChild2" presStyleCnt="0"/>
      <dgm:spPr/>
    </dgm:pt>
    <dgm:pt modelId="{ECFF192C-1C18-45D8-BB3B-9C3C7F2A2F7C}" type="pres">
      <dgm:prSet presAssocID="{0EEA4FF1-D5EC-46BA-9C1A-A2D5214B4FD5}" presName="hierChild3" presStyleCnt="0"/>
      <dgm:spPr/>
    </dgm:pt>
  </dgm:ptLst>
  <dgm:cxnLst>
    <dgm:cxn modelId="{73C82122-E846-4AD4-9F15-4D79D8192399}" type="presOf" srcId="{60D503D2-641C-4BE9-823E-853946D9F5C9}" destId="{B1C006AC-4011-4434-87EF-8AA839760146}" srcOrd="0" destOrd="0" presId="urn:microsoft.com/office/officeart/2009/3/layout/HorizontalOrganizationChart"/>
    <dgm:cxn modelId="{D69A9729-775E-4A15-B1DA-BE623587C4EB}" type="presOf" srcId="{0EEA4FF1-D5EC-46BA-9C1A-A2D5214B4FD5}" destId="{BAA25CB5-71FE-40DE-B518-EF7436BBECB2}" srcOrd="0" destOrd="0" presId="urn:microsoft.com/office/officeart/2009/3/layout/HorizontalOrganizationChart"/>
    <dgm:cxn modelId="{FC305F36-0A79-49A6-B00B-25E087AF2F40}" type="presOf" srcId="{0EEA4FF1-D5EC-46BA-9C1A-A2D5214B4FD5}" destId="{F077541C-E9F5-4E0B-AB5C-BA201B3980C0}" srcOrd="1" destOrd="0" presId="urn:microsoft.com/office/officeart/2009/3/layout/HorizontalOrganizationChart"/>
    <dgm:cxn modelId="{A99CDC63-6AA6-429C-BC0F-7389AE49A050}" type="presOf" srcId="{7DD8295B-27C9-4A68-90F9-DB365814090E}" destId="{375A68E9-9CA2-4478-A397-D5E08E7DAA64}" srcOrd="1" destOrd="0" presId="urn:microsoft.com/office/officeart/2009/3/layout/HorizontalOrganizationChart"/>
    <dgm:cxn modelId="{8ED6EE48-241D-4894-8B59-3736238D69A7}" type="presOf" srcId="{996EB5DB-5F8E-4B07-8572-E051085B6A8B}" destId="{DA5131C3-AAD1-47AB-B831-2CF9ECB71D42}" srcOrd="1" destOrd="0" presId="urn:microsoft.com/office/officeart/2009/3/layout/HorizontalOrganizationChart"/>
    <dgm:cxn modelId="{F44F5C4F-BB75-4F8C-A626-908795587179}" type="presOf" srcId="{7DD8295B-27C9-4A68-90F9-DB365814090E}" destId="{0B0D8816-5B77-40F7-90CC-4A072404975A}" srcOrd="0" destOrd="0" presId="urn:microsoft.com/office/officeart/2009/3/layout/HorizontalOrganizationChart"/>
    <dgm:cxn modelId="{71799455-D58A-4C3E-B92E-8FD24E5CE284}" srcId="{60D503D2-641C-4BE9-823E-853946D9F5C9}" destId="{0EEA4FF1-D5EC-46BA-9C1A-A2D5214B4FD5}" srcOrd="2" destOrd="0" parTransId="{19ABC536-1AAB-48C0-9020-BBB154BC877D}" sibTransId="{69988002-97AB-4B34-8ED2-946CFF144E03}"/>
    <dgm:cxn modelId="{6AE74AA4-6CB9-4DA4-8E7A-75E9BBD0145B}" srcId="{60D503D2-641C-4BE9-823E-853946D9F5C9}" destId="{7DD8295B-27C9-4A68-90F9-DB365814090E}" srcOrd="0" destOrd="0" parTransId="{F1BE064A-8919-42DD-9FF4-4348BBDC86B4}" sibTransId="{1F5346A3-1D22-48E0-A024-668C51C8F202}"/>
    <dgm:cxn modelId="{BAD7BAC5-A25D-4CCB-ADEB-146949BAB52E}" srcId="{60D503D2-641C-4BE9-823E-853946D9F5C9}" destId="{996EB5DB-5F8E-4B07-8572-E051085B6A8B}" srcOrd="1" destOrd="0" parTransId="{9049DDF7-380D-4D35-A4AE-1C8971A596A0}" sibTransId="{DBDA7DFA-7CF8-405F-A477-67EA417198B4}"/>
    <dgm:cxn modelId="{2D7026CD-CE40-4EA0-B0A1-7E295B4CD954}" type="presOf" srcId="{996EB5DB-5F8E-4B07-8572-E051085B6A8B}" destId="{C1845605-426C-4C90-94C5-E182424699DA}" srcOrd="0" destOrd="0" presId="urn:microsoft.com/office/officeart/2009/3/layout/HorizontalOrganizationChart"/>
    <dgm:cxn modelId="{E8FDA0BE-4109-4809-8008-5F853E927169}" type="presParOf" srcId="{B1C006AC-4011-4434-87EF-8AA839760146}" destId="{C7EDF787-5C0A-40F5-9154-7162534ADC02}" srcOrd="0" destOrd="0" presId="urn:microsoft.com/office/officeart/2009/3/layout/HorizontalOrganizationChart"/>
    <dgm:cxn modelId="{DF21B66A-7AE3-429A-8BD6-49E7DE9CBE7F}" type="presParOf" srcId="{C7EDF787-5C0A-40F5-9154-7162534ADC02}" destId="{04FDB8C8-CC0E-4091-AA57-B145DB625D44}" srcOrd="0" destOrd="0" presId="urn:microsoft.com/office/officeart/2009/3/layout/HorizontalOrganizationChart"/>
    <dgm:cxn modelId="{3CBCAEEA-C4EA-4994-B6CE-379C0BA14655}" type="presParOf" srcId="{04FDB8C8-CC0E-4091-AA57-B145DB625D44}" destId="{0B0D8816-5B77-40F7-90CC-4A072404975A}" srcOrd="0" destOrd="0" presId="urn:microsoft.com/office/officeart/2009/3/layout/HorizontalOrganizationChart"/>
    <dgm:cxn modelId="{75C1722F-A5EB-4428-861A-EEDD79A6BC9D}" type="presParOf" srcId="{04FDB8C8-CC0E-4091-AA57-B145DB625D44}" destId="{375A68E9-9CA2-4478-A397-D5E08E7DAA64}" srcOrd="1" destOrd="0" presId="urn:microsoft.com/office/officeart/2009/3/layout/HorizontalOrganizationChart"/>
    <dgm:cxn modelId="{6E0ADB8F-CB1B-4EF0-AE4F-D5AA1BAA01BE}" type="presParOf" srcId="{C7EDF787-5C0A-40F5-9154-7162534ADC02}" destId="{E64E3521-B9A7-4FC5-8FC6-332BCB0E5EB5}" srcOrd="1" destOrd="0" presId="urn:microsoft.com/office/officeart/2009/3/layout/HorizontalOrganizationChart"/>
    <dgm:cxn modelId="{CCE05143-1610-4C3F-B682-53CDE6AD3A92}" type="presParOf" srcId="{C7EDF787-5C0A-40F5-9154-7162534ADC02}" destId="{35F116D6-2175-4727-B9B4-1FE90352CEBB}" srcOrd="2" destOrd="0" presId="urn:microsoft.com/office/officeart/2009/3/layout/HorizontalOrganizationChart"/>
    <dgm:cxn modelId="{9D0494C2-4647-42CE-9D86-1EBC9C161CD2}" type="presParOf" srcId="{B1C006AC-4011-4434-87EF-8AA839760146}" destId="{B67E4A25-C964-4799-B3D2-3351E65B67D5}" srcOrd="1" destOrd="0" presId="urn:microsoft.com/office/officeart/2009/3/layout/HorizontalOrganizationChart"/>
    <dgm:cxn modelId="{A8318156-5768-48C8-A03E-3153C8AAD2D6}" type="presParOf" srcId="{B67E4A25-C964-4799-B3D2-3351E65B67D5}" destId="{D7EBB94B-DE74-42C2-ABA0-11C4B7CBEA00}" srcOrd="0" destOrd="0" presId="urn:microsoft.com/office/officeart/2009/3/layout/HorizontalOrganizationChart"/>
    <dgm:cxn modelId="{4489F2EE-AE3D-425F-84D1-789B213CC8E9}" type="presParOf" srcId="{D7EBB94B-DE74-42C2-ABA0-11C4B7CBEA00}" destId="{C1845605-426C-4C90-94C5-E182424699DA}" srcOrd="0" destOrd="0" presId="urn:microsoft.com/office/officeart/2009/3/layout/HorizontalOrganizationChart"/>
    <dgm:cxn modelId="{5792A437-8BEF-43B4-AFC3-422FCF73D531}" type="presParOf" srcId="{D7EBB94B-DE74-42C2-ABA0-11C4B7CBEA00}" destId="{DA5131C3-AAD1-47AB-B831-2CF9ECB71D42}" srcOrd="1" destOrd="0" presId="urn:microsoft.com/office/officeart/2009/3/layout/HorizontalOrganizationChart"/>
    <dgm:cxn modelId="{7F1F59B1-A24F-40DC-A7C9-487094DA6829}" type="presParOf" srcId="{B67E4A25-C964-4799-B3D2-3351E65B67D5}" destId="{55D6D97A-CA44-4BFB-9FDD-7FAE17EEB22F}" srcOrd="1" destOrd="0" presId="urn:microsoft.com/office/officeart/2009/3/layout/HorizontalOrganizationChart"/>
    <dgm:cxn modelId="{34A65346-A546-43AD-8402-4A82383FDD2D}" type="presParOf" srcId="{B67E4A25-C964-4799-B3D2-3351E65B67D5}" destId="{281882C3-B703-43FA-A997-7A563F33694A}" srcOrd="2" destOrd="0" presId="urn:microsoft.com/office/officeart/2009/3/layout/HorizontalOrganizationChart"/>
    <dgm:cxn modelId="{89F72599-67AD-41EA-884C-ED84AC45FF0F}" type="presParOf" srcId="{B1C006AC-4011-4434-87EF-8AA839760146}" destId="{7F34A3F7-E3C0-4901-9A83-AB022B8873D3}" srcOrd="2" destOrd="0" presId="urn:microsoft.com/office/officeart/2009/3/layout/HorizontalOrganizationChart"/>
    <dgm:cxn modelId="{A87D6442-CA78-4D3C-8059-102EE75CE37C}" type="presParOf" srcId="{7F34A3F7-E3C0-4901-9A83-AB022B8873D3}" destId="{C83505CD-61B4-43C5-B717-54540D14A5A6}" srcOrd="0" destOrd="0" presId="urn:microsoft.com/office/officeart/2009/3/layout/HorizontalOrganizationChart"/>
    <dgm:cxn modelId="{64383B6A-59EF-4851-9605-08B8A0B34398}" type="presParOf" srcId="{C83505CD-61B4-43C5-B717-54540D14A5A6}" destId="{BAA25CB5-71FE-40DE-B518-EF7436BBECB2}" srcOrd="0" destOrd="0" presId="urn:microsoft.com/office/officeart/2009/3/layout/HorizontalOrganizationChart"/>
    <dgm:cxn modelId="{254DB0BD-521A-4D8C-9503-4F970392838F}" type="presParOf" srcId="{C83505CD-61B4-43C5-B717-54540D14A5A6}" destId="{F077541C-E9F5-4E0B-AB5C-BA201B3980C0}" srcOrd="1" destOrd="0" presId="urn:microsoft.com/office/officeart/2009/3/layout/HorizontalOrganizationChart"/>
    <dgm:cxn modelId="{C401EAB1-10CE-4552-BDAE-58D3F5C917E3}" type="presParOf" srcId="{7F34A3F7-E3C0-4901-9A83-AB022B8873D3}" destId="{FA0B656F-E396-46F2-AA02-EF32BA7AC0CF}" srcOrd="1" destOrd="0" presId="urn:microsoft.com/office/officeart/2009/3/layout/HorizontalOrganizationChart"/>
    <dgm:cxn modelId="{08A04C54-EF3B-4BCB-A0FD-1E6A91C13F19}" type="presParOf" srcId="{7F34A3F7-E3C0-4901-9A83-AB022B8873D3}" destId="{ECFF192C-1C18-45D8-BB3B-9C3C7F2A2F7C}" srcOrd="2" destOrd="0" presId="urn:microsoft.com/office/officeart/2009/3/layout/HorizontalOrganizationChar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3C43C3-800C-4BE0-A35B-AED73587892A}" type="doc">
      <dgm:prSet loTypeId="urn:microsoft.com/office/officeart/2005/8/layout/cycle5" loCatId="cycle" qsTypeId="urn:microsoft.com/office/officeart/2005/8/quickstyle/simple5" qsCatId="simple" csTypeId="urn:microsoft.com/office/officeart/2005/8/colors/accent0_3" csCatId="mainScheme" phldr="1"/>
      <dgm:spPr/>
      <dgm:t>
        <a:bodyPr/>
        <a:lstStyle/>
        <a:p>
          <a:endParaRPr lang="en-US"/>
        </a:p>
      </dgm:t>
    </dgm:pt>
    <dgm:pt modelId="{B3255976-3BF0-48AF-80DD-3E547032C436}">
      <dgm:prSet/>
      <dgm:spPr/>
      <dgm:t>
        <a:bodyPr/>
        <a:lstStyle/>
        <a:p>
          <a:r>
            <a:rPr lang="en-GB" dirty="0"/>
            <a:t>Breast cancer is the most common cancer affecting women worldwide and leading cause of cancer- related death (World Health Organization, 2023). It develops from breast tissue, most commonly in the lining of the milk ducts (ductal carcinoma). Although incidence rates remain high, mortality has decreased in recent years due to early detection and improved treatments (cancer research </a:t>
          </a:r>
          <a:r>
            <a:rPr lang="en-GB" dirty="0" err="1"/>
            <a:t>uk</a:t>
          </a:r>
          <a:r>
            <a:rPr lang="en-GB" dirty="0"/>
            <a:t>, 2024). Breast cancer can also affect men, but it is less common. Cancer cells closely resemble normal cells in the body, making early detection challenging, particularly when immune responses are weakened. This assignment will provide an overview of non metastatic breast cancer, including its general features, diagnostic consideration, and common treatment approaches.    </a:t>
          </a:r>
          <a:endParaRPr lang="en-US" dirty="0"/>
        </a:p>
      </dgm:t>
    </dgm:pt>
    <dgm:pt modelId="{E05DBAF3-C696-40B5-AC3C-B531C82328B9}" type="parTrans" cxnId="{223B66C0-4E6D-4180-B5C1-4D1F9A577EF0}">
      <dgm:prSet/>
      <dgm:spPr/>
      <dgm:t>
        <a:bodyPr/>
        <a:lstStyle/>
        <a:p>
          <a:endParaRPr lang="en-US"/>
        </a:p>
      </dgm:t>
    </dgm:pt>
    <dgm:pt modelId="{CB83E4EB-FFDA-4DFF-8D4F-4F7E99006833}" type="sibTrans" cxnId="{223B66C0-4E6D-4180-B5C1-4D1F9A577EF0}">
      <dgm:prSet/>
      <dgm:spPr/>
      <dgm:t>
        <a:bodyPr/>
        <a:lstStyle/>
        <a:p>
          <a:endParaRPr lang="en-US"/>
        </a:p>
      </dgm:t>
    </dgm:pt>
    <dgm:pt modelId="{809F04ED-2E1F-4B28-8373-AB41A4711212}" type="pres">
      <dgm:prSet presAssocID="{073C43C3-800C-4BE0-A35B-AED73587892A}" presName="cycle" presStyleCnt="0">
        <dgm:presLayoutVars>
          <dgm:dir/>
          <dgm:resizeHandles val="exact"/>
        </dgm:presLayoutVars>
      </dgm:prSet>
      <dgm:spPr/>
    </dgm:pt>
    <dgm:pt modelId="{85B4F3C8-9A22-4FC1-99E0-E99CC5A5484B}" type="pres">
      <dgm:prSet presAssocID="{B3255976-3BF0-48AF-80DD-3E547032C436}" presName="node" presStyleLbl="node1" presStyleIdx="0" presStyleCnt="1" custRadScaleRad="99911" custRadScaleInc="-281">
        <dgm:presLayoutVars>
          <dgm:bulletEnabled val="1"/>
        </dgm:presLayoutVars>
      </dgm:prSet>
      <dgm:spPr/>
    </dgm:pt>
  </dgm:ptLst>
  <dgm:cxnLst>
    <dgm:cxn modelId="{B9151E15-FA44-44FD-B164-0613709CF3D5}" type="presOf" srcId="{B3255976-3BF0-48AF-80DD-3E547032C436}" destId="{85B4F3C8-9A22-4FC1-99E0-E99CC5A5484B}" srcOrd="0" destOrd="0" presId="urn:microsoft.com/office/officeart/2005/8/layout/cycle5"/>
    <dgm:cxn modelId="{26A6F76E-F58F-4446-8430-999551ECCCB4}" type="presOf" srcId="{073C43C3-800C-4BE0-A35B-AED73587892A}" destId="{809F04ED-2E1F-4B28-8373-AB41A4711212}" srcOrd="0" destOrd="0" presId="urn:microsoft.com/office/officeart/2005/8/layout/cycle5"/>
    <dgm:cxn modelId="{223B66C0-4E6D-4180-B5C1-4D1F9A577EF0}" srcId="{073C43C3-800C-4BE0-A35B-AED73587892A}" destId="{B3255976-3BF0-48AF-80DD-3E547032C436}" srcOrd="0" destOrd="0" parTransId="{E05DBAF3-C696-40B5-AC3C-B531C82328B9}" sibTransId="{CB83E4EB-FFDA-4DFF-8D4F-4F7E99006833}"/>
    <dgm:cxn modelId="{98CB7602-206B-413B-AD9D-51CE5E89EBFA}" type="presParOf" srcId="{809F04ED-2E1F-4B28-8373-AB41A4711212}" destId="{85B4F3C8-9A22-4FC1-99E0-E99CC5A5484B}" srcOrd="0"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5F906E-1B00-4E67-93C7-37059A70D99A}"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C9EA18AA-9DBC-49A1-B8D5-FB27671B42AA}">
      <dgm:prSet/>
      <dgm:spPr/>
      <dgm:t>
        <a:bodyPr/>
        <a:lstStyle/>
        <a:p>
          <a:r>
            <a:rPr lang="en-GB"/>
            <a:t>Lump in the breast </a:t>
          </a:r>
          <a:endParaRPr lang="en-US"/>
        </a:p>
      </dgm:t>
    </dgm:pt>
    <dgm:pt modelId="{5E193713-D449-425B-AB5F-4F137DB4C387}" type="parTrans" cxnId="{61DA328A-99E9-4359-B6E8-B0CE80A842B6}">
      <dgm:prSet/>
      <dgm:spPr/>
      <dgm:t>
        <a:bodyPr/>
        <a:lstStyle/>
        <a:p>
          <a:endParaRPr lang="en-US"/>
        </a:p>
      </dgm:t>
    </dgm:pt>
    <dgm:pt modelId="{A7B7BE21-86B6-403F-90FC-35B75884F5C8}" type="sibTrans" cxnId="{61DA328A-99E9-4359-B6E8-B0CE80A842B6}">
      <dgm:prSet/>
      <dgm:spPr/>
      <dgm:t>
        <a:bodyPr/>
        <a:lstStyle/>
        <a:p>
          <a:endParaRPr lang="en-US"/>
        </a:p>
      </dgm:t>
    </dgm:pt>
    <dgm:pt modelId="{18F1B90E-7D79-42D1-AB95-7403BB024E86}">
      <dgm:prSet/>
      <dgm:spPr/>
      <dgm:t>
        <a:bodyPr/>
        <a:lstStyle/>
        <a:p>
          <a:r>
            <a:rPr lang="en-GB"/>
            <a:t>Change in breast size or shape </a:t>
          </a:r>
          <a:endParaRPr lang="en-US"/>
        </a:p>
      </dgm:t>
    </dgm:pt>
    <dgm:pt modelId="{3714F9A0-E4E0-421B-B001-EFD31EBC9E85}" type="parTrans" cxnId="{56C5DD91-9100-4997-A95C-40FC6D28DA8A}">
      <dgm:prSet/>
      <dgm:spPr/>
      <dgm:t>
        <a:bodyPr/>
        <a:lstStyle/>
        <a:p>
          <a:endParaRPr lang="en-US"/>
        </a:p>
      </dgm:t>
    </dgm:pt>
    <dgm:pt modelId="{6A79ED77-A765-4107-B335-7497329E6BD3}" type="sibTrans" cxnId="{56C5DD91-9100-4997-A95C-40FC6D28DA8A}">
      <dgm:prSet/>
      <dgm:spPr/>
      <dgm:t>
        <a:bodyPr/>
        <a:lstStyle/>
        <a:p>
          <a:endParaRPr lang="en-US"/>
        </a:p>
      </dgm:t>
    </dgm:pt>
    <dgm:pt modelId="{C751C16F-4766-4F5F-B304-3A8F4FBD1FFA}">
      <dgm:prSet/>
      <dgm:spPr/>
      <dgm:t>
        <a:bodyPr/>
        <a:lstStyle/>
        <a:p>
          <a:r>
            <a:rPr lang="en-GB"/>
            <a:t>Skin dimpling </a:t>
          </a:r>
          <a:endParaRPr lang="en-US"/>
        </a:p>
      </dgm:t>
    </dgm:pt>
    <dgm:pt modelId="{FBCC0F63-4400-4816-BDAC-E85E64375A49}" type="parTrans" cxnId="{F88C734C-6DE2-48D8-AC97-091B3567D810}">
      <dgm:prSet/>
      <dgm:spPr/>
      <dgm:t>
        <a:bodyPr/>
        <a:lstStyle/>
        <a:p>
          <a:endParaRPr lang="en-US"/>
        </a:p>
      </dgm:t>
    </dgm:pt>
    <dgm:pt modelId="{04FB4226-0D74-411E-A66A-56E597CBD598}" type="sibTrans" cxnId="{F88C734C-6DE2-48D8-AC97-091B3567D810}">
      <dgm:prSet/>
      <dgm:spPr/>
      <dgm:t>
        <a:bodyPr/>
        <a:lstStyle/>
        <a:p>
          <a:endParaRPr lang="en-US"/>
        </a:p>
      </dgm:t>
    </dgm:pt>
    <dgm:pt modelId="{8BC8BAC4-5EED-4627-80B0-867D6577FBC5}">
      <dgm:prSet/>
      <dgm:spPr/>
      <dgm:t>
        <a:bodyPr/>
        <a:lstStyle/>
        <a:p>
          <a:r>
            <a:rPr lang="en-GB"/>
            <a:t>Nipple discharge</a:t>
          </a:r>
          <a:endParaRPr lang="en-US"/>
        </a:p>
      </dgm:t>
    </dgm:pt>
    <dgm:pt modelId="{3730415A-69FE-412D-9CDC-67DAB92EF3A3}" type="parTrans" cxnId="{A77A69CF-BB41-460A-A900-B8612D1B4C4B}">
      <dgm:prSet/>
      <dgm:spPr/>
      <dgm:t>
        <a:bodyPr/>
        <a:lstStyle/>
        <a:p>
          <a:endParaRPr lang="en-US"/>
        </a:p>
      </dgm:t>
    </dgm:pt>
    <dgm:pt modelId="{E1DE19EA-66CC-4D5A-812A-741F8845D506}" type="sibTrans" cxnId="{A77A69CF-BB41-460A-A900-B8612D1B4C4B}">
      <dgm:prSet/>
      <dgm:spPr/>
      <dgm:t>
        <a:bodyPr/>
        <a:lstStyle/>
        <a:p>
          <a:endParaRPr lang="en-US"/>
        </a:p>
      </dgm:t>
    </dgm:pt>
    <dgm:pt modelId="{FD335320-78D8-48BE-A1B4-BFB77A6748EF}">
      <dgm:prSet/>
      <dgm:spPr/>
      <dgm:t>
        <a:bodyPr/>
        <a:lstStyle/>
        <a:p>
          <a:r>
            <a:rPr lang="en-GB"/>
            <a:t>Persistent breast pain</a:t>
          </a:r>
          <a:endParaRPr lang="en-US"/>
        </a:p>
      </dgm:t>
    </dgm:pt>
    <dgm:pt modelId="{F23AAAAE-9E2B-4109-9A6E-4FB76E477A75}" type="parTrans" cxnId="{2A7DCBFD-6B87-4B39-A619-42F87F591A70}">
      <dgm:prSet/>
      <dgm:spPr/>
      <dgm:t>
        <a:bodyPr/>
        <a:lstStyle/>
        <a:p>
          <a:endParaRPr lang="en-US"/>
        </a:p>
      </dgm:t>
    </dgm:pt>
    <dgm:pt modelId="{1D8132E9-DE44-4B23-B512-49E423F28940}" type="sibTrans" cxnId="{2A7DCBFD-6B87-4B39-A619-42F87F591A70}">
      <dgm:prSet/>
      <dgm:spPr/>
      <dgm:t>
        <a:bodyPr/>
        <a:lstStyle/>
        <a:p>
          <a:endParaRPr lang="en-US"/>
        </a:p>
      </dgm:t>
    </dgm:pt>
    <dgm:pt modelId="{FDACD2D8-8BB8-45EC-A723-B8AE5ADC8062}" type="pres">
      <dgm:prSet presAssocID="{985F906E-1B00-4E67-93C7-37059A70D99A}" presName="vert0" presStyleCnt="0">
        <dgm:presLayoutVars>
          <dgm:dir/>
          <dgm:animOne val="branch"/>
          <dgm:animLvl val="lvl"/>
        </dgm:presLayoutVars>
      </dgm:prSet>
      <dgm:spPr/>
    </dgm:pt>
    <dgm:pt modelId="{70A0E97F-BFBE-4D9E-AF46-4065E27F388D}" type="pres">
      <dgm:prSet presAssocID="{C9EA18AA-9DBC-49A1-B8D5-FB27671B42AA}" presName="thickLine" presStyleLbl="alignNode1" presStyleIdx="0" presStyleCnt="5"/>
      <dgm:spPr/>
    </dgm:pt>
    <dgm:pt modelId="{956A81BC-9B62-4BB6-94E7-6299D7E6C9D0}" type="pres">
      <dgm:prSet presAssocID="{C9EA18AA-9DBC-49A1-B8D5-FB27671B42AA}" presName="horz1" presStyleCnt="0"/>
      <dgm:spPr/>
    </dgm:pt>
    <dgm:pt modelId="{5B416571-5EFD-457C-A09B-082274C927F4}" type="pres">
      <dgm:prSet presAssocID="{C9EA18AA-9DBC-49A1-B8D5-FB27671B42AA}" presName="tx1" presStyleLbl="revTx" presStyleIdx="0" presStyleCnt="5"/>
      <dgm:spPr/>
    </dgm:pt>
    <dgm:pt modelId="{0BE5D282-8904-4E16-8048-3D8956D86131}" type="pres">
      <dgm:prSet presAssocID="{C9EA18AA-9DBC-49A1-B8D5-FB27671B42AA}" presName="vert1" presStyleCnt="0"/>
      <dgm:spPr/>
    </dgm:pt>
    <dgm:pt modelId="{E813806A-1E6A-48A9-A55B-A498B6F31AA6}" type="pres">
      <dgm:prSet presAssocID="{18F1B90E-7D79-42D1-AB95-7403BB024E86}" presName="thickLine" presStyleLbl="alignNode1" presStyleIdx="1" presStyleCnt="5"/>
      <dgm:spPr/>
    </dgm:pt>
    <dgm:pt modelId="{37E4B1F7-C540-4E99-B90E-3FFD2837A937}" type="pres">
      <dgm:prSet presAssocID="{18F1B90E-7D79-42D1-AB95-7403BB024E86}" presName="horz1" presStyleCnt="0"/>
      <dgm:spPr/>
    </dgm:pt>
    <dgm:pt modelId="{A2B42514-C68A-4C8A-B4D2-5413F260AD3D}" type="pres">
      <dgm:prSet presAssocID="{18F1B90E-7D79-42D1-AB95-7403BB024E86}" presName="tx1" presStyleLbl="revTx" presStyleIdx="1" presStyleCnt="5"/>
      <dgm:spPr/>
    </dgm:pt>
    <dgm:pt modelId="{6B36BD6C-89BC-445E-A08E-8A4CF5EAB235}" type="pres">
      <dgm:prSet presAssocID="{18F1B90E-7D79-42D1-AB95-7403BB024E86}" presName="vert1" presStyleCnt="0"/>
      <dgm:spPr/>
    </dgm:pt>
    <dgm:pt modelId="{9091972B-47D6-4437-9870-65D6D4ADAE51}" type="pres">
      <dgm:prSet presAssocID="{C751C16F-4766-4F5F-B304-3A8F4FBD1FFA}" presName="thickLine" presStyleLbl="alignNode1" presStyleIdx="2" presStyleCnt="5"/>
      <dgm:spPr/>
    </dgm:pt>
    <dgm:pt modelId="{FBA77D88-7E76-41DA-9006-7493A18D070E}" type="pres">
      <dgm:prSet presAssocID="{C751C16F-4766-4F5F-B304-3A8F4FBD1FFA}" presName="horz1" presStyleCnt="0"/>
      <dgm:spPr/>
    </dgm:pt>
    <dgm:pt modelId="{9D6CF8BD-B9FB-4788-9C9F-09AF5AA069BA}" type="pres">
      <dgm:prSet presAssocID="{C751C16F-4766-4F5F-B304-3A8F4FBD1FFA}" presName="tx1" presStyleLbl="revTx" presStyleIdx="2" presStyleCnt="5"/>
      <dgm:spPr/>
    </dgm:pt>
    <dgm:pt modelId="{00F305FB-BEF6-4BB2-89DE-CD8A9EA01B44}" type="pres">
      <dgm:prSet presAssocID="{C751C16F-4766-4F5F-B304-3A8F4FBD1FFA}" presName="vert1" presStyleCnt="0"/>
      <dgm:spPr/>
    </dgm:pt>
    <dgm:pt modelId="{5E71B5FC-C311-48CE-8EA4-155F6CDFA683}" type="pres">
      <dgm:prSet presAssocID="{8BC8BAC4-5EED-4627-80B0-867D6577FBC5}" presName="thickLine" presStyleLbl="alignNode1" presStyleIdx="3" presStyleCnt="5"/>
      <dgm:spPr/>
    </dgm:pt>
    <dgm:pt modelId="{1A9BE11A-07E0-4CB6-9E1F-8F5148DE34E3}" type="pres">
      <dgm:prSet presAssocID="{8BC8BAC4-5EED-4627-80B0-867D6577FBC5}" presName="horz1" presStyleCnt="0"/>
      <dgm:spPr/>
    </dgm:pt>
    <dgm:pt modelId="{4C9E22ED-BC1D-44B1-8365-0D5EE4A3FCFF}" type="pres">
      <dgm:prSet presAssocID="{8BC8BAC4-5EED-4627-80B0-867D6577FBC5}" presName="tx1" presStyleLbl="revTx" presStyleIdx="3" presStyleCnt="5"/>
      <dgm:spPr/>
    </dgm:pt>
    <dgm:pt modelId="{7F4FA7C2-FB74-4AD9-8296-681333418FEE}" type="pres">
      <dgm:prSet presAssocID="{8BC8BAC4-5EED-4627-80B0-867D6577FBC5}" presName="vert1" presStyleCnt="0"/>
      <dgm:spPr/>
    </dgm:pt>
    <dgm:pt modelId="{9070174A-01F4-46BE-822C-34BFE050A2B8}" type="pres">
      <dgm:prSet presAssocID="{FD335320-78D8-48BE-A1B4-BFB77A6748EF}" presName="thickLine" presStyleLbl="alignNode1" presStyleIdx="4" presStyleCnt="5"/>
      <dgm:spPr/>
    </dgm:pt>
    <dgm:pt modelId="{301FA298-8407-4FDB-8F2B-6D36D4D4F9DE}" type="pres">
      <dgm:prSet presAssocID="{FD335320-78D8-48BE-A1B4-BFB77A6748EF}" presName="horz1" presStyleCnt="0"/>
      <dgm:spPr/>
    </dgm:pt>
    <dgm:pt modelId="{E2E6F359-7431-45EC-B042-301F36B16766}" type="pres">
      <dgm:prSet presAssocID="{FD335320-78D8-48BE-A1B4-BFB77A6748EF}" presName="tx1" presStyleLbl="revTx" presStyleIdx="4" presStyleCnt="5"/>
      <dgm:spPr/>
    </dgm:pt>
    <dgm:pt modelId="{7E03EAC4-D6E6-49EE-903B-F37172CAD182}" type="pres">
      <dgm:prSet presAssocID="{FD335320-78D8-48BE-A1B4-BFB77A6748EF}" presName="vert1" presStyleCnt="0"/>
      <dgm:spPr/>
    </dgm:pt>
  </dgm:ptLst>
  <dgm:cxnLst>
    <dgm:cxn modelId="{F88C734C-6DE2-48D8-AC97-091B3567D810}" srcId="{985F906E-1B00-4E67-93C7-37059A70D99A}" destId="{C751C16F-4766-4F5F-B304-3A8F4FBD1FFA}" srcOrd="2" destOrd="0" parTransId="{FBCC0F63-4400-4816-BDAC-E85E64375A49}" sibTransId="{04FB4226-0D74-411E-A66A-56E597CBD598}"/>
    <dgm:cxn modelId="{6C026375-3ACF-42B3-89D3-011519912EE0}" type="presOf" srcId="{8BC8BAC4-5EED-4627-80B0-867D6577FBC5}" destId="{4C9E22ED-BC1D-44B1-8365-0D5EE4A3FCFF}" srcOrd="0" destOrd="0" presId="urn:microsoft.com/office/officeart/2008/layout/LinedList"/>
    <dgm:cxn modelId="{E7F53189-D2B2-4B29-AFFD-5F22AABD0C05}" type="presOf" srcId="{C9EA18AA-9DBC-49A1-B8D5-FB27671B42AA}" destId="{5B416571-5EFD-457C-A09B-082274C927F4}" srcOrd="0" destOrd="0" presId="urn:microsoft.com/office/officeart/2008/layout/LinedList"/>
    <dgm:cxn modelId="{61DA328A-99E9-4359-B6E8-B0CE80A842B6}" srcId="{985F906E-1B00-4E67-93C7-37059A70D99A}" destId="{C9EA18AA-9DBC-49A1-B8D5-FB27671B42AA}" srcOrd="0" destOrd="0" parTransId="{5E193713-D449-425B-AB5F-4F137DB4C387}" sibTransId="{A7B7BE21-86B6-403F-90FC-35B75884F5C8}"/>
    <dgm:cxn modelId="{56C5DD91-9100-4997-A95C-40FC6D28DA8A}" srcId="{985F906E-1B00-4E67-93C7-37059A70D99A}" destId="{18F1B90E-7D79-42D1-AB95-7403BB024E86}" srcOrd="1" destOrd="0" parTransId="{3714F9A0-E4E0-421B-B001-EFD31EBC9E85}" sibTransId="{6A79ED77-A765-4107-B335-7497329E6BD3}"/>
    <dgm:cxn modelId="{9A3D7F95-A646-476A-A37D-FD5AD20A1ABD}" type="presOf" srcId="{C751C16F-4766-4F5F-B304-3A8F4FBD1FFA}" destId="{9D6CF8BD-B9FB-4788-9C9F-09AF5AA069BA}" srcOrd="0" destOrd="0" presId="urn:microsoft.com/office/officeart/2008/layout/LinedList"/>
    <dgm:cxn modelId="{A77A69CF-BB41-460A-A900-B8612D1B4C4B}" srcId="{985F906E-1B00-4E67-93C7-37059A70D99A}" destId="{8BC8BAC4-5EED-4627-80B0-867D6577FBC5}" srcOrd="3" destOrd="0" parTransId="{3730415A-69FE-412D-9CDC-67DAB92EF3A3}" sibTransId="{E1DE19EA-66CC-4D5A-812A-741F8845D506}"/>
    <dgm:cxn modelId="{748F29E9-1011-4C13-8A18-AF13B3A49BD5}" type="presOf" srcId="{985F906E-1B00-4E67-93C7-37059A70D99A}" destId="{FDACD2D8-8BB8-45EC-A723-B8AE5ADC8062}" srcOrd="0" destOrd="0" presId="urn:microsoft.com/office/officeart/2008/layout/LinedList"/>
    <dgm:cxn modelId="{F6ACA6F3-E35D-4A91-B6A2-2EDA61CFAFBC}" type="presOf" srcId="{FD335320-78D8-48BE-A1B4-BFB77A6748EF}" destId="{E2E6F359-7431-45EC-B042-301F36B16766}" srcOrd="0" destOrd="0" presId="urn:microsoft.com/office/officeart/2008/layout/LinedList"/>
    <dgm:cxn modelId="{672CFEFA-E2A2-4FEB-B0DD-73A610A07736}" type="presOf" srcId="{18F1B90E-7D79-42D1-AB95-7403BB024E86}" destId="{A2B42514-C68A-4C8A-B4D2-5413F260AD3D}" srcOrd="0" destOrd="0" presId="urn:microsoft.com/office/officeart/2008/layout/LinedList"/>
    <dgm:cxn modelId="{2A7DCBFD-6B87-4B39-A619-42F87F591A70}" srcId="{985F906E-1B00-4E67-93C7-37059A70D99A}" destId="{FD335320-78D8-48BE-A1B4-BFB77A6748EF}" srcOrd="4" destOrd="0" parTransId="{F23AAAAE-9E2B-4109-9A6E-4FB76E477A75}" sibTransId="{1D8132E9-DE44-4B23-B512-49E423F28940}"/>
    <dgm:cxn modelId="{B6C6C591-C996-46F9-BFDF-74D50DE37DB2}" type="presParOf" srcId="{FDACD2D8-8BB8-45EC-A723-B8AE5ADC8062}" destId="{70A0E97F-BFBE-4D9E-AF46-4065E27F388D}" srcOrd="0" destOrd="0" presId="urn:microsoft.com/office/officeart/2008/layout/LinedList"/>
    <dgm:cxn modelId="{E6B84D63-4F2C-4EC4-911C-60710CD2FA66}" type="presParOf" srcId="{FDACD2D8-8BB8-45EC-A723-B8AE5ADC8062}" destId="{956A81BC-9B62-4BB6-94E7-6299D7E6C9D0}" srcOrd="1" destOrd="0" presId="urn:microsoft.com/office/officeart/2008/layout/LinedList"/>
    <dgm:cxn modelId="{FAADFE5A-1ED1-4573-8530-EEE4731857FC}" type="presParOf" srcId="{956A81BC-9B62-4BB6-94E7-6299D7E6C9D0}" destId="{5B416571-5EFD-457C-A09B-082274C927F4}" srcOrd="0" destOrd="0" presId="urn:microsoft.com/office/officeart/2008/layout/LinedList"/>
    <dgm:cxn modelId="{B70F9266-77DE-4E83-8AE7-7DB9481CE44D}" type="presParOf" srcId="{956A81BC-9B62-4BB6-94E7-6299D7E6C9D0}" destId="{0BE5D282-8904-4E16-8048-3D8956D86131}" srcOrd="1" destOrd="0" presId="urn:microsoft.com/office/officeart/2008/layout/LinedList"/>
    <dgm:cxn modelId="{A5A4D3A4-B91C-4AA3-B7ED-75C5FA31EB8F}" type="presParOf" srcId="{FDACD2D8-8BB8-45EC-A723-B8AE5ADC8062}" destId="{E813806A-1E6A-48A9-A55B-A498B6F31AA6}" srcOrd="2" destOrd="0" presId="urn:microsoft.com/office/officeart/2008/layout/LinedList"/>
    <dgm:cxn modelId="{EDBF7390-EF40-4FA1-993E-2D797796F1F6}" type="presParOf" srcId="{FDACD2D8-8BB8-45EC-A723-B8AE5ADC8062}" destId="{37E4B1F7-C540-4E99-B90E-3FFD2837A937}" srcOrd="3" destOrd="0" presId="urn:microsoft.com/office/officeart/2008/layout/LinedList"/>
    <dgm:cxn modelId="{0A24A772-BA4D-4C71-BA20-4DA1799E0777}" type="presParOf" srcId="{37E4B1F7-C540-4E99-B90E-3FFD2837A937}" destId="{A2B42514-C68A-4C8A-B4D2-5413F260AD3D}" srcOrd="0" destOrd="0" presId="urn:microsoft.com/office/officeart/2008/layout/LinedList"/>
    <dgm:cxn modelId="{E08377EB-96C4-43FA-8CB8-322336476324}" type="presParOf" srcId="{37E4B1F7-C540-4E99-B90E-3FFD2837A937}" destId="{6B36BD6C-89BC-445E-A08E-8A4CF5EAB235}" srcOrd="1" destOrd="0" presId="urn:microsoft.com/office/officeart/2008/layout/LinedList"/>
    <dgm:cxn modelId="{78E92C65-5EB1-4452-A80F-80503DED4179}" type="presParOf" srcId="{FDACD2D8-8BB8-45EC-A723-B8AE5ADC8062}" destId="{9091972B-47D6-4437-9870-65D6D4ADAE51}" srcOrd="4" destOrd="0" presId="urn:microsoft.com/office/officeart/2008/layout/LinedList"/>
    <dgm:cxn modelId="{1A7374D1-3751-48A4-B3EC-1C73DF7A3FAB}" type="presParOf" srcId="{FDACD2D8-8BB8-45EC-A723-B8AE5ADC8062}" destId="{FBA77D88-7E76-41DA-9006-7493A18D070E}" srcOrd="5" destOrd="0" presId="urn:microsoft.com/office/officeart/2008/layout/LinedList"/>
    <dgm:cxn modelId="{4F80E42C-A92D-48F2-B09D-2848A4C8A011}" type="presParOf" srcId="{FBA77D88-7E76-41DA-9006-7493A18D070E}" destId="{9D6CF8BD-B9FB-4788-9C9F-09AF5AA069BA}" srcOrd="0" destOrd="0" presId="urn:microsoft.com/office/officeart/2008/layout/LinedList"/>
    <dgm:cxn modelId="{C9738598-7F19-46F1-9104-B0263278F08A}" type="presParOf" srcId="{FBA77D88-7E76-41DA-9006-7493A18D070E}" destId="{00F305FB-BEF6-4BB2-89DE-CD8A9EA01B44}" srcOrd="1" destOrd="0" presId="urn:microsoft.com/office/officeart/2008/layout/LinedList"/>
    <dgm:cxn modelId="{381ABAED-41F7-49B9-934E-9A563F787344}" type="presParOf" srcId="{FDACD2D8-8BB8-45EC-A723-B8AE5ADC8062}" destId="{5E71B5FC-C311-48CE-8EA4-155F6CDFA683}" srcOrd="6" destOrd="0" presId="urn:microsoft.com/office/officeart/2008/layout/LinedList"/>
    <dgm:cxn modelId="{3CAA5ADF-5435-49BA-957E-6E9BF6355BDA}" type="presParOf" srcId="{FDACD2D8-8BB8-45EC-A723-B8AE5ADC8062}" destId="{1A9BE11A-07E0-4CB6-9E1F-8F5148DE34E3}" srcOrd="7" destOrd="0" presId="urn:microsoft.com/office/officeart/2008/layout/LinedList"/>
    <dgm:cxn modelId="{AD329109-5CF9-45F4-976C-C353182A85B9}" type="presParOf" srcId="{1A9BE11A-07E0-4CB6-9E1F-8F5148DE34E3}" destId="{4C9E22ED-BC1D-44B1-8365-0D5EE4A3FCFF}" srcOrd="0" destOrd="0" presId="urn:microsoft.com/office/officeart/2008/layout/LinedList"/>
    <dgm:cxn modelId="{699E5936-DD17-4613-939B-54A6522B4817}" type="presParOf" srcId="{1A9BE11A-07E0-4CB6-9E1F-8F5148DE34E3}" destId="{7F4FA7C2-FB74-4AD9-8296-681333418FEE}" srcOrd="1" destOrd="0" presId="urn:microsoft.com/office/officeart/2008/layout/LinedList"/>
    <dgm:cxn modelId="{B532A223-A8E9-4FDB-BD3A-5911D7D8C87B}" type="presParOf" srcId="{FDACD2D8-8BB8-45EC-A723-B8AE5ADC8062}" destId="{9070174A-01F4-46BE-822C-34BFE050A2B8}" srcOrd="8" destOrd="0" presId="urn:microsoft.com/office/officeart/2008/layout/LinedList"/>
    <dgm:cxn modelId="{4BDF7911-24A2-45D7-8D27-4C6E959005F2}" type="presParOf" srcId="{FDACD2D8-8BB8-45EC-A723-B8AE5ADC8062}" destId="{301FA298-8407-4FDB-8F2B-6D36D4D4F9DE}" srcOrd="9" destOrd="0" presId="urn:microsoft.com/office/officeart/2008/layout/LinedList"/>
    <dgm:cxn modelId="{DB6287A6-6FD6-4274-8B56-CD9279BDE716}" type="presParOf" srcId="{301FA298-8407-4FDB-8F2B-6D36D4D4F9DE}" destId="{E2E6F359-7431-45EC-B042-301F36B16766}" srcOrd="0" destOrd="0" presId="urn:microsoft.com/office/officeart/2008/layout/LinedList"/>
    <dgm:cxn modelId="{A26A225E-64DD-403E-AC6D-EAE737BDC436}" type="presParOf" srcId="{301FA298-8407-4FDB-8F2B-6D36D4D4F9DE}" destId="{7E03EAC4-D6E6-49EE-903B-F37172CAD18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5F4861-822A-40B9-B7E4-E9F5B21DF009}" type="doc">
      <dgm:prSet loTypeId="urn:microsoft.com/office/officeart/2005/8/layout/vProcess5" loCatId="process" qsTypeId="urn:microsoft.com/office/officeart/2005/8/quickstyle/simple2" qsCatId="simple" csTypeId="urn:microsoft.com/office/officeart/2005/8/colors/accent0_3" csCatId="mainScheme" phldr="1"/>
      <dgm:spPr/>
      <dgm:t>
        <a:bodyPr/>
        <a:lstStyle/>
        <a:p>
          <a:endParaRPr lang="en-US"/>
        </a:p>
      </dgm:t>
    </dgm:pt>
    <dgm:pt modelId="{292DF26A-5D02-407E-B9B3-1BBC8A08B8EB}">
      <dgm:prSet/>
      <dgm:spPr/>
      <dgm:t>
        <a:bodyPr/>
        <a:lstStyle/>
        <a:p>
          <a:r>
            <a:rPr lang="en-US" dirty="0"/>
            <a:t>The stochastic theory proposes that breast cancer can sometimes originate from random genetic mutation in breast cells during normals cells division (</a:t>
          </a:r>
          <a:r>
            <a:rPr lang="en-US" dirty="0" err="1"/>
            <a:t>nowak</a:t>
          </a:r>
          <a:r>
            <a:rPr lang="en-US" dirty="0"/>
            <a:t> et al.,2011)  </a:t>
          </a:r>
        </a:p>
      </dgm:t>
    </dgm:pt>
    <dgm:pt modelId="{74DE69D8-45CE-4ECB-9607-434C5C0BD9F4}" type="parTrans" cxnId="{D9503040-816F-4CC4-8F8E-5B2046F16C8C}">
      <dgm:prSet/>
      <dgm:spPr/>
      <dgm:t>
        <a:bodyPr/>
        <a:lstStyle/>
        <a:p>
          <a:endParaRPr lang="en-US"/>
        </a:p>
      </dgm:t>
    </dgm:pt>
    <dgm:pt modelId="{364085CF-71CB-4920-8BF8-DFDE10E35D0F}" type="sibTrans" cxnId="{D9503040-816F-4CC4-8F8E-5B2046F16C8C}">
      <dgm:prSet/>
      <dgm:spPr/>
      <dgm:t>
        <a:bodyPr/>
        <a:lstStyle/>
        <a:p>
          <a:endParaRPr lang="en-US"/>
        </a:p>
      </dgm:t>
    </dgm:pt>
    <dgm:pt modelId="{F9EE2D46-1304-4EDF-AFD7-B66E1348B835}">
      <dgm:prSet/>
      <dgm:spPr/>
      <dgm:t>
        <a:bodyPr/>
        <a:lstStyle/>
        <a:p>
          <a:r>
            <a:rPr lang="en-US" dirty="0"/>
            <a:t>Each time breast cells replicate, there is a slight chance of DNA copying errors that may disrupt genes regulating healthy cell growth.</a:t>
          </a:r>
        </a:p>
      </dgm:t>
    </dgm:pt>
    <dgm:pt modelId="{5A8F048C-74F9-4F00-A377-F9FF5341E1A5}" type="parTrans" cxnId="{6B1F0FB0-6C34-4A7B-B1B6-D44A4D133C07}">
      <dgm:prSet/>
      <dgm:spPr/>
      <dgm:t>
        <a:bodyPr/>
        <a:lstStyle/>
        <a:p>
          <a:endParaRPr lang="en-US"/>
        </a:p>
      </dgm:t>
    </dgm:pt>
    <dgm:pt modelId="{3655AE62-6359-4616-B373-E38791F4892B}" type="sibTrans" cxnId="{6B1F0FB0-6C34-4A7B-B1B6-D44A4D133C07}">
      <dgm:prSet/>
      <dgm:spPr/>
      <dgm:t>
        <a:bodyPr/>
        <a:lstStyle/>
        <a:p>
          <a:endParaRPr lang="en-US"/>
        </a:p>
      </dgm:t>
    </dgm:pt>
    <dgm:pt modelId="{90B680C7-9E9B-4DFF-B42D-842230E2C3F1}">
      <dgm:prSet/>
      <dgm:spPr/>
      <dgm:t>
        <a:bodyPr/>
        <a:lstStyle/>
        <a:p>
          <a:r>
            <a:rPr lang="en-GB" dirty="0"/>
            <a:t>When these random mutation accumulate in key genes such as tumour suppressor genes or oncogenes they can lead to uncontrolled cell division and tumour formation. </a:t>
          </a:r>
        </a:p>
        <a:p>
          <a:endParaRPr lang="en-GB" dirty="0"/>
        </a:p>
        <a:p>
          <a:endParaRPr lang="en-US" dirty="0"/>
        </a:p>
      </dgm:t>
    </dgm:pt>
    <dgm:pt modelId="{D9E56A7C-A42F-4A04-8C67-E6C83B3A51FE}" type="parTrans" cxnId="{E3083EE9-0B30-4E2F-85C3-EAF3E49ADE8C}">
      <dgm:prSet/>
      <dgm:spPr/>
      <dgm:t>
        <a:bodyPr/>
        <a:lstStyle/>
        <a:p>
          <a:endParaRPr lang="en-US"/>
        </a:p>
      </dgm:t>
    </dgm:pt>
    <dgm:pt modelId="{8AF60DA2-66BF-4DF2-8E4E-D696DBEDFA3B}" type="sibTrans" cxnId="{E3083EE9-0B30-4E2F-85C3-EAF3E49ADE8C}">
      <dgm:prSet/>
      <dgm:spPr/>
      <dgm:t>
        <a:bodyPr/>
        <a:lstStyle/>
        <a:p>
          <a:endParaRPr lang="en-US"/>
        </a:p>
      </dgm:t>
    </dgm:pt>
    <dgm:pt modelId="{44174407-ED2B-4174-814F-AB4B2009E521}">
      <dgm:prSet/>
      <dgm:spPr/>
      <dgm:t>
        <a:bodyPr/>
        <a:lstStyle/>
        <a:p>
          <a:endParaRPr lang="en-GB"/>
        </a:p>
        <a:p>
          <a:r>
            <a:rPr lang="en-GB"/>
            <a:t>This theory help explain why some women develop breast cancer even without strong hereditary or lifestyle risk factor. </a:t>
          </a:r>
          <a:endParaRPr lang="en-US"/>
        </a:p>
      </dgm:t>
    </dgm:pt>
    <dgm:pt modelId="{88200FA2-6284-444B-97C6-0C67B782F4A4}" type="sibTrans" cxnId="{DDA6B71D-7A21-4577-8435-BDFC837F7394}">
      <dgm:prSet/>
      <dgm:spPr/>
      <dgm:t>
        <a:bodyPr/>
        <a:lstStyle/>
        <a:p>
          <a:endParaRPr lang="en-GB"/>
        </a:p>
      </dgm:t>
    </dgm:pt>
    <dgm:pt modelId="{184AFF83-254D-4174-AA65-3A91F0328310}" type="parTrans" cxnId="{DDA6B71D-7A21-4577-8435-BDFC837F7394}">
      <dgm:prSet/>
      <dgm:spPr/>
      <dgm:t>
        <a:bodyPr/>
        <a:lstStyle/>
        <a:p>
          <a:endParaRPr lang="en-GB"/>
        </a:p>
      </dgm:t>
    </dgm:pt>
    <dgm:pt modelId="{771A491B-D317-43A7-B09B-63F31699EE74}" type="pres">
      <dgm:prSet presAssocID="{0D5F4861-822A-40B9-B7E4-E9F5B21DF009}" presName="outerComposite" presStyleCnt="0">
        <dgm:presLayoutVars>
          <dgm:chMax val="5"/>
          <dgm:dir/>
          <dgm:resizeHandles val="exact"/>
        </dgm:presLayoutVars>
      </dgm:prSet>
      <dgm:spPr/>
    </dgm:pt>
    <dgm:pt modelId="{0C9224B9-BF8A-4E39-B388-EE890D12082E}" type="pres">
      <dgm:prSet presAssocID="{0D5F4861-822A-40B9-B7E4-E9F5B21DF009}" presName="dummyMaxCanvas" presStyleCnt="0">
        <dgm:presLayoutVars/>
      </dgm:prSet>
      <dgm:spPr/>
    </dgm:pt>
    <dgm:pt modelId="{7280A256-3D9B-41B3-AFEF-43DE9D735845}" type="pres">
      <dgm:prSet presAssocID="{0D5F4861-822A-40B9-B7E4-E9F5B21DF009}" presName="FourNodes_1" presStyleLbl="node1" presStyleIdx="0" presStyleCnt="4" custLinFactY="-41158" custLinFactNeighborX="10954" custLinFactNeighborY="-100000">
        <dgm:presLayoutVars>
          <dgm:bulletEnabled val="1"/>
        </dgm:presLayoutVars>
      </dgm:prSet>
      <dgm:spPr/>
    </dgm:pt>
    <dgm:pt modelId="{DB622922-0D4B-468B-82E4-356FC6B61941}" type="pres">
      <dgm:prSet presAssocID="{0D5F4861-822A-40B9-B7E4-E9F5B21DF009}" presName="FourNodes_2" presStyleLbl="node1" presStyleIdx="1" presStyleCnt="4">
        <dgm:presLayoutVars>
          <dgm:bulletEnabled val="1"/>
        </dgm:presLayoutVars>
      </dgm:prSet>
      <dgm:spPr/>
    </dgm:pt>
    <dgm:pt modelId="{99F0F640-DFD3-4ECD-A2E5-2F0CCD5297BC}" type="pres">
      <dgm:prSet presAssocID="{0D5F4861-822A-40B9-B7E4-E9F5B21DF009}" presName="FourNodes_3" presStyleLbl="node1" presStyleIdx="2" presStyleCnt="4">
        <dgm:presLayoutVars>
          <dgm:bulletEnabled val="1"/>
        </dgm:presLayoutVars>
      </dgm:prSet>
      <dgm:spPr/>
    </dgm:pt>
    <dgm:pt modelId="{81AC23D5-C153-4305-8D7A-8233CC9F0A03}" type="pres">
      <dgm:prSet presAssocID="{0D5F4861-822A-40B9-B7E4-E9F5B21DF009}" presName="FourNodes_4" presStyleLbl="node1" presStyleIdx="3" presStyleCnt="4" custLinFactNeighborX="2644" custLinFactNeighborY="-4628">
        <dgm:presLayoutVars>
          <dgm:bulletEnabled val="1"/>
        </dgm:presLayoutVars>
      </dgm:prSet>
      <dgm:spPr/>
    </dgm:pt>
    <dgm:pt modelId="{F2A26105-4847-443E-9CF6-32BFC86F1EF5}" type="pres">
      <dgm:prSet presAssocID="{0D5F4861-822A-40B9-B7E4-E9F5B21DF009}" presName="FourConn_1-2" presStyleLbl="fgAccFollowNode1" presStyleIdx="0" presStyleCnt="3">
        <dgm:presLayoutVars>
          <dgm:bulletEnabled val="1"/>
        </dgm:presLayoutVars>
      </dgm:prSet>
      <dgm:spPr/>
    </dgm:pt>
    <dgm:pt modelId="{D85961AA-4353-4F29-B30F-04BE337731F5}" type="pres">
      <dgm:prSet presAssocID="{0D5F4861-822A-40B9-B7E4-E9F5B21DF009}" presName="FourConn_2-3" presStyleLbl="fgAccFollowNode1" presStyleIdx="1" presStyleCnt="3">
        <dgm:presLayoutVars>
          <dgm:bulletEnabled val="1"/>
        </dgm:presLayoutVars>
      </dgm:prSet>
      <dgm:spPr/>
    </dgm:pt>
    <dgm:pt modelId="{BA14C88B-C80B-43B7-B353-B2497338E630}" type="pres">
      <dgm:prSet presAssocID="{0D5F4861-822A-40B9-B7E4-E9F5B21DF009}" presName="FourConn_3-4" presStyleLbl="fgAccFollowNode1" presStyleIdx="2" presStyleCnt="3">
        <dgm:presLayoutVars>
          <dgm:bulletEnabled val="1"/>
        </dgm:presLayoutVars>
      </dgm:prSet>
      <dgm:spPr/>
    </dgm:pt>
    <dgm:pt modelId="{134DE3EB-47BE-4C7D-9CCD-CE25B5D8C9B3}" type="pres">
      <dgm:prSet presAssocID="{0D5F4861-822A-40B9-B7E4-E9F5B21DF009}" presName="FourNodes_1_text" presStyleLbl="node1" presStyleIdx="3" presStyleCnt="4">
        <dgm:presLayoutVars>
          <dgm:bulletEnabled val="1"/>
        </dgm:presLayoutVars>
      </dgm:prSet>
      <dgm:spPr/>
    </dgm:pt>
    <dgm:pt modelId="{9C7F931F-830D-4203-A1D8-113E57DF9A04}" type="pres">
      <dgm:prSet presAssocID="{0D5F4861-822A-40B9-B7E4-E9F5B21DF009}" presName="FourNodes_2_text" presStyleLbl="node1" presStyleIdx="3" presStyleCnt="4">
        <dgm:presLayoutVars>
          <dgm:bulletEnabled val="1"/>
        </dgm:presLayoutVars>
      </dgm:prSet>
      <dgm:spPr/>
    </dgm:pt>
    <dgm:pt modelId="{81049DB6-592F-40BA-BA5F-16C60BC7232B}" type="pres">
      <dgm:prSet presAssocID="{0D5F4861-822A-40B9-B7E4-E9F5B21DF009}" presName="FourNodes_3_text" presStyleLbl="node1" presStyleIdx="3" presStyleCnt="4">
        <dgm:presLayoutVars>
          <dgm:bulletEnabled val="1"/>
        </dgm:presLayoutVars>
      </dgm:prSet>
      <dgm:spPr/>
    </dgm:pt>
    <dgm:pt modelId="{6FE3B923-2D19-4CB2-B705-B719EE001892}" type="pres">
      <dgm:prSet presAssocID="{0D5F4861-822A-40B9-B7E4-E9F5B21DF009}" presName="FourNodes_4_text" presStyleLbl="node1" presStyleIdx="3" presStyleCnt="4">
        <dgm:presLayoutVars>
          <dgm:bulletEnabled val="1"/>
        </dgm:presLayoutVars>
      </dgm:prSet>
      <dgm:spPr/>
    </dgm:pt>
  </dgm:ptLst>
  <dgm:cxnLst>
    <dgm:cxn modelId="{A46F9101-5CFE-4A58-874B-8C70F0100916}" type="presOf" srcId="{3655AE62-6359-4616-B373-E38791F4892B}" destId="{D85961AA-4353-4F29-B30F-04BE337731F5}" srcOrd="0" destOrd="0" presId="urn:microsoft.com/office/officeart/2005/8/layout/vProcess5"/>
    <dgm:cxn modelId="{DDA6B71D-7A21-4577-8435-BDFC837F7394}" srcId="{0D5F4861-822A-40B9-B7E4-E9F5B21DF009}" destId="{44174407-ED2B-4174-814F-AB4B2009E521}" srcOrd="3" destOrd="0" parTransId="{184AFF83-254D-4174-AA65-3A91F0328310}" sibTransId="{88200FA2-6284-444B-97C6-0C67B782F4A4}"/>
    <dgm:cxn modelId="{0C1C3838-2AD6-4D50-BBB6-575DD84788B1}" type="presOf" srcId="{F9EE2D46-1304-4EDF-AFD7-B66E1348B835}" destId="{9C7F931F-830D-4203-A1D8-113E57DF9A04}" srcOrd="1" destOrd="0" presId="urn:microsoft.com/office/officeart/2005/8/layout/vProcess5"/>
    <dgm:cxn modelId="{D9503040-816F-4CC4-8F8E-5B2046F16C8C}" srcId="{0D5F4861-822A-40B9-B7E4-E9F5B21DF009}" destId="{292DF26A-5D02-407E-B9B3-1BBC8A08B8EB}" srcOrd="0" destOrd="0" parTransId="{74DE69D8-45CE-4ECB-9607-434C5C0BD9F4}" sibTransId="{364085CF-71CB-4920-8BF8-DFDE10E35D0F}"/>
    <dgm:cxn modelId="{D9A1CB6C-3F4D-439C-ACAE-6498E538E066}" type="presOf" srcId="{44174407-ED2B-4174-814F-AB4B2009E521}" destId="{6FE3B923-2D19-4CB2-B705-B719EE001892}" srcOrd="1" destOrd="0" presId="urn:microsoft.com/office/officeart/2005/8/layout/vProcess5"/>
    <dgm:cxn modelId="{C3CB044E-1E93-4E15-AA83-0084F61E6FB2}" type="presOf" srcId="{0D5F4861-822A-40B9-B7E4-E9F5B21DF009}" destId="{771A491B-D317-43A7-B09B-63F31699EE74}" srcOrd="0" destOrd="0" presId="urn:microsoft.com/office/officeart/2005/8/layout/vProcess5"/>
    <dgm:cxn modelId="{747D8356-9EE0-41B3-B7ED-0D625AF93C80}" type="presOf" srcId="{8AF60DA2-66BF-4DF2-8E4E-D696DBEDFA3B}" destId="{BA14C88B-C80B-43B7-B353-B2497338E630}" srcOrd="0" destOrd="0" presId="urn:microsoft.com/office/officeart/2005/8/layout/vProcess5"/>
    <dgm:cxn modelId="{ACC45E78-9952-483D-841B-41064EDB4455}" type="presOf" srcId="{90B680C7-9E9B-4DFF-B42D-842230E2C3F1}" destId="{99F0F640-DFD3-4ECD-A2E5-2F0CCD5297BC}" srcOrd="0" destOrd="0" presId="urn:microsoft.com/office/officeart/2005/8/layout/vProcess5"/>
    <dgm:cxn modelId="{0195FE7C-C61A-4768-9F2A-8087AC7088BD}" type="presOf" srcId="{364085CF-71CB-4920-8BF8-DFDE10E35D0F}" destId="{F2A26105-4847-443E-9CF6-32BFC86F1EF5}" srcOrd="0" destOrd="0" presId="urn:microsoft.com/office/officeart/2005/8/layout/vProcess5"/>
    <dgm:cxn modelId="{174AE17F-608C-4C1D-82C3-14C4B8B748F4}" type="presOf" srcId="{F9EE2D46-1304-4EDF-AFD7-B66E1348B835}" destId="{DB622922-0D4B-468B-82E4-356FC6B61941}" srcOrd="0" destOrd="0" presId="urn:microsoft.com/office/officeart/2005/8/layout/vProcess5"/>
    <dgm:cxn modelId="{6B1F0FB0-6C34-4A7B-B1B6-D44A4D133C07}" srcId="{0D5F4861-822A-40B9-B7E4-E9F5B21DF009}" destId="{F9EE2D46-1304-4EDF-AFD7-B66E1348B835}" srcOrd="1" destOrd="0" parTransId="{5A8F048C-74F9-4F00-A377-F9FF5341E1A5}" sibTransId="{3655AE62-6359-4616-B373-E38791F4892B}"/>
    <dgm:cxn modelId="{BB7FD3B0-229D-4DBF-938B-D7E0EEFEF842}" type="presOf" srcId="{44174407-ED2B-4174-814F-AB4B2009E521}" destId="{81AC23D5-C153-4305-8D7A-8233CC9F0A03}" srcOrd="0" destOrd="0" presId="urn:microsoft.com/office/officeart/2005/8/layout/vProcess5"/>
    <dgm:cxn modelId="{54A827B4-A1E2-43C7-993D-4D0055CFB651}" type="presOf" srcId="{90B680C7-9E9B-4DFF-B42D-842230E2C3F1}" destId="{81049DB6-592F-40BA-BA5F-16C60BC7232B}" srcOrd="1" destOrd="0" presId="urn:microsoft.com/office/officeart/2005/8/layout/vProcess5"/>
    <dgm:cxn modelId="{0E324AB9-555F-4652-BDC6-751A3FE3FA21}" type="presOf" srcId="{292DF26A-5D02-407E-B9B3-1BBC8A08B8EB}" destId="{7280A256-3D9B-41B3-AFEF-43DE9D735845}" srcOrd="0" destOrd="0" presId="urn:microsoft.com/office/officeart/2005/8/layout/vProcess5"/>
    <dgm:cxn modelId="{EC65C5D1-B692-476E-866F-1018BD215E30}" type="presOf" srcId="{292DF26A-5D02-407E-B9B3-1BBC8A08B8EB}" destId="{134DE3EB-47BE-4C7D-9CCD-CE25B5D8C9B3}" srcOrd="1" destOrd="0" presId="urn:microsoft.com/office/officeart/2005/8/layout/vProcess5"/>
    <dgm:cxn modelId="{E3083EE9-0B30-4E2F-85C3-EAF3E49ADE8C}" srcId="{0D5F4861-822A-40B9-B7E4-E9F5B21DF009}" destId="{90B680C7-9E9B-4DFF-B42D-842230E2C3F1}" srcOrd="2" destOrd="0" parTransId="{D9E56A7C-A42F-4A04-8C67-E6C83B3A51FE}" sibTransId="{8AF60DA2-66BF-4DF2-8E4E-D696DBEDFA3B}"/>
    <dgm:cxn modelId="{BC0749B3-1D7C-4F01-90FF-1A9A85ADB212}" type="presParOf" srcId="{771A491B-D317-43A7-B09B-63F31699EE74}" destId="{0C9224B9-BF8A-4E39-B388-EE890D12082E}" srcOrd="0" destOrd="0" presId="urn:microsoft.com/office/officeart/2005/8/layout/vProcess5"/>
    <dgm:cxn modelId="{362D04E7-0ADD-4F6A-A3DE-36088B15BA4A}" type="presParOf" srcId="{771A491B-D317-43A7-B09B-63F31699EE74}" destId="{7280A256-3D9B-41B3-AFEF-43DE9D735845}" srcOrd="1" destOrd="0" presId="urn:microsoft.com/office/officeart/2005/8/layout/vProcess5"/>
    <dgm:cxn modelId="{65B883AF-579B-439A-92B2-F522CFE5EEEA}" type="presParOf" srcId="{771A491B-D317-43A7-B09B-63F31699EE74}" destId="{DB622922-0D4B-468B-82E4-356FC6B61941}" srcOrd="2" destOrd="0" presId="urn:microsoft.com/office/officeart/2005/8/layout/vProcess5"/>
    <dgm:cxn modelId="{152EA747-40CF-45E9-A5EB-400EE6B94022}" type="presParOf" srcId="{771A491B-D317-43A7-B09B-63F31699EE74}" destId="{99F0F640-DFD3-4ECD-A2E5-2F0CCD5297BC}" srcOrd="3" destOrd="0" presId="urn:microsoft.com/office/officeart/2005/8/layout/vProcess5"/>
    <dgm:cxn modelId="{C2190B80-A183-4A70-93F6-43111DED7CF9}" type="presParOf" srcId="{771A491B-D317-43A7-B09B-63F31699EE74}" destId="{81AC23D5-C153-4305-8D7A-8233CC9F0A03}" srcOrd="4" destOrd="0" presId="urn:microsoft.com/office/officeart/2005/8/layout/vProcess5"/>
    <dgm:cxn modelId="{0FE49253-B644-4F29-8F3F-6F95AA424D0A}" type="presParOf" srcId="{771A491B-D317-43A7-B09B-63F31699EE74}" destId="{F2A26105-4847-443E-9CF6-32BFC86F1EF5}" srcOrd="5" destOrd="0" presId="urn:microsoft.com/office/officeart/2005/8/layout/vProcess5"/>
    <dgm:cxn modelId="{F88B50B3-0AA5-44C2-9AB9-31A59E0AA331}" type="presParOf" srcId="{771A491B-D317-43A7-B09B-63F31699EE74}" destId="{D85961AA-4353-4F29-B30F-04BE337731F5}" srcOrd="6" destOrd="0" presId="urn:microsoft.com/office/officeart/2005/8/layout/vProcess5"/>
    <dgm:cxn modelId="{0E213E1E-5B1B-45CF-B3C3-D7A43521F71D}" type="presParOf" srcId="{771A491B-D317-43A7-B09B-63F31699EE74}" destId="{BA14C88B-C80B-43B7-B353-B2497338E630}" srcOrd="7" destOrd="0" presId="urn:microsoft.com/office/officeart/2005/8/layout/vProcess5"/>
    <dgm:cxn modelId="{895DAC21-CB9D-449B-99AD-E7DF4B724494}" type="presParOf" srcId="{771A491B-D317-43A7-B09B-63F31699EE74}" destId="{134DE3EB-47BE-4C7D-9CCD-CE25B5D8C9B3}" srcOrd="8" destOrd="0" presId="urn:microsoft.com/office/officeart/2005/8/layout/vProcess5"/>
    <dgm:cxn modelId="{96E890B4-8F47-42CC-8C46-CFA3B07A94D2}" type="presParOf" srcId="{771A491B-D317-43A7-B09B-63F31699EE74}" destId="{9C7F931F-830D-4203-A1D8-113E57DF9A04}" srcOrd="9" destOrd="0" presId="urn:microsoft.com/office/officeart/2005/8/layout/vProcess5"/>
    <dgm:cxn modelId="{9987BDF9-95DB-4A97-9EBC-2671055D332C}" type="presParOf" srcId="{771A491B-D317-43A7-B09B-63F31699EE74}" destId="{81049DB6-592F-40BA-BA5F-16C60BC7232B}" srcOrd="10" destOrd="0" presId="urn:microsoft.com/office/officeart/2005/8/layout/vProcess5"/>
    <dgm:cxn modelId="{C51781DC-4AD7-4AC3-B36B-17BFE955CE1B}" type="presParOf" srcId="{771A491B-D317-43A7-B09B-63F31699EE74}" destId="{6FE3B923-2D19-4CB2-B705-B719EE00189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80D1BE6-D07C-4484-B7D3-E0FF92274F2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39AACA8-A23A-42DD-A8AE-F4CF85C4480C}">
      <dgm:prSet/>
      <dgm:spPr/>
      <dgm:t>
        <a:bodyPr/>
        <a:lstStyle/>
        <a:p>
          <a:r>
            <a:rPr lang="en-US" dirty="0"/>
            <a:t>The process 0f diagnosing breast cancer typically involves several complementary approaches, each serving complementary purpose in identifying and confirming the disease.</a:t>
          </a:r>
        </a:p>
      </dgm:t>
    </dgm:pt>
    <dgm:pt modelId="{B9CCD8AA-CE76-4C89-ADBC-480D43BAD3CF}" type="parTrans" cxnId="{726A0C6F-686F-45E2-8EF8-C6635F284D97}">
      <dgm:prSet/>
      <dgm:spPr/>
      <dgm:t>
        <a:bodyPr/>
        <a:lstStyle/>
        <a:p>
          <a:endParaRPr lang="en-US"/>
        </a:p>
      </dgm:t>
    </dgm:pt>
    <dgm:pt modelId="{36B19258-45AE-4310-89DC-CA09B03D488B}" type="sibTrans" cxnId="{726A0C6F-686F-45E2-8EF8-C6635F284D97}">
      <dgm:prSet/>
      <dgm:spPr/>
      <dgm:t>
        <a:bodyPr/>
        <a:lstStyle/>
        <a:p>
          <a:endParaRPr lang="en-US"/>
        </a:p>
      </dgm:t>
    </dgm:pt>
    <dgm:pt modelId="{692FD4C2-3061-4324-A3B0-308F865B2BE0}">
      <dgm:prSet/>
      <dgm:spPr/>
      <dgm:t>
        <a:bodyPr/>
        <a:lstStyle/>
        <a:p>
          <a:r>
            <a:rPr lang="en-GB" dirty="0"/>
            <a:t>Mammography </a:t>
          </a:r>
        </a:p>
        <a:p>
          <a:r>
            <a:rPr lang="en-GB" dirty="0"/>
            <a:t>One of the most widely used tool is in breast cancer detection is mammography its uses low dose x-ray to identify suspicious masses or tiny calcium deposits within breast tissue. The key advantage if this method is its ability  to reveal abnormalities even before a patient notices any physical symptoms.   </a:t>
          </a:r>
          <a:endParaRPr lang="en-US" dirty="0"/>
        </a:p>
      </dgm:t>
    </dgm:pt>
    <dgm:pt modelId="{BD4DC64B-B135-4539-BF95-B21FC91410DF}" type="parTrans" cxnId="{4ECDC8FB-951C-4C3E-8175-F363E9983ED7}">
      <dgm:prSet/>
      <dgm:spPr/>
      <dgm:t>
        <a:bodyPr/>
        <a:lstStyle/>
        <a:p>
          <a:endParaRPr lang="en-US"/>
        </a:p>
      </dgm:t>
    </dgm:pt>
    <dgm:pt modelId="{8565F71D-2469-4918-9A49-F31329B876E1}" type="sibTrans" cxnId="{4ECDC8FB-951C-4C3E-8175-F363E9983ED7}">
      <dgm:prSet/>
      <dgm:spPr/>
      <dgm:t>
        <a:bodyPr/>
        <a:lstStyle/>
        <a:p>
          <a:endParaRPr lang="en-US"/>
        </a:p>
      </dgm:t>
    </dgm:pt>
    <dgm:pt modelId="{08A35D54-2D05-4401-B55F-752F78BF07B9}">
      <dgm:prSet/>
      <dgm:spPr/>
      <dgm:t>
        <a:bodyPr/>
        <a:lstStyle/>
        <a:p>
          <a:r>
            <a:rPr lang="en-GB" dirty="0"/>
            <a:t>Ultrasound  </a:t>
          </a:r>
        </a:p>
        <a:p>
          <a:r>
            <a:rPr lang="en-US" dirty="0"/>
            <a:t>Breast ultrasound is frequently used as follow up tool. By bouncing sound </a:t>
          </a:r>
          <a:r>
            <a:rPr lang="en-US" dirty="0" err="1"/>
            <a:t>wavies</a:t>
          </a:r>
          <a:r>
            <a:rPr lang="en-US" dirty="0"/>
            <a:t> off tissue, it helps to identify between solid lumps and fluid filled cysts. </a:t>
          </a:r>
        </a:p>
      </dgm:t>
    </dgm:pt>
    <dgm:pt modelId="{9CAE0065-C0D0-4D9B-AC23-9B0666E9A441}" type="parTrans" cxnId="{492719B6-5594-4DEE-86A1-B0DB9CE706AE}">
      <dgm:prSet/>
      <dgm:spPr/>
      <dgm:t>
        <a:bodyPr/>
        <a:lstStyle/>
        <a:p>
          <a:endParaRPr lang="en-US"/>
        </a:p>
      </dgm:t>
    </dgm:pt>
    <dgm:pt modelId="{C5A3C962-35D5-44FA-8AF8-0A643F239A8B}" type="sibTrans" cxnId="{492719B6-5594-4DEE-86A1-B0DB9CE706AE}">
      <dgm:prSet/>
      <dgm:spPr/>
      <dgm:t>
        <a:bodyPr/>
        <a:lstStyle/>
        <a:p>
          <a:endParaRPr lang="en-US"/>
        </a:p>
      </dgm:t>
    </dgm:pt>
    <dgm:pt modelId="{9286F894-0393-4AA8-9481-D555C92DB12B}">
      <dgm:prSet/>
      <dgm:spPr/>
      <dgm:t>
        <a:bodyPr/>
        <a:lstStyle/>
        <a:p>
          <a:r>
            <a:rPr lang="en-GB"/>
            <a:t>Biopsy  while all of the above methods are valuable, a biopsy remains the gold standard for confirming a breast cancer diagnosis a small tissue simple is surgically extracted and analysed under a microscope do establish definitively whether cancerous cells are present</a:t>
          </a:r>
          <a:endParaRPr lang="en-US"/>
        </a:p>
      </dgm:t>
    </dgm:pt>
    <dgm:pt modelId="{117EB082-A5C4-44F9-BBE1-29D50B659F2D}" type="parTrans" cxnId="{A97C277B-C6E0-4BF3-B5E1-A93FB323DF72}">
      <dgm:prSet/>
      <dgm:spPr/>
      <dgm:t>
        <a:bodyPr/>
        <a:lstStyle/>
        <a:p>
          <a:endParaRPr lang="en-US"/>
        </a:p>
      </dgm:t>
    </dgm:pt>
    <dgm:pt modelId="{643F5012-17AE-479A-BE46-AEE7754E7643}" type="sibTrans" cxnId="{A97C277B-C6E0-4BF3-B5E1-A93FB323DF72}">
      <dgm:prSet/>
      <dgm:spPr/>
      <dgm:t>
        <a:bodyPr/>
        <a:lstStyle/>
        <a:p>
          <a:endParaRPr lang="en-US"/>
        </a:p>
      </dgm:t>
    </dgm:pt>
    <dgm:pt modelId="{F468D321-BF33-4511-B432-6DCDFF6DC1DC}">
      <dgm:prSet/>
      <dgm:spPr/>
      <dgm:t>
        <a:bodyPr/>
        <a:lstStyle/>
        <a:p>
          <a:r>
            <a:rPr lang="en-GB" dirty="0"/>
            <a:t>TNT staging system T (tumour) describes the size of the primary tumour ranging  from TO (no tumour) to T4 (extension to chest wall or skin).</a:t>
          </a:r>
        </a:p>
        <a:p>
          <a:r>
            <a:rPr lang="en-US" dirty="0"/>
            <a:t>NN (Nodes) indicates lymph node involvement, from NO (no spread) to N3 (extensive nodal involvement).</a:t>
          </a:r>
        </a:p>
        <a:p>
          <a:r>
            <a:rPr lang="en-US" dirty="0"/>
            <a:t>M (Metastasis)  confirm whether distant spread has occurred  M0 (NONE)  TO  M1 </a:t>
          </a:r>
          <a:br>
            <a:rPr lang="en-US" dirty="0"/>
          </a:br>
          <a:r>
            <a:rPr lang="en-US" dirty="0"/>
            <a:t>(present, </a:t>
          </a:r>
          <a:r>
            <a:rPr lang="en-US" dirty="0" err="1"/>
            <a:t>e.g</a:t>
          </a:r>
          <a:r>
            <a:rPr lang="en-US" dirty="0"/>
            <a:t> . Bone,  liver, lunges). </a:t>
          </a:r>
        </a:p>
      </dgm:t>
    </dgm:pt>
    <dgm:pt modelId="{848367DC-1923-432E-9C5A-A1E41900B541}" type="sibTrans" cxnId="{F1C569DA-546B-4FBF-B888-E7294B6174D6}">
      <dgm:prSet/>
      <dgm:spPr/>
      <dgm:t>
        <a:bodyPr/>
        <a:lstStyle/>
        <a:p>
          <a:endParaRPr lang="en-US"/>
        </a:p>
      </dgm:t>
    </dgm:pt>
    <dgm:pt modelId="{DB062203-6B58-47BF-8C61-CAF811965BB8}" type="parTrans" cxnId="{F1C569DA-546B-4FBF-B888-E7294B6174D6}">
      <dgm:prSet/>
      <dgm:spPr/>
      <dgm:t>
        <a:bodyPr/>
        <a:lstStyle/>
        <a:p>
          <a:endParaRPr lang="en-US"/>
        </a:p>
      </dgm:t>
    </dgm:pt>
    <dgm:pt modelId="{FE3A04B5-1E4C-4A22-BAA8-FE837304EB76}" type="pres">
      <dgm:prSet presAssocID="{080D1BE6-D07C-4484-B7D3-E0FF92274F29}" presName="vert0" presStyleCnt="0">
        <dgm:presLayoutVars>
          <dgm:dir/>
          <dgm:animOne val="branch"/>
          <dgm:animLvl val="lvl"/>
        </dgm:presLayoutVars>
      </dgm:prSet>
      <dgm:spPr/>
    </dgm:pt>
    <dgm:pt modelId="{E1A0F603-1CF3-476B-A409-D433BC0D97A6}" type="pres">
      <dgm:prSet presAssocID="{939AACA8-A23A-42DD-A8AE-F4CF85C4480C}" presName="thickLine" presStyleLbl="alignNode1" presStyleIdx="0" presStyleCnt="5"/>
      <dgm:spPr/>
    </dgm:pt>
    <dgm:pt modelId="{C362EEEC-CCEC-4912-9E42-2F727CE15141}" type="pres">
      <dgm:prSet presAssocID="{939AACA8-A23A-42DD-A8AE-F4CF85C4480C}" presName="horz1" presStyleCnt="0"/>
      <dgm:spPr/>
    </dgm:pt>
    <dgm:pt modelId="{04B3F1EE-381C-4903-8738-D5E9127D0D78}" type="pres">
      <dgm:prSet presAssocID="{939AACA8-A23A-42DD-A8AE-F4CF85C4480C}" presName="tx1" presStyleLbl="revTx" presStyleIdx="0" presStyleCnt="5"/>
      <dgm:spPr/>
    </dgm:pt>
    <dgm:pt modelId="{6B2EC0D1-54A9-464C-95AC-80D6B0E9AA51}" type="pres">
      <dgm:prSet presAssocID="{939AACA8-A23A-42DD-A8AE-F4CF85C4480C}" presName="vert1" presStyleCnt="0"/>
      <dgm:spPr/>
    </dgm:pt>
    <dgm:pt modelId="{19DF1297-7EF8-4E88-9CE4-E03541A05A7E}" type="pres">
      <dgm:prSet presAssocID="{692FD4C2-3061-4324-A3B0-308F865B2BE0}" presName="thickLine" presStyleLbl="alignNode1" presStyleIdx="1" presStyleCnt="5"/>
      <dgm:spPr/>
    </dgm:pt>
    <dgm:pt modelId="{A624FB23-EE07-4105-85E0-419C75118FF8}" type="pres">
      <dgm:prSet presAssocID="{692FD4C2-3061-4324-A3B0-308F865B2BE0}" presName="horz1" presStyleCnt="0"/>
      <dgm:spPr/>
    </dgm:pt>
    <dgm:pt modelId="{C0A5847D-0E86-434F-8E1E-442FB41E471B}" type="pres">
      <dgm:prSet presAssocID="{692FD4C2-3061-4324-A3B0-308F865B2BE0}" presName="tx1" presStyleLbl="revTx" presStyleIdx="1" presStyleCnt="5"/>
      <dgm:spPr/>
    </dgm:pt>
    <dgm:pt modelId="{CE1C0A4B-9803-46B9-BDC6-6CF9EF96B16B}" type="pres">
      <dgm:prSet presAssocID="{692FD4C2-3061-4324-A3B0-308F865B2BE0}" presName="vert1" presStyleCnt="0"/>
      <dgm:spPr/>
    </dgm:pt>
    <dgm:pt modelId="{1EEE390A-C845-46EA-8DF6-0E50A6800AD0}" type="pres">
      <dgm:prSet presAssocID="{08A35D54-2D05-4401-B55F-752F78BF07B9}" presName="thickLine" presStyleLbl="alignNode1" presStyleIdx="2" presStyleCnt="5"/>
      <dgm:spPr/>
    </dgm:pt>
    <dgm:pt modelId="{6DDA8FBB-83C7-409F-9ECD-148F0071A5E3}" type="pres">
      <dgm:prSet presAssocID="{08A35D54-2D05-4401-B55F-752F78BF07B9}" presName="horz1" presStyleCnt="0"/>
      <dgm:spPr/>
    </dgm:pt>
    <dgm:pt modelId="{18509203-A1DD-4521-8E62-F36793B5BFC3}" type="pres">
      <dgm:prSet presAssocID="{08A35D54-2D05-4401-B55F-752F78BF07B9}" presName="tx1" presStyleLbl="revTx" presStyleIdx="2" presStyleCnt="5"/>
      <dgm:spPr/>
    </dgm:pt>
    <dgm:pt modelId="{3E970E99-F621-4F4B-BF19-1F323C805E54}" type="pres">
      <dgm:prSet presAssocID="{08A35D54-2D05-4401-B55F-752F78BF07B9}" presName="vert1" presStyleCnt="0"/>
      <dgm:spPr/>
    </dgm:pt>
    <dgm:pt modelId="{39794F66-678E-4234-8253-1BBFC1C5FC21}" type="pres">
      <dgm:prSet presAssocID="{9286F894-0393-4AA8-9481-D555C92DB12B}" presName="thickLine" presStyleLbl="alignNode1" presStyleIdx="3" presStyleCnt="5"/>
      <dgm:spPr/>
    </dgm:pt>
    <dgm:pt modelId="{5145CDFD-BEC0-44CB-AF66-06031CBB5CF0}" type="pres">
      <dgm:prSet presAssocID="{9286F894-0393-4AA8-9481-D555C92DB12B}" presName="horz1" presStyleCnt="0"/>
      <dgm:spPr/>
    </dgm:pt>
    <dgm:pt modelId="{54354DE8-B51F-4067-9F0A-FCAFD1407572}" type="pres">
      <dgm:prSet presAssocID="{9286F894-0393-4AA8-9481-D555C92DB12B}" presName="tx1" presStyleLbl="revTx" presStyleIdx="3" presStyleCnt="5"/>
      <dgm:spPr/>
    </dgm:pt>
    <dgm:pt modelId="{7990022B-BA54-41E1-9CE6-AEBD766908C0}" type="pres">
      <dgm:prSet presAssocID="{9286F894-0393-4AA8-9481-D555C92DB12B}" presName="vert1" presStyleCnt="0"/>
      <dgm:spPr/>
    </dgm:pt>
    <dgm:pt modelId="{96B3E2D2-19FE-45DC-8EE3-5714984C7C10}" type="pres">
      <dgm:prSet presAssocID="{F468D321-BF33-4511-B432-6DCDFF6DC1DC}" presName="thickLine" presStyleLbl="alignNode1" presStyleIdx="4" presStyleCnt="5"/>
      <dgm:spPr/>
    </dgm:pt>
    <dgm:pt modelId="{FE0EA29D-BE02-405B-B471-9D91A3E23D88}" type="pres">
      <dgm:prSet presAssocID="{F468D321-BF33-4511-B432-6DCDFF6DC1DC}" presName="horz1" presStyleCnt="0"/>
      <dgm:spPr/>
    </dgm:pt>
    <dgm:pt modelId="{FEF4E912-0494-4DBD-A623-EFEF66DCECD9}" type="pres">
      <dgm:prSet presAssocID="{F468D321-BF33-4511-B432-6DCDFF6DC1DC}" presName="tx1" presStyleLbl="revTx" presStyleIdx="4" presStyleCnt="5"/>
      <dgm:spPr/>
    </dgm:pt>
    <dgm:pt modelId="{9AFF929D-DD74-4747-93C7-971DFF4C93D7}" type="pres">
      <dgm:prSet presAssocID="{F468D321-BF33-4511-B432-6DCDFF6DC1DC}" presName="vert1" presStyleCnt="0"/>
      <dgm:spPr/>
    </dgm:pt>
  </dgm:ptLst>
  <dgm:cxnLst>
    <dgm:cxn modelId="{A3344E1E-B5A6-49C6-BA1D-1A3F3A00B680}" type="presOf" srcId="{9286F894-0393-4AA8-9481-D555C92DB12B}" destId="{54354DE8-B51F-4067-9F0A-FCAFD1407572}" srcOrd="0" destOrd="0" presId="urn:microsoft.com/office/officeart/2008/layout/LinedList"/>
    <dgm:cxn modelId="{F1DE7A49-BE80-43BE-BE6A-B91112A16E1B}" type="presOf" srcId="{939AACA8-A23A-42DD-A8AE-F4CF85C4480C}" destId="{04B3F1EE-381C-4903-8738-D5E9127D0D78}" srcOrd="0" destOrd="0" presId="urn:microsoft.com/office/officeart/2008/layout/LinedList"/>
    <dgm:cxn modelId="{726A0C6F-686F-45E2-8EF8-C6635F284D97}" srcId="{080D1BE6-D07C-4484-B7D3-E0FF92274F29}" destId="{939AACA8-A23A-42DD-A8AE-F4CF85C4480C}" srcOrd="0" destOrd="0" parTransId="{B9CCD8AA-CE76-4C89-ADBC-480D43BAD3CF}" sibTransId="{36B19258-45AE-4310-89DC-CA09B03D488B}"/>
    <dgm:cxn modelId="{18AFA579-EEA6-43CD-B7D1-882F3A6C874F}" type="presOf" srcId="{080D1BE6-D07C-4484-B7D3-E0FF92274F29}" destId="{FE3A04B5-1E4C-4A22-BAA8-FE837304EB76}" srcOrd="0" destOrd="0" presId="urn:microsoft.com/office/officeart/2008/layout/LinedList"/>
    <dgm:cxn modelId="{A97C277B-C6E0-4BF3-B5E1-A93FB323DF72}" srcId="{080D1BE6-D07C-4484-B7D3-E0FF92274F29}" destId="{9286F894-0393-4AA8-9481-D555C92DB12B}" srcOrd="3" destOrd="0" parTransId="{117EB082-A5C4-44F9-BBE1-29D50B659F2D}" sibTransId="{643F5012-17AE-479A-BE46-AEE7754E7643}"/>
    <dgm:cxn modelId="{6BC9289D-B8A0-42E7-AFC0-70DD5FF38F51}" type="presOf" srcId="{692FD4C2-3061-4324-A3B0-308F865B2BE0}" destId="{C0A5847D-0E86-434F-8E1E-442FB41E471B}" srcOrd="0" destOrd="0" presId="urn:microsoft.com/office/officeart/2008/layout/LinedList"/>
    <dgm:cxn modelId="{492719B6-5594-4DEE-86A1-B0DB9CE706AE}" srcId="{080D1BE6-D07C-4484-B7D3-E0FF92274F29}" destId="{08A35D54-2D05-4401-B55F-752F78BF07B9}" srcOrd="2" destOrd="0" parTransId="{9CAE0065-C0D0-4D9B-AC23-9B0666E9A441}" sibTransId="{C5A3C962-35D5-44FA-8AF8-0A643F239A8B}"/>
    <dgm:cxn modelId="{B4B427D2-91EC-4555-8EC9-F7CABC1CA843}" type="presOf" srcId="{08A35D54-2D05-4401-B55F-752F78BF07B9}" destId="{18509203-A1DD-4521-8E62-F36793B5BFC3}" srcOrd="0" destOrd="0" presId="urn:microsoft.com/office/officeart/2008/layout/LinedList"/>
    <dgm:cxn modelId="{F1C569DA-546B-4FBF-B888-E7294B6174D6}" srcId="{080D1BE6-D07C-4484-B7D3-E0FF92274F29}" destId="{F468D321-BF33-4511-B432-6DCDFF6DC1DC}" srcOrd="4" destOrd="0" parTransId="{DB062203-6B58-47BF-8C61-CAF811965BB8}" sibTransId="{848367DC-1923-432E-9C5A-A1E41900B541}"/>
    <dgm:cxn modelId="{3C9572FB-D348-49D2-9DBF-295CB23DB14B}" type="presOf" srcId="{F468D321-BF33-4511-B432-6DCDFF6DC1DC}" destId="{FEF4E912-0494-4DBD-A623-EFEF66DCECD9}" srcOrd="0" destOrd="0" presId="urn:microsoft.com/office/officeart/2008/layout/LinedList"/>
    <dgm:cxn modelId="{4ECDC8FB-951C-4C3E-8175-F363E9983ED7}" srcId="{080D1BE6-D07C-4484-B7D3-E0FF92274F29}" destId="{692FD4C2-3061-4324-A3B0-308F865B2BE0}" srcOrd="1" destOrd="0" parTransId="{BD4DC64B-B135-4539-BF95-B21FC91410DF}" sibTransId="{8565F71D-2469-4918-9A49-F31329B876E1}"/>
    <dgm:cxn modelId="{8FE7B2FB-C66F-45C6-BAEC-FD0809A7789D}" type="presParOf" srcId="{FE3A04B5-1E4C-4A22-BAA8-FE837304EB76}" destId="{E1A0F603-1CF3-476B-A409-D433BC0D97A6}" srcOrd="0" destOrd="0" presId="urn:microsoft.com/office/officeart/2008/layout/LinedList"/>
    <dgm:cxn modelId="{D76D5CDE-B141-4CEE-A290-B1FC88FA9AEF}" type="presParOf" srcId="{FE3A04B5-1E4C-4A22-BAA8-FE837304EB76}" destId="{C362EEEC-CCEC-4912-9E42-2F727CE15141}" srcOrd="1" destOrd="0" presId="urn:microsoft.com/office/officeart/2008/layout/LinedList"/>
    <dgm:cxn modelId="{E155256F-BDF1-436F-A046-9F2C5A3B48A1}" type="presParOf" srcId="{C362EEEC-CCEC-4912-9E42-2F727CE15141}" destId="{04B3F1EE-381C-4903-8738-D5E9127D0D78}" srcOrd="0" destOrd="0" presId="urn:microsoft.com/office/officeart/2008/layout/LinedList"/>
    <dgm:cxn modelId="{8EA17FC1-288D-4D79-9478-01EC402ED5D4}" type="presParOf" srcId="{C362EEEC-CCEC-4912-9E42-2F727CE15141}" destId="{6B2EC0D1-54A9-464C-95AC-80D6B0E9AA51}" srcOrd="1" destOrd="0" presId="urn:microsoft.com/office/officeart/2008/layout/LinedList"/>
    <dgm:cxn modelId="{0DCD82CD-2A47-4063-A2AB-9ED22F3E84D2}" type="presParOf" srcId="{FE3A04B5-1E4C-4A22-BAA8-FE837304EB76}" destId="{19DF1297-7EF8-4E88-9CE4-E03541A05A7E}" srcOrd="2" destOrd="0" presId="urn:microsoft.com/office/officeart/2008/layout/LinedList"/>
    <dgm:cxn modelId="{EEF14DBA-3776-4CC1-A924-6115EC145575}" type="presParOf" srcId="{FE3A04B5-1E4C-4A22-BAA8-FE837304EB76}" destId="{A624FB23-EE07-4105-85E0-419C75118FF8}" srcOrd="3" destOrd="0" presId="urn:microsoft.com/office/officeart/2008/layout/LinedList"/>
    <dgm:cxn modelId="{A12F2CAD-3EE4-4A59-B58F-1BC373124043}" type="presParOf" srcId="{A624FB23-EE07-4105-85E0-419C75118FF8}" destId="{C0A5847D-0E86-434F-8E1E-442FB41E471B}" srcOrd="0" destOrd="0" presId="urn:microsoft.com/office/officeart/2008/layout/LinedList"/>
    <dgm:cxn modelId="{D46D1AF0-BF15-4682-A2DD-1A665BBD1309}" type="presParOf" srcId="{A624FB23-EE07-4105-85E0-419C75118FF8}" destId="{CE1C0A4B-9803-46B9-BDC6-6CF9EF96B16B}" srcOrd="1" destOrd="0" presId="urn:microsoft.com/office/officeart/2008/layout/LinedList"/>
    <dgm:cxn modelId="{3A78364D-2E50-419E-9BB6-45222BB22C53}" type="presParOf" srcId="{FE3A04B5-1E4C-4A22-BAA8-FE837304EB76}" destId="{1EEE390A-C845-46EA-8DF6-0E50A6800AD0}" srcOrd="4" destOrd="0" presId="urn:microsoft.com/office/officeart/2008/layout/LinedList"/>
    <dgm:cxn modelId="{B8B489E8-3E68-47CD-8669-68E5493162EE}" type="presParOf" srcId="{FE3A04B5-1E4C-4A22-BAA8-FE837304EB76}" destId="{6DDA8FBB-83C7-409F-9ECD-148F0071A5E3}" srcOrd="5" destOrd="0" presId="urn:microsoft.com/office/officeart/2008/layout/LinedList"/>
    <dgm:cxn modelId="{80B96BA0-C77A-4129-991D-7B14948FD5FF}" type="presParOf" srcId="{6DDA8FBB-83C7-409F-9ECD-148F0071A5E3}" destId="{18509203-A1DD-4521-8E62-F36793B5BFC3}" srcOrd="0" destOrd="0" presId="urn:microsoft.com/office/officeart/2008/layout/LinedList"/>
    <dgm:cxn modelId="{8BE82015-0D25-4EF0-BA33-D671F7A65C2B}" type="presParOf" srcId="{6DDA8FBB-83C7-409F-9ECD-148F0071A5E3}" destId="{3E970E99-F621-4F4B-BF19-1F323C805E54}" srcOrd="1" destOrd="0" presId="urn:microsoft.com/office/officeart/2008/layout/LinedList"/>
    <dgm:cxn modelId="{9EA5E6EB-B8FE-44B2-A778-46DBB9699827}" type="presParOf" srcId="{FE3A04B5-1E4C-4A22-BAA8-FE837304EB76}" destId="{39794F66-678E-4234-8253-1BBFC1C5FC21}" srcOrd="6" destOrd="0" presId="urn:microsoft.com/office/officeart/2008/layout/LinedList"/>
    <dgm:cxn modelId="{ECEF4FC3-F70D-4550-9A45-9B85E8917DE9}" type="presParOf" srcId="{FE3A04B5-1E4C-4A22-BAA8-FE837304EB76}" destId="{5145CDFD-BEC0-44CB-AF66-06031CBB5CF0}" srcOrd="7" destOrd="0" presId="urn:microsoft.com/office/officeart/2008/layout/LinedList"/>
    <dgm:cxn modelId="{FE54E298-B6BA-4CB9-B8E4-07F0184C62ED}" type="presParOf" srcId="{5145CDFD-BEC0-44CB-AF66-06031CBB5CF0}" destId="{54354DE8-B51F-4067-9F0A-FCAFD1407572}" srcOrd="0" destOrd="0" presId="urn:microsoft.com/office/officeart/2008/layout/LinedList"/>
    <dgm:cxn modelId="{1610FFB2-5EBB-4CD4-9525-8B1044270747}" type="presParOf" srcId="{5145CDFD-BEC0-44CB-AF66-06031CBB5CF0}" destId="{7990022B-BA54-41E1-9CE6-AEBD766908C0}" srcOrd="1" destOrd="0" presId="urn:microsoft.com/office/officeart/2008/layout/LinedList"/>
    <dgm:cxn modelId="{CE5B79B4-DD41-4945-AFB6-A53C1D4EF57A}" type="presParOf" srcId="{FE3A04B5-1E4C-4A22-BAA8-FE837304EB76}" destId="{96B3E2D2-19FE-45DC-8EE3-5714984C7C10}" srcOrd="8" destOrd="0" presId="urn:microsoft.com/office/officeart/2008/layout/LinedList"/>
    <dgm:cxn modelId="{2AE8581E-9091-4D85-AD6D-4653CC46BEFC}" type="presParOf" srcId="{FE3A04B5-1E4C-4A22-BAA8-FE837304EB76}" destId="{FE0EA29D-BE02-405B-B471-9D91A3E23D88}" srcOrd="9" destOrd="0" presId="urn:microsoft.com/office/officeart/2008/layout/LinedList"/>
    <dgm:cxn modelId="{2CEA5C39-AF9A-4C88-8790-79A191473697}" type="presParOf" srcId="{FE0EA29D-BE02-405B-B471-9D91A3E23D88}" destId="{FEF4E912-0494-4DBD-A623-EFEF66DCECD9}" srcOrd="0" destOrd="0" presId="urn:microsoft.com/office/officeart/2008/layout/LinedList"/>
    <dgm:cxn modelId="{441619BE-8786-4481-93F8-416EB92C05E7}" type="presParOf" srcId="{FE0EA29D-BE02-405B-B471-9D91A3E23D88}" destId="{9AFF929D-DD74-4747-93C7-971DFF4C93D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527E1D-8DCC-456B-ACCA-965518CC088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7C7688F-EBA6-463D-BE5A-874D640BFAD0}">
      <dgm:prSet/>
      <dgm:spPr/>
      <dgm:t>
        <a:bodyPr/>
        <a:lstStyle/>
        <a:p>
          <a:r>
            <a:rPr lang="en-GB"/>
            <a:t>Surgery lumpectomy /mastectomy)</a:t>
          </a:r>
          <a:endParaRPr lang="en-US"/>
        </a:p>
      </dgm:t>
    </dgm:pt>
    <dgm:pt modelId="{A0FDAE24-0977-4B2D-813B-E5B266AE62EC}" type="parTrans" cxnId="{83E10900-AFFF-4260-9B20-E3E41669A512}">
      <dgm:prSet/>
      <dgm:spPr/>
      <dgm:t>
        <a:bodyPr/>
        <a:lstStyle/>
        <a:p>
          <a:endParaRPr lang="en-US"/>
        </a:p>
      </dgm:t>
    </dgm:pt>
    <dgm:pt modelId="{C133CC2A-60EA-449C-986F-A0CB64ADA67D}" type="sibTrans" cxnId="{83E10900-AFFF-4260-9B20-E3E41669A512}">
      <dgm:prSet/>
      <dgm:spPr/>
      <dgm:t>
        <a:bodyPr/>
        <a:lstStyle/>
        <a:p>
          <a:endParaRPr lang="en-US"/>
        </a:p>
      </dgm:t>
    </dgm:pt>
    <dgm:pt modelId="{ABEC277F-7AB2-453A-B7AA-9AB115A88FB6}">
      <dgm:prSet/>
      <dgm:spPr/>
      <dgm:t>
        <a:bodyPr/>
        <a:lstStyle/>
        <a:p>
          <a:r>
            <a:rPr lang="en-GB"/>
            <a:t>Chemotherapy</a:t>
          </a:r>
          <a:endParaRPr lang="en-US"/>
        </a:p>
      </dgm:t>
    </dgm:pt>
    <dgm:pt modelId="{BC9E1131-3514-464F-828D-4D2643A0D02B}" type="parTrans" cxnId="{533517B2-79DE-442C-B26B-B364356C0C79}">
      <dgm:prSet/>
      <dgm:spPr/>
      <dgm:t>
        <a:bodyPr/>
        <a:lstStyle/>
        <a:p>
          <a:endParaRPr lang="en-US"/>
        </a:p>
      </dgm:t>
    </dgm:pt>
    <dgm:pt modelId="{C9CC19BC-6F07-41DD-8493-27D21CD927BA}" type="sibTrans" cxnId="{533517B2-79DE-442C-B26B-B364356C0C79}">
      <dgm:prSet/>
      <dgm:spPr/>
      <dgm:t>
        <a:bodyPr/>
        <a:lstStyle/>
        <a:p>
          <a:endParaRPr lang="en-US"/>
        </a:p>
      </dgm:t>
    </dgm:pt>
    <dgm:pt modelId="{D33BA1A9-5679-4C95-AAA3-9C94C85D2A0B}">
      <dgm:prSet/>
      <dgm:spPr/>
      <dgm:t>
        <a:bodyPr/>
        <a:lstStyle/>
        <a:p>
          <a:r>
            <a:rPr lang="en-GB"/>
            <a:t>Radiotherapy </a:t>
          </a:r>
          <a:endParaRPr lang="en-US"/>
        </a:p>
      </dgm:t>
    </dgm:pt>
    <dgm:pt modelId="{27A21581-8644-4756-BE06-AE25F7AAB7DB}" type="parTrans" cxnId="{2A1D4B94-1C89-4F1E-95C2-3BA49385A988}">
      <dgm:prSet/>
      <dgm:spPr/>
      <dgm:t>
        <a:bodyPr/>
        <a:lstStyle/>
        <a:p>
          <a:endParaRPr lang="en-US"/>
        </a:p>
      </dgm:t>
    </dgm:pt>
    <dgm:pt modelId="{69632684-EDDD-47BB-AE0A-B31061A56D46}" type="sibTrans" cxnId="{2A1D4B94-1C89-4F1E-95C2-3BA49385A988}">
      <dgm:prSet/>
      <dgm:spPr/>
      <dgm:t>
        <a:bodyPr/>
        <a:lstStyle/>
        <a:p>
          <a:endParaRPr lang="en-US"/>
        </a:p>
      </dgm:t>
    </dgm:pt>
    <dgm:pt modelId="{679B6B6E-43BC-4DD0-B184-0B5431CF4AF4}">
      <dgm:prSet/>
      <dgm:spPr/>
      <dgm:t>
        <a:bodyPr/>
        <a:lstStyle/>
        <a:p>
          <a:r>
            <a:rPr lang="en-GB"/>
            <a:t>Hormone therapy</a:t>
          </a:r>
          <a:endParaRPr lang="en-US"/>
        </a:p>
      </dgm:t>
    </dgm:pt>
    <dgm:pt modelId="{A9D02AA3-E236-4E4A-83A0-FA40313B9346}" type="parTrans" cxnId="{5FA9CE2D-5E74-4749-8F82-18AC5926321B}">
      <dgm:prSet/>
      <dgm:spPr/>
      <dgm:t>
        <a:bodyPr/>
        <a:lstStyle/>
        <a:p>
          <a:endParaRPr lang="en-US"/>
        </a:p>
      </dgm:t>
    </dgm:pt>
    <dgm:pt modelId="{01E4C715-E374-4228-8F0A-BAF0276C7B7E}" type="sibTrans" cxnId="{5FA9CE2D-5E74-4749-8F82-18AC5926321B}">
      <dgm:prSet/>
      <dgm:spPr/>
      <dgm:t>
        <a:bodyPr/>
        <a:lstStyle/>
        <a:p>
          <a:endParaRPr lang="en-US"/>
        </a:p>
      </dgm:t>
    </dgm:pt>
    <dgm:pt modelId="{091B8986-7615-4790-B631-9819F72BA114}">
      <dgm:prSet/>
      <dgm:spPr/>
      <dgm:t>
        <a:bodyPr/>
        <a:lstStyle/>
        <a:p>
          <a:r>
            <a:rPr lang="en-GB"/>
            <a:t>Targeted therapy</a:t>
          </a:r>
          <a:endParaRPr lang="en-US"/>
        </a:p>
      </dgm:t>
    </dgm:pt>
    <dgm:pt modelId="{FD6D818E-D9EE-466C-9F58-3B755473DAE6}" type="parTrans" cxnId="{E241038B-4882-4654-A767-5FC411396F67}">
      <dgm:prSet/>
      <dgm:spPr/>
      <dgm:t>
        <a:bodyPr/>
        <a:lstStyle/>
        <a:p>
          <a:endParaRPr lang="en-US"/>
        </a:p>
      </dgm:t>
    </dgm:pt>
    <dgm:pt modelId="{9B5FFC41-A064-4B14-BDEE-50A3C83A9724}" type="sibTrans" cxnId="{E241038B-4882-4654-A767-5FC411396F67}">
      <dgm:prSet/>
      <dgm:spPr/>
      <dgm:t>
        <a:bodyPr/>
        <a:lstStyle/>
        <a:p>
          <a:endParaRPr lang="en-US"/>
        </a:p>
      </dgm:t>
    </dgm:pt>
    <dgm:pt modelId="{0F554FD3-BBBC-4695-973A-14C79CEE7B3D}" type="pres">
      <dgm:prSet presAssocID="{F7527E1D-8DCC-456B-ACCA-965518CC088B}" presName="vert0" presStyleCnt="0">
        <dgm:presLayoutVars>
          <dgm:dir/>
          <dgm:animOne val="branch"/>
          <dgm:animLvl val="lvl"/>
        </dgm:presLayoutVars>
      </dgm:prSet>
      <dgm:spPr/>
    </dgm:pt>
    <dgm:pt modelId="{61B497E7-3053-4024-99E5-4A83E731F0FA}" type="pres">
      <dgm:prSet presAssocID="{87C7688F-EBA6-463D-BE5A-874D640BFAD0}" presName="thickLine" presStyleLbl="alignNode1" presStyleIdx="0" presStyleCnt="5"/>
      <dgm:spPr/>
    </dgm:pt>
    <dgm:pt modelId="{92A11DC8-E833-4999-A5FE-C9FE6289C090}" type="pres">
      <dgm:prSet presAssocID="{87C7688F-EBA6-463D-BE5A-874D640BFAD0}" presName="horz1" presStyleCnt="0"/>
      <dgm:spPr/>
    </dgm:pt>
    <dgm:pt modelId="{047B7FC4-BA9E-442F-9119-F90224A82EDC}" type="pres">
      <dgm:prSet presAssocID="{87C7688F-EBA6-463D-BE5A-874D640BFAD0}" presName="tx1" presStyleLbl="revTx" presStyleIdx="0" presStyleCnt="5"/>
      <dgm:spPr/>
    </dgm:pt>
    <dgm:pt modelId="{1C38444B-4F82-4DBA-90C7-41D7371B2C6D}" type="pres">
      <dgm:prSet presAssocID="{87C7688F-EBA6-463D-BE5A-874D640BFAD0}" presName="vert1" presStyleCnt="0"/>
      <dgm:spPr/>
    </dgm:pt>
    <dgm:pt modelId="{3922D48A-9433-480D-980C-3C49BE009E48}" type="pres">
      <dgm:prSet presAssocID="{ABEC277F-7AB2-453A-B7AA-9AB115A88FB6}" presName="thickLine" presStyleLbl="alignNode1" presStyleIdx="1" presStyleCnt="5"/>
      <dgm:spPr/>
    </dgm:pt>
    <dgm:pt modelId="{23683C1D-5035-4BF6-B2CE-965BE7F1F21A}" type="pres">
      <dgm:prSet presAssocID="{ABEC277F-7AB2-453A-B7AA-9AB115A88FB6}" presName="horz1" presStyleCnt="0"/>
      <dgm:spPr/>
    </dgm:pt>
    <dgm:pt modelId="{BB1EBA8D-8973-4FDC-BF33-02AD623BA430}" type="pres">
      <dgm:prSet presAssocID="{ABEC277F-7AB2-453A-B7AA-9AB115A88FB6}" presName="tx1" presStyleLbl="revTx" presStyleIdx="1" presStyleCnt="5"/>
      <dgm:spPr/>
    </dgm:pt>
    <dgm:pt modelId="{6B764F15-20D9-4842-AAAA-0832E79D0A35}" type="pres">
      <dgm:prSet presAssocID="{ABEC277F-7AB2-453A-B7AA-9AB115A88FB6}" presName="vert1" presStyleCnt="0"/>
      <dgm:spPr/>
    </dgm:pt>
    <dgm:pt modelId="{28DF7F3E-56D3-4014-B574-EE615E74CED1}" type="pres">
      <dgm:prSet presAssocID="{D33BA1A9-5679-4C95-AAA3-9C94C85D2A0B}" presName="thickLine" presStyleLbl="alignNode1" presStyleIdx="2" presStyleCnt="5"/>
      <dgm:spPr/>
    </dgm:pt>
    <dgm:pt modelId="{EED1A8A2-9AA3-4305-B293-FBF8B263B37F}" type="pres">
      <dgm:prSet presAssocID="{D33BA1A9-5679-4C95-AAA3-9C94C85D2A0B}" presName="horz1" presStyleCnt="0"/>
      <dgm:spPr/>
    </dgm:pt>
    <dgm:pt modelId="{C28EC16E-0DBB-4BD3-98A0-DBEB8EF6AAB7}" type="pres">
      <dgm:prSet presAssocID="{D33BA1A9-5679-4C95-AAA3-9C94C85D2A0B}" presName="tx1" presStyleLbl="revTx" presStyleIdx="2" presStyleCnt="5"/>
      <dgm:spPr/>
    </dgm:pt>
    <dgm:pt modelId="{5B35C2AB-D082-4B9F-B2D9-6B7502234F16}" type="pres">
      <dgm:prSet presAssocID="{D33BA1A9-5679-4C95-AAA3-9C94C85D2A0B}" presName="vert1" presStyleCnt="0"/>
      <dgm:spPr/>
    </dgm:pt>
    <dgm:pt modelId="{0EA69E76-D822-4EE6-A220-C14560C405CB}" type="pres">
      <dgm:prSet presAssocID="{679B6B6E-43BC-4DD0-B184-0B5431CF4AF4}" presName="thickLine" presStyleLbl="alignNode1" presStyleIdx="3" presStyleCnt="5"/>
      <dgm:spPr/>
    </dgm:pt>
    <dgm:pt modelId="{703779FD-5E28-4207-B4E4-5B0688349626}" type="pres">
      <dgm:prSet presAssocID="{679B6B6E-43BC-4DD0-B184-0B5431CF4AF4}" presName="horz1" presStyleCnt="0"/>
      <dgm:spPr/>
    </dgm:pt>
    <dgm:pt modelId="{0EA2DEE9-3D3E-42F2-9A3C-40E0C7F1B66E}" type="pres">
      <dgm:prSet presAssocID="{679B6B6E-43BC-4DD0-B184-0B5431CF4AF4}" presName="tx1" presStyleLbl="revTx" presStyleIdx="3" presStyleCnt="5"/>
      <dgm:spPr/>
    </dgm:pt>
    <dgm:pt modelId="{68507ADD-09FF-43A4-ABF0-B11BE29F2F2B}" type="pres">
      <dgm:prSet presAssocID="{679B6B6E-43BC-4DD0-B184-0B5431CF4AF4}" presName="vert1" presStyleCnt="0"/>
      <dgm:spPr/>
    </dgm:pt>
    <dgm:pt modelId="{07683CFB-C4F8-4FE7-B3C9-D9D8AE044102}" type="pres">
      <dgm:prSet presAssocID="{091B8986-7615-4790-B631-9819F72BA114}" presName="thickLine" presStyleLbl="alignNode1" presStyleIdx="4" presStyleCnt="5"/>
      <dgm:spPr/>
    </dgm:pt>
    <dgm:pt modelId="{779AF122-AB9D-4760-9259-FE2754D7BF91}" type="pres">
      <dgm:prSet presAssocID="{091B8986-7615-4790-B631-9819F72BA114}" presName="horz1" presStyleCnt="0"/>
      <dgm:spPr/>
    </dgm:pt>
    <dgm:pt modelId="{28C67E41-CF3C-4ADF-9E4D-BED2BBB56871}" type="pres">
      <dgm:prSet presAssocID="{091B8986-7615-4790-B631-9819F72BA114}" presName="tx1" presStyleLbl="revTx" presStyleIdx="4" presStyleCnt="5"/>
      <dgm:spPr/>
    </dgm:pt>
    <dgm:pt modelId="{E2186751-84EE-4648-97E4-F7BB6DDB42A0}" type="pres">
      <dgm:prSet presAssocID="{091B8986-7615-4790-B631-9819F72BA114}" presName="vert1" presStyleCnt="0"/>
      <dgm:spPr/>
    </dgm:pt>
  </dgm:ptLst>
  <dgm:cxnLst>
    <dgm:cxn modelId="{83E10900-AFFF-4260-9B20-E3E41669A512}" srcId="{F7527E1D-8DCC-456B-ACCA-965518CC088B}" destId="{87C7688F-EBA6-463D-BE5A-874D640BFAD0}" srcOrd="0" destOrd="0" parTransId="{A0FDAE24-0977-4B2D-813B-E5B266AE62EC}" sibTransId="{C133CC2A-60EA-449C-986F-A0CB64ADA67D}"/>
    <dgm:cxn modelId="{5FA9CE2D-5E74-4749-8F82-18AC5926321B}" srcId="{F7527E1D-8DCC-456B-ACCA-965518CC088B}" destId="{679B6B6E-43BC-4DD0-B184-0B5431CF4AF4}" srcOrd="3" destOrd="0" parTransId="{A9D02AA3-E236-4E4A-83A0-FA40313B9346}" sibTransId="{01E4C715-E374-4228-8F0A-BAF0276C7B7E}"/>
    <dgm:cxn modelId="{9761372E-DECE-4C1A-A0A6-665E4B1F3DE2}" type="presOf" srcId="{679B6B6E-43BC-4DD0-B184-0B5431CF4AF4}" destId="{0EA2DEE9-3D3E-42F2-9A3C-40E0C7F1B66E}" srcOrd="0" destOrd="0" presId="urn:microsoft.com/office/officeart/2008/layout/LinedList"/>
    <dgm:cxn modelId="{80673F64-3E62-4D4C-BA00-D1F824F57489}" type="presOf" srcId="{091B8986-7615-4790-B631-9819F72BA114}" destId="{28C67E41-CF3C-4ADF-9E4D-BED2BBB56871}" srcOrd="0" destOrd="0" presId="urn:microsoft.com/office/officeart/2008/layout/LinedList"/>
    <dgm:cxn modelId="{0FBF976D-91C5-441A-8978-455638C01EA6}" type="presOf" srcId="{ABEC277F-7AB2-453A-B7AA-9AB115A88FB6}" destId="{BB1EBA8D-8973-4FDC-BF33-02AD623BA430}" srcOrd="0" destOrd="0" presId="urn:microsoft.com/office/officeart/2008/layout/LinedList"/>
    <dgm:cxn modelId="{E241038B-4882-4654-A767-5FC411396F67}" srcId="{F7527E1D-8DCC-456B-ACCA-965518CC088B}" destId="{091B8986-7615-4790-B631-9819F72BA114}" srcOrd="4" destOrd="0" parTransId="{FD6D818E-D9EE-466C-9F58-3B755473DAE6}" sibTransId="{9B5FFC41-A064-4B14-BDEE-50A3C83A9724}"/>
    <dgm:cxn modelId="{AAE32793-5121-4A30-976E-2BCCBD5B3DCA}" type="presOf" srcId="{F7527E1D-8DCC-456B-ACCA-965518CC088B}" destId="{0F554FD3-BBBC-4695-973A-14C79CEE7B3D}" srcOrd="0" destOrd="0" presId="urn:microsoft.com/office/officeart/2008/layout/LinedList"/>
    <dgm:cxn modelId="{2A1D4B94-1C89-4F1E-95C2-3BA49385A988}" srcId="{F7527E1D-8DCC-456B-ACCA-965518CC088B}" destId="{D33BA1A9-5679-4C95-AAA3-9C94C85D2A0B}" srcOrd="2" destOrd="0" parTransId="{27A21581-8644-4756-BE06-AE25F7AAB7DB}" sibTransId="{69632684-EDDD-47BB-AE0A-B31061A56D46}"/>
    <dgm:cxn modelId="{390D609B-71CB-4FAA-9E62-96A79B5CCD90}" type="presOf" srcId="{D33BA1A9-5679-4C95-AAA3-9C94C85D2A0B}" destId="{C28EC16E-0DBB-4BD3-98A0-DBEB8EF6AAB7}" srcOrd="0" destOrd="0" presId="urn:microsoft.com/office/officeart/2008/layout/LinedList"/>
    <dgm:cxn modelId="{533517B2-79DE-442C-B26B-B364356C0C79}" srcId="{F7527E1D-8DCC-456B-ACCA-965518CC088B}" destId="{ABEC277F-7AB2-453A-B7AA-9AB115A88FB6}" srcOrd="1" destOrd="0" parTransId="{BC9E1131-3514-464F-828D-4D2643A0D02B}" sibTransId="{C9CC19BC-6F07-41DD-8493-27D21CD927BA}"/>
    <dgm:cxn modelId="{BAF76FC2-C551-4E52-BD39-D4C220D755AD}" type="presOf" srcId="{87C7688F-EBA6-463D-BE5A-874D640BFAD0}" destId="{047B7FC4-BA9E-442F-9119-F90224A82EDC}" srcOrd="0" destOrd="0" presId="urn:microsoft.com/office/officeart/2008/layout/LinedList"/>
    <dgm:cxn modelId="{660FFB7B-0DBC-47FC-8905-AFE996BEEABF}" type="presParOf" srcId="{0F554FD3-BBBC-4695-973A-14C79CEE7B3D}" destId="{61B497E7-3053-4024-99E5-4A83E731F0FA}" srcOrd="0" destOrd="0" presId="urn:microsoft.com/office/officeart/2008/layout/LinedList"/>
    <dgm:cxn modelId="{C7F38D00-E9F2-4856-8A7F-6438E8B37F6F}" type="presParOf" srcId="{0F554FD3-BBBC-4695-973A-14C79CEE7B3D}" destId="{92A11DC8-E833-4999-A5FE-C9FE6289C090}" srcOrd="1" destOrd="0" presId="urn:microsoft.com/office/officeart/2008/layout/LinedList"/>
    <dgm:cxn modelId="{3F7985AF-D914-4238-96F4-13FA6787D52D}" type="presParOf" srcId="{92A11DC8-E833-4999-A5FE-C9FE6289C090}" destId="{047B7FC4-BA9E-442F-9119-F90224A82EDC}" srcOrd="0" destOrd="0" presId="urn:microsoft.com/office/officeart/2008/layout/LinedList"/>
    <dgm:cxn modelId="{BE849D91-67FA-4972-BDA0-A0FC724C7C6E}" type="presParOf" srcId="{92A11DC8-E833-4999-A5FE-C9FE6289C090}" destId="{1C38444B-4F82-4DBA-90C7-41D7371B2C6D}" srcOrd="1" destOrd="0" presId="urn:microsoft.com/office/officeart/2008/layout/LinedList"/>
    <dgm:cxn modelId="{63A78A8E-68FB-44C6-8C68-A7D09217B348}" type="presParOf" srcId="{0F554FD3-BBBC-4695-973A-14C79CEE7B3D}" destId="{3922D48A-9433-480D-980C-3C49BE009E48}" srcOrd="2" destOrd="0" presId="urn:microsoft.com/office/officeart/2008/layout/LinedList"/>
    <dgm:cxn modelId="{1614A2B7-2FFB-4759-A78B-5CA6F2A34EE0}" type="presParOf" srcId="{0F554FD3-BBBC-4695-973A-14C79CEE7B3D}" destId="{23683C1D-5035-4BF6-B2CE-965BE7F1F21A}" srcOrd="3" destOrd="0" presId="urn:microsoft.com/office/officeart/2008/layout/LinedList"/>
    <dgm:cxn modelId="{539AB550-12A9-419C-8BA9-C9AB700C3EAC}" type="presParOf" srcId="{23683C1D-5035-4BF6-B2CE-965BE7F1F21A}" destId="{BB1EBA8D-8973-4FDC-BF33-02AD623BA430}" srcOrd="0" destOrd="0" presId="urn:microsoft.com/office/officeart/2008/layout/LinedList"/>
    <dgm:cxn modelId="{5843BE64-1210-449F-A550-3FDEE4A576C8}" type="presParOf" srcId="{23683C1D-5035-4BF6-B2CE-965BE7F1F21A}" destId="{6B764F15-20D9-4842-AAAA-0832E79D0A35}" srcOrd="1" destOrd="0" presId="urn:microsoft.com/office/officeart/2008/layout/LinedList"/>
    <dgm:cxn modelId="{7943776A-0C7A-41ED-A69C-FEAE2307C8BF}" type="presParOf" srcId="{0F554FD3-BBBC-4695-973A-14C79CEE7B3D}" destId="{28DF7F3E-56D3-4014-B574-EE615E74CED1}" srcOrd="4" destOrd="0" presId="urn:microsoft.com/office/officeart/2008/layout/LinedList"/>
    <dgm:cxn modelId="{663758E9-73EB-4DE3-8CF6-6617449B5951}" type="presParOf" srcId="{0F554FD3-BBBC-4695-973A-14C79CEE7B3D}" destId="{EED1A8A2-9AA3-4305-B293-FBF8B263B37F}" srcOrd="5" destOrd="0" presId="urn:microsoft.com/office/officeart/2008/layout/LinedList"/>
    <dgm:cxn modelId="{E75D4ED0-A3F1-45A2-AD33-B691E62FEA96}" type="presParOf" srcId="{EED1A8A2-9AA3-4305-B293-FBF8B263B37F}" destId="{C28EC16E-0DBB-4BD3-98A0-DBEB8EF6AAB7}" srcOrd="0" destOrd="0" presId="urn:microsoft.com/office/officeart/2008/layout/LinedList"/>
    <dgm:cxn modelId="{8B4E0587-6678-413C-8F26-1BF493086B21}" type="presParOf" srcId="{EED1A8A2-9AA3-4305-B293-FBF8B263B37F}" destId="{5B35C2AB-D082-4B9F-B2D9-6B7502234F16}" srcOrd="1" destOrd="0" presId="urn:microsoft.com/office/officeart/2008/layout/LinedList"/>
    <dgm:cxn modelId="{9A39A5E3-8266-417F-BA87-C0B029CBDCA5}" type="presParOf" srcId="{0F554FD3-BBBC-4695-973A-14C79CEE7B3D}" destId="{0EA69E76-D822-4EE6-A220-C14560C405CB}" srcOrd="6" destOrd="0" presId="urn:microsoft.com/office/officeart/2008/layout/LinedList"/>
    <dgm:cxn modelId="{A8402C20-9E05-45B7-AE9A-EE1275025521}" type="presParOf" srcId="{0F554FD3-BBBC-4695-973A-14C79CEE7B3D}" destId="{703779FD-5E28-4207-B4E4-5B0688349626}" srcOrd="7" destOrd="0" presId="urn:microsoft.com/office/officeart/2008/layout/LinedList"/>
    <dgm:cxn modelId="{6D084169-B29D-44EC-8566-DE2A6A71A459}" type="presParOf" srcId="{703779FD-5E28-4207-B4E4-5B0688349626}" destId="{0EA2DEE9-3D3E-42F2-9A3C-40E0C7F1B66E}" srcOrd="0" destOrd="0" presId="urn:microsoft.com/office/officeart/2008/layout/LinedList"/>
    <dgm:cxn modelId="{CE2936B9-98C1-4E39-B18E-D08FB3975EF3}" type="presParOf" srcId="{703779FD-5E28-4207-B4E4-5B0688349626}" destId="{68507ADD-09FF-43A4-ABF0-B11BE29F2F2B}" srcOrd="1" destOrd="0" presId="urn:microsoft.com/office/officeart/2008/layout/LinedList"/>
    <dgm:cxn modelId="{F037C6ED-BBB9-4516-ABF7-FDE873CB3EDA}" type="presParOf" srcId="{0F554FD3-BBBC-4695-973A-14C79CEE7B3D}" destId="{07683CFB-C4F8-4FE7-B3C9-D9D8AE044102}" srcOrd="8" destOrd="0" presId="urn:microsoft.com/office/officeart/2008/layout/LinedList"/>
    <dgm:cxn modelId="{8E5397B1-10CF-4DBA-B2BB-3348B983DB4F}" type="presParOf" srcId="{0F554FD3-BBBC-4695-973A-14C79CEE7B3D}" destId="{779AF122-AB9D-4760-9259-FE2754D7BF91}" srcOrd="9" destOrd="0" presId="urn:microsoft.com/office/officeart/2008/layout/LinedList"/>
    <dgm:cxn modelId="{3DC90204-465A-4A14-8EA3-8C9D4C1367FB}" type="presParOf" srcId="{779AF122-AB9D-4760-9259-FE2754D7BF91}" destId="{28C67E41-CF3C-4ADF-9E4D-BED2BBB56871}" srcOrd="0" destOrd="0" presId="urn:microsoft.com/office/officeart/2008/layout/LinedList"/>
    <dgm:cxn modelId="{EC4A40E8-E689-4EE1-A50D-9B8DB04D70DC}" type="presParOf" srcId="{779AF122-AB9D-4760-9259-FE2754D7BF91}" destId="{E2186751-84EE-4648-97E4-F7BB6DDB42A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C3D8656-D3A3-45DB-859C-527BFCAD84C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63A74D0-4F36-4852-B4C8-389113A49EED}">
      <dgm:prSet/>
      <dgm:spPr/>
      <dgm:t>
        <a:bodyPr/>
        <a:lstStyle/>
        <a:p>
          <a:r>
            <a:rPr lang="en-GB" dirty="0"/>
            <a:t>Breast cancer in women is typically painless, only around  5% of cases involving a painful lump.</a:t>
          </a:r>
          <a:endParaRPr lang="en-US" dirty="0"/>
        </a:p>
      </dgm:t>
    </dgm:pt>
    <dgm:pt modelId="{49D10F38-B0B9-4367-9B7E-6B75F937CD6E}" type="parTrans" cxnId="{2C52178B-30C1-4739-921A-C9927A085533}">
      <dgm:prSet/>
      <dgm:spPr/>
      <dgm:t>
        <a:bodyPr/>
        <a:lstStyle/>
        <a:p>
          <a:endParaRPr lang="en-US"/>
        </a:p>
      </dgm:t>
    </dgm:pt>
    <dgm:pt modelId="{78BEA070-3F0F-4ED8-A283-4CA153E0DC5B}" type="sibTrans" cxnId="{2C52178B-30C1-4739-921A-C9927A085533}">
      <dgm:prSet/>
      <dgm:spPr/>
      <dgm:t>
        <a:bodyPr/>
        <a:lstStyle/>
        <a:p>
          <a:endParaRPr lang="en-US"/>
        </a:p>
      </dgm:t>
    </dgm:pt>
    <dgm:pt modelId="{B21A8A99-3F67-4B33-93AB-A317DB37B8EE}">
      <dgm:prSet/>
      <dgm:spPr/>
      <dgm:t>
        <a:bodyPr/>
        <a:lstStyle/>
        <a:p>
          <a:r>
            <a:rPr lang="en-GB" dirty="0"/>
            <a:t>Beyond the presence of a breast mass, other symptoms can include limited mobility of the lump, skin changes such as thickening, puffiness, or redness, and nipple abnormalities (Cancer Research UK, 2024).</a:t>
          </a:r>
          <a:endParaRPr lang="en-US" dirty="0"/>
        </a:p>
      </dgm:t>
    </dgm:pt>
    <dgm:pt modelId="{EC92C6D6-12DB-4E04-882C-8588B9E5A038}" type="parTrans" cxnId="{6A1D9FE9-8B15-4F57-BB81-5434F1DF0FCF}">
      <dgm:prSet/>
      <dgm:spPr/>
      <dgm:t>
        <a:bodyPr/>
        <a:lstStyle/>
        <a:p>
          <a:endParaRPr lang="en-US"/>
        </a:p>
      </dgm:t>
    </dgm:pt>
    <dgm:pt modelId="{557EBE29-6148-4BC3-807B-EB95B5E79327}" type="sibTrans" cxnId="{6A1D9FE9-8B15-4F57-BB81-5434F1DF0FCF}">
      <dgm:prSet/>
      <dgm:spPr/>
      <dgm:t>
        <a:bodyPr/>
        <a:lstStyle/>
        <a:p>
          <a:endParaRPr lang="en-US"/>
        </a:p>
      </dgm:t>
    </dgm:pt>
    <dgm:pt modelId="{0ADBA03C-5733-4B4B-B463-60AA1E6A5E3D}">
      <dgm:prSet/>
      <dgm:spPr/>
      <dgm:t>
        <a:bodyPr/>
        <a:lstStyle/>
        <a:p>
          <a:r>
            <a:rPr lang="en-GB" dirty="0"/>
            <a:t>Management strategies include surgery, radiotherapy, and hormone therapy, with newer approaches such as targeted therapies and gene-based treatments continuing to develop (Waks and Winter, 2019).</a:t>
          </a:r>
          <a:endParaRPr lang="en-US" dirty="0"/>
        </a:p>
      </dgm:t>
    </dgm:pt>
    <dgm:pt modelId="{6B115EA5-9497-433D-B003-B32E198FE0F5}" type="parTrans" cxnId="{E373BF55-5847-4B82-90F0-D3E9755B6F3E}">
      <dgm:prSet/>
      <dgm:spPr/>
      <dgm:t>
        <a:bodyPr/>
        <a:lstStyle/>
        <a:p>
          <a:endParaRPr lang="en-US"/>
        </a:p>
      </dgm:t>
    </dgm:pt>
    <dgm:pt modelId="{962320A9-7FB1-48F8-879E-E7143C9D4903}" type="sibTrans" cxnId="{E373BF55-5847-4B82-90F0-D3E9755B6F3E}">
      <dgm:prSet/>
      <dgm:spPr/>
      <dgm:t>
        <a:bodyPr/>
        <a:lstStyle/>
        <a:p>
          <a:endParaRPr lang="en-US"/>
        </a:p>
      </dgm:t>
    </dgm:pt>
    <dgm:pt modelId="{2FC20186-4B3F-4978-9A76-EBDBB535CAC3}">
      <dgm:prSet/>
      <dgm:spPr/>
      <dgm:t>
        <a:bodyPr/>
        <a:lstStyle/>
        <a:p>
          <a:r>
            <a:rPr lang="en-GB" dirty="0"/>
            <a:t>Due to advances in early detection and treatment, survival rates have significantly improved, with approximately 90% of women surviving five years or more after diagnosis (Cancer Research UK, 2023).</a:t>
          </a:r>
          <a:endParaRPr lang="en-US" dirty="0"/>
        </a:p>
      </dgm:t>
    </dgm:pt>
    <dgm:pt modelId="{BD67E628-B570-42D5-A4C1-BCDD59B19D1D}" type="parTrans" cxnId="{A30CE2FD-BA9F-48EB-984C-F1A52CEE3064}">
      <dgm:prSet/>
      <dgm:spPr/>
      <dgm:t>
        <a:bodyPr/>
        <a:lstStyle/>
        <a:p>
          <a:endParaRPr lang="en-US"/>
        </a:p>
      </dgm:t>
    </dgm:pt>
    <dgm:pt modelId="{D454519E-4E60-45B8-89B9-44A46E4D7E11}" type="sibTrans" cxnId="{A30CE2FD-BA9F-48EB-984C-F1A52CEE3064}">
      <dgm:prSet/>
      <dgm:spPr/>
      <dgm:t>
        <a:bodyPr/>
        <a:lstStyle/>
        <a:p>
          <a:endParaRPr lang="en-US"/>
        </a:p>
      </dgm:t>
    </dgm:pt>
    <dgm:pt modelId="{4A29E271-8E5D-4E22-AE36-0869E3FE66A2}">
      <dgm:prSet/>
      <dgm:spPr/>
      <dgm:t>
        <a:bodyPr/>
        <a:lstStyle/>
        <a:p>
          <a:r>
            <a:rPr lang="en-GB" dirty="0"/>
            <a:t>Ongoing research remain essential to further enhance early diagnosis, treatment effectiveness and patient outcomes.      </a:t>
          </a:r>
          <a:endParaRPr lang="en-US" dirty="0"/>
        </a:p>
      </dgm:t>
    </dgm:pt>
    <dgm:pt modelId="{491A0793-6B1B-43DE-BCE7-05F2CF65DA44}" type="parTrans" cxnId="{58A15CC7-29A9-4321-82D6-AB1B27E94F09}">
      <dgm:prSet/>
      <dgm:spPr/>
      <dgm:t>
        <a:bodyPr/>
        <a:lstStyle/>
        <a:p>
          <a:endParaRPr lang="en-US"/>
        </a:p>
      </dgm:t>
    </dgm:pt>
    <dgm:pt modelId="{1366AC0F-745C-41A4-8FEF-87C9FE232B14}" type="sibTrans" cxnId="{58A15CC7-29A9-4321-82D6-AB1B27E94F09}">
      <dgm:prSet/>
      <dgm:spPr/>
      <dgm:t>
        <a:bodyPr/>
        <a:lstStyle/>
        <a:p>
          <a:endParaRPr lang="en-US"/>
        </a:p>
      </dgm:t>
    </dgm:pt>
    <dgm:pt modelId="{81DB659D-3679-46A3-8A68-9E1D5C092B4E}" type="pres">
      <dgm:prSet presAssocID="{AC3D8656-D3A3-45DB-859C-527BFCAD84CC}" presName="vert0" presStyleCnt="0">
        <dgm:presLayoutVars>
          <dgm:dir/>
          <dgm:animOne val="branch"/>
          <dgm:animLvl val="lvl"/>
        </dgm:presLayoutVars>
      </dgm:prSet>
      <dgm:spPr/>
    </dgm:pt>
    <dgm:pt modelId="{6CC5B694-800E-48E6-8461-A59EA1DC1481}" type="pres">
      <dgm:prSet presAssocID="{E63A74D0-4F36-4852-B4C8-389113A49EED}" presName="thickLine" presStyleLbl="alignNode1" presStyleIdx="0" presStyleCnt="5"/>
      <dgm:spPr/>
    </dgm:pt>
    <dgm:pt modelId="{1BB6B61E-8569-4C65-AFE1-4BA13BF4BA54}" type="pres">
      <dgm:prSet presAssocID="{E63A74D0-4F36-4852-B4C8-389113A49EED}" presName="horz1" presStyleCnt="0"/>
      <dgm:spPr/>
    </dgm:pt>
    <dgm:pt modelId="{9EF61F1E-5CF8-441B-B0D2-EAF42FBEFD2C}" type="pres">
      <dgm:prSet presAssocID="{E63A74D0-4F36-4852-B4C8-389113A49EED}" presName="tx1" presStyleLbl="revTx" presStyleIdx="0" presStyleCnt="5"/>
      <dgm:spPr/>
    </dgm:pt>
    <dgm:pt modelId="{F460C152-9736-484E-9E5A-0BF32A74634F}" type="pres">
      <dgm:prSet presAssocID="{E63A74D0-4F36-4852-B4C8-389113A49EED}" presName="vert1" presStyleCnt="0"/>
      <dgm:spPr/>
    </dgm:pt>
    <dgm:pt modelId="{228F93E9-6BA9-40A7-8F80-8E8E19F29FD9}" type="pres">
      <dgm:prSet presAssocID="{B21A8A99-3F67-4B33-93AB-A317DB37B8EE}" presName="thickLine" presStyleLbl="alignNode1" presStyleIdx="1" presStyleCnt="5"/>
      <dgm:spPr/>
    </dgm:pt>
    <dgm:pt modelId="{D0D14559-305E-401C-858B-0B310F5F14CD}" type="pres">
      <dgm:prSet presAssocID="{B21A8A99-3F67-4B33-93AB-A317DB37B8EE}" presName="horz1" presStyleCnt="0"/>
      <dgm:spPr/>
    </dgm:pt>
    <dgm:pt modelId="{277804D4-F44C-4EAF-83D6-24E7DDDB8A1A}" type="pres">
      <dgm:prSet presAssocID="{B21A8A99-3F67-4B33-93AB-A317DB37B8EE}" presName="tx1" presStyleLbl="revTx" presStyleIdx="1" presStyleCnt="5"/>
      <dgm:spPr/>
    </dgm:pt>
    <dgm:pt modelId="{4F17D884-04E5-4A2A-A049-96011E583C8F}" type="pres">
      <dgm:prSet presAssocID="{B21A8A99-3F67-4B33-93AB-A317DB37B8EE}" presName="vert1" presStyleCnt="0"/>
      <dgm:spPr/>
    </dgm:pt>
    <dgm:pt modelId="{0FA35950-6019-4861-A82A-5BFB88FD3DE0}" type="pres">
      <dgm:prSet presAssocID="{0ADBA03C-5733-4B4B-B463-60AA1E6A5E3D}" presName="thickLine" presStyleLbl="alignNode1" presStyleIdx="2" presStyleCnt="5"/>
      <dgm:spPr/>
    </dgm:pt>
    <dgm:pt modelId="{C5B3D6A8-0878-4D91-A977-60C71B94B520}" type="pres">
      <dgm:prSet presAssocID="{0ADBA03C-5733-4B4B-B463-60AA1E6A5E3D}" presName="horz1" presStyleCnt="0"/>
      <dgm:spPr/>
    </dgm:pt>
    <dgm:pt modelId="{BA6365FA-E6E5-4660-804D-2E1E3844AC51}" type="pres">
      <dgm:prSet presAssocID="{0ADBA03C-5733-4B4B-B463-60AA1E6A5E3D}" presName="tx1" presStyleLbl="revTx" presStyleIdx="2" presStyleCnt="5"/>
      <dgm:spPr/>
    </dgm:pt>
    <dgm:pt modelId="{AC3D05C9-4A16-47E8-BC5E-C341FD140F72}" type="pres">
      <dgm:prSet presAssocID="{0ADBA03C-5733-4B4B-B463-60AA1E6A5E3D}" presName="vert1" presStyleCnt="0"/>
      <dgm:spPr/>
    </dgm:pt>
    <dgm:pt modelId="{A7230B0A-A044-4920-BE65-11EBFED20A76}" type="pres">
      <dgm:prSet presAssocID="{2FC20186-4B3F-4978-9A76-EBDBB535CAC3}" presName="thickLine" presStyleLbl="alignNode1" presStyleIdx="3" presStyleCnt="5"/>
      <dgm:spPr/>
    </dgm:pt>
    <dgm:pt modelId="{87830489-A80B-438F-8DA4-5EE3D97C0424}" type="pres">
      <dgm:prSet presAssocID="{2FC20186-4B3F-4978-9A76-EBDBB535CAC3}" presName="horz1" presStyleCnt="0"/>
      <dgm:spPr/>
    </dgm:pt>
    <dgm:pt modelId="{A1CD5196-24A1-413A-8F73-F3BBCBD7472A}" type="pres">
      <dgm:prSet presAssocID="{2FC20186-4B3F-4978-9A76-EBDBB535CAC3}" presName="tx1" presStyleLbl="revTx" presStyleIdx="3" presStyleCnt="5"/>
      <dgm:spPr/>
    </dgm:pt>
    <dgm:pt modelId="{08F861E7-CA26-4727-9A54-776B4103018D}" type="pres">
      <dgm:prSet presAssocID="{2FC20186-4B3F-4978-9A76-EBDBB535CAC3}" presName="vert1" presStyleCnt="0"/>
      <dgm:spPr/>
    </dgm:pt>
    <dgm:pt modelId="{1B859918-A4F9-45AA-B6D2-2E0A177C6F70}" type="pres">
      <dgm:prSet presAssocID="{4A29E271-8E5D-4E22-AE36-0869E3FE66A2}" presName="thickLine" presStyleLbl="alignNode1" presStyleIdx="4" presStyleCnt="5"/>
      <dgm:spPr/>
    </dgm:pt>
    <dgm:pt modelId="{AAC40211-6F37-4F0A-BDE4-8FA9C0099DF2}" type="pres">
      <dgm:prSet presAssocID="{4A29E271-8E5D-4E22-AE36-0869E3FE66A2}" presName="horz1" presStyleCnt="0"/>
      <dgm:spPr/>
    </dgm:pt>
    <dgm:pt modelId="{34E6409E-A22B-41A1-9E9B-67B166AA423B}" type="pres">
      <dgm:prSet presAssocID="{4A29E271-8E5D-4E22-AE36-0869E3FE66A2}" presName="tx1" presStyleLbl="revTx" presStyleIdx="4" presStyleCnt="5"/>
      <dgm:spPr/>
    </dgm:pt>
    <dgm:pt modelId="{71662D60-3568-4822-B9DC-1C88B23BB860}" type="pres">
      <dgm:prSet presAssocID="{4A29E271-8E5D-4E22-AE36-0869E3FE66A2}" presName="vert1" presStyleCnt="0"/>
      <dgm:spPr/>
    </dgm:pt>
  </dgm:ptLst>
  <dgm:cxnLst>
    <dgm:cxn modelId="{469FB92E-B865-42F8-AD4B-9E733ABEA83A}" type="presOf" srcId="{AC3D8656-D3A3-45DB-859C-527BFCAD84CC}" destId="{81DB659D-3679-46A3-8A68-9E1D5C092B4E}" srcOrd="0" destOrd="0" presId="urn:microsoft.com/office/officeart/2008/layout/LinedList"/>
    <dgm:cxn modelId="{E373BF55-5847-4B82-90F0-D3E9755B6F3E}" srcId="{AC3D8656-D3A3-45DB-859C-527BFCAD84CC}" destId="{0ADBA03C-5733-4B4B-B463-60AA1E6A5E3D}" srcOrd="2" destOrd="0" parTransId="{6B115EA5-9497-433D-B003-B32E198FE0F5}" sibTransId="{962320A9-7FB1-48F8-879E-E7143C9D4903}"/>
    <dgm:cxn modelId="{2C52178B-30C1-4739-921A-C9927A085533}" srcId="{AC3D8656-D3A3-45DB-859C-527BFCAD84CC}" destId="{E63A74D0-4F36-4852-B4C8-389113A49EED}" srcOrd="0" destOrd="0" parTransId="{49D10F38-B0B9-4367-9B7E-6B75F937CD6E}" sibTransId="{78BEA070-3F0F-4ED8-A283-4CA153E0DC5B}"/>
    <dgm:cxn modelId="{7BEA89B5-35EE-4352-B92A-EC9C59F59135}" type="presOf" srcId="{0ADBA03C-5733-4B4B-B463-60AA1E6A5E3D}" destId="{BA6365FA-E6E5-4660-804D-2E1E3844AC51}" srcOrd="0" destOrd="0" presId="urn:microsoft.com/office/officeart/2008/layout/LinedList"/>
    <dgm:cxn modelId="{58A15CC7-29A9-4321-82D6-AB1B27E94F09}" srcId="{AC3D8656-D3A3-45DB-859C-527BFCAD84CC}" destId="{4A29E271-8E5D-4E22-AE36-0869E3FE66A2}" srcOrd="4" destOrd="0" parTransId="{491A0793-6B1B-43DE-BCE7-05F2CF65DA44}" sibTransId="{1366AC0F-745C-41A4-8FEF-87C9FE232B14}"/>
    <dgm:cxn modelId="{EAD3EEC7-8489-44DE-9C88-893065CBDE07}" type="presOf" srcId="{E63A74D0-4F36-4852-B4C8-389113A49EED}" destId="{9EF61F1E-5CF8-441B-B0D2-EAF42FBEFD2C}" srcOrd="0" destOrd="0" presId="urn:microsoft.com/office/officeart/2008/layout/LinedList"/>
    <dgm:cxn modelId="{777CF1DF-DE39-4257-9A42-1E5DB13DA83B}" type="presOf" srcId="{2FC20186-4B3F-4978-9A76-EBDBB535CAC3}" destId="{A1CD5196-24A1-413A-8F73-F3BBCBD7472A}" srcOrd="0" destOrd="0" presId="urn:microsoft.com/office/officeart/2008/layout/LinedList"/>
    <dgm:cxn modelId="{F223B3E2-98F6-4C07-8195-119E6E94790A}" type="presOf" srcId="{B21A8A99-3F67-4B33-93AB-A317DB37B8EE}" destId="{277804D4-F44C-4EAF-83D6-24E7DDDB8A1A}" srcOrd="0" destOrd="0" presId="urn:microsoft.com/office/officeart/2008/layout/LinedList"/>
    <dgm:cxn modelId="{D95352E7-F753-47CE-9D3F-DBF6E5C40E88}" type="presOf" srcId="{4A29E271-8E5D-4E22-AE36-0869E3FE66A2}" destId="{34E6409E-A22B-41A1-9E9B-67B166AA423B}" srcOrd="0" destOrd="0" presId="urn:microsoft.com/office/officeart/2008/layout/LinedList"/>
    <dgm:cxn modelId="{6A1D9FE9-8B15-4F57-BB81-5434F1DF0FCF}" srcId="{AC3D8656-D3A3-45DB-859C-527BFCAD84CC}" destId="{B21A8A99-3F67-4B33-93AB-A317DB37B8EE}" srcOrd="1" destOrd="0" parTransId="{EC92C6D6-12DB-4E04-882C-8588B9E5A038}" sibTransId="{557EBE29-6148-4BC3-807B-EB95B5E79327}"/>
    <dgm:cxn modelId="{A30CE2FD-BA9F-48EB-984C-F1A52CEE3064}" srcId="{AC3D8656-D3A3-45DB-859C-527BFCAD84CC}" destId="{2FC20186-4B3F-4978-9A76-EBDBB535CAC3}" srcOrd="3" destOrd="0" parTransId="{BD67E628-B570-42D5-A4C1-BCDD59B19D1D}" sibTransId="{D454519E-4E60-45B8-89B9-44A46E4D7E11}"/>
    <dgm:cxn modelId="{BEBB1A22-4D3C-47CA-9493-F7020DB6A30D}" type="presParOf" srcId="{81DB659D-3679-46A3-8A68-9E1D5C092B4E}" destId="{6CC5B694-800E-48E6-8461-A59EA1DC1481}" srcOrd="0" destOrd="0" presId="urn:microsoft.com/office/officeart/2008/layout/LinedList"/>
    <dgm:cxn modelId="{01D96ED1-7A75-4577-9204-6A74B9DB9A35}" type="presParOf" srcId="{81DB659D-3679-46A3-8A68-9E1D5C092B4E}" destId="{1BB6B61E-8569-4C65-AFE1-4BA13BF4BA54}" srcOrd="1" destOrd="0" presId="urn:microsoft.com/office/officeart/2008/layout/LinedList"/>
    <dgm:cxn modelId="{6295A0BE-5FEA-4C80-B638-C31259057463}" type="presParOf" srcId="{1BB6B61E-8569-4C65-AFE1-4BA13BF4BA54}" destId="{9EF61F1E-5CF8-441B-B0D2-EAF42FBEFD2C}" srcOrd="0" destOrd="0" presId="urn:microsoft.com/office/officeart/2008/layout/LinedList"/>
    <dgm:cxn modelId="{6D1BF8C6-6673-4F50-8F59-0438E7CFCCE8}" type="presParOf" srcId="{1BB6B61E-8569-4C65-AFE1-4BA13BF4BA54}" destId="{F460C152-9736-484E-9E5A-0BF32A74634F}" srcOrd="1" destOrd="0" presId="urn:microsoft.com/office/officeart/2008/layout/LinedList"/>
    <dgm:cxn modelId="{DC7B28E6-AE92-4255-BBD6-AA82F729CDD4}" type="presParOf" srcId="{81DB659D-3679-46A3-8A68-9E1D5C092B4E}" destId="{228F93E9-6BA9-40A7-8F80-8E8E19F29FD9}" srcOrd="2" destOrd="0" presId="urn:microsoft.com/office/officeart/2008/layout/LinedList"/>
    <dgm:cxn modelId="{315CC77E-CD7F-4B49-ADC2-274A2923DFDA}" type="presParOf" srcId="{81DB659D-3679-46A3-8A68-9E1D5C092B4E}" destId="{D0D14559-305E-401C-858B-0B310F5F14CD}" srcOrd="3" destOrd="0" presId="urn:microsoft.com/office/officeart/2008/layout/LinedList"/>
    <dgm:cxn modelId="{518E06DC-9545-43D5-BABC-479454181BA4}" type="presParOf" srcId="{D0D14559-305E-401C-858B-0B310F5F14CD}" destId="{277804D4-F44C-4EAF-83D6-24E7DDDB8A1A}" srcOrd="0" destOrd="0" presId="urn:microsoft.com/office/officeart/2008/layout/LinedList"/>
    <dgm:cxn modelId="{59A19A88-FEF9-4E42-A3C0-FDBB3FFC0FDA}" type="presParOf" srcId="{D0D14559-305E-401C-858B-0B310F5F14CD}" destId="{4F17D884-04E5-4A2A-A049-96011E583C8F}" srcOrd="1" destOrd="0" presId="urn:microsoft.com/office/officeart/2008/layout/LinedList"/>
    <dgm:cxn modelId="{83D81E37-1CF2-493D-BAB4-82428050EDC6}" type="presParOf" srcId="{81DB659D-3679-46A3-8A68-9E1D5C092B4E}" destId="{0FA35950-6019-4861-A82A-5BFB88FD3DE0}" srcOrd="4" destOrd="0" presId="urn:microsoft.com/office/officeart/2008/layout/LinedList"/>
    <dgm:cxn modelId="{AF12F778-2F27-42DD-B4DB-EBF028469E8A}" type="presParOf" srcId="{81DB659D-3679-46A3-8A68-9E1D5C092B4E}" destId="{C5B3D6A8-0878-4D91-A977-60C71B94B520}" srcOrd="5" destOrd="0" presId="urn:microsoft.com/office/officeart/2008/layout/LinedList"/>
    <dgm:cxn modelId="{C0CE3CEC-2458-49B3-BF19-02A5C5819175}" type="presParOf" srcId="{C5B3D6A8-0878-4D91-A977-60C71B94B520}" destId="{BA6365FA-E6E5-4660-804D-2E1E3844AC51}" srcOrd="0" destOrd="0" presId="urn:microsoft.com/office/officeart/2008/layout/LinedList"/>
    <dgm:cxn modelId="{C4EF5625-543C-438D-B776-CD3F60401F26}" type="presParOf" srcId="{C5B3D6A8-0878-4D91-A977-60C71B94B520}" destId="{AC3D05C9-4A16-47E8-BC5E-C341FD140F72}" srcOrd="1" destOrd="0" presId="urn:microsoft.com/office/officeart/2008/layout/LinedList"/>
    <dgm:cxn modelId="{88FA4168-9663-479B-A09E-F718A9C61F38}" type="presParOf" srcId="{81DB659D-3679-46A3-8A68-9E1D5C092B4E}" destId="{A7230B0A-A044-4920-BE65-11EBFED20A76}" srcOrd="6" destOrd="0" presId="urn:microsoft.com/office/officeart/2008/layout/LinedList"/>
    <dgm:cxn modelId="{57F9449C-C65F-46ED-9950-E9405AEB7DF9}" type="presParOf" srcId="{81DB659D-3679-46A3-8A68-9E1D5C092B4E}" destId="{87830489-A80B-438F-8DA4-5EE3D97C0424}" srcOrd="7" destOrd="0" presId="urn:microsoft.com/office/officeart/2008/layout/LinedList"/>
    <dgm:cxn modelId="{BAE401B7-BB83-4836-820C-FA9AC42729FD}" type="presParOf" srcId="{87830489-A80B-438F-8DA4-5EE3D97C0424}" destId="{A1CD5196-24A1-413A-8F73-F3BBCBD7472A}" srcOrd="0" destOrd="0" presId="urn:microsoft.com/office/officeart/2008/layout/LinedList"/>
    <dgm:cxn modelId="{8BFD0652-5CAF-4383-A453-3AEC7FEB6485}" type="presParOf" srcId="{87830489-A80B-438F-8DA4-5EE3D97C0424}" destId="{08F861E7-CA26-4727-9A54-776B4103018D}" srcOrd="1" destOrd="0" presId="urn:microsoft.com/office/officeart/2008/layout/LinedList"/>
    <dgm:cxn modelId="{3DDB9E83-8014-4CF0-83A5-4A74ECA7C25A}" type="presParOf" srcId="{81DB659D-3679-46A3-8A68-9E1D5C092B4E}" destId="{1B859918-A4F9-45AA-B6D2-2E0A177C6F70}" srcOrd="8" destOrd="0" presId="urn:microsoft.com/office/officeart/2008/layout/LinedList"/>
    <dgm:cxn modelId="{40BD744F-C6AD-40A9-9BC2-F29BB4A0FD7E}" type="presParOf" srcId="{81DB659D-3679-46A3-8A68-9E1D5C092B4E}" destId="{AAC40211-6F37-4F0A-BDE4-8FA9C0099DF2}" srcOrd="9" destOrd="0" presId="urn:microsoft.com/office/officeart/2008/layout/LinedList"/>
    <dgm:cxn modelId="{D56B8763-0D42-4162-A091-0F52A3A737D4}" type="presParOf" srcId="{AAC40211-6F37-4F0A-BDE4-8FA9C0099DF2}" destId="{34E6409E-A22B-41A1-9E9B-67B166AA423B}" srcOrd="0" destOrd="0" presId="urn:microsoft.com/office/officeart/2008/layout/LinedList"/>
    <dgm:cxn modelId="{4D307205-10D9-47AA-B937-65E28F014977}" type="presParOf" srcId="{AAC40211-6F37-4F0A-BDE4-8FA9C0099DF2}" destId="{71662D60-3568-4822-B9DC-1C88B23BB86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0D8816-5B77-40F7-90CC-4A072404975A}">
      <dsp:nvSpPr>
        <dsp:cNvPr id="0" name=""/>
        <dsp:cNvSpPr/>
      </dsp:nvSpPr>
      <dsp:spPr>
        <a:xfrm>
          <a:off x="993677" y="1163"/>
          <a:ext cx="4679478" cy="142724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2133600">
            <a:lnSpc>
              <a:spcPct val="90000"/>
            </a:lnSpc>
            <a:spcBef>
              <a:spcPct val="0"/>
            </a:spcBef>
            <a:spcAft>
              <a:spcPct val="35000"/>
            </a:spcAft>
            <a:buNone/>
          </a:pPr>
          <a:r>
            <a:rPr lang="en-GB" sz="4800" kern="1200"/>
            <a:t>Farzana Akhter </a:t>
          </a:r>
          <a:endParaRPr lang="en-US" sz="4800" kern="1200"/>
        </a:p>
      </dsp:txBody>
      <dsp:txXfrm>
        <a:off x="993677" y="1163"/>
        <a:ext cx="4679478" cy="1427241"/>
      </dsp:txXfrm>
    </dsp:sp>
    <dsp:sp modelId="{C1845605-426C-4C90-94C5-E182424699DA}">
      <dsp:nvSpPr>
        <dsp:cNvPr id="0" name=""/>
        <dsp:cNvSpPr/>
      </dsp:nvSpPr>
      <dsp:spPr>
        <a:xfrm>
          <a:off x="993677" y="2013339"/>
          <a:ext cx="4679478" cy="142724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2133600">
            <a:lnSpc>
              <a:spcPct val="90000"/>
            </a:lnSpc>
            <a:spcBef>
              <a:spcPct val="0"/>
            </a:spcBef>
            <a:spcAft>
              <a:spcPct val="35000"/>
            </a:spcAft>
            <a:buNone/>
          </a:pPr>
          <a:r>
            <a:rPr lang="en-GB" sz="4800" kern="1200"/>
            <a:t>2331979</a:t>
          </a:r>
          <a:endParaRPr lang="en-US" sz="4800" kern="1200"/>
        </a:p>
      </dsp:txBody>
      <dsp:txXfrm>
        <a:off x="993677" y="2013339"/>
        <a:ext cx="4679478" cy="1427241"/>
      </dsp:txXfrm>
    </dsp:sp>
    <dsp:sp modelId="{BAA25CB5-71FE-40DE-B518-EF7436BBECB2}">
      <dsp:nvSpPr>
        <dsp:cNvPr id="0" name=""/>
        <dsp:cNvSpPr/>
      </dsp:nvSpPr>
      <dsp:spPr>
        <a:xfrm>
          <a:off x="993677" y="4025515"/>
          <a:ext cx="4679478" cy="142724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2133600">
            <a:lnSpc>
              <a:spcPct val="90000"/>
            </a:lnSpc>
            <a:spcBef>
              <a:spcPct val="0"/>
            </a:spcBef>
            <a:spcAft>
              <a:spcPct val="35000"/>
            </a:spcAft>
            <a:buNone/>
          </a:pPr>
          <a:r>
            <a:rPr lang="en-GB" sz="4800" kern="1200"/>
            <a:t>Physiology BMHP5023</a:t>
          </a:r>
          <a:endParaRPr lang="en-US" sz="4800" kern="1200"/>
        </a:p>
      </dsp:txBody>
      <dsp:txXfrm>
        <a:off x="993677" y="4025515"/>
        <a:ext cx="4679478" cy="1427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4F3C8-9A22-4FC1-99E0-E99CC5A5484B}">
      <dsp:nvSpPr>
        <dsp:cNvPr id="0" name=""/>
        <dsp:cNvSpPr/>
      </dsp:nvSpPr>
      <dsp:spPr>
        <a:xfrm>
          <a:off x="0" y="961151"/>
          <a:ext cx="6684687" cy="4345046"/>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Breast cancer is the most common cancer affecting women worldwide and leading cause of cancer- related death (World Health Organization, 2023). It develops from breast tissue, most commonly in the lining of the milk ducts (ductal carcinoma). Although incidence rates remain high, mortality has decreased in recent years due to early detection and improved treatments (cancer research </a:t>
          </a:r>
          <a:r>
            <a:rPr lang="en-GB" sz="1900" kern="1200" dirty="0" err="1"/>
            <a:t>uk</a:t>
          </a:r>
          <a:r>
            <a:rPr lang="en-GB" sz="1900" kern="1200" dirty="0"/>
            <a:t>, 2024). Breast cancer can also affect men, but it is less common. Cancer cells closely resemble normal cells in the body, making early detection challenging, particularly when immune responses are weakened. This assignment will provide an overview of non metastatic breast cancer, including its general features, diagnostic consideration, and common treatment approaches.    </a:t>
          </a:r>
          <a:endParaRPr lang="en-US" sz="1900" kern="1200" dirty="0"/>
        </a:p>
      </dsp:txBody>
      <dsp:txXfrm>
        <a:off x="212108" y="1173259"/>
        <a:ext cx="6260471" cy="39208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A0E97F-BFBE-4D9E-AF46-4065E27F388D}">
      <dsp:nvSpPr>
        <dsp:cNvPr id="0" name=""/>
        <dsp:cNvSpPr/>
      </dsp:nvSpPr>
      <dsp:spPr>
        <a:xfrm>
          <a:off x="0" y="531"/>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B416571-5EFD-457C-A09B-082274C927F4}">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Lump in the breast </a:t>
          </a:r>
          <a:endParaRPr lang="en-US" sz="4000" kern="1200"/>
        </a:p>
      </dsp:txBody>
      <dsp:txXfrm>
        <a:off x="0" y="531"/>
        <a:ext cx="10515600" cy="870055"/>
      </dsp:txXfrm>
    </dsp:sp>
    <dsp:sp modelId="{E813806A-1E6A-48A9-A55B-A498B6F31AA6}">
      <dsp:nvSpPr>
        <dsp:cNvPr id="0" name=""/>
        <dsp:cNvSpPr/>
      </dsp:nvSpPr>
      <dsp:spPr>
        <a:xfrm>
          <a:off x="0" y="870586"/>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2B42514-C68A-4C8A-B4D2-5413F260AD3D}">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Change in breast size or shape </a:t>
          </a:r>
          <a:endParaRPr lang="en-US" sz="4000" kern="1200"/>
        </a:p>
      </dsp:txBody>
      <dsp:txXfrm>
        <a:off x="0" y="870586"/>
        <a:ext cx="10515600" cy="870055"/>
      </dsp:txXfrm>
    </dsp:sp>
    <dsp:sp modelId="{9091972B-47D6-4437-9870-65D6D4ADAE51}">
      <dsp:nvSpPr>
        <dsp:cNvPr id="0" name=""/>
        <dsp:cNvSpPr/>
      </dsp:nvSpPr>
      <dsp:spPr>
        <a:xfrm>
          <a:off x="0" y="1740641"/>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D6CF8BD-B9FB-4788-9C9F-09AF5AA069BA}">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Skin dimpling </a:t>
          </a:r>
          <a:endParaRPr lang="en-US" sz="4000" kern="1200"/>
        </a:p>
      </dsp:txBody>
      <dsp:txXfrm>
        <a:off x="0" y="1740641"/>
        <a:ext cx="10515600" cy="870055"/>
      </dsp:txXfrm>
    </dsp:sp>
    <dsp:sp modelId="{5E71B5FC-C311-48CE-8EA4-155F6CDFA683}">
      <dsp:nvSpPr>
        <dsp:cNvPr id="0" name=""/>
        <dsp:cNvSpPr/>
      </dsp:nvSpPr>
      <dsp:spPr>
        <a:xfrm>
          <a:off x="0" y="2610696"/>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C9E22ED-BC1D-44B1-8365-0D5EE4A3FCFF}">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Nipple discharge</a:t>
          </a:r>
          <a:endParaRPr lang="en-US" sz="4000" kern="1200"/>
        </a:p>
      </dsp:txBody>
      <dsp:txXfrm>
        <a:off x="0" y="2610696"/>
        <a:ext cx="10515600" cy="870055"/>
      </dsp:txXfrm>
    </dsp:sp>
    <dsp:sp modelId="{9070174A-01F4-46BE-822C-34BFE050A2B8}">
      <dsp:nvSpPr>
        <dsp:cNvPr id="0" name=""/>
        <dsp:cNvSpPr/>
      </dsp:nvSpPr>
      <dsp:spPr>
        <a:xfrm>
          <a:off x="0" y="3480751"/>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2E6F359-7431-45EC-B042-301F36B16766}">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Persistent breast pain</a:t>
          </a:r>
          <a:endParaRPr lang="en-US" sz="4000" kern="1200"/>
        </a:p>
      </dsp:txBody>
      <dsp:txXfrm>
        <a:off x="0" y="3480751"/>
        <a:ext cx="10515600" cy="8700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0A256-3D9B-41B3-AFEF-43DE9D735845}">
      <dsp:nvSpPr>
        <dsp:cNvPr id="0" name=""/>
        <dsp:cNvSpPr/>
      </dsp:nvSpPr>
      <dsp:spPr>
        <a:xfrm>
          <a:off x="791903" y="0"/>
          <a:ext cx="7229352" cy="92094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The stochastic theory proposes that breast cancer can sometimes originate from random genetic mutation in breast cells during normals cells division (</a:t>
          </a:r>
          <a:r>
            <a:rPr lang="en-US" sz="1100" kern="1200" dirty="0" err="1"/>
            <a:t>nowak</a:t>
          </a:r>
          <a:r>
            <a:rPr lang="en-US" sz="1100" kern="1200" dirty="0"/>
            <a:t> et al.,2011)  </a:t>
          </a:r>
        </a:p>
      </dsp:txBody>
      <dsp:txXfrm>
        <a:off x="818876" y="26973"/>
        <a:ext cx="6157763" cy="866997"/>
      </dsp:txXfrm>
    </dsp:sp>
    <dsp:sp modelId="{DB622922-0D4B-468B-82E4-356FC6B61941}">
      <dsp:nvSpPr>
        <dsp:cNvPr id="0" name=""/>
        <dsp:cNvSpPr/>
      </dsp:nvSpPr>
      <dsp:spPr>
        <a:xfrm>
          <a:off x="605458" y="1088387"/>
          <a:ext cx="7229352" cy="92094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Each time breast cells replicate, there is a slight chance of DNA copying errors that may disrupt genes regulating healthy cell growth.</a:t>
          </a:r>
        </a:p>
      </dsp:txBody>
      <dsp:txXfrm>
        <a:off x="632431" y="1115360"/>
        <a:ext cx="5971334" cy="866997"/>
      </dsp:txXfrm>
    </dsp:sp>
    <dsp:sp modelId="{99F0F640-DFD3-4ECD-A2E5-2F0CCD5297BC}">
      <dsp:nvSpPr>
        <dsp:cNvPr id="0" name=""/>
        <dsp:cNvSpPr/>
      </dsp:nvSpPr>
      <dsp:spPr>
        <a:xfrm>
          <a:off x="1201879" y="2176775"/>
          <a:ext cx="7229352" cy="92094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When these random mutation accumulate in key genes such as tumour suppressor genes or oncogenes they can lead to uncontrolled cell division and tumour formation. </a:t>
          </a:r>
        </a:p>
        <a:p>
          <a:pPr marL="0" lvl="0" indent="0" algn="l" defTabSz="488950">
            <a:lnSpc>
              <a:spcPct val="90000"/>
            </a:lnSpc>
            <a:spcBef>
              <a:spcPct val="0"/>
            </a:spcBef>
            <a:spcAft>
              <a:spcPct val="35000"/>
            </a:spcAft>
            <a:buNone/>
          </a:pPr>
          <a:endParaRPr lang="en-GB" sz="1100" kern="1200" dirty="0"/>
        </a:p>
        <a:p>
          <a:pPr marL="0" lvl="0" indent="0" algn="l" defTabSz="488950">
            <a:lnSpc>
              <a:spcPct val="90000"/>
            </a:lnSpc>
            <a:spcBef>
              <a:spcPct val="0"/>
            </a:spcBef>
            <a:spcAft>
              <a:spcPct val="35000"/>
            </a:spcAft>
            <a:buNone/>
          </a:pPr>
          <a:endParaRPr lang="en-US" sz="1100" kern="1200" dirty="0"/>
        </a:p>
      </dsp:txBody>
      <dsp:txXfrm>
        <a:off x="1228852" y="2203748"/>
        <a:ext cx="5980371" cy="866997"/>
      </dsp:txXfrm>
    </dsp:sp>
    <dsp:sp modelId="{81AC23D5-C153-4305-8D7A-8233CC9F0A03}">
      <dsp:nvSpPr>
        <dsp:cNvPr id="0" name=""/>
        <dsp:cNvSpPr/>
      </dsp:nvSpPr>
      <dsp:spPr>
        <a:xfrm>
          <a:off x="1807338" y="3222542"/>
          <a:ext cx="7229352" cy="92094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endParaRPr lang="en-GB" sz="1100" kern="1200"/>
        </a:p>
        <a:p>
          <a:pPr marL="0" lvl="0" indent="0" algn="l" defTabSz="488950">
            <a:lnSpc>
              <a:spcPct val="90000"/>
            </a:lnSpc>
            <a:spcBef>
              <a:spcPct val="0"/>
            </a:spcBef>
            <a:spcAft>
              <a:spcPct val="35000"/>
            </a:spcAft>
            <a:buNone/>
          </a:pPr>
          <a:r>
            <a:rPr lang="en-GB" sz="1100" kern="1200"/>
            <a:t>This theory help explain why some women develop breast cancer even without strong hereditary or lifestyle risk factor. </a:t>
          </a:r>
          <a:endParaRPr lang="en-US" sz="1100" kern="1200"/>
        </a:p>
      </dsp:txBody>
      <dsp:txXfrm>
        <a:off x="1834311" y="3249515"/>
        <a:ext cx="5971334" cy="866997"/>
      </dsp:txXfrm>
    </dsp:sp>
    <dsp:sp modelId="{F2A26105-4847-443E-9CF6-32BFC86F1EF5}">
      <dsp:nvSpPr>
        <dsp:cNvPr id="0" name=""/>
        <dsp:cNvSpPr/>
      </dsp:nvSpPr>
      <dsp:spPr>
        <a:xfrm>
          <a:off x="6630738" y="705359"/>
          <a:ext cx="598613" cy="598613"/>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765426" y="705359"/>
        <a:ext cx="329237" cy="450456"/>
      </dsp:txXfrm>
    </dsp:sp>
    <dsp:sp modelId="{D85961AA-4353-4F29-B30F-04BE337731F5}">
      <dsp:nvSpPr>
        <dsp:cNvPr id="0" name=""/>
        <dsp:cNvSpPr/>
      </dsp:nvSpPr>
      <dsp:spPr>
        <a:xfrm>
          <a:off x="7236196" y="1793746"/>
          <a:ext cx="598613" cy="598613"/>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370884" y="1793746"/>
        <a:ext cx="329237" cy="450456"/>
      </dsp:txXfrm>
    </dsp:sp>
    <dsp:sp modelId="{BA14C88B-C80B-43B7-B353-B2497338E630}">
      <dsp:nvSpPr>
        <dsp:cNvPr id="0" name=""/>
        <dsp:cNvSpPr/>
      </dsp:nvSpPr>
      <dsp:spPr>
        <a:xfrm>
          <a:off x="7832618" y="2882134"/>
          <a:ext cx="598613" cy="598613"/>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967306" y="2882134"/>
        <a:ext cx="329237" cy="4504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A0F603-1CF3-476B-A409-D433BC0D97A6}">
      <dsp:nvSpPr>
        <dsp:cNvPr id="0" name=""/>
        <dsp:cNvSpPr/>
      </dsp:nvSpPr>
      <dsp:spPr>
        <a:xfrm>
          <a:off x="0" y="702"/>
          <a:ext cx="698934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3F1EE-381C-4903-8738-D5E9127D0D78}">
      <dsp:nvSpPr>
        <dsp:cNvPr id="0" name=""/>
        <dsp:cNvSpPr/>
      </dsp:nvSpPr>
      <dsp:spPr>
        <a:xfrm>
          <a:off x="0" y="702"/>
          <a:ext cx="6989347" cy="1150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The process 0f diagnosing breast cancer typically involves several complementary approaches, each serving complementary purpose in identifying and confirming the disease.</a:t>
          </a:r>
        </a:p>
      </dsp:txBody>
      <dsp:txXfrm>
        <a:off x="0" y="702"/>
        <a:ext cx="6989347" cy="1150688"/>
      </dsp:txXfrm>
    </dsp:sp>
    <dsp:sp modelId="{19DF1297-7EF8-4E88-9CE4-E03541A05A7E}">
      <dsp:nvSpPr>
        <dsp:cNvPr id="0" name=""/>
        <dsp:cNvSpPr/>
      </dsp:nvSpPr>
      <dsp:spPr>
        <a:xfrm>
          <a:off x="0" y="1151390"/>
          <a:ext cx="6989347"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A5847D-0E86-434F-8E1E-442FB41E471B}">
      <dsp:nvSpPr>
        <dsp:cNvPr id="0" name=""/>
        <dsp:cNvSpPr/>
      </dsp:nvSpPr>
      <dsp:spPr>
        <a:xfrm>
          <a:off x="0" y="1151390"/>
          <a:ext cx="6989347" cy="1150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Mammography </a:t>
          </a:r>
        </a:p>
        <a:p>
          <a:pPr marL="0" lvl="0" indent="0" algn="l" defTabSz="533400">
            <a:lnSpc>
              <a:spcPct val="90000"/>
            </a:lnSpc>
            <a:spcBef>
              <a:spcPct val="0"/>
            </a:spcBef>
            <a:spcAft>
              <a:spcPct val="35000"/>
            </a:spcAft>
            <a:buNone/>
          </a:pPr>
          <a:r>
            <a:rPr lang="en-GB" sz="1200" kern="1200" dirty="0"/>
            <a:t>One of the most widely used tool is in breast cancer detection is mammography its uses low dose x-ray to identify suspicious masses or tiny calcium deposits within breast tissue. The key advantage if this method is its ability  to reveal abnormalities even before a patient notices any physical symptoms.   </a:t>
          </a:r>
          <a:endParaRPr lang="en-US" sz="1200" kern="1200" dirty="0"/>
        </a:p>
      </dsp:txBody>
      <dsp:txXfrm>
        <a:off x="0" y="1151390"/>
        <a:ext cx="6989347" cy="1150688"/>
      </dsp:txXfrm>
    </dsp:sp>
    <dsp:sp modelId="{1EEE390A-C845-46EA-8DF6-0E50A6800AD0}">
      <dsp:nvSpPr>
        <dsp:cNvPr id="0" name=""/>
        <dsp:cNvSpPr/>
      </dsp:nvSpPr>
      <dsp:spPr>
        <a:xfrm>
          <a:off x="0" y="2302079"/>
          <a:ext cx="6989347"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509203-A1DD-4521-8E62-F36793B5BFC3}">
      <dsp:nvSpPr>
        <dsp:cNvPr id="0" name=""/>
        <dsp:cNvSpPr/>
      </dsp:nvSpPr>
      <dsp:spPr>
        <a:xfrm>
          <a:off x="0" y="2302079"/>
          <a:ext cx="6989347" cy="1150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Ultrasound  </a:t>
          </a:r>
        </a:p>
        <a:p>
          <a:pPr marL="0" lvl="0" indent="0" algn="l" defTabSz="533400">
            <a:lnSpc>
              <a:spcPct val="90000"/>
            </a:lnSpc>
            <a:spcBef>
              <a:spcPct val="0"/>
            </a:spcBef>
            <a:spcAft>
              <a:spcPct val="35000"/>
            </a:spcAft>
            <a:buNone/>
          </a:pPr>
          <a:r>
            <a:rPr lang="en-US" sz="1200" kern="1200" dirty="0"/>
            <a:t>Breast ultrasound is frequently used as follow up tool. By bouncing sound </a:t>
          </a:r>
          <a:r>
            <a:rPr lang="en-US" sz="1200" kern="1200" dirty="0" err="1"/>
            <a:t>wavies</a:t>
          </a:r>
          <a:r>
            <a:rPr lang="en-US" sz="1200" kern="1200" dirty="0"/>
            <a:t> off tissue, it helps to identify between solid lumps and fluid filled cysts. </a:t>
          </a:r>
        </a:p>
      </dsp:txBody>
      <dsp:txXfrm>
        <a:off x="0" y="2302079"/>
        <a:ext cx="6989347" cy="1150688"/>
      </dsp:txXfrm>
    </dsp:sp>
    <dsp:sp modelId="{39794F66-678E-4234-8253-1BBFC1C5FC21}">
      <dsp:nvSpPr>
        <dsp:cNvPr id="0" name=""/>
        <dsp:cNvSpPr/>
      </dsp:nvSpPr>
      <dsp:spPr>
        <a:xfrm>
          <a:off x="0" y="3452767"/>
          <a:ext cx="6989347"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354DE8-B51F-4067-9F0A-FCAFD1407572}">
      <dsp:nvSpPr>
        <dsp:cNvPr id="0" name=""/>
        <dsp:cNvSpPr/>
      </dsp:nvSpPr>
      <dsp:spPr>
        <a:xfrm>
          <a:off x="0" y="3452767"/>
          <a:ext cx="6989347" cy="1150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Biopsy  while all of the above methods are valuable, a biopsy remains the gold standard for confirming a breast cancer diagnosis a small tissue simple is surgically extracted and analysed under a microscope do establish definitively whether cancerous cells are present</a:t>
          </a:r>
          <a:endParaRPr lang="en-US" sz="1200" kern="1200"/>
        </a:p>
      </dsp:txBody>
      <dsp:txXfrm>
        <a:off x="0" y="3452767"/>
        <a:ext cx="6989347" cy="1150688"/>
      </dsp:txXfrm>
    </dsp:sp>
    <dsp:sp modelId="{96B3E2D2-19FE-45DC-8EE3-5714984C7C10}">
      <dsp:nvSpPr>
        <dsp:cNvPr id="0" name=""/>
        <dsp:cNvSpPr/>
      </dsp:nvSpPr>
      <dsp:spPr>
        <a:xfrm>
          <a:off x="0" y="4603456"/>
          <a:ext cx="6989347"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F4E912-0494-4DBD-A623-EFEF66DCECD9}">
      <dsp:nvSpPr>
        <dsp:cNvPr id="0" name=""/>
        <dsp:cNvSpPr/>
      </dsp:nvSpPr>
      <dsp:spPr>
        <a:xfrm>
          <a:off x="0" y="4603456"/>
          <a:ext cx="6989347" cy="1150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TNT staging system T (tumour) describes the size of the primary tumour ranging  from TO (no tumour) to T4 (extension to chest wall or skin).</a:t>
          </a:r>
        </a:p>
        <a:p>
          <a:pPr marL="0" lvl="0" indent="0" algn="l" defTabSz="533400">
            <a:lnSpc>
              <a:spcPct val="90000"/>
            </a:lnSpc>
            <a:spcBef>
              <a:spcPct val="0"/>
            </a:spcBef>
            <a:spcAft>
              <a:spcPct val="35000"/>
            </a:spcAft>
            <a:buNone/>
          </a:pPr>
          <a:r>
            <a:rPr lang="en-US" sz="1200" kern="1200" dirty="0"/>
            <a:t>NN (Nodes) indicates lymph node involvement, from NO (no spread) to N3 (extensive nodal involvement).</a:t>
          </a:r>
        </a:p>
        <a:p>
          <a:pPr marL="0" lvl="0" indent="0" algn="l" defTabSz="533400">
            <a:lnSpc>
              <a:spcPct val="90000"/>
            </a:lnSpc>
            <a:spcBef>
              <a:spcPct val="0"/>
            </a:spcBef>
            <a:spcAft>
              <a:spcPct val="35000"/>
            </a:spcAft>
            <a:buNone/>
          </a:pPr>
          <a:r>
            <a:rPr lang="en-US" sz="1200" kern="1200" dirty="0"/>
            <a:t>M (Metastasis)  confirm whether distant spread has occurred  M0 (NONE)  TO  M1 </a:t>
          </a:r>
          <a:br>
            <a:rPr lang="en-US" sz="1200" kern="1200" dirty="0"/>
          </a:br>
          <a:r>
            <a:rPr lang="en-US" sz="1200" kern="1200" dirty="0"/>
            <a:t>(present, </a:t>
          </a:r>
          <a:r>
            <a:rPr lang="en-US" sz="1200" kern="1200" dirty="0" err="1"/>
            <a:t>e.g</a:t>
          </a:r>
          <a:r>
            <a:rPr lang="en-US" sz="1200" kern="1200" dirty="0"/>
            <a:t> . Bone,  liver, lunges). </a:t>
          </a:r>
        </a:p>
      </dsp:txBody>
      <dsp:txXfrm>
        <a:off x="0" y="4603456"/>
        <a:ext cx="6989347" cy="11506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497E7-3053-4024-99E5-4A83E731F0FA}">
      <dsp:nvSpPr>
        <dsp:cNvPr id="0" name=""/>
        <dsp:cNvSpPr/>
      </dsp:nvSpPr>
      <dsp:spPr>
        <a:xfrm>
          <a:off x="0" y="531"/>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7B7FC4-BA9E-442F-9119-F90224A82EDC}">
      <dsp:nvSpPr>
        <dsp:cNvPr id="0" name=""/>
        <dsp:cNvSpPr/>
      </dsp:nvSpPr>
      <dsp:spPr>
        <a:xfrm>
          <a:off x="0" y="531"/>
          <a:ext cx="5181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Surgery lumpectomy /mastectomy)</a:t>
          </a:r>
          <a:endParaRPr lang="en-US" sz="2500" kern="1200"/>
        </a:p>
      </dsp:txBody>
      <dsp:txXfrm>
        <a:off x="0" y="531"/>
        <a:ext cx="5181600" cy="870055"/>
      </dsp:txXfrm>
    </dsp:sp>
    <dsp:sp modelId="{3922D48A-9433-480D-980C-3C49BE009E48}">
      <dsp:nvSpPr>
        <dsp:cNvPr id="0" name=""/>
        <dsp:cNvSpPr/>
      </dsp:nvSpPr>
      <dsp:spPr>
        <a:xfrm>
          <a:off x="0" y="870586"/>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1EBA8D-8973-4FDC-BF33-02AD623BA430}">
      <dsp:nvSpPr>
        <dsp:cNvPr id="0" name=""/>
        <dsp:cNvSpPr/>
      </dsp:nvSpPr>
      <dsp:spPr>
        <a:xfrm>
          <a:off x="0" y="870586"/>
          <a:ext cx="5181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Chemotherapy</a:t>
          </a:r>
          <a:endParaRPr lang="en-US" sz="2500" kern="1200"/>
        </a:p>
      </dsp:txBody>
      <dsp:txXfrm>
        <a:off x="0" y="870586"/>
        <a:ext cx="5181600" cy="870055"/>
      </dsp:txXfrm>
    </dsp:sp>
    <dsp:sp modelId="{28DF7F3E-56D3-4014-B574-EE615E74CED1}">
      <dsp:nvSpPr>
        <dsp:cNvPr id="0" name=""/>
        <dsp:cNvSpPr/>
      </dsp:nvSpPr>
      <dsp:spPr>
        <a:xfrm>
          <a:off x="0" y="1740641"/>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8EC16E-0DBB-4BD3-98A0-DBEB8EF6AAB7}">
      <dsp:nvSpPr>
        <dsp:cNvPr id="0" name=""/>
        <dsp:cNvSpPr/>
      </dsp:nvSpPr>
      <dsp:spPr>
        <a:xfrm>
          <a:off x="0" y="1740641"/>
          <a:ext cx="5181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Radiotherapy </a:t>
          </a:r>
          <a:endParaRPr lang="en-US" sz="2500" kern="1200"/>
        </a:p>
      </dsp:txBody>
      <dsp:txXfrm>
        <a:off x="0" y="1740641"/>
        <a:ext cx="5181600" cy="870055"/>
      </dsp:txXfrm>
    </dsp:sp>
    <dsp:sp modelId="{0EA69E76-D822-4EE6-A220-C14560C405CB}">
      <dsp:nvSpPr>
        <dsp:cNvPr id="0" name=""/>
        <dsp:cNvSpPr/>
      </dsp:nvSpPr>
      <dsp:spPr>
        <a:xfrm>
          <a:off x="0" y="2610696"/>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A2DEE9-3D3E-42F2-9A3C-40E0C7F1B66E}">
      <dsp:nvSpPr>
        <dsp:cNvPr id="0" name=""/>
        <dsp:cNvSpPr/>
      </dsp:nvSpPr>
      <dsp:spPr>
        <a:xfrm>
          <a:off x="0" y="2610696"/>
          <a:ext cx="5181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Hormone therapy</a:t>
          </a:r>
          <a:endParaRPr lang="en-US" sz="2500" kern="1200"/>
        </a:p>
      </dsp:txBody>
      <dsp:txXfrm>
        <a:off x="0" y="2610696"/>
        <a:ext cx="5181600" cy="870055"/>
      </dsp:txXfrm>
    </dsp:sp>
    <dsp:sp modelId="{07683CFB-C4F8-4FE7-B3C9-D9D8AE044102}">
      <dsp:nvSpPr>
        <dsp:cNvPr id="0" name=""/>
        <dsp:cNvSpPr/>
      </dsp:nvSpPr>
      <dsp:spPr>
        <a:xfrm>
          <a:off x="0" y="3480751"/>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C67E41-CF3C-4ADF-9E4D-BED2BBB56871}">
      <dsp:nvSpPr>
        <dsp:cNvPr id="0" name=""/>
        <dsp:cNvSpPr/>
      </dsp:nvSpPr>
      <dsp:spPr>
        <a:xfrm>
          <a:off x="0" y="3480751"/>
          <a:ext cx="5181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Targeted therapy</a:t>
          </a:r>
          <a:endParaRPr lang="en-US" sz="2500" kern="1200"/>
        </a:p>
      </dsp:txBody>
      <dsp:txXfrm>
        <a:off x="0" y="3480751"/>
        <a:ext cx="5181600" cy="8700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5B694-800E-48E6-8461-A59EA1DC1481}">
      <dsp:nvSpPr>
        <dsp:cNvPr id="0" name=""/>
        <dsp:cNvSpPr/>
      </dsp:nvSpPr>
      <dsp:spPr>
        <a:xfrm>
          <a:off x="0" y="707"/>
          <a:ext cx="56062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F61F1E-5CF8-441B-B0D2-EAF42FBEFD2C}">
      <dsp:nvSpPr>
        <dsp:cNvPr id="0" name=""/>
        <dsp:cNvSpPr/>
      </dsp:nvSpPr>
      <dsp:spPr>
        <a:xfrm>
          <a:off x="0" y="707"/>
          <a:ext cx="5606256" cy="115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Breast cancer in women is typically painless, only around  5% of cases involving a painful lump.</a:t>
          </a:r>
          <a:endParaRPr lang="en-US" sz="1800" kern="1200" dirty="0"/>
        </a:p>
      </dsp:txBody>
      <dsp:txXfrm>
        <a:off x="0" y="707"/>
        <a:ext cx="5606256" cy="1158299"/>
      </dsp:txXfrm>
    </dsp:sp>
    <dsp:sp modelId="{228F93E9-6BA9-40A7-8F80-8E8E19F29FD9}">
      <dsp:nvSpPr>
        <dsp:cNvPr id="0" name=""/>
        <dsp:cNvSpPr/>
      </dsp:nvSpPr>
      <dsp:spPr>
        <a:xfrm>
          <a:off x="0" y="1159007"/>
          <a:ext cx="56062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7804D4-F44C-4EAF-83D6-24E7DDDB8A1A}">
      <dsp:nvSpPr>
        <dsp:cNvPr id="0" name=""/>
        <dsp:cNvSpPr/>
      </dsp:nvSpPr>
      <dsp:spPr>
        <a:xfrm>
          <a:off x="0" y="1159007"/>
          <a:ext cx="5606256" cy="115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Beyond the presence of a breast mass, other symptoms can include limited mobility of the lump, skin changes such as thickening, puffiness, or redness, and nipple abnormalities (Cancer Research UK, 2024).</a:t>
          </a:r>
          <a:endParaRPr lang="en-US" sz="1800" kern="1200" dirty="0"/>
        </a:p>
      </dsp:txBody>
      <dsp:txXfrm>
        <a:off x="0" y="1159007"/>
        <a:ext cx="5606256" cy="1158299"/>
      </dsp:txXfrm>
    </dsp:sp>
    <dsp:sp modelId="{0FA35950-6019-4861-A82A-5BFB88FD3DE0}">
      <dsp:nvSpPr>
        <dsp:cNvPr id="0" name=""/>
        <dsp:cNvSpPr/>
      </dsp:nvSpPr>
      <dsp:spPr>
        <a:xfrm>
          <a:off x="0" y="2317307"/>
          <a:ext cx="56062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6365FA-E6E5-4660-804D-2E1E3844AC51}">
      <dsp:nvSpPr>
        <dsp:cNvPr id="0" name=""/>
        <dsp:cNvSpPr/>
      </dsp:nvSpPr>
      <dsp:spPr>
        <a:xfrm>
          <a:off x="0" y="2317307"/>
          <a:ext cx="5606256" cy="115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Management strategies include surgery, radiotherapy, and hormone therapy, with newer approaches such as targeted therapies and gene-based treatments continuing to develop (Waks and Winter, 2019).</a:t>
          </a:r>
          <a:endParaRPr lang="en-US" sz="1800" kern="1200" dirty="0"/>
        </a:p>
      </dsp:txBody>
      <dsp:txXfrm>
        <a:off x="0" y="2317307"/>
        <a:ext cx="5606256" cy="1158299"/>
      </dsp:txXfrm>
    </dsp:sp>
    <dsp:sp modelId="{A7230B0A-A044-4920-BE65-11EBFED20A76}">
      <dsp:nvSpPr>
        <dsp:cNvPr id="0" name=""/>
        <dsp:cNvSpPr/>
      </dsp:nvSpPr>
      <dsp:spPr>
        <a:xfrm>
          <a:off x="0" y="3475606"/>
          <a:ext cx="56062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CD5196-24A1-413A-8F73-F3BBCBD7472A}">
      <dsp:nvSpPr>
        <dsp:cNvPr id="0" name=""/>
        <dsp:cNvSpPr/>
      </dsp:nvSpPr>
      <dsp:spPr>
        <a:xfrm>
          <a:off x="0" y="3475606"/>
          <a:ext cx="5606256" cy="115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Due to advances in early detection and treatment, survival rates have significantly improved, with approximately 90% of women surviving five years or more after diagnosis (Cancer Research UK, 2023).</a:t>
          </a:r>
          <a:endParaRPr lang="en-US" sz="1800" kern="1200" dirty="0"/>
        </a:p>
      </dsp:txBody>
      <dsp:txXfrm>
        <a:off x="0" y="3475606"/>
        <a:ext cx="5606256" cy="1158299"/>
      </dsp:txXfrm>
    </dsp:sp>
    <dsp:sp modelId="{1B859918-A4F9-45AA-B6D2-2E0A177C6F70}">
      <dsp:nvSpPr>
        <dsp:cNvPr id="0" name=""/>
        <dsp:cNvSpPr/>
      </dsp:nvSpPr>
      <dsp:spPr>
        <a:xfrm>
          <a:off x="0" y="4633906"/>
          <a:ext cx="56062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E6409E-A22B-41A1-9E9B-67B166AA423B}">
      <dsp:nvSpPr>
        <dsp:cNvPr id="0" name=""/>
        <dsp:cNvSpPr/>
      </dsp:nvSpPr>
      <dsp:spPr>
        <a:xfrm>
          <a:off x="0" y="4633906"/>
          <a:ext cx="5606256" cy="115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Ongoing research remain essential to further enhance early diagnosis, treatment effectiveness and patient outcomes.      </a:t>
          </a:r>
          <a:endParaRPr lang="en-US" sz="1800" kern="1200" dirty="0"/>
        </a:p>
      </dsp:txBody>
      <dsp:txXfrm>
        <a:off x="0" y="4633906"/>
        <a:ext cx="5606256" cy="1158299"/>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22:16:20.635"/>
    </inkml:context>
    <inkml:brush xml:id="br0">
      <inkml:brushProperty name="width" value="0.035" units="cm"/>
      <inkml:brushProperty name="height" value="0.035" units="cm"/>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F73231-F999-45B3-BB85-CDE7821A0277}" type="datetimeFigureOut">
              <a:rPr lang="en-GB" smtClean="0"/>
              <a:t>21/03/2026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98B7AB-859B-4357-B4CE-7DE850816817}" type="slidenum">
              <a:rPr lang="en-GB" smtClean="0"/>
              <a:t>‹#›</a:t>
            </a:fld>
            <a:endParaRPr lang="en-GB"/>
          </a:p>
        </p:txBody>
      </p:sp>
    </p:spTree>
    <p:extLst>
      <p:ext uri="{BB962C8B-B14F-4D97-AF65-F5344CB8AC3E}">
        <p14:creationId xmlns:p14="http://schemas.microsoft.com/office/powerpoint/2010/main" val="35594736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98B7AB-859B-4357-B4CE-7DE850816817}" type="slidenum">
              <a:rPr lang="en-GB" smtClean="0"/>
              <a:t>3</a:t>
            </a:fld>
            <a:endParaRPr lang="en-GB"/>
          </a:p>
        </p:txBody>
      </p:sp>
    </p:spTree>
    <p:extLst>
      <p:ext uri="{BB962C8B-B14F-4D97-AF65-F5344CB8AC3E}">
        <p14:creationId xmlns:p14="http://schemas.microsoft.com/office/powerpoint/2010/main" val="3876229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98B7AB-859B-4357-B4CE-7DE850816817}" type="slidenum">
              <a:rPr lang="en-GB" smtClean="0"/>
              <a:t>4</a:t>
            </a:fld>
            <a:endParaRPr lang="en-GB"/>
          </a:p>
        </p:txBody>
      </p:sp>
    </p:spTree>
    <p:extLst>
      <p:ext uri="{BB962C8B-B14F-4D97-AF65-F5344CB8AC3E}">
        <p14:creationId xmlns:p14="http://schemas.microsoft.com/office/powerpoint/2010/main" val="34414795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A63F5-38A6-09C9-E667-125D40A14B5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5CD9812-2549-4A28-4C02-2018EC2D4D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66B6D49-3A30-F070-C894-45B8BAFE8438}"/>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5" name="Footer Placeholder 4">
            <a:extLst>
              <a:ext uri="{FF2B5EF4-FFF2-40B4-BE49-F238E27FC236}">
                <a16:creationId xmlns:a16="http://schemas.microsoft.com/office/drawing/2014/main" id="{95434991-FB26-574E-6096-41AB904345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12D5A3-78ED-862E-4042-6782CBDA62E2}"/>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3073460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CDEBD-E39A-2642-6FE0-26DA3354FED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63EE1D1-A592-F6A9-AD1C-5B8BB0FC6A7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722F0E-8649-6458-D23B-B3FD6D48B237}"/>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5" name="Footer Placeholder 4">
            <a:extLst>
              <a:ext uri="{FF2B5EF4-FFF2-40B4-BE49-F238E27FC236}">
                <a16:creationId xmlns:a16="http://schemas.microsoft.com/office/drawing/2014/main" id="{288CD8AF-855D-1CEA-32D3-50C1692897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A46EAE-AF5D-04B5-56C0-955213A01285}"/>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3000154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5C748-53A2-5071-56B1-FE0E7B2044D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3F503A5-0957-EE66-B4A2-3743E41510C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FC101E6-01B2-5AB8-EA73-281F5B097FB0}"/>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5" name="Footer Placeholder 4">
            <a:extLst>
              <a:ext uri="{FF2B5EF4-FFF2-40B4-BE49-F238E27FC236}">
                <a16:creationId xmlns:a16="http://schemas.microsoft.com/office/drawing/2014/main" id="{FD20F7F7-B9C8-F1B0-5732-7FEC84F0BD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AB9B77-8A19-D254-0C8A-B49DA9D00245}"/>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2764055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3871A-0B82-B1FF-F98C-203516A7A31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B295B69-15B7-F986-99A8-835699B4F6E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FC91DA0-BFF1-E4AF-5E54-5213E335D27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CD169A4-14B5-2E42-5E2D-8FB38A3CD3FB}"/>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6" name="Footer Placeholder 5">
            <a:extLst>
              <a:ext uri="{FF2B5EF4-FFF2-40B4-BE49-F238E27FC236}">
                <a16:creationId xmlns:a16="http://schemas.microsoft.com/office/drawing/2014/main" id="{05DC36FD-4078-E739-1A4E-575DA3AD50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CCE2CD-7054-8A7E-2095-7D13D5370C36}"/>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3061356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C9E00-0D30-C460-7653-49693BBE47D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849D966-56E2-E6B1-B24F-D167A57E55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9ECB6CD-140D-75A3-C639-8140CF240B4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B197BC4-37EC-15A8-75BA-802048A88D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87341E2-9CE7-737E-ABE4-750D40233D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EFB2FDF-D19B-3DEE-CEF5-2C7117DD04CB}"/>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8" name="Footer Placeholder 7">
            <a:extLst>
              <a:ext uri="{FF2B5EF4-FFF2-40B4-BE49-F238E27FC236}">
                <a16:creationId xmlns:a16="http://schemas.microsoft.com/office/drawing/2014/main" id="{8BB22739-FD5E-3357-CD1C-22FE282A7C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212661-AF62-AD3F-644E-88FEB29D41C4}"/>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3949399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94C58-833B-73AD-3AE9-31A4D585208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62A859E-629E-31A9-A4F6-D6F66A75F4D0}"/>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4" name="Footer Placeholder 3">
            <a:extLst>
              <a:ext uri="{FF2B5EF4-FFF2-40B4-BE49-F238E27FC236}">
                <a16:creationId xmlns:a16="http://schemas.microsoft.com/office/drawing/2014/main" id="{BAB7AAE1-C8A5-374F-13E0-C4FFB19D90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A778F8-56F5-D1E1-39C8-AEDBA23B3C66}"/>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330991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4D3A09-B4D6-2670-26FB-E6B26E27D3E2}"/>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3" name="Footer Placeholder 2">
            <a:extLst>
              <a:ext uri="{FF2B5EF4-FFF2-40B4-BE49-F238E27FC236}">
                <a16:creationId xmlns:a16="http://schemas.microsoft.com/office/drawing/2014/main" id="{8C94A9B2-B364-DA04-ADF7-D0313F09DD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43C5FF-1D3C-5FB1-BD31-C9DDCA1DFEBF}"/>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1456030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A7938-6ED8-25A1-5A85-8432BA2382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37464F6-25A4-E137-D6FD-1A08079EB5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9533966-547F-5016-E6CE-33BF0C978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3D6E57-0921-1246-7502-1FBA42296F4A}"/>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6" name="Footer Placeholder 5">
            <a:extLst>
              <a:ext uri="{FF2B5EF4-FFF2-40B4-BE49-F238E27FC236}">
                <a16:creationId xmlns:a16="http://schemas.microsoft.com/office/drawing/2014/main" id="{F0D79678-2E45-468E-C77A-7E284C239E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6D22E-C9B8-D6A0-BC66-ABFFD552C70F}"/>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193491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61C43-24BF-39F9-6EB4-D3E540395D8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9D04AC4-D25E-8F4C-6FEB-B57F5B4A8F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5F1AE2-F014-FFD3-3082-FD002AC770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7F37C85-4A02-1A90-860B-E39B7C5FD251}"/>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6" name="Footer Placeholder 5">
            <a:extLst>
              <a:ext uri="{FF2B5EF4-FFF2-40B4-BE49-F238E27FC236}">
                <a16:creationId xmlns:a16="http://schemas.microsoft.com/office/drawing/2014/main" id="{9818A377-F496-A905-4D57-4324026DE2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836FF8-F166-203F-6788-CF3F1048D56C}"/>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882023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50A0E-60D3-51CE-B517-6FF54B3F3BC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8BD00D6-6DB5-D1EE-A667-890385E01EA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8E62C8E-25BA-1BB5-BB51-3799006F7337}"/>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5" name="Footer Placeholder 4">
            <a:extLst>
              <a:ext uri="{FF2B5EF4-FFF2-40B4-BE49-F238E27FC236}">
                <a16:creationId xmlns:a16="http://schemas.microsoft.com/office/drawing/2014/main" id="{F4A6CB60-8C9C-6019-D469-6BA51A1291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67D1BD-BB6E-AED9-402C-A51ADA008019}"/>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440622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D27F71-EE3F-135B-7036-F5146D6E298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035BD49-E42E-30AE-6289-2FAFD03FA8E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766F8FE-AD83-509E-F74A-5CC04329B5C3}"/>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5" name="Footer Placeholder 4">
            <a:extLst>
              <a:ext uri="{FF2B5EF4-FFF2-40B4-BE49-F238E27FC236}">
                <a16:creationId xmlns:a16="http://schemas.microsoft.com/office/drawing/2014/main" id="{E43F0A37-02E5-DFB0-5CD9-BF1A446818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9C9FBE-D74D-26A5-D43B-8D8A76A87077}"/>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1069776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C434E7-8A3F-6C88-C67A-E02EBB2249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64AC4D1-FC43-4147-B9E6-016C2FD4FB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C25B1C2-C106-51BB-A675-CE41F3D941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2C166B6-189B-48A5-A71A-710D98658ADC}" type="datetimeFigureOut">
              <a:rPr lang="en-GB" smtClean="0"/>
              <a:t>21/03/2026</a:t>
            </a:fld>
            <a:endParaRPr lang="en-GB"/>
          </a:p>
        </p:txBody>
      </p:sp>
      <p:sp>
        <p:nvSpPr>
          <p:cNvPr id="5" name="Footer Placeholder 4">
            <a:extLst>
              <a:ext uri="{FF2B5EF4-FFF2-40B4-BE49-F238E27FC236}">
                <a16:creationId xmlns:a16="http://schemas.microsoft.com/office/drawing/2014/main" id="{D87B600D-E6E0-0419-8454-B9E0A7F208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A540A1A-0E82-12C2-CC45-8F7CE670A7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56BDD49-86C3-4C66-A289-209EB8695619}" type="slidenum">
              <a:rPr lang="en-GB" smtClean="0"/>
              <a:t>‹#›</a:t>
            </a:fld>
            <a:endParaRPr lang="en-GB"/>
          </a:p>
        </p:txBody>
      </p:sp>
    </p:spTree>
    <p:extLst>
      <p:ext uri="{BB962C8B-B14F-4D97-AF65-F5344CB8AC3E}">
        <p14:creationId xmlns:p14="http://schemas.microsoft.com/office/powerpoint/2010/main" val="4043768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g"/><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Layout" Target="../diagrams/layout6.xml"/><Relationship Id="rId7" Type="http://schemas.openxmlformats.org/officeDocument/2006/relationships/customXml" Target="../ink/ink1.xml"/><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Layout" Target="../diagrams/layout7.xml"/><Relationship Id="rId7" Type="http://schemas.openxmlformats.org/officeDocument/2006/relationships/image" Target="../media/image7.jpe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9" Type="http://schemas.openxmlformats.org/officeDocument/2006/relationships/image" Target="../media/image9.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1F4E816-8D18-1646-3EA6-9765F8906130}"/>
              </a:ext>
            </a:extLst>
          </p:cNvPr>
          <p:cNvGraphicFramePr>
            <a:graphicFrameLocks noGrp="1"/>
          </p:cNvGraphicFramePr>
          <p:nvPr>
            <p:ph idx="1"/>
            <p:extLst>
              <p:ext uri="{D42A27DB-BD31-4B8C-83A1-F6EECF244321}">
                <p14:modId xmlns:p14="http://schemas.microsoft.com/office/powerpoint/2010/main" val="371783210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F3FA841E-0FE6-E3B6-D74C-154F97BEE27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23533715"/>
      </p:ext>
    </p:extLst>
  </p:cSld>
  <p:clrMapOvr>
    <a:masterClrMapping/>
  </p:clrMapOvr>
  <mc:AlternateContent xmlns:mc="http://schemas.openxmlformats.org/markup-compatibility/2006">
    <mc:Choice xmlns:p14="http://schemas.microsoft.com/office/powerpoint/2010/main" Requires="p14">
      <p:transition spd="slow" p14:dur="2000" advTm="10753"/>
    </mc:Choice>
    <mc:Fallback>
      <p:transition spd="slow" advTm="10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 name="Rectangle 12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Rectangle 12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6" name="Rectangle 12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0" name="Freeform: Shape 12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8704B96-3EDE-6E48-0D2C-25A3FACCB6F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introduction</a:t>
            </a:r>
          </a:p>
        </p:txBody>
      </p:sp>
      <p:pic>
        <p:nvPicPr>
          <p:cNvPr id="4" name="Picture 3" descr="Molecular glass structure">
            <a:extLst>
              <a:ext uri="{FF2B5EF4-FFF2-40B4-BE49-F238E27FC236}">
                <a16:creationId xmlns:a16="http://schemas.microsoft.com/office/drawing/2014/main" id="{024333BF-1870-0DD0-BFCB-8CD260158114}"/>
              </a:ext>
            </a:extLst>
          </p:cNvPr>
          <p:cNvPicPr>
            <a:picLocks noChangeAspect="1"/>
          </p:cNvPicPr>
          <p:nvPr/>
        </p:nvPicPr>
        <p:blipFill>
          <a:blip r:embed="rId2">
            <a:extLst>
              <a:ext uri="{28A0092B-C50C-407E-A947-70E740481C1C}">
                <a14:useLocalDpi xmlns:a14="http://schemas.microsoft.com/office/drawing/2010/main" val="0"/>
              </a:ext>
            </a:extLst>
          </a:blip>
          <a:srcRect l="11199" t="544" r="18089" b="1"/>
          <a:stretch>
            <a:fillRect/>
          </a:stretch>
        </p:blipFill>
        <p:spPr>
          <a:xfrm>
            <a:off x="4502428" y="570694"/>
            <a:ext cx="7225748" cy="5716611"/>
          </a:xfrm>
          <a:prstGeom prst="rect">
            <a:avLst/>
          </a:prstGeom>
        </p:spPr>
      </p:pic>
      <p:graphicFrame>
        <p:nvGraphicFramePr>
          <p:cNvPr id="42" name="Content Placeholder 2">
            <a:extLst>
              <a:ext uri="{FF2B5EF4-FFF2-40B4-BE49-F238E27FC236}">
                <a16:creationId xmlns:a16="http://schemas.microsoft.com/office/drawing/2014/main" id="{15E20108-45E9-0F87-8CDA-B8A4B1A914DD}"/>
              </a:ext>
            </a:extLst>
          </p:cNvPr>
          <p:cNvGraphicFramePr>
            <a:graphicFrameLocks noGrp="1"/>
          </p:cNvGraphicFramePr>
          <p:nvPr>
            <p:ph idx="4294967295"/>
            <p:extLst>
              <p:ext uri="{D42A27DB-BD31-4B8C-83A1-F6EECF244321}">
                <p14:modId xmlns:p14="http://schemas.microsoft.com/office/powerpoint/2010/main" val="1729527720"/>
              </p:ext>
            </p:extLst>
          </p:nvPr>
        </p:nvGraphicFramePr>
        <p:xfrm>
          <a:off x="4581727" y="369116"/>
          <a:ext cx="6684687" cy="5826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7142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9" name="Rectangle 188">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bstract background of glass spheres connected">
            <a:extLst>
              <a:ext uri="{FF2B5EF4-FFF2-40B4-BE49-F238E27FC236}">
                <a16:creationId xmlns:a16="http://schemas.microsoft.com/office/drawing/2014/main" id="{F8AB1F04-16C9-E237-A65F-DDA9626132D6}"/>
              </a:ext>
            </a:extLst>
          </p:cNvPr>
          <p:cNvPicPr>
            <a:picLocks noChangeAspect="1"/>
          </p:cNvPicPr>
          <p:nvPr/>
        </p:nvPicPr>
        <p:blipFill>
          <a:blip r:embed="rId3">
            <a:extLst>
              <a:ext uri="{28A0092B-C50C-407E-A947-70E740481C1C}">
                <a14:useLocalDpi xmlns:a14="http://schemas.microsoft.com/office/drawing/2010/main" val="0"/>
              </a:ext>
            </a:extLst>
          </a:blip>
          <a:srcRect l="35364" t="7697" b="1394"/>
          <a:stretch>
            <a:fillRect/>
          </a:stretch>
        </p:blipFill>
        <p:spPr>
          <a:xfrm>
            <a:off x="-86337" y="21235"/>
            <a:ext cx="8668492" cy="6857990"/>
          </a:xfrm>
          <a:prstGeom prst="rect">
            <a:avLst/>
          </a:prstGeom>
        </p:spPr>
      </p:pic>
      <p:sp>
        <p:nvSpPr>
          <p:cNvPr id="191" name="Rectangle 190">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3786BD-25C0-DDB3-A08C-1DC81947B74D}"/>
              </a:ext>
            </a:extLst>
          </p:cNvPr>
          <p:cNvSpPr>
            <a:spLocks noGrp="1"/>
          </p:cNvSpPr>
          <p:nvPr>
            <p:ph type="title"/>
          </p:nvPr>
        </p:nvSpPr>
        <p:spPr>
          <a:xfrm>
            <a:off x="3588153" y="125079"/>
            <a:ext cx="8245860" cy="718455"/>
          </a:xfrm>
        </p:spPr>
        <p:txBody>
          <a:bodyPr anchor="b">
            <a:normAutofit/>
          </a:bodyPr>
          <a:lstStyle/>
          <a:p>
            <a:r>
              <a:rPr lang="en-GB" sz="2800" dirty="0">
                <a:solidFill>
                  <a:schemeClr val="bg1"/>
                </a:solidFill>
              </a:rPr>
              <a:t>Anatomy of the breast </a:t>
            </a:r>
          </a:p>
        </p:txBody>
      </p:sp>
      <p:sp>
        <p:nvSpPr>
          <p:cNvPr id="193" name="Rectangle 19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5" name="Rectangle 19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8CF35CA-73F0-068B-1EFC-41B36C8A0D62}"/>
              </a:ext>
            </a:extLst>
          </p:cNvPr>
          <p:cNvSpPr>
            <a:spLocks noGrp="1"/>
          </p:cNvSpPr>
          <p:nvPr>
            <p:ph idx="1"/>
          </p:nvPr>
        </p:nvSpPr>
        <p:spPr>
          <a:xfrm>
            <a:off x="7454096" y="555585"/>
            <a:ext cx="4379917" cy="6281180"/>
          </a:xfrm>
        </p:spPr>
        <p:txBody>
          <a:bodyPr anchor="t">
            <a:normAutofit fontScale="92500" lnSpcReduction="10000"/>
          </a:bodyPr>
          <a:lstStyle/>
          <a:p>
            <a:r>
              <a:rPr lang="en-GB" sz="1600" dirty="0">
                <a:solidFill>
                  <a:schemeClr val="bg1"/>
                </a:solidFill>
              </a:rPr>
              <a:t>Anatomy and diagnose precise anatomical knowledge is the first step in identifying breast abnormalities.</a:t>
            </a:r>
          </a:p>
          <a:p>
            <a:r>
              <a:rPr lang="en-GB" sz="1600" dirty="0">
                <a:solidFill>
                  <a:schemeClr val="bg1"/>
                </a:solidFill>
              </a:rPr>
              <a:t>Research gap current understanding has only recently advanced beyond 160-years old foundation studies.</a:t>
            </a:r>
          </a:p>
          <a:p>
            <a:r>
              <a:rPr lang="en-GB" sz="1600" dirty="0">
                <a:solidFill>
                  <a:schemeClr val="bg1"/>
                </a:solidFill>
              </a:rPr>
              <a:t>Glandular system the breast consists of 15 to 20 lobes each, further divided into smaller lobules where milk production occurs.</a:t>
            </a:r>
          </a:p>
          <a:p>
            <a:r>
              <a:rPr lang="en-GB" sz="1600" dirty="0">
                <a:solidFill>
                  <a:schemeClr val="bg1"/>
                </a:solidFill>
              </a:rPr>
              <a:t>   Revised ductal anatomy contrary to historical models, modern imaging shows the ductal system is less complex then previously though. these ducts are highly flexible and compressible rather then rigid.</a:t>
            </a:r>
          </a:p>
          <a:p>
            <a:r>
              <a:rPr lang="en-GB" sz="1600" dirty="0">
                <a:solidFill>
                  <a:schemeClr val="bg1"/>
                </a:solidFill>
              </a:rPr>
              <a:t>Adipose and connective tissue: </a:t>
            </a:r>
          </a:p>
          <a:p>
            <a:r>
              <a:rPr lang="en-GB" sz="1600" dirty="0">
                <a:solidFill>
                  <a:schemeClr val="bg1"/>
                </a:solidFill>
              </a:rPr>
              <a:t>The breast is supported by cooper’s ligaments. the  proportion of adipose (fatty) tissue varies significantly between individuals and is integrated directly within glandular tissue rather then  just surrounding </a:t>
            </a:r>
            <a:r>
              <a:rPr lang="en-GB" sz="900" dirty="0">
                <a:solidFill>
                  <a:schemeClr val="bg1"/>
                </a:solidFill>
              </a:rPr>
              <a:t>it.</a:t>
            </a:r>
          </a:p>
          <a:p>
            <a:r>
              <a:rPr lang="en-GB" sz="1800" dirty="0">
                <a:solidFill>
                  <a:schemeClr val="bg1"/>
                </a:solidFill>
              </a:rPr>
              <a:t>   vascular and lymphatic supply :</a:t>
            </a:r>
          </a:p>
          <a:p>
            <a:r>
              <a:rPr lang="en-GB" sz="1800" dirty="0">
                <a:solidFill>
                  <a:schemeClr val="bg1"/>
                </a:solidFill>
              </a:rPr>
              <a:t>The breast receives its blood supply primarily from the internal mammary and lateral thoracic arteries. The lymphatic system, crucial for understanding cancer metastasis, drains predominantly into the axillary lymph nodes. </a:t>
            </a:r>
          </a:p>
        </p:txBody>
      </p:sp>
    </p:spTree>
    <p:extLst>
      <p:ext uri="{BB962C8B-B14F-4D97-AF65-F5344CB8AC3E}">
        <p14:creationId xmlns:p14="http://schemas.microsoft.com/office/powerpoint/2010/main" val="3009703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3AD630B4-4CCC-7B1D-1803-DAED942D7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uspended clear particles">
            <a:extLst>
              <a:ext uri="{FF2B5EF4-FFF2-40B4-BE49-F238E27FC236}">
                <a16:creationId xmlns:a16="http://schemas.microsoft.com/office/drawing/2014/main" id="{D01FEAEA-9542-FB71-E04A-87DFCE8BA009}"/>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t="5078" b="4922"/>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D002C3F2-ADE4-1CE1-7147-2B22FB3A4F31}"/>
              </a:ext>
            </a:extLst>
          </p:cNvPr>
          <p:cNvSpPr>
            <a:spLocks noGrp="1"/>
          </p:cNvSpPr>
          <p:nvPr>
            <p:ph type="title"/>
          </p:nvPr>
        </p:nvSpPr>
        <p:spPr>
          <a:xfrm>
            <a:off x="0" y="745436"/>
            <a:ext cx="12056165" cy="5864086"/>
          </a:xfrm>
        </p:spPr>
        <p:txBody>
          <a:bodyPr vert="horz" lIns="91440" tIns="45720" rIns="91440" bIns="45720" rtlCol="0" anchor="t">
            <a:noAutofit/>
          </a:bodyPr>
          <a:lstStyle/>
          <a:p>
            <a:pPr marL="285750" indent="-285750"/>
            <a:br>
              <a:rPr lang="en-US" sz="1600" dirty="0">
                <a:solidFill>
                  <a:srgbClr val="FFFFFF"/>
                </a:solidFill>
              </a:rPr>
            </a:br>
            <a:r>
              <a:rPr lang="en-US" sz="1600" dirty="0">
                <a:solidFill>
                  <a:srgbClr val="FFFFFF"/>
                </a:solidFill>
              </a:rPr>
              <a:t>Risk factor for breast cancer include increasing age, family history and genetic mutation, hormonal and reproductive factor, unhealthy lifestyle habits, exposure to radiation, and previous breast disease. </a:t>
            </a:r>
            <a:br>
              <a:rPr lang="en-US" sz="1600" dirty="0">
                <a:solidFill>
                  <a:srgbClr val="FFFFFF"/>
                </a:solidFill>
              </a:rPr>
            </a:br>
            <a:r>
              <a:rPr lang="en-US" sz="1600" dirty="0">
                <a:solidFill>
                  <a:srgbClr val="FFFFFF"/>
                </a:solidFill>
              </a:rPr>
              <a:t> Age is a major determinant of breast cancer risk, with majority of the cases diagnosed in women over 50 (Breast Cancer NOW,2023).</a:t>
            </a:r>
            <a:br>
              <a:rPr lang="en-US" sz="1600" dirty="0">
                <a:solidFill>
                  <a:srgbClr val="FFFFFF"/>
                </a:solidFill>
              </a:rPr>
            </a:br>
            <a:r>
              <a:rPr lang="en-US" sz="1600" dirty="0">
                <a:solidFill>
                  <a:srgbClr val="FFFFFF"/>
                </a:solidFill>
              </a:rPr>
              <a:t>Family history and genetics</a:t>
            </a:r>
            <a:br>
              <a:rPr lang="en-US" sz="1600" dirty="0">
                <a:solidFill>
                  <a:srgbClr val="FFFFFF"/>
                </a:solidFill>
              </a:rPr>
            </a:br>
            <a:r>
              <a:rPr lang="en-US" sz="1600" dirty="0">
                <a:solidFill>
                  <a:srgbClr val="FFFFFF"/>
                </a:solidFill>
              </a:rPr>
              <a:t>a person ‘s risk of breast cancer increases if a first- degree female relative has been diagnosed with the condition. Furthermore, the national cancer institute (2022) not es that specific genetic mutations passed through families, such as BRCA1 and BRCA2, are significant risk factors for the disease.</a:t>
            </a:r>
            <a:br>
              <a:rPr lang="en-US" sz="1600" dirty="0">
                <a:solidFill>
                  <a:srgbClr val="FFFFFF"/>
                </a:solidFill>
              </a:rPr>
            </a:br>
            <a:r>
              <a:rPr lang="en-US" sz="1600" dirty="0">
                <a:solidFill>
                  <a:srgbClr val="FFFFFF"/>
                </a:solidFill>
              </a:rPr>
              <a:t>   Breast Density </a:t>
            </a:r>
            <a:br>
              <a:rPr lang="en-US" sz="1600" dirty="0">
                <a:solidFill>
                  <a:srgbClr val="FFFFFF"/>
                </a:solidFill>
              </a:rPr>
            </a:br>
            <a:r>
              <a:rPr lang="en-US" sz="1600" dirty="0">
                <a:solidFill>
                  <a:srgbClr val="FFFFFF"/>
                </a:solidFill>
              </a:rPr>
              <a:t>High breast density is another recognized risk factor. Women with dense breast tissue have more glandular and connective tissue compared to fatty tissue, which can increase the likelihood of breast cancer and make </a:t>
            </a:r>
            <a:r>
              <a:rPr lang="en-US" sz="1600" dirty="0" err="1">
                <a:solidFill>
                  <a:srgbClr val="FFFFFF"/>
                </a:solidFill>
              </a:rPr>
              <a:t>tumours</a:t>
            </a:r>
            <a:r>
              <a:rPr lang="en-US" sz="1600" dirty="0">
                <a:solidFill>
                  <a:srgbClr val="FFFFFF"/>
                </a:solidFill>
              </a:rPr>
              <a:t> harder to detect during screening (</a:t>
            </a:r>
            <a:r>
              <a:rPr lang="en-US" sz="1600" dirty="0" err="1">
                <a:solidFill>
                  <a:srgbClr val="FFFFFF"/>
                </a:solidFill>
              </a:rPr>
              <a:t>Miglioretti</a:t>
            </a:r>
            <a:r>
              <a:rPr lang="en-US" sz="1600" dirty="0">
                <a:solidFill>
                  <a:srgbClr val="FFFFFF"/>
                </a:solidFill>
              </a:rPr>
              <a:t> et al, 2018).  </a:t>
            </a:r>
            <a:br>
              <a:rPr lang="en-US" sz="1600" dirty="0">
                <a:solidFill>
                  <a:srgbClr val="FFFFFF"/>
                </a:solidFill>
              </a:rPr>
            </a:br>
            <a:r>
              <a:rPr lang="en-US" sz="1600" dirty="0">
                <a:solidFill>
                  <a:srgbClr val="FFFFFF"/>
                </a:solidFill>
              </a:rPr>
              <a:t>Hormonal factor</a:t>
            </a:r>
            <a:br>
              <a:rPr lang="en-US" sz="1600" dirty="0">
                <a:solidFill>
                  <a:srgbClr val="FFFFFF"/>
                </a:solidFill>
              </a:rPr>
            </a:br>
            <a:r>
              <a:rPr lang="en-US" sz="1600" dirty="0">
                <a:solidFill>
                  <a:srgbClr val="FFFFFF"/>
                </a:solidFill>
              </a:rPr>
              <a:t>prolong exposure to </a:t>
            </a:r>
            <a:r>
              <a:rPr lang="en-US" sz="1600" dirty="0" err="1">
                <a:solidFill>
                  <a:srgbClr val="FFFFFF"/>
                </a:solidFill>
              </a:rPr>
              <a:t>oestrogen</a:t>
            </a:r>
            <a:r>
              <a:rPr lang="en-US" sz="1600" dirty="0">
                <a:solidFill>
                  <a:srgbClr val="FFFFFF"/>
                </a:solidFill>
              </a:rPr>
              <a:t> is associated with an increased risk of breast cancer. This may </a:t>
            </a:r>
            <a:r>
              <a:rPr lang="en-US" sz="1600" dirty="0" err="1">
                <a:solidFill>
                  <a:srgbClr val="FFFFFF"/>
                </a:solidFill>
              </a:rPr>
              <a:t>occure</a:t>
            </a:r>
            <a:r>
              <a:rPr lang="en-US" sz="1600" dirty="0">
                <a:solidFill>
                  <a:srgbClr val="FFFFFF"/>
                </a:solidFill>
              </a:rPr>
              <a:t> in women who start menstruation at an early age, experience menopause later in life, or use hormone replacement therapy for extended periods (Cancer Research UK,2023).</a:t>
            </a:r>
            <a:br>
              <a:rPr lang="en-US" sz="1600" dirty="0">
                <a:solidFill>
                  <a:srgbClr val="FFFFFF"/>
                </a:solidFill>
              </a:rPr>
            </a:br>
            <a:r>
              <a:rPr lang="en-US" sz="1600" dirty="0">
                <a:solidFill>
                  <a:srgbClr val="FFFFFF"/>
                </a:solidFill>
              </a:rPr>
              <a:t>Lifestyle choice </a:t>
            </a:r>
            <a:br>
              <a:rPr lang="en-US" sz="1600" dirty="0">
                <a:solidFill>
                  <a:srgbClr val="FFFFFF"/>
                </a:solidFill>
              </a:rPr>
            </a:br>
            <a:r>
              <a:rPr lang="en-US" sz="1600" dirty="0">
                <a:solidFill>
                  <a:srgbClr val="FFFFFF"/>
                </a:solidFill>
              </a:rPr>
              <a:t>Certain habits can elevate risk level, including tobacco use, regular alcohol intake and a sedentary lifestyle. </a:t>
            </a:r>
            <a:br>
              <a:rPr lang="en-US" sz="1600" dirty="0">
                <a:solidFill>
                  <a:srgbClr val="FFFFFF"/>
                </a:solidFill>
              </a:rPr>
            </a:br>
            <a:br>
              <a:rPr lang="en-US" sz="1600" dirty="0">
                <a:solidFill>
                  <a:srgbClr val="FFFFFF"/>
                </a:solidFill>
              </a:rPr>
            </a:br>
            <a:r>
              <a:rPr lang="en-US" sz="1600" dirty="0">
                <a:solidFill>
                  <a:srgbClr val="FFFFFF"/>
                </a:solidFill>
              </a:rPr>
              <a:t>Reproductive history </a:t>
            </a:r>
            <a:br>
              <a:rPr lang="en-US" sz="1600" dirty="0">
                <a:solidFill>
                  <a:srgbClr val="FFFFFF"/>
                </a:solidFill>
              </a:rPr>
            </a:br>
            <a:br>
              <a:rPr lang="en-US" sz="1600" dirty="0">
                <a:solidFill>
                  <a:srgbClr val="FFFFFF"/>
                </a:solidFill>
              </a:rPr>
            </a:br>
            <a:r>
              <a:rPr lang="en-US" sz="1600" dirty="0">
                <a:solidFill>
                  <a:srgbClr val="FFFFFF"/>
                </a:solidFill>
              </a:rPr>
              <a:t>risk may be higher for women who never had children, or those who give birth to their first child after the age of  30,and those who opted not to breastfeed.</a:t>
            </a:r>
            <a:br>
              <a:rPr lang="en-US" sz="1600" dirty="0">
                <a:solidFill>
                  <a:srgbClr val="FFFFFF"/>
                </a:solidFill>
              </a:rPr>
            </a:br>
            <a:r>
              <a:rPr lang="en-US" sz="1600" dirty="0">
                <a:solidFill>
                  <a:srgbClr val="FFFFFF"/>
                </a:solidFill>
              </a:rPr>
              <a:t>Exposure to radiation  </a:t>
            </a:r>
            <a:br>
              <a:rPr lang="en-US" sz="1600" dirty="0">
                <a:solidFill>
                  <a:srgbClr val="FFFFFF"/>
                </a:solidFill>
              </a:rPr>
            </a:br>
            <a:r>
              <a:rPr lang="en-US" sz="1600" dirty="0">
                <a:solidFill>
                  <a:srgbClr val="FFFFFF"/>
                </a:solidFill>
              </a:rPr>
              <a:t>receiving radiation treatment to the chest area, especially during childhood or early adulthood can contribute to an increased risk.</a:t>
            </a:r>
            <a:br>
              <a:rPr lang="en-US" sz="1600" dirty="0">
                <a:solidFill>
                  <a:srgbClr val="FFFFFF"/>
                </a:solidFill>
              </a:rPr>
            </a:br>
            <a:endParaRPr lang="en-US" sz="1600" dirty="0">
              <a:solidFill>
                <a:srgbClr val="FFFFFF"/>
              </a:solidFill>
            </a:endParaRPr>
          </a:p>
        </p:txBody>
      </p:sp>
      <p:sp>
        <p:nvSpPr>
          <p:cNvPr id="41" name="Content Placeholder 2">
            <a:extLst>
              <a:ext uri="{FF2B5EF4-FFF2-40B4-BE49-F238E27FC236}">
                <a16:creationId xmlns:a16="http://schemas.microsoft.com/office/drawing/2014/main" id="{3A2D2C24-669C-5B1C-5646-58E486AB1277}"/>
              </a:ext>
            </a:extLst>
          </p:cNvPr>
          <p:cNvSpPr>
            <a:spLocks noGrp="1"/>
          </p:cNvSpPr>
          <p:nvPr>
            <p:ph idx="1"/>
          </p:nvPr>
        </p:nvSpPr>
        <p:spPr>
          <a:xfrm>
            <a:off x="762000" y="-139147"/>
            <a:ext cx="5334000" cy="636105"/>
          </a:xfrm>
        </p:spPr>
        <p:txBody>
          <a:bodyPr vert="horz" lIns="91440" tIns="45720" rIns="91440" bIns="45720" rtlCol="0" anchor="b">
            <a:normAutofit/>
          </a:bodyPr>
          <a:lstStyle/>
          <a:p>
            <a:pPr marL="0" indent="0">
              <a:buNone/>
            </a:pPr>
            <a:r>
              <a:rPr lang="en-US" sz="1800" dirty="0">
                <a:solidFill>
                  <a:srgbClr val="FFFFFF"/>
                </a:solidFill>
              </a:rPr>
              <a:t>Risk factor</a:t>
            </a:r>
          </a:p>
        </p:txBody>
      </p:sp>
      <p:cxnSp>
        <p:nvCxnSpPr>
          <p:cNvPr id="834" name="Straight Connector 833">
            <a:extLst>
              <a:ext uri="{FF2B5EF4-FFF2-40B4-BE49-F238E27FC236}">
                <a16:creationId xmlns:a16="http://schemas.microsoft.com/office/drawing/2014/main" id="{49264613-F0F7-08CE-0ADF-98407A64DA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105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5" name="Picture 394" descr="3D render of cells">
            <a:extLst>
              <a:ext uri="{FF2B5EF4-FFF2-40B4-BE49-F238E27FC236}">
                <a16:creationId xmlns:a16="http://schemas.microsoft.com/office/drawing/2014/main" id="{E0F9583F-5807-596E-C006-1FDE89FCCD60}"/>
              </a:ext>
            </a:extLst>
          </p:cNvPr>
          <p:cNvPicPr>
            <a:picLocks noChangeAspect="1"/>
          </p:cNvPicPr>
          <p:nvPr/>
        </p:nvPicPr>
        <p:blipFill>
          <a:blip r:embed="rId2">
            <a:alphaModFix amt="55000"/>
          </a:blip>
          <a:srcRect/>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555451E1-1393-8CE8-18AB-52CF4424AB5B}"/>
              </a:ext>
            </a:extLst>
          </p:cNvPr>
          <p:cNvSpPr>
            <a:spLocks noGrp="1"/>
          </p:cNvSpPr>
          <p:nvPr>
            <p:ph type="title"/>
          </p:nvPr>
        </p:nvSpPr>
        <p:spPr>
          <a:xfrm>
            <a:off x="686834" y="591344"/>
            <a:ext cx="3200400" cy="5585619"/>
          </a:xfrm>
        </p:spPr>
        <p:txBody>
          <a:bodyPr vert="horz" lIns="91440" tIns="45720" rIns="91440" bIns="45720" rtlCol="0" anchor="ctr">
            <a:normAutofit/>
          </a:bodyPr>
          <a:lstStyle/>
          <a:p>
            <a:r>
              <a:rPr lang="en-US" sz="3400">
                <a:solidFill>
                  <a:srgbClr val="FFFFFF"/>
                </a:solidFill>
              </a:rPr>
              <a:t>Pathophysiology theories of development</a:t>
            </a:r>
            <a:br>
              <a:rPr lang="en-US" sz="3400">
                <a:solidFill>
                  <a:srgbClr val="FFFFFF"/>
                </a:solidFill>
              </a:rPr>
            </a:br>
            <a:endParaRPr lang="en-US" sz="3400">
              <a:solidFill>
                <a:srgbClr val="FFFFFF"/>
              </a:solidFill>
            </a:endParaRPr>
          </a:p>
        </p:txBody>
      </p:sp>
      <p:sp>
        <p:nvSpPr>
          <p:cNvPr id="616" name="Arc 6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359BD60-3CFC-182B-6F6B-570EF0A667A2}"/>
              </a:ext>
            </a:extLst>
          </p:cNvPr>
          <p:cNvSpPr>
            <a:spLocks noGrp="1"/>
          </p:cNvSpPr>
          <p:nvPr>
            <p:ph sz="half" idx="1"/>
          </p:nvPr>
        </p:nvSpPr>
        <p:spPr>
          <a:xfrm>
            <a:off x="4447308" y="591344"/>
            <a:ext cx="6906491" cy="5585619"/>
          </a:xfrm>
        </p:spPr>
        <p:txBody>
          <a:bodyPr vert="horz" lIns="91440" tIns="45720" rIns="91440" bIns="45720" rtlCol="0" anchor="ctr">
            <a:normAutofit/>
          </a:bodyPr>
          <a:lstStyle/>
          <a:p>
            <a:endParaRPr lang="en-US" sz="2000">
              <a:solidFill>
                <a:srgbClr val="FFFFFF"/>
              </a:solidFill>
            </a:endParaRPr>
          </a:p>
          <a:p>
            <a:r>
              <a:rPr lang="en-US" sz="2000">
                <a:solidFill>
                  <a:srgbClr val="FFFFFF"/>
                </a:solidFill>
              </a:rPr>
              <a:t>Scientists have proposed two competing explanation for how breast cancer starts and develops. </a:t>
            </a:r>
          </a:p>
          <a:p>
            <a:r>
              <a:rPr lang="en-US" sz="2000">
                <a:solidFill>
                  <a:srgbClr val="FFFFFF"/>
                </a:solidFill>
              </a:rPr>
              <a:t>The first, known as the cancer stem cell theory, suggests that all types of breast tumors trace back to a common population of stem or progenitor cells. With genetic and epigenetic changes in those cell determining what kind of tumor ultimately forms. </a:t>
            </a:r>
          </a:p>
          <a:p>
            <a:r>
              <a:rPr lang="en-US" sz="2000">
                <a:solidFill>
                  <a:srgbClr val="FFFFFF"/>
                </a:solidFill>
              </a:rPr>
              <a:t>The second, the stochastic theory, propose that each tumor type originates from its own distinct cell-whether a stem cell, progenitor cell or fully differentiated cell and that mutations randomly buildup over time in any breast cell until it eventually becomes cancerous. </a:t>
            </a:r>
          </a:p>
          <a:p>
            <a:r>
              <a:rPr lang="en-US" sz="2000">
                <a:solidFill>
                  <a:srgbClr val="FFFFFF"/>
                </a:solidFill>
              </a:rPr>
              <a:t>Although both theory have supported by substantial experimental and clinical data, neither can fully explain the origin of human breast cancer.     </a:t>
            </a:r>
          </a:p>
        </p:txBody>
      </p:sp>
    </p:spTree>
    <p:extLst>
      <p:ext uri="{BB962C8B-B14F-4D97-AF65-F5344CB8AC3E}">
        <p14:creationId xmlns:p14="http://schemas.microsoft.com/office/powerpoint/2010/main" val="2388806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Suspended clear particles">
            <a:extLst>
              <a:ext uri="{FF2B5EF4-FFF2-40B4-BE49-F238E27FC236}">
                <a16:creationId xmlns:a16="http://schemas.microsoft.com/office/drawing/2014/main" id="{5BC7CC39-27C3-C33A-08E3-93EC8551EAB4}"/>
              </a:ext>
            </a:extLst>
          </p:cNvPr>
          <p:cNvPicPr>
            <a:picLocks noChangeAspect="1"/>
          </p:cNvPicPr>
          <p:nvPr/>
        </p:nvPicPr>
        <p:blipFill>
          <a:blip r:embed="rId2">
            <a:duotone>
              <a:prstClr val="black"/>
              <a:schemeClr val="tx2">
                <a:tint val="45000"/>
                <a:satMod val="400000"/>
              </a:schemeClr>
            </a:duotone>
            <a:alphaModFix amt="25000"/>
            <a:extLst>
              <a:ext uri="{28A0092B-C50C-407E-A947-70E740481C1C}">
                <a14:useLocalDpi xmlns:a14="http://schemas.microsoft.com/office/drawing/2010/main" val="0"/>
              </a:ext>
            </a:extLst>
          </a:blip>
          <a:srcRect t="5078" b="492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5CF628F-BA82-79A5-7163-491A6A71786F}"/>
              </a:ext>
            </a:extLst>
          </p:cNvPr>
          <p:cNvSpPr>
            <a:spLocks noGrp="1"/>
          </p:cNvSpPr>
          <p:nvPr>
            <p:ph type="title"/>
          </p:nvPr>
        </p:nvSpPr>
        <p:spPr>
          <a:xfrm>
            <a:off x="838200" y="365125"/>
            <a:ext cx="10515600" cy="1325563"/>
          </a:xfrm>
        </p:spPr>
        <p:txBody>
          <a:bodyPr>
            <a:normAutofit/>
          </a:bodyPr>
          <a:lstStyle/>
          <a:p>
            <a:r>
              <a:rPr lang="en-GB"/>
              <a:t>Signs and symptoms </a:t>
            </a:r>
          </a:p>
        </p:txBody>
      </p:sp>
      <p:graphicFrame>
        <p:nvGraphicFramePr>
          <p:cNvPr id="5" name="Content Placeholder 2">
            <a:extLst>
              <a:ext uri="{FF2B5EF4-FFF2-40B4-BE49-F238E27FC236}">
                <a16:creationId xmlns:a16="http://schemas.microsoft.com/office/drawing/2014/main" id="{36DE4A19-3F8E-3ECA-53D7-DBD033F2072E}"/>
              </a:ext>
            </a:extLst>
          </p:cNvPr>
          <p:cNvGraphicFramePr>
            <a:graphicFrameLocks noGrp="1"/>
          </p:cNvGraphicFramePr>
          <p:nvPr>
            <p:ph idx="1"/>
            <p:extLst>
              <p:ext uri="{D42A27DB-BD31-4B8C-83A1-F6EECF244321}">
                <p14:modId xmlns:p14="http://schemas.microsoft.com/office/powerpoint/2010/main" val="34394956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018587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7" name="Rectangle 506">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uspended clear particles">
            <a:extLst>
              <a:ext uri="{FF2B5EF4-FFF2-40B4-BE49-F238E27FC236}">
                <a16:creationId xmlns:a16="http://schemas.microsoft.com/office/drawing/2014/main" id="{820D6184-D00F-3990-57A9-ED75E3CD9B77}"/>
              </a:ext>
            </a:extLst>
          </p:cNvPr>
          <p:cNvPicPr>
            <a:picLocks noChangeAspect="1"/>
          </p:cNvPicPr>
          <p:nvPr/>
        </p:nvPicPr>
        <p:blipFill>
          <a:blip r:embed="rId2">
            <a:extLst>
              <a:ext uri="{28A0092B-C50C-407E-A947-70E740481C1C}">
                <a14:useLocalDpi xmlns:a14="http://schemas.microsoft.com/office/drawing/2010/main" val="0"/>
              </a:ext>
            </a:extLst>
          </a:blip>
          <a:srcRect t="5078" b="4922"/>
          <a:stretch>
            <a:fillRect/>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a:extLst>
              <a:ext uri="{FF2B5EF4-FFF2-40B4-BE49-F238E27FC236}">
                <a16:creationId xmlns:a16="http://schemas.microsoft.com/office/drawing/2014/main" id="{90481693-5592-D5E0-3BD2-CE9E621340EE}"/>
              </a:ext>
            </a:extLst>
          </p:cNvPr>
          <p:cNvSpPr>
            <a:spLocks noGrp="1"/>
          </p:cNvSpPr>
          <p:nvPr>
            <p:ph type="title"/>
          </p:nvPr>
        </p:nvSpPr>
        <p:spPr>
          <a:xfrm>
            <a:off x="5801709" y="1451295"/>
            <a:ext cx="5552090" cy="1006679"/>
          </a:xfrm>
        </p:spPr>
        <p:txBody>
          <a:bodyPr anchor="b">
            <a:normAutofit/>
          </a:bodyPr>
          <a:lstStyle/>
          <a:p>
            <a:r>
              <a:rPr lang="en-GB" dirty="0">
                <a:ln w="22225">
                  <a:solidFill>
                    <a:srgbClr val="FFFFFF"/>
                  </a:solidFill>
                </a:ln>
              </a:rPr>
              <a:t>Stochastic theory </a:t>
            </a:r>
          </a:p>
        </p:txBody>
      </p:sp>
      <p:graphicFrame>
        <p:nvGraphicFramePr>
          <p:cNvPr id="5" name="Content Placeholder 2">
            <a:extLst>
              <a:ext uri="{FF2B5EF4-FFF2-40B4-BE49-F238E27FC236}">
                <a16:creationId xmlns:a16="http://schemas.microsoft.com/office/drawing/2014/main" id="{DE3B6563-C0B8-B404-6A18-F4FC03BDC018}"/>
              </a:ext>
            </a:extLst>
          </p:cNvPr>
          <p:cNvGraphicFramePr>
            <a:graphicFrameLocks noGrp="1"/>
          </p:cNvGraphicFramePr>
          <p:nvPr>
            <p:ph idx="1"/>
            <p:extLst>
              <p:ext uri="{D42A27DB-BD31-4B8C-83A1-F6EECF244321}">
                <p14:modId xmlns:p14="http://schemas.microsoft.com/office/powerpoint/2010/main" val="3250074927"/>
              </p:ext>
            </p:extLst>
          </p:nvPr>
        </p:nvGraphicFramePr>
        <p:xfrm>
          <a:off x="2474753" y="2457974"/>
          <a:ext cx="9036690" cy="4186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0345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2" name="Rectangle 131">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Suspended clear particles">
            <a:extLst>
              <a:ext uri="{FF2B5EF4-FFF2-40B4-BE49-F238E27FC236}">
                <a16:creationId xmlns:a16="http://schemas.microsoft.com/office/drawing/2014/main" id="{C5FC7302-8A23-901D-B325-D2CD5497803B}"/>
              </a:ext>
            </a:extLst>
          </p:cNvPr>
          <p:cNvPicPr>
            <a:picLocks noChangeAspect="1"/>
          </p:cNvPicPr>
          <p:nvPr/>
        </p:nvPicPr>
        <p:blipFill>
          <a:blip r:embed="rId2">
            <a:alphaModFix amt="35000"/>
            <a:extLst>
              <a:ext uri="{28A0092B-C50C-407E-A947-70E740481C1C}">
                <a14:useLocalDpi xmlns:a14="http://schemas.microsoft.com/office/drawing/2010/main" val="0"/>
              </a:ext>
            </a:extLst>
          </a:blip>
          <a:srcRect t="5078" b="4922"/>
          <a:stretch>
            <a:fillRect/>
          </a:stretch>
        </p:blipFill>
        <p:spPr>
          <a:xfrm>
            <a:off x="-112151" y="-184557"/>
            <a:ext cx="12191980" cy="7541702"/>
          </a:xfrm>
          <a:prstGeom prst="rect">
            <a:avLst/>
          </a:prstGeom>
        </p:spPr>
      </p:pic>
      <p:sp>
        <p:nvSpPr>
          <p:cNvPr id="2" name="Title 1">
            <a:extLst>
              <a:ext uri="{FF2B5EF4-FFF2-40B4-BE49-F238E27FC236}">
                <a16:creationId xmlns:a16="http://schemas.microsoft.com/office/drawing/2014/main" id="{F7719420-7D3B-6F75-2362-7278BA3AE845}"/>
              </a:ext>
            </a:extLst>
          </p:cNvPr>
          <p:cNvSpPr>
            <a:spLocks noGrp="1"/>
          </p:cNvSpPr>
          <p:nvPr>
            <p:ph type="title"/>
          </p:nvPr>
        </p:nvSpPr>
        <p:spPr>
          <a:xfrm>
            <a:off x="838200" y="1065862"/>
            <a:ext cx="4438476" cy="1836729"/>
          </a:xfrm>
        </p:spPr>
        <p:txBody>
          <a:bodyPr>
            <a:normAutofit/>
          </a:bodyPr>
          <a:lstStyle/>
          <a:p>
            <a:pPr algn="r"/>
            <a:r>
              <a:rPr lang="en-GB" sz="8000" dirty="0">
                <a:ln w="22225">
                  <a:solidFill>
                    <a:srgbClr val="FFFFFF"/>
                  </a:solidFill>
                </a:ln>
                <a:noFill/>
              </a:rPr>
              <a:t>Diagnosis </a:t>
            </a:r>
          </a:p>
        </p:txBody>
      </p:sp>
      <p:cxnSp>
        <p:nvCxnSpPr>
          <p:cNvPr id="133" name="Straight Connector 132">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00A1CA2C-FDEC-63FC-C54B-D9926374A428}"/>
              </a:ext>
            </a:extLst>
          </p:cNvPr>
          <p:cNvGraphicFramePr>
            <a:graphicFrameLocks noGrp="1"/>
          </p:cNvGraphicFramePr>
          <p:nvPr>
            <p:ph idx="1"/>
            <p:extLst>
              <p:ext uri="{D42A27DB-BD31-4B8C-83A1-F6EECF244321}">
                <p14:modId xmlns:p14="http://schemas.microsoft.com/office/powerpoint/2010/main" val="2375231294"/>
              </p:ext>
            </p:extLst>
          </p:nvPr>
        </p:nvGraphicFramePr>
        <p:xfrm>
          <a:off x="5183579" y="708870"/>
          <a:ext cx="6989347" cy="57548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490039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uspended clear particles">
            <a:extLst>
              <a:ext uri="{FF2B5EF4-FFF2-40B4-BE49-F238E27FC236}">
                <a16:creationId xmlns:a16="http://schemas.microsoft.com/office/drawing/2014/main" id="{40F72310-C67A-04E3-7CA3-F84A1E34F0EB}"/>
              </a:ext>
            </a:extLst>
          </p:cNvPr>
          <p:cNvPicPr>
            <a:picLocks noChangeAspect="1"/>
          </p:cNvPicPr>
          <p:nvPr/>
        </p:nvPicPr>
        <p:blipFill>
          <a:blip r:embed="rId2">
            <a:alphaModFix amt="35000"/>
            <a:extLst>
              <a:ext uri="{28A0092B-C50C-407E-A947-70E740481C1C}">
                <a14:useLocalDpi xmlns:a14="http://schemas.microsoft.com/office/drawing/2010/main" val="0"/>
              </a:ext>
            </a:extLst>
          </a:blip>
          <a:srcRect t="5078" b="4922"/>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8CD4B250-8D5D-8DD3-2664-3B9437FED629}"/>
              </a:ext>
            </a:extLst>
          </p:cNvPr>
          <p:cNvSpPr>
            <a:spLocks noGrp="1"/>
          </p:cNvSpPr>
          <p:nvPr>
            <p:ph type="title"/>
          </p:nvPr>
        </p:nvSpPr>
        <p:spPr>
          <a:xfrm>
            <a:off x="838199" y="1065862"/>
            <a:ext cx="6052955" cy="4726276"/>
          </a:xfrm>
        </p:spPr>
        <p:txBody>
          <a:bodyPr>
            <a:normAutofit/>
          </a:bodyPr>
          <a:lstStyle/>
          <a:p>
            <a:pPr algn="r"/>
            <a:r>
              <a:rPr lang="en-GB" sz="8000" dirty="0">
                <a:ln w="22225">
                  <a:solidFill>
                    <a:srgbClr val="FFFFFF"/>
                  </a:solidFill>
                </a:ln>
                <a:noFill/>
              </a:rPr>
              <a:t>Patient Profile</a:t>
            </a:r>
          </a:p>
        </p:txBody>
      </p:sp>
      <p:cxnSp>
        <p:nvCxnSpPr>
          <p:cNvPr id="53" name="Straight Connector 52">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EE2B9E-16C7-F6FF-E91B-50B152AA5048}"/>
              </a:ext>
            </a:extLst>
          </p:cNvPr>
          <p:cNvSpPr>
            <a:spLocks noGrp="1"/>
          </p:cNvSpPr>
          <p:nvPr>
            <p:ph idx="1"/>
          </p:nvPr>
        </p:nvSpPr>
        <p:spPr>
          <a:xfrm>
            <a:off x="7534641" y="1065862"/>
            <a:ext cx="3860002" cy="4726276"/>
          </a:xfrm>
        </p:spPr>
        <p:txBody>
          <a:bodyPr anchor="ctr">
            <a:normAutofit fontScale="92500" lnSpcReduction="20000"/>
          </a:bodyPr>
          <a:lstStyle/>
          <a:p>
            <a:pPr marL="0" indent="0">
              <a:buNone/>
            </a:pPr>
            <a:r>
              <a:rPr lang="en-GB" sz="2000" dirty="0">
                <a:solidFill>
                  <a:srgbClr val="FFFFFF"/>
                </a:solidFill>
              </a:rPr>
              <a:t>Lisa is a 50  yeas-old school teacher,  living with her husband and two children. She presented after  detecting a lump in her left breast and due to a family history of breast cancer, she was referred for further tests. Investigation, including a mammography and biopsy, confirmed Stage  || breast cancer.</a:t>
            </a:r>
          </a:p>
          <a:p>
            <a:pPr marL="0" indent="0">
              <a:buNone/>
            </a:pPr>
            <a:endParaRPr lang="en-GB" sz="2000" dirty="0">
              <a:solidFill>
                <a:srgbClr val="FFFFFF"/>
              </a:solidFill>
            </a:endParaRPr>
          </a:p>
          <a:p>
            <a:pPr marL="0" indent="0">
              <a:buNone/>
            </a:pPr>
            <a:r>
              <a:rPr lang="en-GB" sz="2000" dirty="0">
                <a:solidFill>
                  <a:srgbClr val="FFFFFF"/>
                </a:solidFill>
              </a:rPr>
              <a:t>Lisa’s physical data;</a:t>
            </a:r>
          </a:p>
          <a:p>
            <a:pPr marL="0" indent="0">
              <a:buNone/>
            </a:pPr>
            <a:r>
              <a:rPr lang="en-GB" sz="2000" dirty="0">
                <a:solidFill>
                  <a:srgbClr val="FFFFFF"/>
                </a:solidFill>
              </a:rPr>
              <a:t>weight 60 kg </a:t>
            </a:r>
          </a:p>
          <a:p>
            <a:pPr marL="0" indent="0">
              <a:buNone/>
            </a:pPr>
            <a:r>
              <a:rPr lang="en-GB" sz="2000" dirty="0">
                <a:solidFill>
                  <a:srgbClr val="FFFFFF"/>
                </a:solidFill>
              </a:rPr>
              <a:t>  hight  168 cm </a:t>
            </a:r>
          </a:p>
          <a:p>
            <a:pPr marL="0" indent="0">
              <a:buNone/>
            </a:pPr>
            <a:endParaRPr lang="en-GB" sz="2000" dirty="0">
              <a:solidFill>
                <a:srgbClr val="FFFFFF"/>
              </a:solidFill>
            </a:endParaRPr>
          </a:p>
          <a:p>
            <a:pPr marL="0" indent="0">
              <a:buNone/>
            </a:pPr>
            <a:r>
              <a:rPr lang="en-GB" sz="2000" dirty="0">
                <a:solidFill>
                  <a:srgbClr val="FFFFFF"/>
                </a:solidFill>
              </a:rPr>
              <a:t> Her treatment plan comprised a lumpectomy, followed by chemotherapy and radiotherapy. </a:t>
            </a:r>
          </a:p>
        </p:txBody>
      </p:sp>
    </p:spTree>
    <p:extLst>
      <p:ext uri="{BB962C8B-B14F-4D97-AF65-F5344CB8AC3E}">
        <p14:creationId xmlns:p14="http://schemas.microsoft.com/office/powerpoint/2010/main" val="184035322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97CE26-C3B2-A9F6-6B01-BEAF5C3ED0EA}"/>
              </a:ext>
            </a:extLst>
          </p:cNvPr>
          <p:cNvSpPr>
            <a:spLocks noGrp="1"/>
          </p:cNvSpPr>
          <p:nvPr>
            <p:ph type="title"/>
          </p:nvPr>
        </p:nvSpPr>
        <p:spPr>
          <a:xfrm>
            <a:off x="185737" y="569024"/>
            <a:ext cx="7046843" cy="4756162"/>
          </a:xfrm>
        </p:spPr>
        <p:txBody>
          <a:bodyPr vert="horz" lIns="91440" tIns="45720" rIns="91440" bIns="45720" rtlCol="0" anchor="t">
            <a:normAutofit fontScale="90000"/>
          </a:bodyPr>
          <a:lstStyle/>
          <a:p>
            <a:r>
              <a:rPr lang="en-US" sz="2800" dirty="0"/>
              <a:t>Personal Care Plan (PCP) breast patient </a:t>
            </a:r>
            <a:br>
              <a:rPr lang="en-US" sz="1200" dirty="0"/>
            </a:br>
            <a:br>
              <a:rPr lang="en-US" sz="1800" dirty="0"/>
            </a:br>
            <a:r>
              <a:rPr lang="en-US" sz="1800" dirty="0"/>
              <a:t>Physical needs ; manage pain and </a:t>
            </a:r>
            <a:r>
              <a:rPr lang="en-US" sz="1800" dirty="0" err="1"/>
              <a:t>fatige</a:t>
            </a:r>
            <a:br>
              <a:rPr lang="en-US" sz="1800" dirty="0"/>
            </a:br>
            <a:br>
              <a:rPr lang="en-US" sz="1800" dirty="0"/>
            </a:br>
            <a:r>
              <a:rPr lang="en-US" sz="1800" dirty="0"/>
              <a:t>Medication, rest, balanced diet, monitor side effects.</a:t>
            </a:r>
            <a:br>
              <a:rPr lang="en-US" sz="1800" dirty="0"/>
            </a:br>
            <a:br>
              <a:rPr lang="en-US" sz="1800" dirty="0"/>
            </a:br>
            <a:r>
              <a:rPr lang="en-US" sz="1800" dirty="0"/>
              <a:t>Goal; reduce pain, improve energy. </a:t>
            </a:r>
            <a:br>
              <a:rPr lang="en-US" sz="1800" dirty="0"/>
            </a:br>
            <a:br>
              <a:rPr lang="en-US" sz="1800" dirty="0"/>
            </a:br>
            <a:r>
              <a:rPr lang="en-US" sz="1800" dirty="0"/>
              <a:t>Emotional needs; support anxiety and distress</a:t>
            </a:r>
            <a:br>
              <a:rPr lang="en-US" sz="1800" dirty="0"/>
            </a:br>
            <a:r>
              <a:rPr lang="en-US" sz="1800" dirty="0"/>
              <a:t>counselling; family support, support group.</a:t>
            </a:r>
            <a:br>
              <a:rPr lang="en-US" sz="1800" dirty="0"/>
            </a:br>
            <a:br>
              <a:rPr lang="en-US" sz="1800" dirty="0"/>
            </a:br>
            <a:r>
              <a:rPr lang="en-US" sz="1800" dirty="0"/>
              <a:t>Goal; improve wellbeing, reduce stress.</a:t>
            </a:r>
            <a:br>
              <a:rPr lang="en-US" sz="1800" dirty="0"/>
            </a:br>
            <a:r>
              <a:rPr lang="en-US" sz="1800" dirty="0"/>
              <a:t>Social needs; daily living support, help with tasks, community services, social interaction.</a:t>
            </a:r>
            <a:br>
              <a:rPr lang="en-US" sz="1800" dirty="0"/>
            </a:br>
            <a:r>
              <a:rPr lang="en-US" sz="1800" dirty="0"/>
              <a:t>Information needs; understanding condition.</a:t>
            </a:r>
            <a:br>
              <a:rPr lang="en-US" sz="1800" dirty="0"/>
            </a:br>
            <a:br>
              <a:rPr lang="en-US" sz="1800" dirty="0"/>
            </a:br>
            <a:r>
              <a:rPr lang="en-US" sz="1800" dirty="0"/>
              <a:t>Clear explanation, provide resources, </a:t>
            </a:r>
            <a:br>
              <a:rPr lang="en-US" sz="1800" dirty="0"/>
            </a:br>
            <a:r>
              <a:rPr lang="en-US" sz="1800" dirty="0"/>
              <a:t>Goal; patients feels information and confident. </a:t>
            </a:r>
            <a:br>
              <a:rPr lang="en-US" sz="1800" dirty="0"/>
            </a:br>
            <a:r>
              <a:rPr lang="en-US" sz="1800" dirty="0"/>
              <a:t>Monitoring and review; progress, adjust care plan, </a:t>
            </a:r>
            <a:br>
              <a:rPr lang="en-US" sz="1800" dirty="0"/>
            </a:br>
            <a:br>
              <a:rPr lang="en-US" sz="1200" dirty="0"/>
            </a:br>
            <a:r>
              <a:rPr lang="en-US" sz="1200" dirty="0"/>
              <a:t>       </a:t>
            </a:r>
          </a:p>
        </p:txBody>
      </p:sp>
      <p:sp>
        <p:nvSpPr>
          <p:cNvPr id="56" name="Rectangle 5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57">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Rectangle 59">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 up of molecule droplets">
            <a:extLst>
              <a:ext uri="{FF2B5EF4-FFF2-40B4-BE49-F238E27FC236}">
                <a16:creationId xmlns:a16="http://schemas.microsoft.com/office/drawing/2014/main" id="{A88FBA43-C8C1-D137-5DB2-165B4F35EA56}"/>
              </a:ext>
            </a:extLst>
          </p:cNvPr>
          <p:cNvPicPr>
            <a:picLocks noChangeAspect="1"/>
          </p:cNvPicPr>
          <p:nvPr/>
        </p:nvPicPr>
        <p:blipFill>
          <a:blip r:embed="rId2">
            <a:extLst>
              <a:ext uri="{28A0092B-C50C-407E-A947-70E740481C1C}">
                <a14:useLocalDpi xmlns:a14="http://schemas.microsoft.com/office/drawing/2010/main" val="0"/>
              </a:ext>
            </a:extLst>
          </a:blip>
          <a:srcRect l="14186" r="10815" b="1"/>
          <a:stretch>
            <a:fillRect/>
          </a:stretch>
        </p:blipFill>
        <p:spPr>
          <a:xfrm>
            <a:off x="6942285" y="494951"/>
            <a:ext cx="4756162" cy="588068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2751084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56760-B51D-8E8A-C36D-51578C4CFA8C}"/>
              </a:ext>
            </a:extLst>
          </p:cNvPr>
          <p:cNvSpPr>
            <a:spLocks noGrp="1"/>
          </p:cNvSpPr>
          <p:nvPr>
            <p:ph type="title"/>
          </p:nvPr>
        </p:nvSpPr>
        <p:spPr>
          <a:xfrm>
            <a:off x="838200" y="365125"/>
            <a:ext cx="10515600" cy="1325563"/>
          </a:xfrm>
        </p:spPr>
        <p:txBody>
          <a:bodyPr/>
          <a:lstStyle/>
          <a:p>
            <a:r>
              <a:rPr lang="en-GB" dirty="0"/>
              <a:t>Common treatments for all breast cancer subtypes </a:t>
            </a:r>
          </a:p>
        </p:txBody>
      </p:sp>
      <p:graphicFrame>
        <p:nvGraphicFramePr>
          <p:cNvPr id="8" name="Content Placeholder 2">
            <a:extLst>
              <a:ext uri="{FF2B5EF4-FFF2-40B4-BE49-F238E27FC236}">
                <a16:creationId xmlns:a16="http://schemas.microsoft.com/office/drawing/2014/main" id="{274B861D-AF95-AA2C-E66C-BDD76DAE908D}"/>
              </a:ext>
            </a:extLst>
          </p:cNvPr>
          <p:cNvGraphicFramePr>
            <a:graphicFrameLocks noGrp="1"/>
          </p:cNvGraphicFramePr>
          <p:nvPr>
            <p:ph sz="half" idx="1"/>
            <p:extLst>
              <p:ext uri="{D42A27DB-BD31-4B8C-83A1-F6EECF244321}">
                <p14:modId xmlns:p14="http://schemas.microsoft.com/office/powerpoint/2010/main" val="3005605395"/>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Content Placeholder 9">
            <a:extLst>
              <a:ext uri="{FF2B5EF4-FFF2-40B4-BE49-F238E27FC236}">
                <a16:creationId xmlns:a16="http://schemas.microsoft.com/office/drawing/2014/main" id="{2179DCFD-CF76-B4AC-3C24-3268D3E798F4}"/>
              </a:ext>
            </a:extLst>
          </p:cNvPr>
          <p:cNvSpPr>
            <a:spLocks noGrp="1"/>
          </p:cNvSpPr>
          <p:nvPr>
            <p:ph sz="half" idx="2"/>
          </p:nvPr>
        </p:nvSpPr>
        <p:spPr>
          <a:xfrm>
            <a:off x="6019800" y="1690688"/>
            <a:ext cx="5334000" cy="4486275"/>
          </a:xfrm>
        </p:spPr>
        <p:txBody>
          <a:bodyPr>
            <a:normAutofit fontScale="92500" lnSpcReduction="10000"/>
          </a:bodyPr>
          <a:lstStyle/>
          <a:p>
            <a:r>
              <a:rPr lang="en-GB" sz="1800" dirty="0"/>
              <a:t>Alongside surgical procedures, radiotherapy and chemotherapy remain fundamental components in the management of all breast cancer(BC) subtypes.</a:t>
            </a:r>
          </a:p>
          <a:p>
            <a:r>
              <a:rPr lang="en-GB" sz="1800" dirty="0"/>
              <a:t>The two principal surgical approaches are breast conserving surgery (lumpectomy), which remove tumour with clear margines, and mastectomy, which involves removal of the entire breast; both are typically followed by adjuvant radiotherapy in appropriate cases.</a:t>
            </a:r>
          </a:p>
          <a:p>
            <a:r>
              <a:rPr lang="en-GB" sz="1800" dirty="0"/>
              <a:t>Endocrine (hormones) therapy such as tamoxifen or aromatase inhibitors is indicated for hormones receptor positive (ER+/PR+)BC, acting by blocking oestrogen signalling or reducing circulating oestrogen levels to suppress tumour growth.</a:t>
            </a:r>
          </a:p>
          <a:p>
            <a:r>
              <a:rPr lang="en-GB" sz="1800" dirty="0"/>
              <a:t>Targeted treatments such as trastuzumab (Herceptin) are used in HER2- positive breast cancer to specifically block the HER2 receptor, preventing the activation of signalling pathways that drive cell growth and division.      </a:t>
            </a:r>
          </a:p>
        </p:txBody>
      </p:sp>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4B6C6FF4-720A-ECAD-B932-5DE67BABC4EA}"/>
                  </a:ext>
                </a:extLst>
              </p14:cNvPr>
              <p14:cNvContentPartPr/>
              <p14:nvPr/>
            </p14:nvContentPartPr>
            <p14:xfrm>
              <a:off x="48797" y="1199748"/>
              <a:ext cx="360" cy="360"/>
            </p14:xfrm>
          </p:contentPart>
        </mc:Choice>
        <mc:Fallback xmlns="">
          <p:pic>
            <p:nvPicPr>
              <p:cNvPr id="14" name="Ink 13">
                <a:extLst>
                  <a:ext uri="{FF2B5EF4-FFF2-40B4-BE49-F238E27FC236}">
                    <a16:creationId xmlns:a16="http://schemas.microsoft.com/office/drawing/2014/main" id="{4B6C6FF4-720A-ECAD-B932-5DE67BABC4EA}"/>
                  </a:ext>
                </a:extLst>
              </p:cNvPr>
              <p:cNvPicPr/>
              <p:nvPr/>
            </p:nvPicPr>
            <p:blipFill>
              <a:blip r:embed="rId8"/>
              <a:stretch>
                <a:fillRect/>
              </a:stretch>
            </p:blipFill>
            <p:spPr>
              <a:xfrm>
                <a:off x="42677" y="1193628"/>
                <a:ext cx="12600" cy="12600"/>
              </a:xfrm>
              <a:prstGeom prst="rect">
                <a:avLst/>
              </a:prstGeom>
            </p:spPr>
          </p:pic>
        </mc:Fallback>
      </mc:AlternateContent>
    </p:spTree>
    <p:extLst>
      <p:ext uri="{BB962C8B-B14F-4D97-AF65-F5344CB8AC3E}">
        <p14:creationId xmlns:p14="http://schemas.microsoft.com/office/powerpoint/2010/main" val="11071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EE454D-6BBE-F16A-C2C5-5CE04C1A6D83}"/>
              </a:ext>
            </a:extLst>
          </p:cNvPr>
          <p:cNvSpPr>
            <a:spLocks noGrp="1"/>
          </p:cNvSpPr>
          <p:nvPr>
            <p:ph type="title"/>
          </p:nvPr>
        </p:nvSpPr>
        <p:spPr>
          <a:xfrm>
            <a:off x="827088" y="1641752"/>
            <a:ext cx="3527425" cy="4366936"/>
          </a:xfrm>
        </p:spPr>
        <p:txBody>
          <a:bodyPr vert="horz" lIns="91440" tIns="45720" rIns="91440" bIns="45720" rtlCol="0" anchor="t">
            <a:normAutofit/>
          </a:bodyPr>
          <a:lstStyle/>
          <a:p>
            <a:r>
              <a:rPr lang="en-US" sz="4000" dirty="0"/>
              <a:t>Conclusion </a:t>
            </a:r>
          </a:p>
        </p:txBody>
      </p:sp>
      <p:graphicFrame>
        <p:nvGraphicFramePr>
          <p:cNvPr id="53" name="Content Placeholder 3">
            <a:extLst>
              <a:ext uri="{FF2B5EF4-FFF2-40B4-BE49-F238E27FC236}">
                <a16:creationId xmlns:a16="http://schemas.microsoft.com/office/drawing/2014/main" id="{BA777EF2-44B9-D279-5418-E10171B70570}"/>
              </a:ext>
            </a:extLst>
          </p:cNvPr>
          <p:cNvGraphicFramePr>
            <a:graphicFrameLocks noGrp="1"/>
          </p:cNvGraphicFramePr>
          <p:nvPr>
            <p:ph idx="1"/>
            <p:extLst>
              <p:ext uri="{D42A27DB-BD31-4B8C-83A1-F6EECF244321}">
                <p14:modId xmlns:p14="http://schemas.microsoft.com/office/powerpoint/2010/main" val="920050992"/>
              </p:ext>
            </p:extLst>
          </p:nvPr>
        </p:nvGraphicFramePr>
        <p:xfrm>
          <a:off x="4876801" y="540774"/>
          <a:ext cx="5606256" cy="57929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7" name="Group 46">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48" name="Freeform: Shape 42">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3">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7">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5" name="Picture 34" descr="Pen placed on top of a signature line">
            <a:extLst>
              <a:ext uri="{FF2B5EF4-FFF2-40B4-BE49-F238E27FC236}">
                <a16:creationId xmlns:a16="http://schemas.microsoft.com/office/drawing/2014/main" id="{B58B6306-0BA9-AE31-F7AC-63ED316E4FAE}"/>
              </a:ext>
            </a:extLst>
          </p:cNvPr>
          <p:cNvPicPr>
            <a:picLocks noChangeAspect="1"/>
          </p:cNvPicPr>
          <p:nvPr/>
        </p:nvPicPr>
        <p:blipFill>
          <a:blip r:embed="rId8"/>
          <a:srcRect t="15730"/>
          <a:stretch>
            <a:fillRect/>
          </a:stretch>
        </p:blipFill>
        <p:spPr>
          <a:xfrm>
            <a:off x="-290307" y="7382312"/>
            <a:ext cx="1795086" cy="1533382"/>
          </a:xfrm>
          <a:prstGeom prst="rect">
            <a:avLst/>
          </a:prstGeom>
        </p:spPr>
      </p:pic>
      <p:pic>
        <p:nvPicPr>
          <p:cNvPr id="4" name="Picture 3" descr="Suspended clear particles">
            <a:extLst>
              <a:ext uri="{FF2B5EF4-FFF2-40B4-BE49-F238E27FC236}">
                <a16:creationId xmlns:a16="http://schemas.microsoft.com/office/drawing/2014/main" id="{D074007F-7C48-D4BF-65C3-1C02840FE17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65959" y="2390863"/>
            <a:ext cx="3051355" cy="2483142"/>
          </a:xfrm>
          <a:prstGeom prst="rect">
            <a:avLst/>
          </a:prstGeom>
        </p:spPr>
      </p:pic>
    </p:spTree>
    <p:extLst>
      <p:ext uri="{BB962C8B-B14F-4D97-AF65-F5344CB8AC3E}">
        <p14:creationId xmlns:p14="http://schemas.microsoft.com/office/powerpoint/2010/main" val="6772862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2F9C12-9D8C-A1AD-7A49-D1489CBC423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kern="1200">
                <a:solidFill>
                  <a:schemeClr val="tx1"/>
                </a:solidFill>
                <a:latin typeface="+mj-lt"/>
                <a:ea typeface="+mj-ea"/>
                <a:cs typeface="+mj-cs"/>
              </a:rPr>
              <a:t>Reference </a:t>
            </a:r>
          </a:p>
        </p:txBody>
      </p:sp>
      <p:sp>
        <p:nvSpPr>
          <p:cNvPr id="3" name="Content Placeholder 2">
            <a:extLst>
              <a:ext uri="{FF2B5EF4-FFF2-40B4-BE49-F238E27FC236}">
                <a16:creationId xmlns:a16="http://schemas.microsoft.com/office/drawing/2014/main" id="{46CB3417-3493-B72A-DE59-08F652D14E28}"/>
              </a:ext>
            </a:extLst>
          </p:cNvPr>
          <p:cNvSpPr>
            <a:spLocks noGrp="1"/>
          </p:cNvSpPr>
          <p:nvPr>
            <p:ph idx="1"/>
          </p:nvPr>
        </p:nvSpPr>
        <p:spPr>
          <a:xfrm>
            <a:off x="838200" y="2010833"/>
            <a:ext cx="5096934" cy="4166130"/>
          </a:xfrm>
        </p:spPr>
        <p:txBody>
          <a:bodyPr vert="horz" lIns="91440" tIns="45720" rIns="91440" bIns="45720" rtlCol="0">
            <a:normAutofit/>
          </a:bodyPr>
          <a:lstStyle/>
          <a:p>
            <a:r>
              <a:rPr lang="en-US" sz="2000" dirty="0"/>
              <a:t>Sun, Y.S., Zhao, Z., Yang, Z.N., Xu, F., Lu, H.J., Zhu, Z.Y., Shi, W., Jiang, J., Yao, P.P. and Zhu, H.P., 2017. Risk factor</a:t>
            </a:r>
          </a:p>
          <a:p>
            <a:r>
              <a:rPr lang="en-US" sz="2000" dirty="0"/>
              <a:t>s and preventions of breast cancer. </a:t>
            </a:r>
            <a:r>
              <a:rPr lang="en-US" sz="2000" i="1" dirty="0"/>
              <a:t>International journal of biological sciences</a:t>
            </a:r>
            <a:r>
              <a:rPr lang="en-US" sz="2000" dirty="0"/>
              <a:t>, </a:t>
            </a:r>
            <a:r>
              <a:rPr lang="en-US" sz="2000" i="1" dirty="0"/>
              <a:t>13</a:t>
            </a:r>
            <a:r>
              <a:rPr lang="en-US" sz="2000" dirty="0"/>
              <a:t>(11), p.1387.</a:t>
            </a:r>
          </a:p>
          <a:p>
            <a:r>
              <a:rPr lang="en-US" sz="2000" dirty="0"/>
              <a:t>Waks, A. G. and winter, E.P. (2019) breast cancer treatment; A review; JAMA,321(3),pp.288-300.</a:t>
            </a:r>
          </a:p>
          <a:p>
            <a:r>
              <a:rPr lang="en-GB" sz="2000" dirty="0"/>
              <a:t>Trayes, K.P. and </a:t>
            </a:r>
            <a:r>
              <a:rPr lang="en-GB" sz="2000" dirty="0" err="1"/>
              <a:t>Cokenakes</a:t>
            </a:r>
            <a:r>
              <a:rPr lang="en-GB" sz="2000" dirty="0"/>
              <a:t>, S.E., 2021. Breast cancer treatment. American family physician, 104(2), pp.171-178.</a:t>
            </a:r>
            <a:endParaRPr lang="en-US" sz="2000" dirty="0"/>
          </a:p>
        </p:txBody>
      </p:sp>
      <p:sp>
        <p:nvSpPr>
          <p:cNvPr id="5" name="TextBox 4">
            <a:extLst>
              <a:ext uri="{FF2B5EF4-FFF2-40B4-BE49-F238E27FC236}">
                <a16:creationId xmlns:a16="http://schemas.microsoft.com/office/drawing/2014/main" id="{1B072F79-DD31-0080-23CD-640F4E51DA5C}"/>
              </a:ext>
            </a:extLst>
          </p:cNvPr>
          <p:cNvSpPr txBox="1"/>
          <p:nvPr/>
        </p:nvSpPr>
        <p:spPr>
          <a:xfrm>
            <a:off x="6312477" y="768878"/>
            <a:ext cx="5096933" cy="519569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dirty="0">
                <a:effectLst/>
              </a:rPr>
              <a:t>Sun, Y.S., Zhao, Z., Yang, Z.N., Xu, F., Lu, H.J., Zhu, Z.Y., Shi, W., Jiang, J., Yao, P.P. and Zhu, H.P., 2017. Risk factors and preventions of breast cancer. </a:t>
            </a:r>
            <a:r>
              <a:rPr lang="en-US" sz="2000" b="0" i="1" dirty="0">
                <a:effectLst/>
              </a:rPr>
              <a:t>International journal of biological sciences</a:t>
            </a:r>
            <a:r>
              <a:rPr lang="en-US" sz="2000" b="0" i="0" dirty="0">
                <a:effectLst/>
              </a:rPr>
              <a:t>, </a:t>
            </a:r>
            <a:r>
              <a:rPr lang="en-US" sz="2000" b="0" i="1" dirty="0">
                <a:effectLst/>
              </a:rPr>
              <a:t>13</a:t>
            </a:r>
            <a:r>
              <a:rPr lang="en-US" sz="2000" b="0" i="0" dirty="0">
                <a:effectLst/>
              </a:rPr>
              <a:t>(11), p.1387.</a:t>
            </a:r>
          </a:p>
          <a:p>
            <a:pPr indent="-228600">
              <a:lnSpc>
                <a:spcPct val="90000"/>
              </a:lnSpc>
              <a:spcAft>
                <a:spcPts val="600"/>
              </a:spcAft>
              <a:buFont typeface="Arial" panose="020B0604020202020204" pitchFamily="34" charset="0"/>
              <a:buChar char="•"/>
            </a:pPr>
            <a:r>
              <a:rPr lang="en-US" sz="2000" dirty="0" err="1"/>
              <a:t>Schinazi</a:t>
            </a:r>
            <a:r>
              <a:rPr lang="en-US" sz="2000" dirty="0"/>
              <a:t>, R.B., 2006. A stochastic model/ for cancer risk. Genetic, 174(1), pp. 545-547.</a:t>
            </a:r>
          </a:p>
          <a:p>
            <a:pPr indent="-228600">
              <a:lnSpc>
                <a:spcPct val="90000"/>
              </a:lnSpc>
              <a:spcAft>
                <a:spcPts val="600"/>
              </a:spcAft>
              <a:buFont typeface="Arial" panose="020B0604020202020204" pitchFamily="34" charset="0"/>
              <a:buChar char="•"/>
            </a:pPr>
            <a:r>
              <a:rPr lang="en-US" sz="2000" dirty="0"/>
              <a:t>Nowak, M.A., Komarova, N. L. and Sengupta, A., 2011. stochastic dynamics of cancer initiation. Proceedings of the national academy of science.</a:t>
            </a:r>
            <a:r>
              <a:rPr lang="en-GB" sz="2000" dirty="0"/>
              <a:t> </a:t>
            </a:r>
          </a:p>
          <a:p>
            <a:pPr indent="-228600">
              <a:lnSpc>
                <a:spcPct val="90000"/>
              </a:lnSpc>
              <a:spcAft>
                <a:spcPts val="600"/>
              </a:spcAft>
              <a:buFont typeface="Arial" panose="020B0604020202020204" pitchFamily="34" charset="0"/>
              <a:buChar char="•"/>
            </a:pPr>
            <a:r>
              <a:rPr lang="en-GB" sz="2000" dirty="0"/>
              <a:t>Shah, R., Rosso, K. and Nathanson, S.D., 2014. Pathogenesis, prevention, diagnosis and treatment of breast cancer. World journal of clinical oncology, 5(3), p.283.</a:t>
            </a:r>
            <a:endParaRPr lang="en-US" sz="2000" dirty="0"/>
          </a:p>
        </p:txBody>
      </p:sp>
    </p:spTree>
    <p:extLst>
      <p:ext uri="{BB962C8B-B14F-4D97-AF65-F5344CB8AC3E}">
        <p14:creationId xmlns:p14="http://schemas.microsoft.com/office/powerpoint/2010/main" val="148313820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9FB0070A83184A8206E8AB722F60C7" ma:contentTypeVersion="11" ma:contentTypeDescription="Create a new document." ma:contentTypeScope="" ma:versionID="bda11eae5fe191f02309bc5666463754">
  <xsd:schema xmlns:xsd="http://www.w3.org/2001/XMLSchema" xmlns:xs="http://www.w3.org/2001/XMLSchema" xmlns:p="http://schemas.microsoft.com/office/2006/metadata/properties" xmlns:ns3="2fb9b754-ff8e-487c-b2c9-9bb8e92e13c5" targetNamespace="http://schemas.microsoft.com/office/2006/metadata/properties" ma:root="true" ma:fieldsID="924e45fb317789c1b9b17a3526f1f41c" ns3:_="">
    <xsd:import namespace="2fb9b754-ff8e-487c-b2c9-9bb8e92e13c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b9b754-ff8e-487c-b2c9-9bb8e92e13c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2fb9b754-ff8e-487c-b2c9-9bb8e92e13c5" xsi:nil="true"/>
  </documentManagement>
</p:properties>
</file>

<file path=customXml/itemProps1.xml><?xml version="1.0" encoding="utf-8"?>
<ds:datastoreItem xmlns:ds="http://schemas.openxmlformats.org/officeDocument/2006/customXml" ds:itemID="{45B9A67D-A7B0-4143-B899-58190B5D7469}">
  <ds:schemaRefs>
    <ds:schemaRef ds:uri="http://schemas.microsoft.com/sharepoint/v3/contenttype/forms"/>
  </ds:schemaRefs>
</ds:datastoreItem>
</file>

<file path=customXml/itemProps2.xml><?xml version="1.0" encoding="utf-8"?>
<ds:datastoreItem xmlns:ds="http://schemas.openxmlformats.org/officeDocument/2006/customXml" ds:itemID="{83AE6696-3BC3-4AB9-8A74-C30189C5FF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b9b754-ff8e-487c-b2c9-9bb8e92e13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C8541F-645A-463B-8FF9-340F8511C489}">
  <ds:schemaRefs>
    <ds:schemaRef ds:uri="http://www.w3.org/XML/1998/namespace"/>
    <ds:schemaRef ds:uri="http://schemas.microsoft.com/office/2006/metadata/properties"/>
    <ds:schemaRef ds:uri="http://purl.org/dc/terms/"/>
    <ds:schemaRef ds:uri="http://schemas.microsoft.com/office/infopath/2007/PartnerControls"/>
    <ds:schemaRef ds:uri="http://purl.org/dc/dcmitype/"/>
    <ds:schemaRef ds:uri="2fb9b754-ff8e-487c-b2c9-9bb8e92e13c5"/>
    <ds:schemaRef ds:uri="http://schemas.microsoft.com/office/2006/documentManagement/type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3817</TotalTime>
  <Words>1921</Words>
  <Application>Microsoft Office PowerPoint</Application>
  <PresentationFormat>Widescreen</PresentationFormat>
  <Paragraphs>80</Paragraphs>
  <Slides>13</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PowerPoint Presentation</vt:lpstr>
      <vt:lpstr>introduction</vt:lpstr>
      <vt:lpstr>Anatomy of the breast </vt:lpstr>
      <vt:lpstr> Risk factor for breast cancer include increasing age, family history and genetic mutation, hormonal and reproductive factor, unhealthy lifestyle habits, exposure to radiation, and previous breast disease.   Age is a major determinant of breast cancer risk, with majority of the cases diagnosed in women over 50 (Breast Cancer NOW,2023). Family history and genetics a person ‘s risk of breast cancer increases if a first- degree female relative has been diagnosed with the condition. Furthermore, the national cancer institute (2022) not es that specific genetic mutations passed through families, such as BRCA1 and BRCA2, are significant risk factors for the disease.    Breast Density  High breast density is another recognized risk factor. Women with dense breast tissue have more glandular and connective tissue compared to fatty tissue, which can increase the likelihood of breast cancer and make tumours harder to detect during screening (Miglioretti et al, 2018).   Hormonal factor prolong exposure to oestrogen is associated with an increased risk of breast cancer. This may occure in women who start menstruation at an early age, experience menopause later in life, or use hormone replacement therapy for extended periods (Cancer Research UK,2023). Lifestyle choice  Certain habits can elevate risk level, including tobacco use, regular alcohol intake and a sedentary lifestyle.   Reproductive history   risk may be higher for women who never had children, or those who give birth to their first child after the age of  30,and those who opted not to breastfeed. Exposure to radiation   receiving radiation treatment to the chest area, especially during childhood or early adulthood can contribute to an increased risk. </vt:lpstr>
      <vt:lpstr>Pathophysiology theories of development </vt:lpstr>
      <vt:lpstr>Signs and symptoms </vt:lpstr>
      <vt:lpstr>Stochastic theory </vt:lpstr>
      <vt:lpstr>Diagnosis </vt:lpstr>
      <vt:lpstr>Patient Profile</vt:lpstr>
      <vt:lpstr>Personal Care Plan (PCP) breast patient   Physical needs ; manage pain and fatige  Medication, rest, balanced diet, monitor side effects.  Goal; reduce pain, improve energy.   Emotional needs; support anxiety and distress counselling; family support, support group.  Goal; improve wellbeing, reduce stress. Social needs; daily living support, help with tasks, community services, social interaction. Information needs; understanding condition.  Clear explanation, provide resources,  Goal; patients feels information and confident.  Monitoring and review; progress, adjust care plan,          </vt:lpstr>
      <vt:lpstr>Common treatments for all breast cancer subtypes </vt:lpstr>
      <vt:lpstr>Conclusion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Farzana Akhter (2331979)</dc:creator>
  <cp:lastModifiedBy>Farzana Akhter (2331979)</cp:lastModifiedBy>
  <cp:revision>2</cp:revision>
  <dcterms:created xsi:type="dcterms:W3CDTF">2026-02-21T06:59:54Z</dcterms:created>
  <dcterms:modified xsi:type="dcterms:W3CDTF">2026-03-21T12:56:14Z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0x010100609FB0070A83184A8206E8AB722F60C7</vt:lpwstr>
  </property>
</Properties>
</file>