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0" r:id="rId4"/>
    <p:sldId id="365" r:id="rId5"/>
    <p:sldId id="381" r:id="rId6"/>
    <p:sldId id="378" r:id="rId7"/>
    <p:sldId id="384" r:id="rId8"/>
    <p:sldId id="385" r:id="rId9"/>
    <p:sldId id="379" r:id="rId10"/>
    <p:sldId id="382" r:id="rId11"/>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EF73E3-8E01-4942-B3C9-5B0750D8A24C}" v="22" dt="2025-11-13T13:06:10.0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89"/>
  </p:normalViewPr>
  <p:slideViewPr>
    <p:cSldViewPr snapToGrid="0" showGuides="1">
      <p:cViewPr>
        <p:scale>
          <a:sx n="51" d="100"/>
          <a:sy n="51" d="100"/>
        </p:scale>
        <p:origin x="576" y="21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iwo kuku" userId="dda4ee06caba3ca8" providerId="LiveId" clId="{9F515497-248C-4846-9FCB-CE39C6837CCA}"/>
    <pc:docChg chg="undo custSel modSld">
      <pc:chgData name="taiwo kuku" userId="dda4ee06caba3ca8" providerId="LiveId" clId="{9F515497-248C-4846-9FCB-CE39C6837CCA}" dt="2025-11-13T13:08:21.923" v="2860" actId="113"/>
      <pc:docMkLst>
        <pc:docMk/>
      </pc:docMkLst>
      <pc:sldChg chg="modSp mod">
        <pc:chgData name="taiwo kuku" userId="dda4ee06caba3ca8" providerId="LiveId" clId="{9F515497-248C-4846-9FCB-CE39C6837CCA}" dt="2025-11-13T13:08:21.923" v="2860" actId="113"/>
        <pc:sldMkLst>
          <pc:docMk/>
          <pc:sldMk cId="0" sldId="365"/>
        </pc:sldMkLst>
        <pc:spChg chg="mod">
          <ac:chgData name="taiwo kuku" userId="dda4ee06caba3ca8" providerId="LiveId" clId="{9F515497-248C-4846-9FCB-CE39C6837CCA}" dt="2025-11-13T13:08:21.923" v="2860" actId="113"/>
          <ac:spMkLst>
            <pc:docMk/>
            <pc:sldMk cId="0" sldId="365"/>
            <ac:spMk id="2" creationId="{F7D47917-3C8A-D3F7-6E1D-4C05B41225B1}"/>
          </ac:spMkLst>
        </pc:spChg>
      </pc:sldChg>
      <pc:sldChg chg="modSp mod">
        <pc:chgData name="taiwo kuku" userId="dda4ee06caba3ca8" providerId="LiveId" clId="{9F515497-248C-4846-9FCB-CE39C6837CCA}" dt="2025-11-13T00:39:30.094" v="2672" actId="20577"/>
        <pc:sldMkLst>
          <pc:docMk/>
          <pc:sldMk cId="0" sldId="378"/>
        </pc:sldMkLst>
        <pc:spChg chg="mod">
          <ac:chgData name="taiwo kuku" userId="dda4ee06caba3ca8" providerId="LiveId" clId="{9F515497-248C-4846-9FCB-CE39C6837CCA}" dt="2025-11-03T11:50:26.005" v="1941" actId="20577"/>
          <ac:spMkLst>
            <pc:docMk/>
            <pc:sldMk cId="0" sldId="378"/>
            <ac:spMk id="3" creationId="{A80538F9-C306-0F3E-28E1-89A72A735427}"/>
          </ac:spMkLst>
        </pc:spChg>
        <pc:spChg chg="mod">
          <ac:chgData name="taiwo kuku" userId="dda4ee06caba3ca8" providerId="LiveId" clId="{9F515497-248C-4846-9FCB-CE39C6837CCA}" dt="2025-11-03T12:50:11.251" v="2341" actId="20577"/>
          <ac:spMkLst>
            <pc:docMk/>
            <pc:sldMk cId="0" sldId="378"/>
            <ac:spMk id="6" creationId="{509BE14E-9AAE-B0FA-CAEF-F687324E6BA7}"/>
          </ac:spMkLst>
        </pc:spChg>
        <pc:spChg chg="mod">
          <ac:chgData name="taiwo kuku" userId="dda4ee06caba3ca8" providerId="LiveId" clId="{9F515497-248C-4846-9FCB-CE39C6837CCA}" dt="2025-11-13T00:39:30.094" v="2672" actId="20577"/>
          <ac:spMkLst>
            <pc:docMk/>
            <pc:sldMk cId="0" sldId="378"/>
            <ac:spMk id="8" creationId="{0AE4A104-A4EE-B803-A9E6-7110FFC0A54D}"/>
          </ac:spMkLst>
        </pc:spChg>
        <pc:spChg chg="mod">
          <ac:chgData name="taiwo kuku" userId="dda4ee06caba3ca8" providerId="LiveId" clId="{9F515497-248C-4846-9FCB-CE39C6837CCA}" dt="2025-11-03T11:22:26.954" v="1517" actId="20577"/>
          <ac:spMkLst>
            <pc:docMk/>
            <pc:sldMk cId="0" sldId="378"/>
            <ac:spMk id="9" creationId="{6ED0A35B-0378-4A23-6E8E-0B01671357FF}"/>
          </ac:spMkLst>
        </pc:spChg>
      </pc:sldChg>
      <pc:sldChg chg="modSp mod">
        <pc:chgData name="taiwo kuku" userId="dda4ee06caba3ca8" providerId="LiveId" clId="{9F515497-248C-4846-9FCB-CE39C6837CCA}" dt="2025-11-13T13:06:26.536" v="2856" actId="255"/>
        <pc:sldMkLst>
          <pc:docMk/>
          <pc:sldMk cId="0" sldId="379"/>
        </pc:sldMkLst>
        <pc:spChg chg="mod">
          <ac:chgData name="taiwo kuku" userId="dda4ee06caba3ca8" providerId="LiveId" clId="{9F515497-248C-4846-9FCB-CE39C6837CCA}" dt="2025-11-13T00:17:52.391" v="2444" actId="6549"/>
          <ac:spMkLst>
            <pc:docMk/>
            <pc:sldMk cId="0" sldId="379"/>
            <ac:spMk id="12290" creationId="{0BAAAF84-50A1-E0F8-EF89-8F44E2FA1ACC}"/>
          </ac:spMkLst>
        </pc:spChg>
        <pc:spChg chg="mod">
          <ac:chgData name="taiwo kuku" userId="dda4ee06caba3ca8" providerId="LiveId" clId="{9F515497-248C-4846-9FCB-CE39C6837CCA}" dt="2025-11-13T13:06:26.536" v="2856" actId="255"/>
          <ac:spMkLst>
            <pc:docMk/>
            <pc:sldMk cId="0" sldId="379"/>
            <ac:spMk id="12291" creationId="{DA8DF68F-34C4-285F-B4A1-B6E08AE08A8B}"/>
          </ac:spMkLst>
        </pc:spChg>
      </pc:sldChg>
      <pc:sldChg chg="modSp mod">
        <pc:chgData name="taiwo kuku" userId="dda4ee06caba3ca8" providerId="LiveId" clId="{9F515497-248C-4846-9FCB-CE39C6837CCA}" dt="2025-10-27T12:19:11.336" v="429" actId="20577"/>
        <pc:sldMkLst>
          <pc:docMk/>
          <pc:sldMk cId="0" sldId="380"/>
        </pc:sldMkLst>
        <pc:spChg chg="mod">
          <ac:chgData name="taiwo kuku" userId="dda4ee06caba3ca8" providerId="LiveId" clId="{9F515497-248C-4846-9FCB-CE39C6837CCA}" dt="2025-10-27T12:19:11.336" v="429" actId="20577"/>
          <ac:spMkLst>
            <pc:docMk/>
            <pc:sldMk cId="0" sldId="380"/>
            <ac:spMk id="17411" creationId="{5FF0828E-3873-85A7-99B1-9569FFB07C15}"/>
          </ac:spMkLst>
        </pc:spChg>
      </pc:sldChg>
      <pc:sldChg chg="modSp mod">
        <pc:chgData name="taiwo kuku" userId="dda4ee06caba3ca8" providerId="LiveId" clId="{9F515497-248C-4846-9FCB-CE39C6837CCA}" dt="2025-11-13T13:08:10.125" v="2859" actId="113"/>
        <pc:sldMkLst>
          <pc:docMk/>
          <pc:sldMk cId="0" sldId="381"/>
        </pc:sldMkLst>
        <pc:spChg chg="mod">
          <ac:chgData name="taiwo kuku" userId="dda4ee06caba3ca8" providerId="LiveId" clId="{9F515497-248C-4846-9FCB-CE39C6837CCA}" dt="2025-11-13T13:08:10.125" v="2859" actId="113"/>
          <ac:spMkLst>
            <pc:docMk/>
            <pc:sldMk cId="0" sldId="381"/>
            <ac:spMk id="2" creationId="{792D0034-A6BD-AD3D-9856-A1C1A1D0EFDB}"/>
          </ac:spMkLst>
        </pc:spChg>
      </pc:sldChg>
      <pc:sldChg chg="modSp mod">
        <pc:chgData name="taiwo kuku" userId="dda4ee06caba3ca8" providerId="LiveId" clId="{9F515497-248C-4846-9FCB-CE39C6837CCA}" dt="2025-11-13T00:24:12.053" v="2533" actId="14100"/>
        <pc:sldMkLst>
          <pc:docMk/>
          <pc:sldMk cId="0" sldId="382"/>
        </pc:sldMkLst>
        <pc:spChg chg="mod">
          <ac:chgData name="taiwo kuku" userId="dda4ee06caba3ca8" providerId="LiveId" clId="{9F515497-248C-4846-9FCB-CE39C6837CCA}" dt="2025-11-13T00:24:12.053" v="2533" actId="14100"/>
          <ac:spMkLst>
            <pc:docMk/>
            <pc:sldMk cId="0" sldId="382"/>
            <ac:spMk id="13315" creationId="{50070DAB-396E-DF77-4036-1E44F9E2CD8C}"/>
          </ac:spMkLst>
        </pc:spChg>
      </pc:sldChg>
      <pc:sldChg chg="modSp mod">
        <pc:chgData name="taiwo kuku" userId="dda4ee06caba3ca8" providerId="LiveId" clId="{9F515497-248C-4846-9FCB-CE39C6837CCA}" dt="2025-10-27T16:52:26.754" v="518" actId="20577"/>
        <pc:sldMkLst>
          <pc:docMk/>
          <pc:sldMk cId="1287151132" sldId="383"/>
        </pc:sldMkLst>
        <pc:spChg chg="mod">
          <ac:chgData name="taiwo kuku" userId="dda4ee06caba3ca8" providerId="LiveId" clId="{9F515497-248C-4846-9FCB-CE39C6837CCA}" dt="2025-10-27T16:52:26.754" v="518" actId="20577"/>
          <ac:spMkLst>
            <pc:docMk/>
            <pc:sldMk cId="1287151132" sldId="383"/>
            <ac:spMk id="3" creationId="{327D09FF-04AE-863D-9637-E0C72C8D8B8E}"/>
          </ac:spMkLst>
        </pc:spChg>
      </pc:sldChg>
      <pc:sldChg chg="addSp delSp modSp mod">
        <pc:chgData name="taiwo kuku" userId="dda4ee06caba3ca8" providerId="LiveId" clId="{9F515497-248C-4846-9FCB-CE39C6837CCA}" dt="2025-11-13T13:07:46.643" v="2858" actId="2711"/>
        <pc:sldMkLst>
          <pc:docMk/>
          <pc:sldMk cId="2941668277" sldId="384"/>
        </pc:sldMkLst>
        <pc:spChg chg="add mod">
          <ac:chgData name="taiwo kuku" userId="dda4ee06caba3ca8" providerId="LiveId" clId="{9F515497-248C-4846-9FCB-CE39C6837CCA}" dt="2025-11-13T13:07:46.643" v="2858" actId="2711"/>
          <ac:spMkLst>
            <pc:docMk/>
            <pc:sldMk cId="2941668277" sldId="384"/>
            <ac:spMk id="12" creationId="{AEE1AA87-92C3-F6D6-2009-193FEECAD891}"/>
          </ac:spMkLst>
        </pc:spChg>
      </pc:sldChg>
      <pc:sldChg chg="modSp mod">
        <pc:chgData name="taiwo kuku" userId="dda4ee06caba3ca8" providerId="LiveId" clId="{9F515497-248C-4846-9FCB-CE39C6837CCA}" dt="2025-11-13T13:06:50.428" v="2857" actId="255"/>
        <pc:sldMkLst>
          <pc:docMk/>
          <pc:sldMk cId="1557286457" sldId="385"/>
        </pc:sldMkLst>
        <pc:spChg chg="mod">
          <ac:chgData name="taiwo kuku" userId="dda4ee06caba3ca8" providerId="LiveId" clId="{9F515497-248C-4846-9FCB-CE39C6837CCA}" dt="2025-11-13T13:06:50.428" v="2857" actId="255"/>
          <ac:spMkLst>
            <pc:docMk/>
            <pc:sldMk cId="1557286457" sldId="385"/>
            <ac:spMk id="3" creationId="{D269A12E-089F-65A6-1AAB-F01DB5F08F07}"/>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27/10/2025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27/10/2025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27/10/2025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27/10/2025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27/10/2025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27/10/2025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27/10/2025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27/10/2025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27/10/2025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27/10/2025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27/10/2025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27/10/2025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asana.com/resources/swot-analysis:http:/asana.com/resources/swot-analysi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asana.com/resources/swot-analysi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27/10/2025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Taiwo Kuku</a:t>
            </a:r>
          </a:p>
          <a:p>
            <a:r>
              <a:rPr lang="en-GB" altLang="en-US" u="sng" dirty="0"/>
              <a:t>Student ID: 2423997</a:t>
            </a:r>
            <a:endParaRPr lang="en-GB" altLang="en-US" b="1" i="1" dirty="0"/>
          </a:p>
          <a:p>
            <a:r>
              <a:rPr lang="en-GB" altLang="en-US" u="sng" dirty="0"/>
              <a:t>Lecturer’s Name</a:t>
            </a:r>
            <a:r>
              <a:rPr lang="en-GB" altLang="en-US" b="1" i="1" dirty="0"/>
              <a:t>: </a:t>
            </a:r>
            <a:r>
              <a:rPr lang="en-GB" altLang="en-US" b="1" i="1" dirty="0" err="1"/>
              <a:t>Amitave</a:t>
            </a:r>
            <a:r>
              <a:rPr lang="en-GB" altLang="en-US" b="1" i="1" dirty="0"/>
              <a:t> Banik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I have not used AI at all.</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27/10/2025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p:txBody>
          <a:bodyPr/>
          <a:lstStyle/>
          <a:p>
            <a:r>
              <a:rPr lang="en-GB" altLang="en-US" b="1"/>
              <a:t>Overview</a:t>
            </a:r>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idx="1"/>
          </p:nvPr>
        </p:nvSpPr>
        <p:spPr>
          <a:xfrm>
            <a:off x="1981200" y="1600201"/>
            <a:ext cx="8229600" cy="4060825"/>
          </a:xfrm>
        </p:spPr>
        <p:txBody>
          <a:bodyPr/>
          <a:lstStyle/>
          <a:p>
            <a:pPr marL="0" indent="0">
              <a:buNone/>
              <a:defRPr/>
            </a:pPr>
            <a:r>
              <a:rPr lang="en-GB" altLang="en-US" dirty="0"/>
              <a:t>In this presentation, I am going to explain what SWOT Analysis is.</a:t>
            </a:r>
          </a:p>
          <a:p>
            <a:pPr marL="0" indent="0">
              <a:buNone/>
              <a:defRPr/>
            </a:pPr>
            <a:r>
              <a:rPr lang="en-GB" altLang="en-US" dirty="0"/>
              <a:t>I will also use the swot –analysis to explain the strategic planning for my Health and social care profession </a:t>
            </a:r>
          </a:p>
          <a:p>
            <a:pPr marL="0" indent="0">
              <a:buNone/>
              <a:defRPr/>
            </a:pPr>
            <a:r>
              <a:rPr lang="en-GB" altLang="en-US" dirty="0"/>
              <a:t>I also need to show how the swot-analysis is  a tool in my personal development.</a:t>
            </a:r>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quarter" idx="10"/>
          </p:nvPr>
        </p:nvSpPr>
        <p:spPr/>
        <p:txBody>
          <a:bodyPr/>
          <a:lstStyle/>
          <a:p>
            <a:pPr>
              <a:defRPr/>
            </a:pPr>
            <a:fld id="{9F458A58-9170-4293-9FCB-97B777C99F2B}" type="datetime1">
              <a:rPr lang="en-GB" altLang="en-US" smtClean="0"/>
              <a:pPr>
                <a:defRPr/>
              </a:pPr>
              <a:t>27/10/2025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1981200" y="274639"/>
            <a:ext cx="8229600" cy="777875"/>
          </a:xfrm>
        </p:spPr>
        <p:txBody>
          <a:bodyPr/>
          <a:lstStyle/>
          <a:p>
            <a:r>
              <a:rPr lang="en-GB" altLang="en-US" b="1" dirty="0"/>
              <a:t>Introduction</a:t>
            </a:r>
            <a:endParaRPr lang="en-US" altLang="en-US" b="1" i="1" dirty="0">
              <a:solidFill>
                <a:srgbClr val="FF0000"/>
              </a:solidFill>
            </a:endParaRPr>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27/10/2025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F7D47917-3C8A-D3F7-6E1D-4C05B41225B1}"/>
              </a:ext>
            </a:extLst>
          </p:cNvPr>
          <p:cNvSpPr>
            <a:spLocks noGrp="1"/>
          </p:cNvSpPr>
          <p:nvPr>
            <p:ph idx="1"/>
          </p:nvPr>
        </p:nvSpPr>
        <p:spPr>
          <a:xfrm>
            <a:off x="1349829" y="1052514"/>
            <a:ext cx="8860971" cy="4651600"/>
          </a:xfrm>
        </p:spPr>
        <p:txBody>
          <a:bodyPr/>
          <a:lstStyle/>
          <a:p>
            <a:pPr marL="0" indent="0">
              <a:buNone/>
              <a:defRPr/>
            </a:pPr>
            <a:endParaRPr lang="en-GB" b="1" dirty="0"/>
          </a:p>
          <a:p>
            <a:pPr marL="0" indent="0">
              <a:buNone/>
              <a:defRPr/>
            </a:pPr>
            <a:r>
              <a:rPr lang="en-GB" b="1" dirty="0"/>
              <a:t>My name is Taiwo. </a:t>
            </a:r>
          </a:p>
          <a:p>
            <a:pPr marL="0" indent="0">
              <a:buNone/>
              <a:defRPr/>
            </a:pPr>
            <a:r>
              <a:rPr lang="en-GB" dirty="0"/>
              <a:t>In this assignment I will  use SWOT as a strategic tool to help me identify my strengths, weaknesses, opportunities, and threats to plan professional growth{Raeburn,2025}.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flipV="1">
            <a:off x="-1469571" y="6686551"/>
            <a:ext cx="7892143" cy="114299"/>
          </a:xfrm>
        </p:spPr>
        <p:txBody>
          <a:bodyPr/>
          <a:lstStyle/>
          <a:p>
            <a:endParaRPr lang="en-GB" altLang="en-US" sz="3200" b="1"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2081048" y="2025870"/>
            <a:ext cx="8875986" cy="2010102"/>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27/10/2025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792D0034-A6BD-AD3D-9856-A1C1A1D0EFDB}"/>
              </a:ext>
            </a:extLst>
          </p:cNvPr>
          <p:cNvSpPr txBox="1">
            <a:spLocks/>
          </p:cNvSpPr>
          <p:nvPr/>
        </p:nvSpPr>
        <p:spPr bwMode="auto">
          <a:xfrm>
            <a:off x="892627" y="1"/>
            <a:ext cx="11299373" cy="5671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GB" b="1" dirty="0"/>
              <a:t>What is SWOT Analysis</a:t>
            </a:r>
          </a:p>
          <a:p>
            <a:pPr>
              <a:defRPr/>
            </a:pPr>
            <a:r>
              <a:rPr lang="en-GB" dirty="0"/>
              <a:t> Analysis is a type of tool that helps us understand our strengths and weaknesses including the opportunity we can gather whilst working. And the threats we face in the jobs we do. </a:t>
            </a:r>
          </a:p>
          <a:p>
            <a:pPr>
              <a:defRPr/>
            </a:pPr>
            <a:r>
              <a:rPr lang="en-GB" dirty="0"/>
              <a:t>SWOT Analysis also has two factors, external and internal.  It is important to my personal development because it will enable me to Identify my strengths, weaknesses, opportunities and threats in life. {Raeburn, 2025}.</a:t>
            </a:r>
          </a:p>
          <a:p>
            <a:pPr>
              <a:defRPr/>
            </a:pPr>
            <a:r>
              <a:rPr lang="en-GB" dirty="0"/>
              <a:t>SWOT ANALYSIS, will help me to develop my understanding of what I need to succeed.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27/10/2025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509752" y="310897"/>
            <a:ext cx="10972800" cy="859535"/>
          </a:xfrm>
        </p:spPr>
        <p:txBody>
          <a:bodyPr/>
          <a:lstStyle/>
          <a:p>
            <a:r>
              <a:rPr lang="en-GB" sz="2800" b="1" dirty="0"/>
              <a:t>Describe your own Strengths, Weaknesses, Opportunities, and Threats</a:t>
            </a:r>
            <a:endParaRPr lang="en-GB" sz="1000" b="1" dirty="0"/>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334433" y="1349829"/>
            <a:ext cx="5445879" cy="1883296"/>
          </a:xfrm>
          <a:prstGeom prst="rect">
            <a:avLst/>
          </a:prstGeom>
          <a:solidFill>
            <a:schemeClr val="accent5">
              <a:lumMod val="20000"/>
              <a:lumOff val="80000"/>
            </a:schemeClr>
          </a:solidFill>
          <a:ln w="19050">
            <a:solidFill>
              <a:srgbClr val="4BACC6"/>
            </a:solidFill>
          </a:ln>
        </p:spPr>
        <p:txBody>
          <a:bodyPr wrap="square" rtlCol="0">
            <a:noAutofit/>
          </a:bodyPr>
          <a:lstStyle/>
          <a:p>
            <a:r>
              <a:rPr lang="en-GB" b="1" dirty="0"/>
              <a:t>STRENGTHS</a:t>
            </a:r>
          </a:p>
          <a:p>
            <a:pPr marL="285750" indent="-285750">
              <a:buFontTx/>
              <a:buChar char="-"/>
            </a:pPr>
            <a:r>
              <a:rPr lang="en-GB" sz="1400" b="1" dirty="0"/>
              <a:t>Effective communication that promotes team work and        relationship with patient {Skills for Care, 2024}</a:t>
            </a:r>
          </a:p>
          <a:p>
            <a:pPr marL="285750" indent="-285750">
              <a:buFontTx/>
              <a:buChar char="-"/>
            </a:pPr>
            <a:r>
              <a:rPr lang="en-GB" sz="1400" b="1" dirty="0"/>
              <a:t>Reliable, Organised and consistent</a:t>
            </a:r>
          </a:p>
          <a:p>
            <a:pPr marL="285750" indent="-285750">
              <a:buFontTx/>
              <a:buChar char="-"/>
            </a:pPr>
            <a:r>
              <a:rPr lang="en-GB" sz="1400" b="1" dirty="0"/>
              <a:t>Compassionate, supportive active listener</a:t>
            </a:r>
          </a:p>
          <a:p>
            <a:pPr marL="285750" indent="-285750">
              <a:buFontTx/>
              <a:buChar char="-"/>
            </a:pPr>
            <a:r>
              <a:rPr lang="en-GB" sz="1400" b="1" dirty="0"/>
              <a:t>Dedicated for improving patients’ health and engaging in continuous learning on the job.</a:t>
            </a:r>
          </a:p>
          <a:p>
            <a:r>
              <a:rPr lang="en-GB" sz="1400" b="1" dirty="0"/>
              <a:t>      </a:t>
            </a:r>
          </a:p>
          <a:p>
            <a:pPr marL="285750" indent="-285750">
              <a:buFontTx/>
              <a:buChar char="-"/>
            </a:pPr>
            <a:endParaRPr lang="en-GB" sz="1400" b="1" dirty="0"/>
          </a:p>
        </p:txBody>
      </p:sp>
      <p:sp>
        <p:nvSpPr>
          <p:cNvPr id="3" name="TextBox 2">
            <a:extLst>
              <a:ext uri="{FF2B5EF4-FFF2-40B4-BE49-F238E27FC236}">
                <a16:creationId xmlns:a16="http://schemas.microsoft.com/office/drawing/2014/main" id="{A80538F9-C306-0F3E-28E1-89A72A735427}"/>
              </a:ext>
            </a:extLst>
          </p:cNvPr>
          <p:cNvSpPr txBox="1"/>
          <p:nvPr/>
        </p:nvSpPr>
        <p:spPr>
          <a:xfrm>
            <a:off x="6411689" y="1326064"/>
            <a:ext cx="5246910" cy="1883296"/>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oAutofit/>
          </a:bodyPr>
          <a:lstStyle/>
          <a:p>
            <a:r>
              <a:rPr lang="en-GB" b="1" dirty="0"/>
              <a:t>WEAKNESSES</a:t>
            </a:r>
            <a:endParaRPr lang="en-GB" sz="1400" b="1" dirty="0"/>
          </a:p>
          <a:p>
            <a:pPr marL="285750" indent="-285750">
              <a:buFontTx/>
              <a:buChar char="-"/>
            </a:pPr>
            <a:r>
              <a:rPr lang="en-GB" sz="1400" b="1" dirty="0"/>
              <a:t>Limited knowledge in Technology, need to develop digital skills, to work with present day healthcare system {NHS England, 2024} </a:t>
            </a:r>
          </a:p>
          <a:p>
            <a:pPr marL="285750" indent="-285750">
              <a:buFontTx/>
              <a:buChar char="-"/>
            </a:pPr>
            <a:r>
              <a:rPr lang="en-GB" sz="1400" b="1" dirty="0"/>
              <a:t>Inability to speak in large groups.</a:t>
            </a:r>
          </a:p>
          <a:p>
            <a:pPr marL="285750" indent="-285750">
              <a:buFontTx/>
              <a:buChar char="-"/>
            </a:pPr>
            <a:r>
              <a:rPr lang="en-GB" sz="1400" b="1" dirty="0"/>
              <a:t>Need  to develop leadership skills {Raeburn, 2025}</a:t>
            </a:r>
          </a:p>
          <a:p>
            <a:pPr marL="285750" indent="-285750">
              <a:buFontTx/>
              <a:buChar char="-"/>
            </a:pPr>
            <a:r>
              <a:rPr lang="en-GB" sz="1400" b="1" dirty="0"/>
              <a:t> </a:t>
            </a:r>
          </a:p>
        </p:txBody>
      </p:sp>
      <p:sp>
        <p:nvSpPr>
          <p:cNvPr id="6" name="TextBox 5">
            <a:extLst>
              <a:ext uri="{FF2B5EF4-FFF2-40B4-BE49-F238E27FC236}">
                <a16:creationId xmlns:a16="http://schemas.microsoft.com/office/drawing/2014/main" id="{509BE14E-9AAE-B0FA-CAEF-F687324E6BA7}"/>
              </a:ext>
            </a:extLst>
          </p:cNvPr>
          <p:cNvSpPr txBox="1"/>
          <p:nvPr/>
        </p:nvSpPr>
        <p:spPr>
          <a:xfrm>
            <a:off x="334441" y="3520285"/>
            <a:ext cx="5445871" cy="1883296"/>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noAutofit/>
          </a:bodyPr>
          <a:lstStyle/>
          <a:p>
            <a:r>
              <a:rPr lang="en-GB" b="1" dirty="0"/>
              <a:t>OPPORTUNITIES</a:t>
            </a:r>
          </a:p>
          <a:p>
            <a:pPr marL="285750" indent="-285750">
              <a:buFontTx/>
              <a:buChar char="-"/>
            </a:pPr>
            <a:r>
              <a:rPr lang="en-GB" b="1" dirty="0"/>
              <a:t>I will go for networking via local care and going for placements </a:t>
            </a:r>
          </a:p>
          <a:p>
            <a:pPr marL="285750" indent="-285750">
              <a:buFontTx/>
              <a:buChar char="-"/>
            </a:pPr>
            <a:r>
              <a:rPr lang="en-GB" b="1" dirty="0"/>
              <a:t>Find opportunity to get NHS funding for career development, CPD {NHS England, 2024}.</a:t>
            </a:r>
          </a:p>
          <a:p>
            <a:pPr marL="285750" indent="-285750">
              <a:buFontTx/>
              <a:buChar char="-"/>
            </a:pPr>
            <a:r>
              <a:rPr lang="en-GB" b="1" dirty="0"/>
              <a:t>To apply for compassionate patient centred care jobs. {Skills for Care, 2024}.</a:t>
            </a:r>
          </a:p>
          <a:p>
            <a:pPr marL="285750" indent="-285750">
              <a:buFontTx/>
              <a:buChar char="-"/>
            </a:pPr>
            <a:endParaRPr lang="en-GB" b="1" dirty="0"/>
          </a:p>
        </p:txBody>
      </p:sp>
      <p:sp>
        <p:nvSpPr>
          <p:cNvPr id="8" name="TextBox 7">
            <a:extLst>
              <a:ext uri="{FF2B5EF4-FFF2-40B4-BE49-F238E27FC236}">
                <a16:creationId xmlns:a16="http://schemas.microsoft.com/office/drawing/2014/main" id="{0AE4A104-A4EE-B803-A9E6-7110FFC0A54D}"/>
              </a:ext>
            </a:extLst>
          </p:cNvPr>
          <p:cNvSpPr txBox="1"/>
          <p:nvPr/>
        </p:nvSpPr>
        <p:spPr>
          <a:xfrm>
            <a:off x="6411690" y="3493007"/>
            <a:ext cx="5445846" cy="2038929"/>
          </a:xfrm>
          <a:prstGeom prst="rect">
            <a:avLst/>
          </a:prstGeom>
          <a:ln/>
        </p:spPr>
        <p:style>
          <a:lnRef idx="1">
            <a:schemeClr val="dk1"/>
          </a:lnRef>
          <a:fillRef idx="2">
            <a:schemeClr val="dk1"/>
          </a:fillRef>
          <a:effectRef idx="1">
            <a:schemeClr val="dk1"/>
          </a:effectRef>
          <a:fontRef idx="minor">
            <a:schemeClr val="dk1"/>
          </a:fontRef>
        </p:style>
        <p:txBody>
          <a:bodyPr wrap="square" rtlCol="0">
            <a:noAutofit/>
          </a:bodyPr>
          <a:lstStyle/>
          <a:p>
            <a:pPr algn="l" rtl="0">
              <a:buNone/>
            </a:pPr>
            <a:r>
              <a:rPr lang="en-GB" b="0" i="0" dirty="0">
                <a:solidFill>
                  <a:srgbClr val="1D2228"/>
                </a:solidFill>
                <a:effectLst/>
                <a:latin typeface="Helvetica Neue"/>
              </a:rPr>
              <a:t>THREATS</a:t>
            </a:r>
          </a:p>
          <a:p>
            <a:pPr algn="l" rtl="0">
              <a:buNone/>
            </a:pPr>
            <a:r>
              <a:rPr lang="en-GB" b="0" i="0" dirty="0">
                <a:solidFill>
                  <a:srgbClr val="1D2228"/>
                </a:solidFill>
                <a:effectLst/>
                <a:latin typeface="Helvetica Neue"/>
              </a:rPr>
              <a:t>• High workload and emotional strain in care settings, increasing risk of burnout (Department of Health and Social Care, 2023).</a:t>
            </a:r>
          </a:p>
          <a:p>
            <a:pPr algn="l" rtl="0">
              <a:buNone/>
            </a:pPr>
            <a:r>
              <a:rPr lang="en-GB" b="0" i="0" dirty="0">
                <a:solidFill>
                  <a:srgbClr val="1D2228"/>
                </a:solidFill>
                <a:effectLst/>
                <a:latin typeface="Helvetica Neue"/>
              </a:rPr>
              <a:t>• Competition for advancement and specialist roles </a:t>
            </a:r>
          </a:p>
          <a:p>
            <a:pPr algn="l" rtl="0">
              <a:buNone/>
            </a:pPr>
            <a:r>
              <a:rPr lang="en-GB" b="0" i="0" dirty="0">
                <a:solidFill>
                  <a:srgbClr val="1D2228"/>
                </a:solidFill>
                <a:effectLst/>
                <a:latin typeface="Helvetica Neue"/>
              </a:rPr>
              <a:t>• Rapid technological </a:t>
            </a:r>
            <a:r>
              <a:rPr lang="en-GB" b="0" i="0" dirty="0" err="1">
                <a:solidFill>
                  <a:srgbClr val="1D2228"/>
                </a:solidFill>
                <a:effectLst/>
                <a:latin typeface="Helvetica Neue"/>
              </a:rPr>
              <a:t>equiring</a:t>
            </a:r>
            <a:r>
              <a:rPr lang="en-GB" b="0" i="0" dirty="0">
                <a:solidFill>
                  <a:srgbClr val="1D2228"/>
                </a:solidFill>
                <a:effectLst/>
                <a:latin typeface="Helvetica Neue"/>
              </a:rPr>
              <a:t> continuous learning (Raeburn, 2025).</a:t>
            </a:r>
          </a:p>
          <a:p>
            <a:pPr algn="l" rtl="0">
              <a:buNone/>
            </a:pPr>
            <a:endParaRPr lang="en-GB" b="0" i="0" dirty="0">
              <a:solidFill>
                <a:srgbClr val="1D2228"/>
              </a:solidFill>
              <a:effectLst/>
              <a:latin typeface="Helvetica Neue"/>
            </a:endParaRPr>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p:txBody>
          <a:bodyPr/>
          <a:lstStyle/>
          <a:p>
            <a:r>
              <a:rPr lang="en-GB" sz="3200" b="1" dirty="0"/>
              <a:t>Using examples: Explain how you could leverage your strengths to overcome your weaknesses and minimise threats</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27/10/2025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
        <p:nvSpPr>
          <p:cNvPr id="12" name="Content Placeholder 11">
            <a:extLst>
              <a:ext uri="{FF2B5EF4-FFF2-40B4-BE49-F238E27FC236}">
                <a16:creationId xmlns:a16="http://schemas.microsoft.com/office/drawing/2014/main" id="{AEE1AA87-92C3-F6D6-2009-193FEECAD891}"/>
              </a:ext>
            </a:extLst>
          </p:cNvPr>
          <p:cNvSpPr>
            <a:spLocks noGrp="1"/>
          </p:cNvSpPr>
          <p:nvPr>
            <p:ph idx="1"/>
          </p:nvPr>
        </p:nvSpPr>
        <p:spPr>
          <a:xfrm>
            <a:off x="609600" y="1502229"/>
            <a:ext cx="10972800" cy="4245428"/>
          </a:xfrm>
        </p:spPr>
        <p:txBody>
          <a:bodyPr/>
          <a:lstStyle/>
          <a:p>
            <a:pPr algn="l" rtl="0">
              <a:buNone/>
            </a:pPr>
            <a:r>
              <a:rPr lang="en-GB" b="0" i="0" dirty="0">
                <a:solidFill>
                  <a:srgbClr val="1D2228"/>
                </a:solidFill>
                <a:effectLst/>
                <a:latin typeface="Helvetica Neue"/>
              </a:rPr>
              <a:t>• </a:t>
            </a:r>
            <a:r>
              <a:rPr lang="en-GB" b="0" i="0" dirty="0">
                <a:solidFill>
                  <a:srgbClr val="1D2228"/>
                </a:solidFill>
                <a:effectLst/>
                <a:latin typeface="Myriad Pro" panose="020B0503030403020204" pitchFamily="34" charset="0"/>
              </a:rPr>
              <a:t>Use communication skills to seek feedback and mentorship (Raeburn, 2025)</a:t>
            </a:r>
          </a:p>
          <a:p>
            <a:pPr algn="l" rtl="0">
              <a:buNone/>
            </a:pPr>
            <a:r>
              <a:rPr lang="en-GB" b="0" i="0" dirty="0">
                <a:solidFill>
                  <a:srgbClr val="1D2228"/>
                </a:solidFill>
                <a:effectLst/>
                <a:latin typeface="Myriad Pro" panose="020B0503030403020204" pitchFamily="34" charset="0"/>
              </a:rPr>
              <a:t>• Apply empathy to manage emotional challenges and maintain resilience (Skills for Care, 2024).</a:t>
            </a:r>
          </a:p>
          <a:p>
            <a:pPr algn="l" rtl="0">
              <a:buNone/>
            </a:pPr>
            <a:r>
              <a:rPr lang="en-GB" b="0" i="0" dirty="0">
                <a:solidFill>
                  <a:srgbClr val="1D2228"/>
                </a:solidFill>
                <a:effectLst/>
                <a:latin typeface="Myriad Pro" panose="020B0503030403020204" pitchFamily="34" charset="0"/>
              </a:rPr>
              <a:t>• Develop confidence through CPD workshops and collaborative presentations (NHS England, 2024).</a:t>
            </a:r>
          </a:p>
          <a:p>
            <a:pPr algn="l" rtl="0">
              <a:buNone/>
            </a:pPr>
            <a:r>
              <a:rPr lang="en-GB" b="0" i="0" dirty="0">
                <a:solidFill>
                  <a:srgbClr val="1D2228"/>
                </a:solidFill>
                <a:effectLst/>
                <a:latin typeface="Myriad Pro" panose="020B0503030403020204" pitchFamily="34" charset="0"/>
              </a:rPr>
              <a:t>• Use organisational skills to manage workload, reduce burnout, and prioritise self-care.</a:t>
            </a:r>
            <a:br>
              <a:rPr lang="en-GB" b="0" i="0" dirty="0">
                <a:solidFill>
                  <a:srgbClr val="1D2228"/>
                </a:solidFill>
                <a:effectLst/>
                <a:latin typeface="Helvetica Neue"/>
              </a:rPr>
            </a:br>
            <a:endParaRPr lang="en-GB" b="0" i="0" dirty="0">
              <a:solidFill>
                <a:srgbClr val="1D2228"/>
              </a:solidFill>
              <a:effectLst/>
              <a:latin typeface="Helvetica Neue"/>
            </a:endParaRPr>
          </a:p>
          <a:p>
            <a:pPr algn="l" rtl="0">
              <a:buNone/>
            </a:pPr>
            <a:r>
              <a:rPr lang="en-GB" b="0" i="0" dirty="0">
                <a:solidFill>
                  <a:srgbClr val="1D2228"/>
                </a:solidFill>
                <a:effectLst/>
                <a:latin typeface="Helvetica Neue"/>
              </a:rPr>
              <a:t>Visuals: Icon of a toolbox or strategy diagram.</a:t>
            </a: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1668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p:txBody>
          <a:bodyPr/>
          <a:lstStyle/>
          <a:p>
            <a:r>
              <a:rPr lang="en-GB" sz="3200" b="1" dirty="0"/>
              <a:t>What opportunities are available to you, and how do you utilise them with your strengths?</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609600" y="1338943"/>
            <a:ext cx="11059886" cy="4178290"/>
          </a:xfrm>
        </p:spPr>
        <p:txBody>
          <a:bodyPr/>
          <a:lstStyle/>
          <a:p>
            <a:pPr algn="l" rtl="0">
              <a:buNone/>
            </a:pPr>
            <a:r>
              <a:rPr lang="en-GB" sz="2000" b="0" i="0" dirty="0">
                <a:solidFill>
                  <a:srgbClr val="1D2228"/>
                </a:solidFill>
                <a:effectLst/>
                <a:latin typeface="Arial" panose="020B0604020202020204" pitchFamily="34" charset="0"/>
                <a:cs typeface="Arial" panose="020B0604020202020204" pitchFamily="34" charset="0"/>
              </a:rPr>
              <a:t> </a:t>
            </a:r>
            <a:r>
              <a:rPr lang="en-GB" sz="2400" b="0" i="0" dirty="0">
                <a:solidFill>
                  <a:srgbClr val="1D2228"/>
                </a:solidFill>
                <a:effectLst/>
                <a:latin typeface="Arial" panose="020B0604020202020204" pitchFamily="34" charset="0"/>
                <a:cs typeface="Arial" panose="020B0604020202020204" pitchFamily="34" charset="0"/>
              </a:rPr>
              <a:t>Utilising Opportunities</a:t>
            </a:r>
          </a:p>
          <a:p>
            <a:pPr algn="l" rtl="0">
              <a:buNone/>
            </a:pPr>
            <a:r>
              <a:rPr lang="en-GB" sz="2400" b="0" i="0" dirty="0">
                <a:solidFill>
                  <a:srgbClr val="1D2228"/>
                </a:solidFill>
                <a:effectLst/>
                <a:latin typeface="Arial" panose="020B0604020202020204" pitchFamily="34" charset="0"/>
                <a:cs typeface="Arial" panose="020B0604020202020204" pitchFamily="34" charset="0"/>
              </a:rPr>
              <a:t>• Attend NHS leadership and digital skills programmes to enhance management ability (NHS England, 2024).</a:t>
            </a:r>
          </a:p>
          <a:p>
            <a:pPr algn="l" rtl="0">
              <a:buNone/>
            </a:pPr>
            <a:r>
              <a:rPr lang="en-GB" sz="2400" b="0" i="0" dirty="0">
                <a:solidFill>
                  <a:srgbClr val="1D2228"/>
                </a:solidFill>
                <a:effectLst/>
                <a:latin typeface="Arial" panose="020B0604020202020204" pitchFamily="34" charset="0"/>
                <a:cs typeface="Arial" panose="020B0604020202020204" pitchFamily="34" charset="0"/>
              </a:rPr>
              <a:t>• Engage in reflective practice to improve communication and care quality (Skills for Care, 2024).</a:t>
            </a:r>
          </a:p>
          <a:p>
            <a:pPr algn="l" rtl="0">
              <a:buNone/>
            </a:pPr>
            <a:r>
              <a:rPr lang="en-GB" sz="2400" b="0" i="0" dirty="0">
                <a:solidFill>
                  <a:srgbClr val="1D2228"/>
                </a:solidFill>
                <a:effectLst/>
                <a:latin typeface="Arial" panose="020B0604020202020204" pitchFamily="34" charset="0"/>
                <a:cs typeface="Arial" panose="020B0604020202020204" pitchFamily="34" charset="0"/>
              </a:rPr>
              <a:t>• Network with mentors and professionals to gain insight into specialist care roles and career pathways.</a:t>
            </a:r>
          </a:p>
          <a:p>
            <a:pPr algn="l" rtl="0">
              <a:buNone/>
            </a:pPr>
            <a:r>
              <a:rPr lang="en-GB" sz="2400" b="0" i="0" dirty="0">
                <a:solidFill>
                  <a:srgbClr val="1D2228"/>
                </a:solidFill>
                <a:effectLst/>
                <a:latin typeface="Arial" panose="020B0604020202020204" pitchFamily="34" charset="0"/>
                <a:cs typeface="Arial" panose="020B0604020202020204" pitchFamily="34" charset="0"/>
              </a:rPr>
              <a:t>Visuals: Growth arrows, networking icon, or lightbulb icon for ideas.</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Raeburn, A. {2025, 02 24}.  Retrieved from </a:t>
            </a:r>
            <a:r>
              <a:rPr lang="en-GB" sz="2400" dirty="0">
                <a:latin typeface="Arial" panose="020B0604020202020204" pitchFamily="34" charset="0"/>
                <a:cs typeface="Arial" panose="020B0604020202020204" pitchFamily="34" charset="0"/>
                <a:hlinkClick r:id="rId2"/>
              </a:rPr>
              <a:t>http://asana.com/resources/swot-analysis:http://asana.com/resources/swot-analysis</a:t>
            </a:r>
            <a:r>
              <a:rPr lang="en-GB" sz="2400" dirty="0">
                <a:latin typeface="Arial" panose="020B0604020202020204" pitchFamily="34" charset="0"/>
                <a:cs typeface="Arial" panose="020B0604020202020204" pitchFamily="34" charset="0"/>
              </a:rPr>
              <a:t> {access date : 27/10/2025</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27/10/2025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43000"/>
          </a:xfrm>
        </p:spPr>
        <p:txBody>
          <a:bodyPr/>
          <a:lstStyle/>
          <a:p>
            <a:r>
              <a:rPr lang="en-GB" altLang="en-US" b="1" dirty="0"/>
              <a:t>Conclusion</a:t>
            </a:r>
            <a:endParaRPr lang="en-GB" altLang="en-US"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981200" y="1064712"/>
            <a:ext cx="8390352" cy="4647155"/>
          </a:xfrm>
        </p:spPr>
        <p:txBody>
          <a:bodyPr/>
          <a:lstStyle/>
          <a:p>
            <a:pPr rtl="0">
              <a:buNone/>
            </a:pPr>
            <a:r>
              <a:rPr lang="en-GB" dirty="0">
                <a:effectLst/>
              </a:rPr>
              <a:t>• SWOT analysis supports ongoing professional and educational development.• Leveraging strengths and addressing weaknesses ensures growth within the UK Health and Social Care sector (Raeburn, 2025).</a:t>
            </a:r>
          </a:p>
          <a:p>
            <a:pPr rtl="0">
              <a:buNone/>
            </a:pPr>
            <a:r>
              <a:rPr lang="en-GB" dirty="0">
                <a:effectLst/>
              </a:rPr>
              <a:t>• Continuous learning and reflection prepare me for emerging challenges and opportunities (Skills for Care, 2024</a:t>
            </a:r>
          </a:p>
          <a:p>
            <a:pPr rtl="0">
              <a:buNone/>
            </a:pPr>
            <a:br>
              <a:rPr lang="en-GB" sz="2800" dirty="0">
                <a:effectLst/>
              </a:rPr>
            </a:br>
            <a:endParaRPr lang="en-GB" sz="2800" dirty="0">
              <a:effectLst/>
            </a:endParaRPr>
          </a:p>
          <a:p>
            <a:pPr>
              <a:buNone/>
            </a:pPr>
            <a:br>
              <a:rPr lang="en-GB" sz="2800" dirty="0">
                <a:effectLst/>
              </a:rPr>
            </a:br>
            <a:r>
              <a:rPr lang="en-GB" altLang="en-US" sz="2800" dirty="0"/>
              <a:t>.</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27/10/2025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9</a:t>
            </a:fld>
            <a:endParaRPr lang="en-GB" altLang="en-US" sz="1200">
              <a:solidFill>
                <a:srgbClr val="898989"/>
              </a:solidFill>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609600" y="1064712"/>
            <a:ext cx="11327704" cy="4595858"/>
          </a:xfrm>
        </p:spPr>
        <p:txBody>
          <a:bodyPr/>
          <a:lstStyle/>
          <a:p>
            <a:pPr rtl="0">
              <a:buNone/>
            </a:pPr>
            <a:r>
              <a:rPr lang="en-GB" dirty="0">
                <a:effectLst/>
              </a:rPr>
              <a:t>• Raeburn, A. (2025, February 24). SWOT analysis: Examples and templates. Asana Resources. Available at: </a:t>
            </a:r>
            <a:r>
              <a:rPr lang="en-GB" u="sng" dirty="0">
                <a:solidFill>
                  <a:srgbClr val="196AD4"/>
                </a:solidFill>
                <a:effectLst/>
                <a:hlinkClick r:id="rId2"/>
              </a:rPr>
              <a:t>https://asana.com/resources/swot-analysis</a:t>
            </a:r>
            <a:br>
              <a:rPr lang="en-GB" dirty="0">
                <a:effectLst/>
              </a:rPr>
            </a:br>
            <a:r>
              <a:rPr lang="en-GB" dirty="0">
                <a:effectLst/>
              </a:rPr>
              <a:t>• Skills for Care (2024). Core Skills Framework for Health and Social Care Workers. Leeds: Skills for Care.</a:t>
            </a:r>
          </a:p>
          <a:p>
            <a:pPr rtl="0">
              <a:buNone/>
            </a:pPr>
            <a:r>
              <a:rPr lang="en-GB" dirty="0">
                <a:effectLst/>
              </a:rPr>
              <a:t>• Department of Health and Social Care (2023). Health and Care Workforce Strategy for England to 2035. London: DHSC</a:t>
            </a:r>
          </a:p>
          <a:p>
            <a:pPr rtl="0">
              <a:buNone/>
            </a:pPr>
            <a:r>
              <a:rPr lang="en-GB" dirty="0">
                <a:effectLst/>
              </a:rPr>
              <a:t>• NHS England (2024). Continuous Professional Development and Workforce Training Guidance. London: NHS England.</a:t>
            </a:r>
            <a:br>
              <a:rPr lang="en-GB" dirty="0">
                <a:effectLst/>
              </a:rPr>
            </a:br>
            <a:endParaRPr lang="en-GB" dirty="0">
              <a:effectLst/>
            </a:endParaRPr>
          </a:p>
          <a:p>
            <a:pPr>
              <a:buNone/>
            </a:pPr>
            <a:br>
              <a:rPr lang="en-GB" dirty="0">
                <a:effectLst/>
              </a:rPr>
            </a:br>
            <a:endParaRPr lang="en-GB" altLang="en-US"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27/10/2025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10</a:t>
            </a:fld>
            <a:endParaRPr lang="en-GB" altLang="en-US" sz="1200">
              <a:solidFill>
                <a:srgbClr val="898989"/>
              </a:solidFill>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810</Words>
  <Application>Microsoft Office PowerPoint</Application>
  <PresentationFormat>Widescreen</PresentationFormat>
  <Paragraphs>83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Helvetica Neue</vt:lpstr>
      <vt:lpstr>Myriad Pro</vt:lpstr>
      <vt:lpstr>20140311PresentationUWTSDTemplate</vt:lpstr>
      <vt:lpstr>PowerPoint Presentation</vt:lpstr>
      <vt:lpstr>Acknowledge use of AI</vt:lpstr>
      <vt:lpstr>Overview</vt:lpstr>
      <vt:lpstr>Introduction</vt:lpstr>
      <vt:lpstr>PowerPoint Presentation</vt:lpstr>
      <vt:lpstr>Describe your own Strengths, Weaknesses, Opportunities, and Threats</vt:lpstr>
      <vt:lpstr>Using examples: Explain how you could leverage your strengths to overcome your weaknesses and minimise threats</vt:lpstr>
      <vt:lpstr>What opportunities are available to you, and how do you utilise them with your strengths?</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taiwo kuku</cp:lastModifiedBy>
  <cp:revision>27</cp:revision>
  <cp:lastPrinted>2025-11-13T01:00:10Z</cp:lastPrinted>
  <dcterms:created xsi:type="dcterms:W3CDTF">2025-02-21T18:28:54Z</dcterms:created>
  <dcterms:modified xsi:type="dcterms:W3CDTF">2025-11-13T13:08:30Z</dcterms:modified>
</cp:coreProperties>
</file>