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41"/>
  </p:notesMasterIdLst>
  <p:sldIdLst>
    <p:sldId id="256" r:id="rId2"/>
    <p:sldId id="270" r:id="rId3"/>
    <p:sldId id="271" r:id="rId4"/>
    <p:sldId id="279" r:id="rId5"/>
    <p:sldId id="257" r:id="rId6"/>
    <p:sldId id="259" r:id="rId7"/>
    <p:sldId id="260" r:id="rId8"/>
    <p:sldId id="261" r:id="rId9"/>
    <p:sldId id="262" r:id="rId10"/>
    <p:sldId id="272" r:id="rId11"/>
    <p:sldId id="273" r:id="rId12"/>
    <p:sldId id="263" r:id="rId13"/>
    <p:sldId id="264" r:id="rId14"/>
    <p:sldId id="265" r:id="rId15"/>
    <p:sldId id="266" r:id="rId16"/>
    <p:sldId id="269" r:id="rId17"/>
    <p:sldId id="267" r:id="rId18"/>
    <p:sldId id="268" r:id="rId19"/>
    <p:sldId id="274" r:id="rId20"/>
    <p:sldId id="275" r:id="rId21"/>
    <p:sldId id="276" r:id="rId22"/>
    <p:sldId id="277" r:id="rId23"/>
    <p:sldId id="278" r:id="rId24"/>
    <p:sldId id="281" r:id="rId25"/>
    <p:sldId id="282" r:id="rId26"/>
    <p:sldId id="283" r:id="rId27"/>
    <p:sldId id="284" r:id="rId28"/>
    <p:sldId id="285" r:id="rId29"/>
    <p:sldId id="287" r:id="rId30"/>
    <p:sldId id="288" r:id="rId31"/>
    <p:sldId id="289" r:id="rId32"/>
    <p:sldId id="290" r:id="rId33"/>
    <p:sldId id="291" r:id="rId34"/>
    <p:sldId id="292" r:id="rId35"/>
    <p:sldId id="293" r:id="rId36"/>
    <p:sldId id="294" r:id="rId37"/>
    <p:sldId id="295" r:id="rId38"/>
    <p:sldId id="296" r:id="rId39"/>
    <p:sldId id="297" r:id="rId4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174D64-C4DA-C9E2-26F2-9A1E56A007BD}" v="15666" dt="2020-09-30T20:30:29.955"/>
    <p1510:client id="{392D12E4-8630-45D8-A64A-53F123B025DA}" v="739" dt="2020-09-29T09:28:21.954"/>
    <p1510:client id="{7455EA71-7E7C-7DE3-69B9-DF41696EF84A}" v="2993" dt="2020-10-01T05:44:52.868"/>
    <p1510:client id="{8C428C2A-75DC-56F5-A6F6-5DEAA54C5E88}" v="4770" dt="2020-10-01T08:20:30.633"/>
    <p1510:client id="{9B50442B-2529-A4C8-52F6-E886C04887E7}" v="62" dt="2020-10-01T09:02:46.832"/>
    <p1510:client id="{B116F3F5-6AD2-3189-C69C-C3EA176E2319}" v="1100" dt="2020-10-01T14:25:19.5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6.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image" Target="../media/image8.png"/><Relationship Id="rId6" Type="http://schemas.openxmlformats.org/officeDocument/2006/relationships/image" Target="../media/image16.svg"/><Relationship Id="rId5" Type="http://schemas.openxmlformats.org/officeDocument/2006/relationships/image" Target="../media/image10.png"/><Relationship Id="rId4" Type="http://schemas.openxmlformats.org/officeDocument/2006/relationships/image" Target="../media/image14.svg"/></Relationships>
</file>

<file path=ppt/diagrams/_rels/data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22.png"/><Relationship Id="rId7" Type="http://schemas.openxmlformats.org/officeDocument/2006/relationships/image" Target="../media/image24.png"/><Relationship Id="rId2" Type="http://schemas.openxmlformats.org/officeDocument/2006/relationships/image" Target="../media/image29.svg"/><Relationship Id="rId1" Type="http://schemas.openxmlformats.org/officeDocument/2006/relationships/image" Target="../media/image21.png"/><Relationship Id="rId6" Type="http://schemas.openxmlformats.org/officeDocument/2006/relationships/image" Target="../media/image33.svg"/><Relationship Id="rId5" Type="http://schemas.openxmlformats.org/officeDocument/2006/relationships/image" Target="../media/image23.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25.png"/></Relationships>
</file>

<file path=ppt/diagrams/_rels/data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42.svg"/><Relationship Id="rId1" Type="http://schemas.openxmlformats.org/officeDocument/2006/relationships/image" Target="../media/image29.png"/><Relationship Id="rId4" Type="http://schemas.openxmlformats.org/officeDocument/2006/relationships/image" Target="../media/image4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6.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image" Target="../media/image12.svg"/><Relationship Id="rId1" Type="http://schemas.openxmlformats.org/officeDocument/2006/relationships/image" Target="../media/image8.png"/><Relationship Id="rId6" Type="http://schemas.openxmlformats.org/officeDocument/2006/relationships/image" Target="../media/image16.svg"/><Relationship Id="rId5" Type="http://schemas.openxmlformats.org/officeDocument/2006/relationships/image" Target="../media/image10.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22.png"/><Relationship Id="rId7" Type="http://schemas.openxmlformats.org/officeDocument/2006/relationships/image" Target="../media/image24.png"/><Relationship Id="rId2" Type="http://schemas.openxmlformats.org/officeDocument/2006/relationships/image" Target="../media/image29.svg"/><Relationship Id="rId1" Type="http://schemas.openxmlformats.org/officeDocument/2006/relationships/image" Target="../media/image21.png"/><Relationship Id="rId6" Type="http://schemas.openxmlformats.org/officeDocument/2006/relationships/image" Target="../media/image33.svg"/><Relationship Id="rId5" Type="http://schemas.openxmlformats.org/officeDocument/2006/relationships/image" Target="../media/image23.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25.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42.svg"/><Relationship Id="rId1" Type="http://schemas.openxmlformats.org/officeDocument/2006/relationships/image" Target="../media/image29.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8052FF-CF5D-4BA8-A486-04E7D9F6DA8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806E075-F54D-4D0C-97B9-8EF6DA5908DD}">
      <dgm:prSet/>
      <dgm:spPr/>
      <dgm:t>
        <a:bodyPr/>
        <a:lstStyle/>
        <a:p>
          <a:r>
            <a:rPr lang="en-GB" baseline="0"/>
            <a:t>There will be a range of activities/exercises and readings for this session. As with last week, aim to engage with all of these as it will help your reflective process and support your learning.</a:t>
          </a:r>
          <a:endParaRPr lang="en-US"/>
        </a:p>
      </dgm:t>
    </dgm:pt>
    <dgm:pt modelId="{E6E98DD3-D4C4-4D27-BEC1-586B929E631D}" type="parTrans" cxnId="{0815CCEE-2180-4223-ABD3-D07D06A28807}">
      <dgm:prSet/>
      <dgm:spPr/>
      <dgm:t>
        <a:bodyPr/>
        <a:lstStyle/>
        <a:p>
          <a:endParaRPr lang="en-US"/>
        </a:p>
      </dgm:t>
    </dgm:pt>
    <dgm:pt modelId="{ED4A4C14-0AD0-42D7-AD8A-4BA863055EC3}" type="sibTrans" cxnId="{0815CCEE-2180-4223-ABD3-D07D06A28807}">
      <dgm:prSet/>
      <dgm:spPr/>
      <dgm:t>
        <a:bodyPr/>
        <a:lstStyle/>
        <a:p>
          <a:endParaRPr lang="en-US"/>
        </a:p>
      </dgm:t>
    </dgm:pt>
    <dgm:pt modelId="{E10B4C9D-74C1-448D-844F-94026767FE63}">
      <dgm:prSet/>
      <dgm:spPr/>
      <dgm:t>
        <a:bodyPr/>
        <a:lstStyle/>
        <a:p>
          <a:r>
            <a:rPr lang="en-GB" baseline="0"/>
            <a:t>We are meeting at 5pm on Monday 5th October and we will be looking at the assignment during that session, and, if you have any questions about the work, we can also answer these at that point.</a:t>
          </a:r>
          <a:endParaRPr lang="en-US"/>
        </a:p>
      </dgm:t>
    </dgm:pt>
    <dgm:pt modelId="{6682AB37-B9E5-4D4D-ABE4-BC283BD2FC64}" type="parTrans" cxnId="{A45F32DA-B6F7-44F7-99A3-22F9036823C9}">
      <dgm:prSet/>
      <dgm:spPr/>
      <dgm:t>
        <a:bodyPr/>
        <a:lstStyle/>
        <a:p>
          <a:endParaRPr lang="en-US"/>
        </a:p>
      </dgm:t>
    </dgm:pt>
    <dgm:pt modelId="{69E6129A-ABCA-4670-B3FD-9A23DE2FCB03}" type="sibTrans" cxnId="{A45F32DA-B6F7-44F7-99A3-22F9036823C9}">
      <dgm:prSet/>
      <dgm:spPr/>
      <dgm:t>
        <a:bodyPr/>
        <a:lstStyle/>
        <a:p>
          <a:endParaRPr lang="en-US"/>
        </a:p>
      </dgm:t>
    </dgm:pt>
    <dgm:pt modelId="{F93ECFBA-B79B-45B0-90A7-BFC3999B4EAD}">
      <dgm:prSet/>
      <dgm:spPr/>
      <dgm:t>
        <a:bodyPr/>
        <a:lstStyle/>
        <a:p>
          <a:r>
            <a:rPr lang="en-GB" baseline="0"/>
            <a:t>There is an online library session with Alison Evans at 5pm.</a:t>
          </a:r>
          <a:br>
            <a:rPr lang="en-GB" baseline="0"/>
          </a:br>
          <a:endParaRPr lang="en-US"/>
        </a:p>
      </dgm:t>
    </dgm:pt>
    <dgm:pt modelId="{A4C43D7B-8CC5-4602-AAC0-C2C4B2DF46B7}" type="parTrans" cxnId="{8F0C0344-F177-4B07-8267-562E4039830F}">
      <dgm:prSet/>
      <dgm:spPr/>
      <dgm:t>
        <a:bodyPr/>
        <a:lstStyle/>
        <a:p>
          <a:endParaRPr lang="en-US"/>
        </a:p>
      </dgm:t>
    </dgm:pt>
    <dgm:pt modelId="{30CC2E73-0561-44F0-9A1F-05539D0AA9A6}" type="sibTrans" cxnId="{8F0C0344-F177-4B07-8267-562E4039830F}">
      <dgm:prSet/>
      <dgm:spPr/>
      <dgm:t>
        <a:bodyPr/>
        <a:lstStyle/>
        <a:p>
          <a:endParaRPr lang="en-US"/>
        </a:p>
      </dgm:t>
    </dgm:pt>
    <dgm:pt modelId="{4A30E779-00D0-4C62-9EB4-D41B2E0DA02D}" type="pres">
      <dgm:prSet presAssocID="{198052FF-CF5D-4BA8-A486-04E7D9F6DA8D}" presName="root" presStyleCnt="0">
        <dgm:presLayoutVars>
          <dgm:dir/>
          <dgm:resizeHandles val="exact"/>
        </dgm:presLayoutVars>
      </dgm:prSet>
      <dgm:spPr/>
      <dgm:t>
        <a:bodyPr/>
        <a:lstStyle/>
        <a:p>
          <a:endParaRPr lang="en-US"/>
        </a:p>
      </dgm:t>
    </dgm:pt>
    <dgm:pt modelId="{7FEA4C4B-96DD-4818-9C3A-FDB1AADB86CE}" type="pres">
      <dgm:prSet presAssocID="{9806E075-F54D-4D0C-97B9-8EF6DA5908DD}" presName="compNode" presStyleCnt="0"/>
      <dgm:spPr/>
    </dgm:pt>
    <dgm:pt modelId="{347D15F8-4005-4435-BE6D-60AAF4B2ADF8}" type="pres">
      <dgm:prSet presAssocID="{9806E075-F54D-4D0C-97B9-8EF6DA5908DD}"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Signature"/>
        </a:ext>
      </dgm:extLst>
    </dgm:pt>
    <dgm:pt modelId="{AFFDE8B0-ECD6-4C4E-96B6-FC524A61E32E}" type="pres">
      <dgm:prSet presAssocID="{9806E075-F54D-4D0C-97B9-8EF6DA5908DD}" presName="spaceRect" presStyleCnt="0"/>
      <dgm:spPr/>
    </dgm:pt>
    <dgm:pt modelId="{DD5524BE-1B3A-45C9-A413-25344A81BC04}" type="pres">
      <dgm:prSet presAssocID="{9806E075-F54D-4D0C-97B9-8EF6DA5908DD}" presName="textRect" presStyleLbl="revTx" presStyleIdx="0" presStyleCnt="3">
        <dgm:presLayoutVars>
          <dgm:chMax val="1"/>
          <dgm:chPref val="1"/>
        </dgm:presLayoutVars>
      </dgm:prSet>
      <dgm:spPr/>
      <dgm:t>
        <a:bodyPr/>
        <a:lstStyle/>
        <a:p>
          <a:endParaRPr lang="en-US"/>
        </a:p>
      </dgm:t>
    </dgm:pt>
    <dgm:pt modelId="{F7EACDEA-C789-423E-945C-B4768EA12F29}" type="pres">
      <dgm:prSet presAssocID="{ED4A4C14-0AD0-42D7-AD8A-4BA863055EC3}" presName="sibTrans" presStyleCnt="0"/>
      <dgm:spPr/>
    </dgm:pt>
    <dgm:pt modelId="{3C4DA897-0CBB-4466-9D24-9F561B814E51}" type="pres">
      <dgm:prSet presAssocID="{E10B4C9D-74C1-448D-844F-94026767FE63}" presName="compNode" presStyleCnt="0"/>
      <dgm:spPr/>
    </dgm:pt>
    <dgm:pt modelId="{0880FC28-37AA-4C3B-B680-CF4095718F94}" type="pres">
      <dgm:prSet presAssocID="{E10B4C9D-74C1-448D-844F-94026767FE6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Meeting"/>
        </a:ext>
      </dgm:extLst>
    </dgm:pt>
    <dgm:pt modelId="{BB50D5B7-49BD-4737-A810-32AE7708DF5F}" type="pres">
      <dgm:prSet presAssocID="{E10B4C9D-74C1-448D-844F-94026767FE63}" presName="spaceRect" presStyleCnt="0"/>
      <dgm:spPr/>
    </dgm:pt>
    <dgm:pt modelId="{5592C121-B465-40DA-8597-B8538369FE15}" type="pres">
      <dgm:prSet presAssocID="{E10B4C9D-74C1-448D-844F-94026767FE63}" presName="textRect" presStyleLbl="revTx" presStyleIdx="1" presStyleCnt="3">
        <dgm:presLayoutVars>
          <dgm:chMax val="1"/>
          <dgm:chPref val="1"/>
        </dgm:presLayoutVars>
      </dgm:prSet>
      <dgm:spPr/>
      <dgm:t>
        <a:bodyPr/>
        <a:lstStyle/>
        <a:p>
          <a:endParaRPr lang="en-US"/>
        </a:p>
      </dgm:t>
    </dgm:pt>
    <dgm:pt modelId="{3DE0EE71-5158-4D45-8429-0B319D2F4A7A}" type="pres">
      <dgm:prSet presAssocID="{69E6129A-ABCA-4670-B3FD-9A23DE2FCB03}" presName="sibTrans" presStyleCnt="0"/>
      <dgm:spPr/>
    </dgm:pt>
    <dgm:pt modelId="{E39F067E-2A5E-4166-846F-9D56ABC087C2}" type="pres">
      <dgm:prSet presAssocID="{F93ECFBA-B79B-45B0-90A7-BFC3999B4EAD}" presName="compNode" presStyleCnt="0"/>
      <dgm:spPr/>
    </dgm:pt>
    <dgm:pt modelId="{D9099C57-6D8D-4941-A903-3A728D10D22A}" type="pres">
      <dgm:prSet presAssocID="{F93ECFBA-B79B-45B0-90A7-BFC3999B4EA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Books"/>
        </a:ext>
      </dgm:extLst>
    </dgm:pt>
    <dgm:pt modelId="{0EAFD43D-2FEF-4DA1-BAA6-B0274E7C2045}" type="pres">
      <dgm:prSet presAssocID="{F93ECFBA-B79B-45B0-90A7-BFC3999B4EAD}" presName="spaceRect" presStyleCnt="0"/>
      <dgm:spPr/>
    </dgm:pt>
    <dgm:pt modelId="{FF11A439-0273-405D-B041-4A9CC765F108}" type="pres">
      <dgm:prSet presAssocID="{F93ECFBA-B79B-45B0-90A7-BFC3999B4EAD}" presName="textRect" presStyleLbl="revTx" presStyleIdx="2" presStyleCnt="3">
        <dgm:presLayoutVars>
          <dgm:chMax val="1"/>
          <dgm:chPref val="1"/>
        </dgm:presLayoutVars>
      </dgm:prSet>
      <dgm:spPr/>
      <dgm:t>
        <a:bodyPr/>
        <a:lstStyle/>
        <a:p>
          <a:endParaRPr lang="en-US"/>
        </a:p>
      </dgm:t>
    </dgm:pt>
  </dgm:ptLst>
  <dgm:cxnLst>
    <dgm:cxn modelId="{6CA56758-DBE3-4D4E-8F3E-945C2BE18ACD}" type="presOf" srcId="{F93ECFBA-B79B-45B0-90A7-BFC3999B4EAD}" destId="{FF11A439-0273-405D-B041-4A9CC765F108}" srcOrd="0" destOrd="0" presId="urn:microsoft.com/office/officeart/2018/2/layout/IconLabelList"/>
    <dgm:cxn modelId="{B307CE46-AF08-47C0-9313-C316E7F0F05D}" type="presOf" srcId="{E10B4C9D-74C1-448D-844F-94026767FE63}" destId="{5592C121-B465-40DA-8597-B8538369FE15}" srcOrd="0" destOrd="0" presId="urn:microsoft.com/office/officeart/2018/2/layout/IconLabelList"/>
    <dgm:cxn modelId="{ECD18733-08FF-4F39-8414-FB0E7BA0C27D}" type="presOf" srcId="{198052FF-CF5D-4BA8-A486-04E7D9F6DA8D}" destId="{4A30E779-00D0-4C62-9EB4-D41B2E0DA02D}" srcOrd="0" destOrd="0" presId="urn:microsoft.com/office/officeart/2018/2/layout/IconLabelList"/>
    <dgm:cxn modelId="{0815CCEE-2180-4223-ABD3-D07D06A28807}" srcId="{198052FF-CF5D-4BA8-A486-04E7D9F6DA8D}" destId="{9806E075-F54D-4D0C-97B9-8EF6DA5908DD}" srcOrd="0" destOrd="0" parTransId="{E6E98DD3-D4C4-4D27-BEC1-586B929E631D}" sibTransId="{ED4A4C14-0AD0-42D7-AD8A-4BA863055EC3}"/>
    <dgm:cxn modelId="{8F0C0344-F177-4B07-8267-562E4039830F}" srcId="{198052FF-CF5D-4BA8-A486-04E7D9F6DA8D}" destId="{F93ECFBA-B79B-45B0-90A7-BFC3999B4EAD}" srcOrd="2" destOrd="0" parTransId="{A4C43D7B-8CC5-4602-AAC0-C2C4B2DF46B7}" sibTransId="{30CC2E73-0561-44F0-9A1F-05539D0AA9A6}"/>
    <dgm:cxn modelId="{A45F32DA-B6F7-44F7-99A3-22F9036823C9}" srcId="{198052FF-CF5D-4BA8-A486-04E7D9F6DA8D}" destId="{E10B4C9D-74C1-448D-844F-94026767FE63}" srcOrd="1" destOrd="0" parTransId="{6682AB37-B9E5-4D4D-ABE4-BC283BD2FC64}" sibTransId="{69E6129A-ABCA-4670-B3FD-9A23DE2FCB03}"/>
    <dgm:cxn modelId="{158FBE1A-EC8C-4EE1-B582-905D93438288}" type="presOf" srcId="{9806E075-F54D-4D0C-97B9-8EF6DA5908DD}" destId="{DD5524BE-1B3A-45C9-A413-25344A81BC04}" srcOrd="0" destOrd="0" presId="urn:microsoft.com/office/officeart/2018/2/layout/IconLabelList"/>
    <dgm:cxn modelId="{4B53163A-44AC-47A8-BA88-465392B733EB}" type="presParOf" srcId="{4A30E779-00D0-4C62-9EB4-D41B2E0DA02D}" destId="{7FEA4C4B-96DD-4818-9C3A-FDB1AADB86CE}" srcOrd="0" destOrd="0" presId="urn:microsoft.com/office/officeart/2018/2/layout/IconLabelList"/>
    <dgm:cxn modelId="{C4E4E2EC-D05A-4D52-896F-7D0EE9E79783}" type="presParOf" srcId="{7FEA4C4B-96DD-4818-9C3A-FDB1AADB86CE}" destId="{347D15F8-4005-4435-BE6D-60AAF4B2ADF8}" srcOrd="0" destOrd="0" presId="urn:microsoft.com/office/officeart/2018/2/layout/IconLabelList"/>
    <dgm:cxn modelId="{C9C17E5A-C65E-4620-8EB7-3F7712B4FB78}" type="presParOf" srcId="{7FEA4C4B-96DD-4818-9C3A-FDB1AADB86CE}" destId="{AFFDE8B0-ECD6-4C4E-96B6-FC524A61E32E}" srcOrd="1" destOrd="0" presId="urn:microsoft.com/office/officeart/2018/2/layout/IconLabelList"/>
    <dgm:cxn modelId="{8CAFAEF8-8BF2-41BE-A24D-8C45C15B1A87}" type="presParOf" srcId="{7FEA4C4B-96DD-4818-9C3A-FDB1AADB86CE}" destId="{DD5524BE-1B3A-45C9-A413-25344A81BC04}" srcOrd="2" destOrd="0" presId="urn:microsoft.com/office/officeart/2018/2/layout/IconLabelList"/>
    <dgm:cxn modelId="{287F3114-0CDD-4717-BA27-784D1138846A}" type="presParOf" srcId="{4A30E779-00D0-4C62-9EB4-D41B2E0DA02D}" destId="{F7EACDEA-C789-423E-945C-B4768EA12F29}" srcOrd="1" destOrd="0" presId="urn:microsoft.com/office/officeart/2018/2/layout/IconLabelList"/>
    <dgm:cxn modelId="{67C605C0-DE5C-44F2-81DF-DCC28B7D1E0B}" type="presParOf" srcId="{4A30E779-00D0-4C62-9EB4-D41B2E0DA02D}" destId="{3C4DA897-0CBB-4466-9D24-9F561B814E51}" srcOrd="2" destOrd="0" presId="urn:microsoft.com/office/officeart/2018/2/layout/IconLabelList"/>
    <dgm:cxn modelId="{59679A70-1495-4FA8-95A4-FAE8B68B566D}" type="presParOf" srcId="{3C4DA897-0CBB-4466-9D24-9F561B814E51}" destId="{0880FC28-37AA-4C3B-B680-CF4095718F94}" srcOrd="0" destOrd="0" presId="urn:microsoft.com/office/officeart/2018/2/layout/IconLabelList"/>
    <dgm:cxn modelId="{78074BC2-A3AC-49C8-B9FE-72E158EB4FD6}" type="presParOf" srcId="{3C4DA897-0CBB-4466-9D24-9F561B814E51}" destId="{BB50D5B7-49BD-4737-A810-32AE7708DF5F}" srcOrd="1" destOrd="0" presId="urn:microsoft.com/office/officeart/2018/2/layout/IconLabelList"/>
    <dgm:cxn modelId="{753A01CB-1F96-4A86-A844-78C60832076D}" type="presParOf" srcId="{3C4DA897-0CBB-4466-9D24-9F561B814E51}" destId="{5592C121-B465-40DA-8597-B8538369FE15}" srcOrd="2" destOrd="0" presId="urn:microsoft.com/office/officeart/2018/2/layout/IconLabelList"/>
    <dgm:cxn modelId="{55C0FC74-0BF9-4908-AA34-165EE117D5F0}" type="presParOf" srcId="{4A30E779-00D0-4C62-9EB4-D41B2E0DA02D}" destId="{3DE0EE71-5158-4D45-8429-0B319D2F4A7A}" srcOrd="3" destOrd="0" presId="urn:microsoft.com/office/officeart/2018/2/layout/IconLabelList"/>
    <dgm:cxn modelId="{6D2B08A1-AFBB-4366-B530-F0114941329C}" type="presParOf" srcId="{4A30E779-00D0-4C62-9EB4-D41B2E0DA02D}" destId="{E39F067E-2A5E-4166-846F-9D56ABC087C2}" srcOrd="4" destOrd="0" presId="urn:microsoft.com/office/officeart/2018/2/layout/IconLabelList"/>
    <dgm:cxn modelId="{6D343D6D-DADC-4982-862D-D18797FD83FE}" type="presParOf" srcId="{E39F067E-2A5E-4166-846F-9D56ABC087C2}" destId="{D9099C57-6D8D-4941-A903-3A728D10D22A}" srcOrd="0" destOrd="0" presId="urn:microsoft.com/office/officeart/2018/2/layout/IconLabelList"/>
    <dgm:cxn modelId="{B02ADFBE-18D7-451A-92F8-2B9D411088E1}" type="presParOf" srcId="{E39F067E-2A5E-4166-846F-9D56ABC087C2}" destId="{0EAFD43D-2FEF-4DA1-BAA6-B0274E7C2045}" srcOrd="1" destOrd="0" presId="urn:microsoft.com/office/officeart/2018/2/layout/IconLabelList"/>
    <dgm:cxn modelId="{7CB91E62-9AE9-43F8-BD11-02DEBC0DE840}" type="presParOf" srcId="{E39F067E-2A5E-4166-846F-9D56ABC087C2}" destId="{FF11A439-0273-405D-B041-4A9CC765F10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000B2A-8BC1-436B-8BC0-81E983E92A8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C1F0767-FCC4-40A9-BE0D-B02F9B19D05A}">
      <dgm:prSet/>
      <dgm:spPr/>
      <dgm:t>
        <a:bodyPr/>
        <a:lstStyle/>
        <a:p>
          <a:pPr>
            <a:lnSpc>
              <a:spcPct val="100000"/>
            </a:lnSpc>
          </a:pPr>
          <a:r>
            <a:rPr lang="en-GB" baseline="0"/>
            <a:t>When we are engaging with reflective practice, we are asking ourselves questions. We are questioning what we know, how do we know this, why do we know this. </a:t>
          </a:r>
          <a:endParaRPr lang="en-US"/>
        </a:p>
      </dgm:t>
    </dgm:pt>
    <dgm:pt modelId="{6211CC09-9D41-4AFF-B818-DC63135F993F}" type="parTrans" cxnId="{AC9876EC-F303-4996-A3D6-655DE8830B4F}">
      <dgm:prSet/>
      <dgm:spPr/>
      <dgm:t>
        <a:bodyPr/>
        <a:lstStyle/>
        <a:p>
          <a:endParaRPr lang="en-US"/>
        </a:p>
      </dgm:t>
    </dgm:pt>
    <dgm:pt modelId="{660EB9A6-68E5-4C16-8FBB-E4E7EA83AB93}" type="sibTrans" cxnId="{AC9876EC-F303-4996-A3D6-655DE8830B4F}">
      <dgm:prSet/>
      <dgm:spPr/>
      <dgm:t>
        <a:bodyPr/>
        <a:lstStyle/>
        <a:p>
          <a:pPr>
            <a:lnSpc>
              <a:spcPct val="100000"/>
            </a:lnSpc>
          </a:pPr>
          <a:endParaRPr lang="en-US"/>
        </a:p>
      </dgm:t>
    </dgm:pt>
    <dgm:pt modelId="{89719112-1AF9-4AF8-B0D0-8C87639D8592}">
      <dgm:prSet/>
      <dgm:spPr/>
      <dgm:t>
        <a:bodyPr/>
        <a:lstStyle/>
        <a:p>
          <a:pPr>
            <a:lnSpc>
              <a:spcPct val="100000"/>
            </a:lnSpc>
          </a:pPr>
          <a:r>
            <a:rPr lang="en-GB" baseline="0"/>
            <a:t>We need to examine our own sense of meaning to everything that we do.</a:t>
          </a:r>
          <a:endParaRPr lang="en-US"/>
        </a:p>
      </dgm:t>
    </dgm:pt>
    <dgm:pt modelId="{2C14B698-DB23-4D0D-A3F3-93E1594FE95C}" type="parTrans" cxnId="{9AB5A5FB-4BBA-454C-B132-A6F5064352B1}">
      <dgm:prSet/>
      <dgm:spPr/>
      <dgm:t>
        <a:bodyPr/>
        <a:lstStyle/>
        <a:p>
          <a:endParaRPr lang="en-US"/>
        </a:p>
      </dgm:t>
    </dgm:pt>
    <dgm:pt modelId="{5D71070D-B51A-434F-8D6A-384E85CE9C89}" type="sibTrans" cxnId="{9AB5A5FB-4BBA-454C-B132-A6F5064352B1}">
      <dgm:prSet/>
      <dgm:spPr/>
      <dgm:t>
        <a:bodyPr/>
        <a:lstStyle/>
        <a:p>
          <a:pPr>
            <a:lnSpc>
              <a:spcPct val="100000"/>
            </a:lnSpc>
          </a:pPr>
          <a:endParaRPr lang="en-US"/>
        </a:p>
      </dgm:t>
    </dgm:pt>
    <dgm:pt modelId="{36ECBFA4-FDBE-4B81-B9BB-C383351D224F}">
      <dgm:prSet/>
      <dgm:spPr/>
      <dgm:t>
        <a:bodyPr/>
        <a:lstStyle/>
        <a:p>
          <a:pPr>
            <a:lnSpc>
              <a:spcPct val="100000"/>
            </a:lnSpc>
          </a:pPr>
          <a:r>
            <a:rPr lang="en-GB" baseline="0"/>
            <a:t>We looked at metaphorical mirrors last week, we are examining ourself and our practice through different lenses and processing the meaning of what we see.</a:t>
          </a:r>
          <a:endParaRPr lang="en-US"/>
        </a:p>
      </dgm:t>
    </dgm:pt>
    <dgm:pt modelId="{6DCD8E15-FF76-44D8-A6A7-B6D6B3F69F48}" type="parTrans" cxnId="{F968F8E1-C966-47C1-8014-26E5F9BC392E}">
      <dgm:prSet/>
      <dgm:spPr/>
      <dgm:t>
        <a:bodyPr/>
        <a:lstStyle/>
        <a:p>
          <a:endParaRPr lang="en-US"/>
        </a:p>
      </dgm:t>
    </dgm:pt>
    <dgm:pt modelId="{90F69525-76A7-47BC-8917-05365A83ADBD}" type="sibTrans" cxnId="{F968F8E1-C966-47C1-8014-26E5F9BC392E}">
      <dgm:prSet/>
      <dgm:spPr/>
      <dgm:t>
        <a:bodyPr/>
        <a:lstStyle/>
        <a:p>
          <a:pPr>
            <a:lnSpc>
              <a:spcPct val="100000"/>
            </a:lnSpc>
          </a:pPr>
          <a:endParaRPr lang="en-US"/>
        </a:p>
      </dgm:t>
    </dgm:pt>
    <dgm:pt modelId="{0F86AE9B-6C50-40B0-BB69-D1E9941A3BB0}">
      <dgm:prSet/>
      <dgm:spPr/>
      <dgm:t>
        <a:bodyPr/>
        <a:lstStyle/>
        <a:p>
          <a:pPr>
            <a:lnSpc>
              <a:spcPct val="100000"/>
            </a:lnSpc>
          </a:pPr>
          <a:r>
            <a:rPr lang="en-GB" baseline="0"/>
            <a:t>It develops our self-awareness and is a personal development process.</a:t>
          </a:r>
          <a:endParaRPr lang="en-US"/>
        </a:p>
      </dgm:t>
    </dgm:pt>
    <dgm:pt modelId="{9F33C52A-3D14-4441-A64E-42C4EE9ABECF}" type="parTrans" cxnId="{9B3E327D-F185-40F7-83EA-2DCF14A0F8D8}">
      <dgm:prSet/>
      <dgm:spPr/>
      <dgm:t>
        <a:bodyPr/>
        <a:lstStyle/>
        <a:p>
          <a:endParaRPr lang="en-US"/>
        </a:p>
      </dgm:t>
    </dgm:pt>
    <dgm:pt modelId="{EB9E56D9-7FF9-4DE4-B9C4-FDDF9581922E}" type="sibTrans" cxnId="{9B3E327D-F185-40F7-83EA-2DCF14A0F8D8}">
      <dgm:prSet/>
      <dgm:spPr/>
      <dgm:t>
        <a:bodyPr/>
        <a:lstStyle/>
        <a:p>
          <a:endParaRPr lang="en-US"/>
        </a:p>
      </dgm:t>
    </dgm:pt>
    <dgm:pt modelId="{BCDB2325-07C9-466D-970F-93A2F77AC92F}" type="pres">
      <dgm:prSet presAssocID="{2A000B2A-8BC1-436B-8BC0-81E983E92A8F}" presName="root" presStyleCnt="0">
        <dgm:presLayoutVars>
          <dgm:dir/>
          <dgm:resizeHandles val="exact"/>
        </dgm:presLayoutVars>
      </dgm:prSet>
      <dgm:spPr/>
      <dgm:t>
        <a:bodyPr/>
        <a:lstStyle/>
        <a:p>
          <a:endParaRPr lang="en-US"/>
        </a:p>
      </dgm:t>
    </dgm:pt>
    <dgm:pt modelId="{201C8EE0-E4DB-438E-8967-D5856305F83D}" type="pres">
      <dgm:prSet presAssocID="{2A000B2A-8BC1-436B-8BC0-81E983E92A8F}" presName="container" presStyleCnt="0">
        <dgm:presLayoutVars>
          <dgm:dir/>
          <dgm:resizeHandles val="exact"/>
        </dgm:presLayoutVars>
      </dgm:prSet>
      <dgm:spPr/>
    </dgm:pt>
    <dgm:pt modelId="{7E71B77D-AD41-41A8-A201-64BD14E3BB9D}" type="pres">
      <dgm:prSet presAssocID="{0C1F0767-FCC4-40A9-BE0D-B02F9B19D05A}" presName="compNode" presStyleCnt="0"/>
      <dgm:spPr/>
    </dgm:pt>
    <dgm:pt modelId="{DA3881E2-D6E8-4C28-9410-E3923C61C723}" type="pres">
      <dgm:prSet presAssocID="{0C1F0767-FCC4-40A9-BE0D-B02F9B19D05A}" presName="iconBgRect" presStyleLbl="bgShp" presStyleIdx="0" presStyleCnt="4"/>
      <dgm:spPr/>
    </dgm:pt>
    <dgm:pt modelId="{8E0B3981-D22F-41B6-AABB-DD570529B20D}" type="pres">
      <dgm:prSet presAssocID="{0C1F0767-FCC4-40A9-BE0D-B02F9B19D05A}"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Questions"/>
        </a:ext>
      </dgm:extLst>
    </dgm:pt>
    <dgm:pt modelId="{E40D6C29-8831-4570-8552-89D56A933066}" type="pres">
      <dgm:prSet presAssocID="{0C1F0767-FCC4-40A9-BE0D-B02F9B19D05A}" presName="spaceRect" presStyleCnt="0"/>
      <dgm:spPr/>
    </dgm:pt>
    <dgm:pt modelId="{74209A2A-545F-42D6-B2CD-2C6E4EAC8BA6}" type="pres">
      <dgm:prSet presAssocID="{0C1F0767-FCC4-40A9-BE0D-B02F9B19D05A}" presName="textRect" presStyleLbl="revTx" presStyleIdx="0" presStyleCnt="4">
        <dgm:presLayoutVars>
          <dgm:chMax val="1"/>
          <dgm:chPref val="1"/>
        </dgm:presLayoutVars>
      </dgm:prSet>
      <dgm:spPr/>
      <dgm:t>
        <a:bodyPr/>
        <a:lstStyle/>
        <a:p>
          <a:endParaRPr lang="en-US"/>
        </a:p>
      </dgm:t>
    </dgm:pt>
    <dgm:pt modelId="{7961DEEF-C390-4B9B-A061-A064979A40BA}" type="pres">
      <dgm:prSet presAssocID="{660EB9A6-68E5-4C16-8FBB-E4E7EA83AB93}" presName="sibTrans" presStyleLbl="sibTrans2D1" presStyleIdx="0" presStyleCnt="0"/>
      <dgm:spPr/>
      <dgm:t>
        <a:bodyPr/>
        <a:lstStyle/>
        <a:p>
          <a:endParaRPr lang="en-US"/>
        </a:p>
      </dgm:t>
    </dgm:pt>
    <dgm:pt modelId="{E2EDA353-5CD9-44B6-90C9-AC1F11E7163A}" type="pres">
      <dgm:prSet presAssocID="{89719112-1AF9-4AF8-B0D0-8C87639D8592}" presName="compNode" presStyleCnt="0"/>
      <dgm:spPr/>
    </dgm:pt>
    <dgm:pt modelId="{91D2A405-2435-4BA9-9C1B-A5D8F0933E5A}" type="pres">
      <dgm:prSet presAssocID="{89719112-1AF9-4AF8-B0D0-8C87639D8592}" presName="iconBgRect" presStyleLbl="bgShp" presStyleIdx="1" presStyleCnt="4"/>
      <dgm:spPr/>
    </dgm:pt>
    <dgm:pt modelId="{42D51989-31F7-49F6-B340-B4CE41DA2147}" type="pres">
      <dgm:prSet presAssocID="{89719112-1AF9-4AF8-B0D0-8C87639D8592}"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Person with Idea"/>
        </a:ext>
      </dgm:extLst>
    </dgm:pt>
    <dgm:pt modelId="{A4C9E59E-F490-4113-A778-9D5D9237281F}" type="pres">
      <dgm:prSet presAssocID="{89719112-1AF9-4AF8-B0D0-8C87639D8592}" presName="spaceRect" presStyleCnt="0"/>
      <dgm:spPr/>
    </dgm:pt>
    <dgm:pt modelId="{9039398A-4B5A-4304-809D-8127AE554472}" type="pres">
      <dgm:prSet presAssocID="{89719112-1AF9-4AF8-B0D0-8C87639D8592}" presName="textRect" presStyleLbl="revTx" presStyleIdx="1" presStyleCnt="4">
        <dgm:presLayoutVars>
          <dgm:chMax val="1"/>
          <dgm:chPref val="1"/>
        </dgm:presLayoutVars>
      </dgm:prSet>
      <dgm:spPr/>
      <dgm:t>
        <a:bodyPr/>
        <a:lstStyle/>
        <a:p>
          <a:endParaRPr lang="en-US"/>
        </a:p>
      </dgm:t>
    </dgm:pt>
    <dgm:pt modelId="{CB89ACE2-801F-4EFC-8519-34789C1B695D}" type="pres">
      <dgm:prSet presAssocID="{5D71070D-B51A-434F-8D6A-384E85CE9C89}" presName="sibTrans" presStyleLbl="sibTrans2D1" presStyleIdx="0" presStyleCnt="0"/>
      <dgm:spPr/>
      <dgm:t>
        <a:bodyPr/>
        <a:lstStyle/>
        <a:p>
          <a:endParaRPr lang="en-US"/>
        </a:p>
      </dgm:t>
    </dgm:pt>
    <dgm:pt modelId="{B616FBE5-FB30-44AC-A653-FC2C482E40BA}" type="pres">
      <dgm:prSet presAssocID="{36ECBFA4-FDBE-4B81-B9BB-C383351D224F}" presName="compNode" presStyleCnt="0"/>
      <dgm:spPr/>
    </dgm:pt>
    <dgm:pt modelId="{EE123D02-0A0E-4DAA-A4A4-2D910569BFD9}" type="pres">
      <dgm:prSet presAssocID="{36ECBFA4-FDBE-4B81-B9BB-C383351D224F}" presName="iconBgRect" presStyleLbl="bgShp" presStyleIdx="2" presStyleCnt="4"/>
      <dgm:spPr/>
    </dgm:pt>
    <dgm:pt modelId="{51E45BF7-15BD-46C7-9884-E9427B018875}" type="pres">
      <dgm:prSet presAssocID="{36ECBFA4-FDBE-4B81-B9BB-C383351D224F}"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Eyes"/>
        </a:ext>
      </dgm:extLst>
    </dgm:pt>
    <dgm:pt modelId="{20C2F4CF-723B-4F16-BB5C-9D19405CA8E7}" type="pres">
      <dgm:prSet presAssocID="{36ECBFA4-FDBE-4B81-B9BB-C383351D224F}" presName="spaceRect" presStyleCnt="0"/>
      <dgm:spPr/>
    </dgm:pt>
    <dgm:pt modelId="{2D00DDD9-BDA5-4449-AEA2-B0C76957A11E}" type="pres">
      <dgm:prSet presAssocID="{36ECBFA4-FDBE-4B81-B9BB-C383351D224F}" presName="textRect" presStyleLbl="revTx" presStyleIdx="2" presStyleCnt="4">
        <dgm:presLayoutVars>
          <dgm:chMax val="1"/>
          <dgm:chPref val="1"/>
        </dgm:presLayoutVars>
      </dgm:prSet>
      <dgm:spPr/>
      <dgm:t>
        <a:bodyPr/>
        <a:lstStyle/>
        <a:p>
          <a:endParaRPr lang="en-US"/>
        </a:p>
      </dgm:t>
    </dgm:pt>
    <dgm:pt modelId="{88789A25-850C-46C8-A97A-64C210794FFA}" type="pres">
      <dgm:prSet presAssocID="{90F69525-76A7-47BC-8917-05365A83ADBD}" presName="sibTrans" presStyleLbl="sibTrans2D1" presStyleIdx="0" presStyleCnt="0"/>
      <dgm:spPr/>
      <dgm:t>
        <a:bodyPr/>
        <a:lstStyle/>
        <a:p>
          <a:endParaRPr lang="en-US"/>
        </a:p>
      </dgm:t>
    </dgm:pt>
    <dgm:pt modelId="{02C21D46-38DF-4566-8DA6-BBB5A42B3E66}" type="pres">
      <dgm:prSet presAssocID="{0F86AE9B-6C50-40B0-BB69-D1E9941A3BB0}" presName="compNode" presStyleCnt="0"/>
      <dgm:spPr/>
    </dgm:pt>
    <dgm:pt modelId="{25A97DEE-41E8-45F5-A8E9-0322F818FD1E}" type="pres">
      <dgm:prSet presAssocID="{0F86AE9B-6C50-40B0-BB69-D1E9941A3BB0}" presName="iconBgRect" presStyleLbl="bgShp" presStyleIdx="3" presStyleCnt="4"/>
      <dgm:spPr/>
    </dgm:pt>
    <dgm:pt modelId="{0E217DEC-D6ED-4343-8606-662ECA97BAA4}" type="pres">
      <dgm:prSet presAssocID="{0F86AE9B-6C50-40B0-BB69-D1E9941A3BB0}"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Head with Gears"/>
        </a:ext>
      </dgm:extLst>
    </dgm:pt>
    <dgm:pt modelId="{7CC31D87-2A31-4EB8-B666-07D94C1D6774}" type="pres">
      <dgm:prSet presAssocID="{0F86AE9B-6C50-40B0-BB69-D1E9941A3BB0}" presName="spaceRect" presStyleCnt="0"/>
      <dgm:spPr/>
    </dgm:pt>
    <dgm:pt modelId="{DB5F16A2-1C6A-4453-BF7C-43F6C9AA88EC}" type="pres">
      <dgm:prSet presAssocID="{0F86AE9B-6C50-40B0-BB69-D1E9941A3BB0}" presName="textRect" presStyleLbl="revTx" presStyleIdx="3" presStyleCnt="4">
        <dgm:presLayoutVars>
          <dgm:chMax val="1"/>
          <dgm:chPref val="1"/>
        </dgm:presLayoutVars>
      </dgm:prSet>
      <dgm:spPr/>
      <dgm:t>
        <a:bodyPr/>
        <a:lstStyle/>
        <a:p>
          <a:endParaRPr lang="en-US"/>
        </a:p>
      </dgm:t>
    </dgm:pt>
  </dgm:ptLst>
  <dgm:cxnLst>
    <dgm:cxn modelId="{F968F8E1-C966-47C1-8014-26E5F9BC392E}" srcId="{2A000B2A-8BC1-436B-8BC0-81E983E92A8F}" destId="{36ECBFA4-FDBE-4B81-B9BB-C383351D224F}" srcOrd="2" destOrd="0" parTransId="{6DCD8E15-FF76-44D8-A6A7-B6D6B3F69F48}" sibTransId="{90F69525-76A7-47BC-8917-05365A83ADBD}"/>
    <dgm:cxn modelId="{32597DA9-EA38-43B1-9F67-3807A9B0D010}" type="presOf" srcId="{2A000B2A-8BC1-436B-8BC0-81E983E92A8F}" destId="{BCDB2325-07C9-466D-970F-93A2F77AC92F}" srcOrd="0" destOrd="0" presId="urn:microsoft.com/office/officeart/2018/2/layout/IconCircleList"/>
    <dgm:cxn modelId="{AC9876EC-F303-4996-A3D6-655DE8830B4F}" srcId="{2A000B2A-8BC1-436B-8BC0-81E983E92A8F}" destId="{0C1F0767-FCC4-40A9-BE0D-B02F9B19D05A}" srcOrd="0" destOrd="0" parTransId="{6211CC09-9D41-4AFF-B818-DC63135F993F}" sibTransId="{660EB9A6-68E5-4C16-8FBB-E4E7EA83AB93}"/>
    <dgm:cxn modelId="{20751690-924E-47D4-9D50-A24ACF457558}" type="presOf" srcId="{5D71070D-B51A-434F-8D6A-384E85CE9C89}" destId="{CB89ACE2-801F-4EFC-8519-34789C1B695D}" srcOrd="0" destOrd="0" presId="urn:microsoft.com/office/officeart/2018/2/layout/IconCircleList"/>
    <dgm:cxn modelId="{D95DBB76-A1E1-4D0B-9683-CE4588403323}" type="presOf" srcId="{660EB9A6-68E5-4C16-8FBB-E4E7EA83AB93}" destId="{7961DEEF-C390-4B9B-A061-A064979A40BA}" srcOrd="0" destOrd="0" presId="urn:microsoft.com/office/officeart/2018/2/layout/IconCircleList"/>
    <dgm:cxn modelId="{9AB5A5FB-4BBA-454C-B132-A6F5064352B1}" srcId="{2A000B2A-8BC1-436B-8BC0-81E983E92A8F}" destId="{89719112-1AF9-4AF8-B0D0-8C87639D8592}" srcOrd="1" destOrd="0" parTransId="{2C14B698-DB23-4D0D-A3F3-93E1594FE95C}" sibTransId="{5D71070D-B51A-434F-8D6A-384E85CE9C89}"/>
    <dgm:cxn modelId="{9B3E327D-F185-40F7-83EA-2DCF14A0F8D8}" srcId="{2A000B2A-8BC1-436B-8BC0-81E983E92A8F}" destId="{0F86AE9B-6C50-40B0-BB69-D1E9941A3BB0}" srcOrd="3" destOrd="0" parTransId="{9F33C52A-3D14-4441-A64E-42C4EE9ABECF}" sibTransId="{EB9E56D9-7FF9-4DE4-B9C4-FDDF9581922E}"/>
    <dgm:cxn modelId="{F02F3434-A8CE-48C5-8740-A9C27505C2C7}" type="presOf" srcId="{0C1F0767-FCC4-40A9-BE0D-B02F9B19D05A}" destId="{74209A2A-545F-42D6-B2CD-2C6E4EAC8BA6}" srcOrd="0" destOrd="0" presId="urn:microsoft.com/office/officeart/2018/2/layout/IconCircleList"/>
    <dgm:cxn modelId="{891C85C5-09D4-44ED-84BE-1E4AC9FF5B7D}" type="presOf" srcId="{36ECBFA4-FDBE-4B81-B9BB-C383351D224F}" destId="{2D00DDD9-BDA5-4449-AEA2-B0C76957A11E}" srcOrd="0" destOrd="0" presId="urn:microsoft.com/office/officeart/2018/2/layout/IconCircleList"/>
    <dgm:cxn modelId="{9B386500-76FF-4158-A3AC-5795EC50E030}" type="presOf" srcId="{90F69525-76A7-47BC-8917-05365A83ADBD}" destId="{88789A25-850C-46C8-A97A-64C210794FFA}" srcOrd="0" destOrd="0" presId="urn:microsoft.com/office/officeart/2018/2/layout/IconCircleList"/>
    <dgm:cxn modelId="{0704984C-C4F8-4105-8FFE-11B967880295}" type="presOf" srcId="{89719112-1AF9-4AF8-B0D0-8C87639D8592}" destId="{9039398A-4B5A-4304-809D-8127AE554472}" srcOrd="0" destOrd="0" presId="urn:microsoft.com/office/officeart/2018/2/layout/IconCircleList"/>
    <dgm:cxn modelId="{5401AC6B-CAE3-478B-B415-D4FD0134804B}" type="presOf" srcId="{0F86AE9B-6C50-40B0-BB69-D1E9941A3BB0}" destId="{DB5F16A2-1C6A-4453-BF7C-43F6C9AA88EC}" srcOrd="0" destOrd="0" presId="urn:microsoft.com/office/officeart/2018/2/layout/IconCircleList"/>
    <dgm:cxn modelId="{7705A2F6-6DA0-4C8F-B71F-AA83033071B1}" type="presParOf" srcId="{BCDB2325-07C9-466D-970F-93A2F77AC92F}" destId="{201C8EE0-E4DB-438E-8967-D5856305F83D}" srcOrd="0" destOrd="0" presId="urn:microsoft.com/office/officeart/2018/2/layout/IconCircleList"/>
    <dgm:cxn modelId="{BCCB7589-9D90-4CD8-AF1A-1CBEEA38B2BD}" type="presParOf" srcId="{201C8EE0-E4DB-438E-8967-D5856305F83D}" destId="{7E71B77D-AD41-41A8-A201-64BD14E3BB9D}" srcOrd="0" destOrd="0" presId="urn:microsoft.com/office/officeart/2018/2/layout/IconCircleList"/>
    <dgm:cxn modelId="{5B40D082-E8B6-4C38-8E11-24D5BFEC14A7}" type="presParOf" srcId="{7E71B77D-AD41-41A8-A201-64BD14E3BB9D}" destId="{DA3881E2-D6E8-4C28-9410-E3923C61C723}" srcOrd="0" destOrd="0" presId="urn:microsoft.com/office/officeart/2018/2/layout/IconCircleList"/>
    <dgm:cxn modelId="{D0514866-B5E1-494F-8CB3-09C7824F7D82}" type="presParOf" srcId="{7E71B77D-AD41-41A8-A201-64BD14E3BB9D}" destId="{8E0B3981-D22F-41B6-AABB-DD570529B20D}" srcOrd="1" destOrd="0" presId="urn:microsoft.com/office/officeart/2018/2/layout/IconCircleList"/>
    <dgm:cxn modelId="{23FADB99-FE1C-48FC-A3C9-F4F12BE73AE1}" type="presParOf" srcId="{7E71B77D-AD41-41A8-A201-64BD14E3BB9D}" destId="{E40D6C29-8831-4570-8552-89D56A933066}" srcOrd="2" destOrd="0" presId="urn:microsoft.com/office/officeart/2018/2/layout/IconCircleList"/>
    <dgm:cxn modelId="{B0EFE23C-CACB-445D-B875-2F8E15560E21}" type="presParOf" srcId="{7E71B77D-AD41-41A8-A201-64BD14E3BB9D}" destId="{74209A2A-545F-42D6-B2CD-2C6E4EAC8BA6}" srcOrd="3" destOrd="0" presId="urn:microsoft.com/office/officeart/2018/2/layout/IconCircleList"/>
    <dgm:cxn modelId="{E7EE73F7-388D-4BC3-9840-CFE4962688B1}" type="presParOf" srcId="{201C8EE0-E4DB-438E-8967-D5856305F83D}" destId="{7961DEEF-C390-4B9B-A061-A064979A40BA}" srcOrd="1" destOrd="0" presId="urn:microsoft.com/office/officeart/2018/2/layout/IconCircleList"/>
    <dgm:cxn modelId="{A684A46A-E701-4846-9DAE-79E5FE892171}" type="presParOf" srcId="{201C8EE0-E4DB-438E-8967-D5856305F83D}" destId="{E2EDA353-5CD9-44B6-90C9-AC1F11E7163A}" srcOrd="2" destOrd="0" presId="urn:microsoft.com/office/officeart/2018/2/layout/IconCircleList"/>
    <dgm:cxn modelId="{B483C6EA-BA7F-4B21-BEB5-B94A6EF5994A}" type="presParOf" srcId="{E2EDA353-5CD9-44B6-90C9-AC1F11E7163A}" destId="{91D2A405-2435-4BA9-9C1B-A5D8F0933E5A}" srcOrd="0" destOrd="0" presId="urn:microsoft.com/office/officeart/2018/2/layout/IconCircleList"/>
    <dgm:cxn modelId="{7AE847F4-94CF-481B-BC2B-61B6298E680F}" type="presParOf" srcId="{E2EDA353-5CD9-44B6-90C9-AC1F11E7163A}" destId="{42D51989-31F7-49F6-B340-B4CE41DA2147}" srcOrd="1" destOrd="0" presId="urn:microsoft.com/office/officeart/2018/2/layout/IconCircleList"/>
    <dgm:cxn modelId="{70510516-57DD-4C84-96E9-AC813255DD68}" type="presParOf" srcId="{E2EDA353-5CD9-44B6-90C9-AC1F11E7163A}" destId="{A4C9E59E-F490-4113-A778-9D5D9237281F}" srcOrd="2" destOrd="0" presId="urn:microsoft.com/office/officeart/2018/2/layout/IconCircleList"/>
    <dgm:cxn modelId="{9007D43A-3D8E-4013-8E52-E6801C3653A7}" type="presParOf" srcId="{E2EDA353-5CD9-44B6-90C9-AC1F11E7163A}" destId="{9039398A-4B5A-4304-809D-8127AE554472}" srcOrd="3" destOrd="0" presId="urn:microsoft.com/office/officeart/2018/2/layout/IconCircleList"/>
    <dgm:cxn modelId="{25EFE89A-6747-47DA-87CA-CA9F97D07CA1}" type="presParOf" srcId="{201C8EE0-E4DB-438E-8967-D5856305F83D}" destId="{CB89ACE2-801F-4EFC-8519-34789C1B695D}" srcOrd="3" destOrd="0" presId="urn:microsoft.com/office/officeart/2018/2/layout/IconCircleList"/>
    <dgm:cxn modelId="{7027B92E-7F81-4AB4-8A54-05107A4059F3}" type="presParOf" srcId="{201C8EE0-E4DB-438E-8967-D5856305F83D}" destId="{B616FBE5-FB30-44AC-A653-FC2C482E40BA}" srcOrd="4" destOrd="0" presId="urn:microsoft.com/office/officeart/2018/2/layout/IconCircleList"/>
    <dgm:cxn modelId="{97EAA5FC-19DF-422B-AC4B-1D8355B6481B}" type="presParOf" srcId="{B616FBE5-FB30-44AC-A653-FC2C482E40BA}" destId="{EE123D02-0A0E-4DAA-A4A4-2D910569BFD9}" srcOrd="0" destOrd="0" presId="urn:microsoft.com/office/officeart/2018/2/layout/IconCircleList"/>
    <dgm:cxn modelId="{E171E2C2-6F70-4FDF-90F4-A0F19AA08276}" type="presParOf" srcId="{B616FBE5-FB30-44AC-A653-FC2C482E40BA}" destId="{51E45BF7-15BD-46C7-9884-E9427B018875}" srcOrd="1" destOrd="0" presId="urn:microsoft.com/office/officeart/2018/2/layout/IconCircleList"/>
    <dgm:cxn modelId="{C0810819-9CBE-4F0A-B2BE-EBB7952A456A}" type="presParOf" srcId="{B616FBE5-FB30-44AC-A653-FC2C482E40BA}" destId="{20C2F4CF-723B-4F16-BB5C-9D19405CA8E7}" srcOrd="2" destOrd="0" presId="urn:microsoft.com/office/officeart/2018/2/layout/IconCircleList"/>
    <dgm:cxn modelId="{6CEF59C4-3A2D-4712-88EF-3A7CFCA33610}" type="presParOf" srcId="{B616FBE5-FB30-44AC-A653-FC2C482E40BA}" destId="{2D00DDD9-BDA5-4449-AEA2-B0C76957A11E}" srcOrd="3" destOrd="0" presId="urn:microsoft.com/office/officeart/2018/2/layout/IconCircleList"/>
    <dgm:cxn modelId="{20C70D29-BCDE-4057-9C87-EC48CD3E0FE2}" type="presParOf" srcId="{201C8EE0-E4DB-438E-8967-D5856305F83D}" destId="{88789A25-850C-46C8-A97A-64C210794FFA}" srcOrd="5" destOrd="0" presId="urn:microsoft.com/office/officeart/2018/2/layout/IconCircleList"/>
    <dgm:cxn modelId="{F8609A03-148A-44D8-A775-2533807CAF68}" type="presParOf" srcId="{201C8EE0-E4DB-438E-8967-D5856305F83D}" destId="{02C21D46-38DF-4566-8DA6-BBB5A42B3E66}" srcOrd="6" destOrd="0" presId="urn:microsoft.com/office/officeart/2018/2/layout/IconCircleList"/>
    <dgm:cxn modelId="{855BF097-0659-4743-BF5F-F62E46C76A52}" type="presParOf" srcId="{02C21D46-38DF-4566-8DA6-BBB5A42B3E66}" destId="{25A97DEE-41E8-45F5-A8E9-0322F818FD1E}" srcOrd="0" destOrd="0" presId="urn:microsoft.com/office/officeart/2018/2/layout/IconCircleList"/>
    <dgm:cxn modelId="{7BB19EF1-5178-4D2C-8E1A-64E805C8DBA0}" type="presParOf" srcId="{02C21D46-38DF-4566-8DA6-BBB5A42B3E66}" destId="{0E217DEC-D6ED-4343-8606-662ECA97BAA4}" srcOrd="1" destOrd="0" presId="urn:microsoft.com/office/officeart/2018/2/layout/IconCircleList"/>
    <dgm:cxn modelId="{1DCC0DEB-36F3-410A-BD47-2C8891C69514}" type="presParOf" srcId="{02C21D46-38DF-4566-8DA6-BBB5A42B3E66}" destId="{7CC31D87-2A31-4EB8-B666-07D94C1D6774}" srcOrd="2" destOrd="0" presId="urn:microsoft.com/office/officeart/2018/2/layout/IconCircleList"/>
    <dgm:cxn modelId="{4E7B83FC-2202-4E1A-A21D-29C9C8400803}" type="presParOf" srcId="{02C21D46-38DF-4566-8DA6-BBB5A42B3E66}" destId="{DB5F16A2-1C6A-4453-BF7C-43F6C9AA88E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742E30-AC80-46A7-9AAF-5676F2D8865E}" type="doc">
      <dgm:prSet loTypeId="urn:microsoft.com/office/officeart/2005/8/layout/cycle1" loCatId="cycle" qsTypeId="urn:microsoft.com/office/officeart/2005/8/quickstyle/simple3" qsCatId="simple" csTypeId="urn:microsoft.com/office/officeart/2005/8/colors/colorful1" csCatId="colorful"/>
      <dgm:spPr/>
      <dgm:t>
        <a:bodyPr/>
        <a:lstStyle/>
        <a:p>
          <a:endParaRPr lang="en-US"/>
        </a:p>
      </dgm:t>
    </dgm:pt>
    <dgm:pt modelId="{743AC608-5421-475B-9E49-A748B4A9D6C1}">
      <dgm:prSet/>
      <dgm:spPr/>
      <dgm:t>
        <a:bodyPr/>
        <a:lstStyle/>
        <a:p>
          <a:r>
            <a:rPr lang="en-GB" baseline="0"/>
            <a:t>When we're reflecting, we're checking things out through different lenses, it can involve looking at yourself through the lens of a different culture.</a:t>
          </a:r>
          <a:endParaRPr lang="en-US"/>
        </a:p>
      </dgm:t>
    </dgm:pt>
    <dgm:pt modelId="{8EE95FB8-8041-4638-9521-17B38EBB5314}" type="parTrans" cxnId="{92FFC530-C280-491F-8F65-712CC9D39313}">
      <dgm:prSet/>
      <dgm:spPr/>
      <dgm:t>
        <a:bodyPr/>
        <a:lstStyle/>
        <a:p>
          <a:endParaRPr lang="en-US"/>
        </a:p>
      </dgm:t>
    </dgm:pt>
    <dgm:pt modelId="{05E8BEEC-8D9D-427A-AE87-714032935AFA}" type="sibTrans" cxnId="{92FFC530-C280-491F-8F65-712CC9D39313}">
      <dgm:prSet/>
      <dgm:spPr/>
      <dgm:t>
        <a:bodyPr/>
        <a:lstStyle/>
        <a:p>
          <a:endParaRPr lang="en-US"/>
        </a:p>
      </dgm:t>
    </dgm:pt>
    <dgm:pt modelId="{33FDF4DF-2FFE-4DA7-A2B5-CA409BB63C96}">
      <dgm:prSet/>
      <dgm:spPr/>
      <dgm:t>
        <a:bodyPr/>
        <a:lstStyle/>
        <a:p>
          <a:r>
            <a:rPr lang="en-GB" baseline="0"/>
            <a:t>We are assessing our values, our morals, ideas and assumptions.</a:t>
          </a:r>
          <a:endParaRPr lang="en-US"/>
        </a:p>
      </dgm:t>
    </dgm:pt>
    <dgm:pt modelId="{B6146CBA-BD12-45E1-ACAE-28D64685D428}" type="parTrans" cxnId="{99686C19-92C7-4311-937B-CAC7ECF250A7}">
      <dgm:prSet/>
      <dgm:spPr/>
      <dgm:t>
        <a:bodyPr/>
        <a:lstStyle/>
        <a:p>
          <a:endParaRPr lang="en-US"/>
        </a:p>
      </dgm:t>
    </dgm:pt>
    <dgm:pt modelId="{E4E3E3D8-F2EC-43CC-8A6B-DD7B34CE8EEF}" type="sibTrans" cxnId="{99686C19-92C7-4311-937B-CAC7ECF250A7}">
      <dgm:prSet/>
      <dgm:spPr/>
      <dgm:t>
        <a:bodyPr/>
        <a:lstStyle/>
        <a:p>
          <a:endParaRPr lang="en-US"/>
        </a:p>
      </dgm:t>
    </dgm:pt>
    <dgm:pt modelId="{BBCE54DB-E6F5-4683-94B6-91752C9B1634}">
      <dgm:prSet/>
      <dgm:spPr/>
      <dgm:t>
        <a:bodyPr/>
        <a:lstStyle/>
        <a:p>
          <a:r>
            <a:rPr lang="en-GB" baseline="0"/>
            <a:t>It also allows us to assess our cultural and social biases.</a:t>
          </a:r>
          <a:endParaRPr lang="en-US"/>
        </a:p>
      </dgm:t>
    </dgm:pt>
    <dgm:pt modelId="{52F84FD8-B348-440C-8336-6CEDB3DE1856}" type="parTrans" cxnId="{02F83505-84C1-462C-99A8-6462B1D9B79E}">
      <dgm:prSet/>
      <dgm:spPr/>
      <dgm:t>
        <a:bodyPr/>
        <a:lstStyle/>
        <a:p>
          <a:endParaRPr lang="en-US"/>
        </a:p>
      </dgm:t>
    </dgm:pt>
    <dgm:pt modelId="{C6DB467B-647B-458F-94A9-8ACEE89D0A9A}" type="sibTrans" cxnId="{02F83505-84C1-462C-99A8-6462B1D9B79E}">
      <dgm:prSet/>
      <dgm:spPr/>
      <dgm:t>
        <a:bodyPr/>
        <a:lstStyle/>
        <a:p>
          <a:endParaRPr lang="en-US"/>
        </a:p>
      </dgm:t>
    </dgm:pt>
    <dgm:pt modelId="{507271E6-80B4-428F-BA86-7F87F40BA188}">
      <dgm:prSet/>
      <dgm:spPr/>
      <dgm:t>
        <a:bodyPr/>
        <a:lstStyle/>
        <a:p>
          <a:r>
            <a:rPr lang="en-GB" baseline="0"/>
            <a:t>This is referred to as 'reflexive awareness'</a:t>
          </a:r>
          <a:endParaRPr lang="en-US"/>
        </a:p>
      </dgm:t>
    </dgm:pt>
    <dgm:pt modelId="{8AE900A0-8600-4EE7-81C6-FF9416081E47}" type="parTrans" cxnId="{7479E9C7-53EA-494C-ACE6-015D6D973A0D}">
      <dgm:prSet/>
      <dgm:spPr/>
      <dgm:t>
        <a:bodyPr/>
        <a:lstStyle/>
        <a:p>
          <a:endParaRPr lang="en-US"/>
        </a:p>
      </dgm:t>
    </dgm:pt>
    <dgm:pt modelId="{E2EFD507-0C06-46E3-B41F-93E5ABCD24D4}" type="sibTrans" cxnId="{7479E9C7-53EA-494C-ACE6-015D6D973A0D}">
      <dgm:prSet/>
      <dgm:spPr/>
      <dgm:t>
        <a:bodyPr/>
        <a:lstStyle/>
        <a:p>
          <a:endParaRPr lang="en-US"/>
        </a:p>
      </dgm:t>
    </dgm:pt>
    <dgm:pt modelId="{4718FE59-27E2-4CFB-9E59-5287284F8D1B}" type="pres">
      <dgm:prSet presAssocID="{5B742E30-AC80-46A7-9AAF-5676F2D8865E}" presName="cycle" presStyleCnt="0">
        <dgm:presLayoutVars>
          <dgm:dir/>
          <dgm:resizeHandles val="exact"/>
        </dgm:presLayoutVars>
      </dgm:prSet>
      <dgm:spPr/>
      <dgm:t>
        <a:bodyPr/>
        <a:lstStyle/>
        <a:p>
          <a:endParaRPr lang="en-US"/>
        </a:p>
      </dgm:t>
    </dgm:pt>
    <dgm:pt modelId="{6160849C-AD2A-476E-A45D-CBC70BBAE313}" type="pres">
      <dgm:prSet presAssocID="{743AC608-5421-475B-9E49-A748B4A9D6C1}" presName="dummy" presStyleCnt="0"/>
      <dgm:spPr/>
    </dgm:pt>
    <dgm:pt modelId="{CBC3C210-3911-47A7-B298-9BB330E7A8E7}" type="pres">
      <dgm:prSet presAssocID="{743AC608-5421-475B-9E49-A748B4A9D6C1}" presName="node" presStyleLbl="revTx" presStyleIdx="0" presStyleCnt="4">
        <dgm:presLayoutVars>
          <dgm:bulletEnabled val="1"/>
        </dgm:presLayoutVars>
      </dgm:prSet>
      <dgm:spPr/>
      <dgm:t>
        <a:bodyPr/>
        <a:lstStyle/>
        <a:p>
          <a:endParaRPr lang="en-US"/>
        </a:p>
      </dgm:t>
    </dgm:pt>
    <dgm:pt modelId="{95C4F4B4-BEE9-41FF-BA66-9BC1C744A9B6}" type="pres">
      <dgm:prSet presAssocID="{05E8BEEC-8D9D-427A-AE87-714032935AFA}" presName="sibTrans" presStyleLbl="node1" presStyleIdx="0" presStyleCnt="4"/>
      <dgm:spPr/>
      <dgm:t>
        <a:bodyPr/>
        <a:lstStyle/>
        <a:p>
          <a:endParaRPr lang="en-US"/>
        </a:p>
      </dgm:t>
    </dgm:pt>
    <dgm:pt modelId="{164D89C8-B920-4342-8177-43432402FE8F}" type="pres">
      <dgm:prSet presAssocID="{33FDF4DF-2FFE-4DA7-A2B5-CA409BB63C96}" presName="dummy" presStyleCnt="0"/>
      <dgm:spPr/>
    </dgm:pt>
    <dgm:pt modelId="{D17FFFDC-D859-40AE-8552-B0E001055472}" type="pres">
      <dgm:prSet presAssocID="{33FDF4DF-2FFE-4DA7-A2B5-CA409BB63C96}" presName="node" presStyleLbl="revTx" presStyleIdx="1" presStyleCnt="4">
        <dgm:presLayoutVars>
          <dgm:bulletEnabled val="1"/>
        </dgm:presLayoutVars>
      </dgm:prSet>
      <dgm:spPr/>
      <dgm:t>
        <a:bodyPr/>
        <a:lstStyle/>
        <a:p>
          <a:endParaRPr lang="en-US"/>
        </a:p>
      </dgm:t>
    </dgm:pt>
    <dgm:pt modelId="{D4B20AC0-4237-42E9-868F-3052B87E6BC8}" type="pres">
      <dgm:prSet presAssocID="{E4E3E3D8-F2EC-43CC-8A6B-DD7B34CE8EEF}" presName="sibTrans" presStyleLbl="node1" presStyleIdx="1" presStyleCnt="4"/>
      <dgm:spPr/>
      <dgm:t>
        <a:bodyPr/>
        <a:lstStyle/>
        <a:p>
          <a:endParaRPr lang="en-US"/>
        </a:p>
      </dgm:t>
    </dgm:pt>
    <dgm:pt modelId="{321A6206-B577-48FB-BB49-1F1335CBA2E7}" type="pres">
      <dgm:prSet presAssocID="{BBCE54DB-E6F5-4683-94B6-91752C9B1634}" presName="dummy" presStyleCnt="0"/>
      <dgm:spPr/>
    </dgm:pt>
    <dgm:pt modelId="{C4B5D2FC-ED28-4E12-B0A9-72BED5AC0A67}" type="pres">
      <dgm:prSet presAssocID="{BBCE54DB-E6F5-4683-94B6-91752C9B1634}" presName="node" presStyleLbl="revTx" presStyleIdx="2" presStyleCnt="4">
        <dgm:presLayoutVars>
          <dgm:bulletEnabled val="1"/>
        </dgm:presLayoutVars>
      </dgm:prSet>
      <dgm:spPr/>
      <dgm:t>
        <a:bodyPr/>
        <a:lstStyle/>
        <a:p>
          <a:endParaRPr lang="en-US"/>
        </a:p>
      </dgm:t>
    </dgm:pt>
    <dgm:pt modelId="{1627931E-CB70-4AF9-8792-833D0F38A2FA}" type="pres">
      <dgm:prSet presAssocID="{C6DB467B-647B-458F-94A9-8ACEE89D0A9A}" presName="sibTrans" presStyleLbl="node1" presStyleIdx="2" presStyleCnt="4"/>
      <dgm:spPr/>
      <dgm:t>
        <a:bodyPr/>
        <a:lstStyle/>
        <a:p>
          <a:endParaRPr lang="en-US"/>
        </a:p>
      </dgm:t>
    </dgm:pt>
    <dgm:pt modelId="{C5B0593F-3C61-4B85-B6E0-4F79928CD1A7}" type="pres">
      <dgm:prSet presAssocID="{507271E6-80B4-428F-BA86-7F87F40BA188}" presName="dummy" presStyleCnt="0"/>
      <dgm:spPr/>
    </dgm:pt>
    <dgm:pt modelId="{8FA26F7C-5620-4D51-A50C-39B0659563B9}" type="pres">
      <dgm:prSet presAssocID="{507271E6-80B4-428F-BA86-7F87F40BA188}" presName="node" presStyleLbl="revTx" presStyleIdx="3" presStyleCnt="4">
        <dgm:presLayoutVars>
          <dgm:bulletEnabled val="1"/>
        </dgm:presLayoutVars>
      </dgm:prSet>
      <dgm:spPr/>
      <dgm:t>
        <a:bodyPr/>
        <a:lstStyle/>
        <a:p>
          <a:endParaRPr lang="en-US"/>
        </a:p>
      </dgm:t>
    </dgm:pt>
    <dgm:pt modelId="{C229A07B-B5C7-4F5E-838A-08D040DA118E}" type="pres">
      <dgm:prSet presAssocID="{E2EFD507-0C06-46E3-B41F-93E5ABCD24D4}" presName="sibTrans" presStyleLbl="node1" presStyleIdx="3" presStyleCnt="4"/>
      <dgm:spPr/>
      <dgm:t>
        <a:bodyPr/>
        <a:lstStyle/>
        <a:p>
          <a:endParaRPr lang="en-US"/>
        </a:p>
      </dgm:t>
    </dgm:pt>
  </dgm:ptLst>
  <dgm:cxnLst>
    <dgm:cxn modelId="{3431E2F5-DFF6-4685-BA62-C77F4AFE53D3}" type="presOf" srcId="{33FDF4DF-2FFE-4DA7-A2B5-CA409BB63C96}" destId="{D17FFFDC-D859-40AE-8552-B0E001055472}" srcOrd="0" destOrd="0" presId="urn:microsoft.com/office/officeart/2005/8/layout/cycle1"/>
    <dgm:cxn modelId="{413048B0-DF2B-4693-9DA8-3AF30528CA2F}" type="presOf" srcId="{E2EFD507-0C06-46E3-B41F-93E5ABCD24D4}" destId="{C229A07B-B5C7-4F5E-838A-08D040DA118E}" srcOrd="0" destOrd="0" presId="urn:microsoft.com/office/officeart/2005/8/layout/cycle1"/>
    <dgm:cxn modelId="{129CB8C8-0BDB-4F06-9A9E-EFF968060E93}" type="presOf" srcId="{E4E3E3D8-F2EC-43CC-8A6B-DD7B34CE8EEF}" destId="{D4B20AC0-4237-42E9-868F-3052B87E6BC8}" srcOrd="0" destOrd="0" presId="urn:microsoft.com/office/officeart/2005/8/layout/cycle1"/>
    <dgm:cxn modelId="{52E01AAA-8226-45BC-898F-92ABD896347C}" type="presOf" srcId="{05E8BEEC-8D9D-427A-AE87-714032935AFA}" destId="{95C4F4B4-BEE9-41FF-BA66-9BC1C744A9B6}" srcOrd="0" destOrd="0" presId="urn:microsoft.com/office/officeart/2005/8/layout/cycle1"/>
    <dgm:cxn modelId="{02F83505-84C1-462C-99A8-6462B1D9B79E}" srcId="{5B742E30-AC80-46A7-9AAF-5676F2D8865E}" destId="{BBCE54DB-E6F5-4683-94B6-91752C9B1634}" srcOrd="2" destOrd="0" parTransId="{52F84FD8-B348-440C-8336-6CEDB3DE1856}" sibTransId="{C6DB467B-647B-458F-94A9-8ACEE89D0A9A}"/>
    <dgm:cxn modelId="{A242C847-750E-4527-8C7A-3104CCCFCD9A}" type="presOf" srcId="{BBCE54DB-E6F5-4683-94B6-91752C9B1634}" destId="{C4B5D2FC-ED28-4E12-B0A9-72BED5AC0A67}" srcOrd="0" destOrd="0" presId="urn:microsoft.com/office/officeart/2005/8/layout/cycle1"/>
    <dgm:cxn modelId="{7479E9C7-53EA-494C-ACE6-015D6D973A0D}" srcId="{5B742E30-AC80-46A7-9AAF-5676F2D8865E}" destId="{507271E6-80B4-428F-BA86-7F87F40BA188}" srcOrd="3" destOrd="0" parTransId="{8AE900A0-8600-4EE7-81C6-FF9416081E47}" sibTransId="{E2EFD507-0C06-46E3-B41F-93E5ABCD24D4}"/>
    <dgm:cxn modelId="{92FFC530-C280-491F-8F65-712CC9D39313}" srcId="{5B742E30-AC80-46A7-9AAF-5676F2D8865E}" destId="{743AC608-5421-475B-9E49-A748B4A9D6C1}" srcOrd="0" destOrd="0" parTransId="{8EE95FB8-8041-4638-9521-17B38EBB5314}" sibTransId="{05E8BEEC-8D9D-427A-AE87-714032935AFA}"/>
    <dgm:cxn modelId="{E54DCFF1-9546-4A81-A27C-BF2AC2C00606}" type="presOf" srcId="{507271E6-80B4-428F-BA86-7F87F40BA188}" destId="{8FA26F7C-5620-4D51-A50C-39B0659563B9}" srcOrd="0" destOrd="0" presId="urn:microsoft.com/office/officeart/2005/8/layout/cycle1"/>
    <dgm:cxn modelId="{46C1B503-3248-42C9-B5C8-9D7D79DB1CDD}" type="presOf" srcId="{C6DB467B-647B-458F-94A9-8ACEE89D0A9A}" destId="{1627931E-CB70-4AF9-8792-833D0F38A2FA}" srcOrd="0" destOrd="0" presId="urn:microsoft.com/office/officeart/2005/8/layout/cycle1"/>
    <dgm:cxn modelId="{121B0928-2EDC-407A-BE40-EFCCBDC36C62}" type="presOf" srcId="{743AC608-5421-475B-9E49-A748B4A9D6C1}" destId="{CBC3C210-3911-47A7-B298-9BB330E7A8E7}" srcOrd="0" destOrd="0" presId="urn:microsoft.com/office/officeart/2005/8/layout/cycle1"/>
    <dgm:cxn modelId="{99686C19-92C7-4311-937B-CAC7ECF250A7}" srcId="{5B742E30-AC80-46A7-9AAF-5676F2D8865E}" destId="{33FDF4DF-2FFE-4DA7-A2B5-CA409BB63C96}" srcOrd="1" destOrd="0" parTransId="{B6146CBA-BD12-45E1-ACAE-28D64685D428}" sibTransId="{E4E3E3D8-F2EC-43CC-8A6B-DD7B34CE8EEF}"/>
    <dgm:cxn modelId="{2B38AB72-3BD5-4EFB-A2E5-32CB7B1170AC}" type="presOf" srcId="{5B742E30-AC80-46A7-9AAF-5676F2D8865E}" destId="{4718FE59-27E2-4CFB-9E59-5287284F8D1B}" srcOrd="0" destOrd="0" presId="urn:microsoft.com/office/officeart/2005/8/layout/cycle1"/>
    <dgm:cxn modelId="{C1394AC8-5FC4-4650-BE63-F4FC32DAFEDA}" type="presParOf" srcId="{4718FE59-27E2-4CFB-9E59-5287284F8D1B}" destId="{6160849C-AD2A-476E-A45D-CBC70BBAE313}" srcOrd="0" destOrd="0" presId="urn:microsoft.com/office/officeart/2005/8/layout/cycle1"/>
    <dgm:cxn modelId="{F8A82D16-DC97-44DC-9C2C-18C9895E44C7}" type="presParOf" srcId="{4718FE59-27E2-4CFB-9E59-5287284F8D1B}" destId="{CBC3C210-3911-47A7-B298-9BB330E7A8E7}" srcOrd="1" destOrd="0" presId="urn:microsoft.com/office/officeart/2005/8/layout/cycle1"/>
    <dgm:cxn modelId="{6441D553-7593-4037-81C2-FBC0C330B96E}" type="presParOf" srcId="{4718FE59-27E2-4CFB-9E59-5287284F8D1B}" destId="{95C4F4B4-BEE9-41FF-BA66-9BC1C744A9B6}" srcOrd="2" destOrd="0" presId="urn:microsoft.com/office/officeart/2005/8/layout/cycle1"/>
    <dgm:cxn modelId="{F3293238-E0F5-4E2B-A594-087609AE98E8}" type="presParOf" srcId="{4718FE59-27E2-4CFB-9E59-5287284F8D1B}" destId="{164D89C8-B920-4342-8177-43432402FE8F}" srcOrd="3" destOrd="0" presId="urn:microsoft.com/office/officeart/2005/8/layout/cycle1"/>
    <dgm:cxn modelId="{086AABCD-61F3-4F6F-B686-0F2DAABDD032}" type="presParOf" srcId="{4718FE59-27E2-4CFB-9E59-5287284F8D1B}" destId="{D17FFFDC-D859-40AE-8552-B0E001055472}" srcOrd="4" destOrd="0" presId="urn:microsoft.com/office/officeart/2005/8/layout/cycle1"/>
    <dgm:cxn modelId="{F09E15F2-A809-4BD4-9AE3-FB0B9CE7C47C}" type="presParOf" srcId="{4718FE59-27E2-4CFB-9E59-5287284F8D1B}" destId="{D4B20AC0-4237-42E9-868F-3052B87E6BC8}" srcOrd="5" destOrd="0" presId="urn:microsoft.com/office/officeart/2005/8/layout/cycle1"/>
    <dgm:cxn modelId="{FACB531B-4C5D-4E00-8EAE-4A0D975B91DE}" type="presParOf" srcId="{4718FE59-27E2-4CFB-9E59-5287284F8D1B}" destId="{321A6206-B577-48FB-BB49-1F1335CBA2E7}" srcOrd="6" destOrd="0" presId="urn:microsoft.com/office/officeart/2005/8/layout/cycle1"/>
    <dgm:cxn modelId="{26FF46AB-8876-453E-B353-D66AC5BAAAB4}" type="presParOf" srcId="{4718FE59-27E2-4CFB-9E59-5287284F8D1B}" destId="{C4B5D2FC-ED28-4E12-B0A9-72BED5AC0A67}" srcOrd="7" destOrd="0" presId="urn:microsoft.com/office/officeart/2005/8/layout/cycle1"/>
    <dgm:cxn modelId="{5629FF79-4411-4D99-A2E2-8EF862DBC73C}" type="presParOf" srcId="{4718FE59-27E2-4CFB-9E59-5287284F8D1B}" destId="{1627931E-CB70-4AF9-8792-833D0F38A2FA}" srcOrd="8" destOrd="0" presId="urn:microsoft.com/office/officeart/2005/8/layout/cycle1"/>
    <dgm:cxn modelId="{AE51D7A2-AC0C-4D46-87D5-F90CABB45166}" type="presParOf" srcId="{4718FE59-27E2-4CFB-9E59-5287284F8D1B}" destId="{C5B0593F-3C61-4B85-B6E0-4F79928CD1A7}" srcOrd="9" destOrd="0" presId="urn:microsoft.com/office/officeart/2005/8/layout/cycle1"/>
    <dgm:cxn modelId="{416038E4-2933-45DA-8645-432051B4D023}" type="presParOf" srcId="{4718FE59-27E2-4CFB-9E59-5287284F8D1B}" destId="{8FA26F7C-5620-4D51-A50C-39B0659563B9}" srcOrd="10" destOrd="0" presId="urn:microsoft.com/office/officeart/2005/8/layout/cycle1"/>
    <dgm:cxn modelId="{4714953C-8B17-408A-9006-ADE7F79E1BD0}" type="presParOf" srcId="{4718FE59-27E2-4CFB-9E59-5287284F8D1B}" destId="{C229A07B-B5C7-4F5E-838A-08D040DA118E}"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75E90C-432D-4285-8A7D-36D852D697FF}" type="doc">
      <dgm:prSet loTypeId="urn:microsoft.com/office/officeart/2005/8/layout/process1" loCatId="process" qsTypeId="urn:microsoft.com/office/officeart/2005/8/quickstyle/simple3" qsCatId="simple" csTypeId="urn:microsoft.com/office/officeart/2005/8/colors/colorful2" csCatId="colorful"/>
      <dgm:spPr/>
      <dgm:t>
        <a:bodyPr/>
        <a:lstStyle/>
        <a:p>
          <a:endParaRPr lang="en-US"/>
        </a:p>
      </dgm:t>
    </dgm:pt>
    <dgm:pt modelId="{5914B35C-9A87-4FBE-B86F-30E45B0612EE}">
      <dgm:prSet/>
      <dgm:spPr/>
      <dgm:t>
        <a:bodyPr/>
        <a:lstStyle/>
        <a:p>
          <a:r>
            <a:rPr lang="en-GB" baseline="0"/>
            <a:t>Within his theories Schön discusses two types of reflection:</a:t>
          </a:r>
          <a:endParaRPr lang="en-US"/>
        </a:p>
      </dgm:t>
    </dgm:pt>
    <dgm:pt modelId="{C668A638-6071-41E4-A5CD-648B82CEA09A}" type="parTrans" cxnId="{B0C46B24-D859-4B32-B0D5-88A9C30684EA}">
      <dgm:prSet/>
      <dgm:spPr/>
      <dgm:t>
        <a:bodyPr/>
        <a:lstStyle/>
        <a:p>
          <a:endParaRPr lang="en-US"/>
        </a:p>
      </dgm:t>
    </dgm:pt>
    <dgm:pt modelId="{E6F2AD31-17BD-41D9-950E-5D9D23E793FC}" type="sibTrans" cxnId="{B0C46B24-D859-4B32-B0D5-88A9C30684EA}">
      <dgm:prSet/>
      <dgm:spPr/>
      <dgm:t>
        <a:bodyPr/>
        <a:lstStyle/>
        <a:p>
          <a:endParaRPr lang="en-US"/>
        </a:p>
      </dgm:t>
    </dgm:pt>
    <dgm:pt modelId="{18D32CD9-B5FD-4F76-893F-FEAC7CE4BD6D}">
      <dgm:prSet/>
      <dgm:spPr/>
      <dgm:t>
        <a:bodyPr/>
        <a:lstStyle/>
        <a:p>
          <a:r>
            <a:rPr lang="en-GB" baseline="0"/>
            <a:t>Reflection-on-action and Reflection-in-action. Both are important for Counsellors.</a:t>
          </a:r>
          <a:endParaRPr lang="en-US"/>
        </a:p>
      </dgm:t>
    </dgm:pt>
    <dgm:pt modelId="{D42FDEE3-EB7A-4154-B1BC-32062B98CE1C}" type="parTrans" cxnId="{BC1334DB-CD4A-4D03-ADBA-6A1EB7B13FB0}">
      <dgm:prSet/>
      <dgm:spPr/>
      <dgm:t>
        <a:bodyPr/>
        <a:lstStyle/>
        <a:p>
          <a:endParaRPr lang="en-US"/>
        </a:p>
      </dgm:t>
    </dgm:pt>
    <dgm:pt modelId="{725570F7-F247-4D5B-9357-2E2070F1F823}" type="sibTrans" cxnId="{BC1334DB-CD4A-4D03-ADBA-6A1EB7B13FB0}">
      <dgm:prSet/>
      <dgm:spPr/>
      <dgm:t>
        <a:bodyPr/>
        <a:lstStyle/>
        <a:p>
          <a:endParaRPr lang="en-US"/>
        </a:p>
      </dgm:t>
    </dgm:pt>
    <dgm:pt modelId="{90720E43-269C-43E5-AFC3-9181BBD9728A}">
      <dgm:prSet/>
      <dgm:spPr/>
      <dgm:t>
        <a:bodyPr/>
        <a:lstStyle/>
        <a:p>
          <a:r>
            <a:rPr lang="en-GB" baseline="0"/>
            <a:t>Therapeutic work with clients involves very intense interactions, where there is often no clear road map to follow. There is never a correct 'one size fits all' model that can be lifted off the shelf to apply to all clients. Therefore, the practitioner is constantly engaged in a self-reflective process. They are assessing each interaction, each response, each strategy in every moment.</a:t>
          </a:r>
          <a:endParaRPr lang="en-US"/>
        </a:p>
      </dgm:t>
    </dgm:pt>
    <dgm:pt modelId="{818246C4-A418-446A-8126-35D9B16EC226}" type="parTrans" cxnId="{3A5AFF8C-C3EA-4128-94CC-436A2C0EAC5A}">
      <dgm:prSet/>
      <dgm:spPr/>
      <dgm:t>
        <a:bodyPr/>
        <a:lstStyle/>
        <a:p>
          <a:endParaRPr lang="en-US"/>
        </a:p>
      </dgm:t>
    </dgm:pt>
    <dgm:pt modelId="{733031B5-F6BA-4E0B-BEA6-A50ECD28D0C0}" type="sibTrans" cxnId="{3A5AFF8C-C3EA-4128-94CC-436A2C0EAC5A}">
      <dgm:prSet/>
      <dgm:spPr/>
      <dgm:t>
        <a:bodyPr/>
        <a:lstStyle/>
        <a:p>
          <a:endParaRPr lang="en-US"/>
        </a:p>
      </dgm:t>
    </dgm:pt>
    <dgm:pt modelId="{28B0CF63-DDB3-4701-BA3F-364D5AE80FA5}">
      <dgm:prSet/>
      <dgm:spPr/>
      <dgm:t>
        <a:bodyPr/>
        <a:lstStyle/>
        <a:p>
          <a:r>
            <a:rPr lang="en-GB" baseline="0"/>
            <a:t>Even after a session with a client, the therapist is engaged in reflection, either through writing notes, speaking with a supervisor or just simply reflecting on the session afterwards.</a:t>
          </a:r>
          <a:endParaRPr lang="en-US"/>
        </a:p>
      </dgm:t>
    </dgm:pt>
    <dgm:pt modelId="{5D381EF7-2929-4CDF-9B4E-CC7CE23071F1}" type="parTrans" cxnId="{5B7922FB-297F-48EB-BC73-F62AE9753460}">
      <dgm:prSet/>
      <dgm:spPr/>
      <dgm:t>
        <a:bodyPr/>
        <a:lstStyle/>
        <a:p>
          <a:endParaRPr lang="en-US"/>
        </a:p>
      </dgm:t>
    </dgm:pt>
    <dgm:pt modelId="{6295DA44-D8C1-46DC-895B-D757BCF62659}" type="sibTrans" cxnId="{5B7922FB-297F-48EB-BC73-F62AE9753460}">
      <dgm:prSet/>
      <dgm:spPr/>
      <dgm:t>
        <a:bodyPr/>
        <a:lstStyle/>
        <a:p>
          <a:endParaRPr lang="en-US"/>
        </a:p>
      </dgm:t>
    </dgm:pt>
    <dgm:pt modelId="{634CE1A6-A1C7-4263-A04D-A45C0239D899}" type="pres">
      <dgm:prSet presAssocID="{6B75E90C-432D-4285-8A7D-36D852D697FF}" presName="Name0" presStyleCnt="0">
        <dgm:presLayoutVars>
          <dgm:dir/>
          <dgm:resizeHandles val="exact"/>
        </dgm:presLayoutVars>
      </dgm:prSet>
      <dgm:spPr/>
      <dgm:t>
        <a:bodyPr/>
        <a:lstStyle/>
        <a:p>
          <a:endParaRPr lang="en-US"/>
        </a:p>
      </dgm:t>
    </dgm:pt>
    <dgm:pt modelId="{22F522D4-0C27-4CBB-8628-B03E2EFD0420}" type="pres">
      <dgm:prSet presAssocID="{5914B35C-9A87-4FBE-B86F-30E45B0612EE}" presName="node" presStyleLbl="node1" presStyleIdx="0" presStyleCnt="4">
        <dgm:presLayoutVars>
          <dgm:bulletEnabled val="1"/>
        </dgm:presLayoutVars>
      </dgm:prSet>
      <dgm:spPr/>
      <dgm:t>
        <a:bodyPr/>
        <a:lstStyle/>
        <a:p>
          <a:endParaRPr lang="en-US"/>
        </a:p>
      </dgm:t>
    </dgm:pt>
    <dgm:pt modelId="{5672474B-C698-4AE9-B701-4E1F2639F1BB}" type="pres">
      <dgm:prSet presAssocID="{E6F2AD31-17BD-41D9-950E-5D9D23E793FC}" presName="sibTrans" presStyleLbl="sibTrans2D1" presStyleIdx="0" presStyleCnt="3"/>
      <dgm:spPr/>
      <dgm:t>
        <a:bodyPr/>
        <a:lstStyle/>
        <a:p>
          <a:endParaRPr lang="en-US"/>
        </a:p>
      </dgm:t>
    </dgm:pt>
    <dgm:pt modelId="{39C5BAAE-3F57-4A7C-9C3F-46DEB5EBF08E}" type="pres">
      <dgm:prSet presAssocID="{E6F2AD31-17BD-41D9-950E-5D9D23E793FC}" presName="connectorText" presStyleLbl="sibTrans2D1" presStyleIdx="0" presStyleCnt="3"/>
      <dgm:spPr/>
      <dgm:t>
        <a:bodyPr/>
        <a:lstStyle/>
        <a:p>
          <a:endParaRPr lang="en-US"/>
        </a:p>
      </dgm:t>
    </dgm:pt>
    <dgm:pt modelId="{33B705E1-1161-4CB0-A438-F7A1C2BC5D9E}" type="pres">
      <dgm:prSet presAssocID="{18D32CD9-B5FD-4F76-893F-FEAC7CE4BD6D}" presName="node" presStyleLbl="node1" presStyleIdx="1" presStyleCnt="4">
        <dgm:presLayoutVars>
          <dgm:bulletEnabled val="1"/>
        </dgm:presLayoutVars>
      </dgm:prSet>
      <dgm:spPr/>
      <dgm:t>
        <a:bodyPr/>
        <a:lstStyle/>
        <a:p>
          <a:endParaRPr lang="en-US"/>
        </a:p>
      </dgm:t>
    </dgm:pt>
    <dgm:pt modelId="{B9773E31-8D64-49F4-AB25-066AAEB6C74B}" type="pres">
      <dgm:prSet presAssocID="{725570F7-F247-4D5B-9357-2E2070F1F823}" presName="sibTrans" presStyleLbl="sibTrans2D1" presStyleIdx="1" presStyleCnt="3"/>
      <dgm:spPr/>
      <dgm:t>
        <a:bodyPr/>
        <a:lstStyle/>
        <a:p>
          <a:endParaRPr lang="en-US"/>
        </a:p>
      </dgm:t>
    </dgm:pt>
    <dgm:pt modelId="{EC4EA407-9F62-46A5-9332-C43C7D47AA37}" type="pres">
      <dgm:prSet presAssocID="{725570F7-F247-4D5B-9357-2E2070F1F823}" presName="connectorText" presStyleLbl="sibTrans2D1" presStyleIdx="1" presStyleCnt="3"/>
      <dgm:spPr/>
      <dgm:t>
        <a:bodyPr/>
        <a:lstStyle/>
        <a:p>
          <a:endParaRPr lang="en-US"/>
        </a:p>
      </dgm:t>
    </dgm:pt>
    <dgm:pt modelId="{9BBA3B14-29C8-493A-9A70-11D698BB8269}" type="pres">
      <dgm:prSet presAssocID="{90720E43-269C-43E5-AFC3-9181BBD9728A}" presName="node" presStyleLbl="node1" presStyleIdx="2" presStyleCnt="4">
        <dgm:presLayoutVars>
          <dgm:bulletEnabled val="1"/>
        </dgm:presLayoutVars>
      </dgm:prSet>
      <dgm:spPr/>
      <dgm:t>
        <a:bodyPr/>
        <a:lstStyle/>
        <a:p>
          <a:endParaRPr lang="en-US"/>
        </a:p>
      </dgm:t>
    </dgm:pt>
    <dgm:pt modelId="{FEBF8882-17D2-4447-9C82-961E851EE0D4}" type="pres">
      <dgm:prSet presAssocID="{733031B5-F6BA-4E0B-BEA6-A50ECD28D0C0}" presName="sibTrans" presStyleLbl="sibTrans2D1" presStyleIdx="2" presStyleCnt="3"/>
      <dgm:spPr/>
      <dgm:t>
        <a:bodyPr/>
        <a:lstStyle/>
        <a:p>
          <a:endParaRPr lang="en-US"/>
        </a:p>
      </dgm:t>
    </dgm:pt>
    <dgm:pt modelId="{62398DC3-5132-41D6-8F75-9253D944DEF1}" type="pres">
      <dgm:prSet presAssocID="{733031B5-F6BA-4E0B-BEA6-A50ECD28D0C0}" presName="connectorText" presStyleLbl="sibTrans2D1" presStyleIdx="2" presStyleCnt="3"/>
      <dgm:spPr/>
      <dgm:t>
        <a:bodyPr/>
        <a:lstStyle/>
        <a:p>
          <a:endParaRPr lang="en-US"/>
        </a:p>
      </dgm:t>
    </dgm:pt>
    <dgm:pt modelId="{C606CF5A-BC5A-442D-9278-5FEE5BB1CA0E}" type="pres">
      <dgm:prSet presAssocID="{28B0CF63-DDB3-4701-BA3F-364D5AE80FA5}" presName="node" presStyleLbl="node1" presStyleIdx="3" presStyleCnt="4">
        <dgm:presLayoutVars>
          <dgm:bulletEnabled val="1"/>
        </dgm:presLayoutVars>
      </dgm:prSet>
      <dgm:spPr/>
      <dgm:t>
        <a:bodyPr/>
        <a:lstStyle/>
        <a:p>
          <a:endParaRPr lang="en-US"/>
        </a:p>
      </dgm:t>
    </dgm:pt>
  </dgm:ptLst>
  <dgm:cxnLst>
    <dgm:cxn modelId="{B0C46B24-D859-4B32-B0D5-88A9C30684EA}" srcId="{6B75E90C-432D-4285-8A7D-36D852D697FF}" destId="{5914B35C-9A87-4FBE-B86F-30E45B0612EE}" srcOrd="0" destOrd="0" parTransId="{C668A638-6071-41E4-A5CD-648B82CEA09A}" sibTransId="{E6F2AD31-17BD-41D9-950E-5D9D23E793FC}"/>
    <dgm:cxn modelId="{76B5877D-DF29-42AC-AE47-72A572B8BE85}" type="presOf" srcId="{725570F7-F247-4D5B-9357-2E2070F1F823}" destId="{EC4EA407-9F62-46A5-9332-C43C7D47AA37}" srcOrd="1" destOrd="0" presId="urn:microsoft.com/office/officeart/2005/8/layout/process1"/>
    <dgm:cxn modelId="{3A5AFF8C-C3EA-4128-94CC-436A2C0EAC5A}" srcId="{6B75E90C-432D-4285-8A7D-36D852D697FF}" destId="{90720E43-269C-43E5-AFC3-9181BBD9728A}" srcOrd="2" destOrd="0" parTransId="{818246C4-A418-446A-8126-35D9B16EC226}" sibTransId="{733031B5-F6BA-4E0B-BEA6-A50ECD28D0C0}"/>
    <dgm:cxn modelId="{CB13CEDD-552F-49D6-9BF5-DFEAD0CEA39C}" type="presOf" srcId="{18D32CD9-B5FD-4F76-893F-FEAC7CE4BD6D}" destId="{33B705E1-1161-4CB0-A438-F7A1C2BC5D9E}" srcOrd="0" destOrd="0" presId="urn:microsoft.com/office/officeart/2005/8/layout/process1"/>
    <dgm:cxn modelId="{A13752D1-8D7C-409A-B70A-9A3C9D4FB207}" type="presOf" srcId="{6B75E90C-432D-4285-8A7D-36D852D697FF}" destId="{634CE1A6-A1C7-4263-A04D-A45C0239D899}" srcOrd="0" destOrd="0" presId="urn:microsoft.com/office/officeart/2005/8/layout/process1"/>
    <dgm:cxn modelId="{479C508E-F3E7-4FCF-9DCD-224582866B9F}" type="presOf" srcId="{E6F2AD31-17BD-41D9-950E-5D9D23E793FC}" destId="{39C5BAAE-3F57-4A7C-9C3F-46DEB5EBF08E}" srcOrd="1" destOrd="0" presId="urn:microsoft.com/office/officeart/2005/8/layout/process1"/>
    <dgm:cxn modelId="{BC1334DB-CD4A-4D03-ADBA-6A1EB7B13FB0}" srcId="{6B75E90C-432D-4285-8A7D-36D852D697FF}" destId="{18D32CD9-B5FD-4F76-893F-FEAC7CE4BD6D}" srcOrd="1" destOrd="0" parTransId="{D42FDEE3-EB7A-4154-B1BC-32062B98CE1C}" sibTransId="{725570F7-F247-4D5B-9357-2E2070F1F823}"/>
    <dgm:cxn modelId="{F6BE2CE3-4365-4DE5-96ED-2F1D91839B4D}" type="presOf" srcId="{725570F7-F247-4D5B-9357-2E2070F1F823}" destId="{B9773E31-8D64-49F4-AB25-066AAEB6C74B}" srcOrd="0" destOrd="0" presId="urn:microsoft.com/office/officeart/2005/8/layout/process1"/>
    <dgm:cxn modelId="{FBB11757-C7CF-435C-8A02-BBE2FEE8065E}" type="presOf" srcId="{5914B35C-9A87-4FBE-B86F-30E45B0612EE}" destId="{22F522D4-0C27-4CBB-8628-B03E2EFD0420}" srcOrd="0" destOrd="0" presId="urn:microsoft.com/office/officeart/2005/8/layout/process1"/>
    <dgm:cxn modelId="{55B28480-A12C-4B23-A9CE-D927FB9D44CF}" type="presOf" srcId="{E6F2AD31-17BD-41D9-950E-5D9D23E793FC}" destId="{5672474B-C698-4AE9-B701-4E1F2639F1BB}" srcOrd="0" destOrd="0" presId="urn:microsoft.com/office/officeart/2005/8/layout/process1"/>
    <dgm:cxn modelId="{EF9D4E74-239B-45C3-A530-5363429EA468}" type="presOf" srcId="{733031B5-F6BA-4E0B-BEA6-A50ECD28D0C0}" destId="{FEBF8882-17D2-4447-9C82-961E851EE0D4}" srcOrd="0" destOrd="0" presId="urn:microsoft.com/office/officeart/2005/8/layout/process1"/>
    <dgm:cxn modelId="{E1A2F43A-E2B0-48C4-B668-FA9FDF8344BC}" type="presOf" srcId="{733031B5-F6BA-4E0B-BEA6-A50ECD28D0C0}" destId="{62398DC3-5132-41D6-8F75-9253D944DEF1}" srcOrd="1" destOrd="0" presId="urn:microsoft.com/office/officeart/2005/8/layout/process1"/>
    <dgm:cxn modelId="{4A584B35-E07A-4BF1-9E77-4035C2C04F9B}" type="presOf" srcId="{90720E43-269C-43E5-AFC3-9181BBD9728A}" destId="{9BBA3B14-29C8-493A-9A70-11D698BB8269}" srcOrd="0" destOrd="0" presId="urn:microsoft.com/office/officeart/2005/8/layout/process1"/>
    <dgm:cxn modelId="{5B7922FB-297F-48EB-BC73-F62AE9753460}" srcId="{6B75E90C-432D-4285-8A7D-36D852D697FF}" destId="{28B0CF63-DDB3-4701-BA3F-364D5AE80FA5}" srcOrd="3" destOrd="0" parTransId="{5D381EF7-2929-4CDF-9B4E-CC7CE23071F1}" sibTransId="{6295DA44-D8C1-46DC-895B-D757BCF62659}"/>
    <dgm:cxn modelId="{0A7CF302-188C-4349-A7E6-3047D8E8EA3C}" type="presOf" srcId="{28B0CF63-DDB3-4701-BA3F-364D5AE80FA5}" destId="{C606CF5A-BC5A-442D-9278-5FEE5BB1CA0E}" srcOrd="0" destOrd="0" presId="urn:microsoft.com/office/officeart/2005/8/layout/process1"/>
    <dgm:cxn modelId="{9B743CEE-5531-40F0-8229-25860EA65649}" type="presParOf" srcId="{634CE1A6-A1C7-4263-A04D-A45C0239D899}" destId="{22F522D4-0C27-4CBB-8628-B03E2EFD0420}" srcOrd="0" destOrd="0" presId="urn:microsoft.com/office/officeart/2005/8/layout/process1"/>
    <dgm:cxn modelId="{C45742E0-A98F-48A5-9EEA-090A89070D50}" type="presParOf" srcId="{634CE1A6-A1C7-4263-A04D-A45C0239D899}" destId="{5672474B-C698-4AE9-B701-4E1F2639F1BB}" srcOrd="1" destOrd="0" presId="urn:microsoft.com/office/officeart/2005/8/layout/process1"/>
    <dgm:cxn modelId="{53242ADB-9B90-4BCB-9D97-99FC0A72D8AD}" type="presParOf" srcId="{5672474B-C698-4AE9-B701-4E1F2639F1BB}" destId="{39C5BAAE-3F57-4A7C-9C3F-46DEB5EBF08E}" srcOrd="0" destOrd="0" presId="urn:microsoft.com/office/officeart/2005/8/layout/process1"/>
    <dgm:cxn modelId="{1F2CD397-D590-4973-A2D3-D4E85E71E503}" type="presParOf" srcId="{634CE1A6-A1C7-4263-A04D-A45C0239D899}" destId="{33B705E1-1161-4CB0-A438-F7A1C2BC5D9E}" srcOrd="2" destOrd="0" presId="urn:microsoft.com/office/officeart/2005/8/layout/process1"/>
    <dgm:cxn modelId="{FF7F213A-A969-4242-B788-218D9A1C1AF6}" type="presParOf" srcId="{634CE1A6-A1C7-4263-A04D-A45C0239D899}" destId="{B9773E31-8D64-49F4-AB25-066AAEB6C74B}" srcOrd="3" destOrd="0" presId="urn:microsoft.com/office/officeart/2005/8/layout/process1"/>
    <dgm:cxn modelId="{627270C6-BF5A-4523-8EBA-7FECD06E414F}" type="presParOf" srcId="{B9773E31-8D64-49F4-AB25-066AAEB6C74B}" destId="{EC4EA407-9F62-46A5-9332-C43C7D47AA37}" srcOrd="0" destOrd="0" presId="urn:microsoft.com/office/officeart/2005/8/layout/process1"/>
    <dgm:cxn modelId="{6D2DF421-3E9E-4970-879E-E1AE6CD833BF}" type="presParOf" srcId="{634CE1A6-A1C7-4263-A04D-A45C0239D899}" destId="{9BBA3B14-29C8-493A-9A70-11D698BB8269}" srcOrd="4" destOrd="0" presId="urn:microsoft.com/office/officeart/2005/8/layout/process1"/>
    <dgm:cxn modelId="{0E103CB1-C16E-41D8-B55A-857DB22DD559}" type="presParOf" srcId="{634CE1A6-A1C7-4263-A04D-A45C0239D899}" destId="{FEBF8882-17D2-4447-9C82-961E851EE0D4}" srcOrd="5" destOrd="0" presId="urn:microsoft.com/office/officeart/2005/8/layout/process1"/>
    <dgm:cxn modelId="{3C1BAAAB-534E-4782-96AB-1F4E218B3397}" type="presParOf" srcId="{FEBF8882-17D2-4447-9C82-961E851EE0D4}" destId="{62398DC3-5132-41D6-8F75-9253D944DEF1}" srcOrd="0" destOrd="0" presId="urn:microsoft.com/office/officeart/2005/8/layout/process1"/>
    <dgm:cxn modelId="{D94E4751-812B-46AA-8DAA-78FCEF4CBFC3}" type="presParOf" srcId="{634CE1A6-A1C7-4263-A04D-A45C0239D899}" destId="{C606CF5A-BC5A-442D-9278-5FEE5BB1CA0E}"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E35D5D-1482-4021-8340-3F050985958F}" type="doc">
      <dgm:prSet loTypeId="urn:microsoft.com/office/officeart/2009/3/layout/HorizontalOrganizationChart" loCatId="hierarchy" qsTypeId="urn:microsoft.com/office/officeart/2005/8/quickstyle/simple3" qsCatId="simple" csTypeId="urn:microsoft.com/office/officeart/2005/8/colors/colorful1" csCatId="colorful"/>
      <dgm:spPr/>
      <dgm:t>
        <a:bodyPr/>
        <a:lstStyle/>
        <a:p>
          <a:endParaRPr lang="en-US"/>
        </a:p>
      </dgm:t>
    </dgm:pt>
    <dgm:pt modelId="{6A4FA1D9-0613-4EC3-986E-EF981AE02DC8}">
      <dgm:prSet/>
      <dgm:spPr/>
      <dgm:t>
        <a:bodyPr/>
        <a:lstStyle/>
        <a:p>
          <a:r>
            <a:rPr lang="en-GB" baseline="0"/>
            <a:t>As you progress through your Counselling training you may come across the following terms:</a:t>
          </a:r>
          <a:br>
            <a:rPr lang="en-GB" baseline="0"/>
          </a:br>
          <a:r>
            <a:rPr lang="en-GB" baseline="0"/>
            <a:t>Reflection, Reflexivity and Reflective Practice.</a:t>
          </a:r>
          <a:endParaRPr lang="en-US"/>
        </a:p>
      </dgm:t>
    </dgm:pt>
    <dgm:pt modelId="{C534E72D-083B-41CA-8F2B-48A03EC32640}" type="parTrans" cxnId="{63E45630-46C0-4B46-B34E-E72FAA07B801}">
      <dgm:prSet/>
      <dgm:spPr/>
      <dgm:t>
        <a:bodyPr/>
        <a:lstStyle/>
        <a:p>
          <a:endParaRPr lang="en-US"/>
        </a:p>
      </dgm:t>
    </dgm:pt>
    <dgm:pt modelId="{432D2015-6304-4142-8F66-DA138E4D8E47}" type="sibTrans" cxnId="{63E45630-46C0-4B46-B34E-E72FAA07B801}">
      <dgm:prSet/>
      <dgm:spPr/>
      <dgm:t>
        <a:bodyPr/>
        <a:lstStyle/>
        <a:p>
          <a:endParaRPr lang="en-US"/>
        </a:p>
      </dgm:t>
    </dgm:pt>
    <dgm:pt modelId="{A7515997-8DD5-4AD9-BEBB-E37F3A6537DC}">
      <dgm:prSet/>
      <dgm:spPr/>
      <dgm:t>
        <a:bodyPr/>
        <a:lstStyle/>
        <a:p>
          <a:r>
            <a:rPr lang="en-GB" baseline="0"/>
            <a:t>It can be helpful to define these now.</a:t>
          </a:r>
          <a:endParaRPr lang="en-US"/>
        </a:p>
      </dgm:t>
    </dgm:pt>
    <dgm:pt modelId="{D9E59F77-55C6-4703-A9F2-5099C5AAB68D}" type="parTrans" cxnId="{8EDEA45E-F723-4A99-AFEA-EB94916DA06A}">
      <dgm:prSet/>
      <dgm:spPr/>
      <dgm:t>
        <a:bodyPr/>
        <a:lstStyle/>
        <a:p>
          <a:endParaRPr lang="en-US"/>
        </a:p>
      </dgm:t>
    </dgm:pt>
    <dgm:pt modelId="{C52E3DD1-A4BB-4436-8F5A-376341DEEBF0}" type="sibTrans" cxnId="{8EDEA45E-F723-4A99-AFEA-EB94916DA06A}">
      <dgm:prSet/>
      <dgm:spPr/>
      <dgm:t>
        <a:bodyPr/>
        <a:lstStyle/>
        <a:p>
          <a:endParaRPr lang="en-US"/>
        </a:p>
      </dgm:t>
    </dgm:pt>
    <dgm:pt modelId="{E16FFF1D-AE22-4A87-938A-2D7E194719A2}" type="pres">
      <dgm:prSet presAssocID="{74E35D5D-1482-4021-8340-3F050985958F}" presName="hierChild1" presStyleCnt="0">
        <dgm:presLayoutVars>
          <dgm:orgChart val="1"/>
          <dgm:chPref val="1"/>
          <dgm:dir/>
          <dgm:animOne val="branch"/>
          <dgm:animLvl val="lvl"/>
          <dgm:resizeHandles/>
        </dgm:presLayoutVars>
      </dgm:prSet>
      <dgm:spPr/>
      <dgm:t>
        <a:bodyPr/>
        <a:lstStyle/>
        <a:p>
          <a:endParaRPr lang="en-US"/>
        </a:p>
      </dgm:t>
    </dgm:pt>
    <dgm:pt modelId="{9014EF7B-A4AB-4014-B28C-058C3DABBE5A}" type="pres">
      <dgm:prSet presAssocID="{6A4FA1D9-0613-4EC3-986E-EF981AE02DC8}" presName="hierRoot1" presStyleCnt="0">
        <dgm:presLayoutVars>
          <dgm:hierBranch val="init"/>
        </dgm:presLayoutVars>
      </dgm:prSet>
      <dgm:spPr/>
    </dgm:pt>
    <dgm:pt modelId="{1897D3D7-7A3F-4B08-8F6D-91C0D1A9EAB9}" type="pres">
      <dgm:prSet presAssocID="{6A4FA1D9-0613-4EC3-986E-EF981AE02DC8}" presName="rootComposite1" presStyleCnt="0"/>
      <dgm:spPr/>
    </dgm:pt>
    <dgm:pt modelId="{D388FB64-0041-472B-9D67-7F53E5171A20}" type="pres">
      <dgm:prSet presAssocID="{6A4FA1D9-0613-4EC3-986E-EF981AE02DC8}" presName="rootText1" presStyleLbl="node0" presStyleIdx="0" presStyleCnt="2">
        <dgm:presLayoutVars>
          <dgm:chPref val="3"/>
        </dgm:presLayoutVars>
      </dgm:prSet>
      <dgm:spPr/>
      <dgm:t>
        <a:bodyPr/>
        <a:lstStyle/>
        <a:p>
          <a:endParaRPr lang="en-US"/>
        </a:p>
      </dgm:t>
    </dgm:pt>
    <dgm:pt modelId="{7BCB44A4-4F09-4F66-B142-6137662C2F3B}" type="pres">
      <dgm:prSet presAssocID="{6A4FA1D9-0613-4EC3-986E-EF981AE02DC8}" presName="rootConnector1" presStyleLbl="node1" presStyleIdx="0" presStyleCnt="0"/>
      <dgm:spPr/>
      <dgm:t>
        <a:bodyPr/>
        <a:lstStyle/>
        <a:p>
          <a:endParaRPr lang="en-US"/>
        </a:p>
      </dgm:t>
    </dgm:pt>
    <dgm:pt modelId="{AED5881D-17AB-4F0E-8EB3-F2387E7F7E96}" type="pres">
      <dgm:prSet presAssocID="{6A4FA1D9-0613-4EC3-986E-EF981AE02DC8}" presName="hierChild2" presStyleCnt="0"/>
      <dgm:spPr/>
    </dgm:pt>
    <dgm:pt modelId="{2939121B-15F8-41CE-8193-4503EA9FC02D}" type="pres">
      <dgm:prSet presAssocID="{6A4FA1D9-0613-4EC3-986E-EF981AE02DC8}" presName="hierChild3" presStyleCnt="0"/>
      <dgm:spPr/>
    </dgm:pt>
    <dgm:pt modelId="{73A13C68-CEA2-46FD-88A0-629336C87C0B}" type="pres">
      <dgm:prSet presAssocID="{A7515997-8DD5-4AD9-BEBB-E37F3A6537DC}" presName="hierRoot1" presStyleCnt="0">
        <dgm:presLayoutVars>
          <dgm:hierBranch val="init"/>
        </dgm:presLayoutVars>
      </dgm:prSet>
      <dgm:spPr/>
    </dgm:pt>
    <dgm:pt modelId="{A8A23DBB-BDD4-4916-A657-91537256624D}" type="pres">
      <dgm:prSet presAssocID="{A7515997-8DD5-4AD9-BEBB-E37F3A6537DC}" presName="rootComposite1" presStyleCnt="0"/>
      <dgm:spPr/>
    </dgm:pt>
    <dgm:pt modelId="{E473FC92-7BAE-43D4-B532-A0F5B62A01B2}" type="pres">
      <dgm:prSet presAssocID="{A7515997-8DD5-4AD9-BEBB-E37F3A6537DC}" presName="rootText1" presStyleLbl="node0" presStyleIdx="1" presStyleCnt="2">
        <dgm:presLayoutVars>
          <dgm:chPref val="3"/>
        </dgm:presLayoutVars>
      </dgm:prSet>
      <dgm:spPr/>
      <dgm:t>
        <a:bodyPr/>
        <a:lstStyle/>
        <a:p>
          <a:endParaRPr lang="en-US"/>
        </a:p>
      </dgm:t>
    </dgm:pt>
    <dgm:pt modelId="{9B9DB375-945F-4910-9800-80FEBA1E271C}" type="pres">
      <dgm:prSet presAssocID="{A7515997-8DD5-4AD9-BEBB-E37F3A6537DC}" presName="rootConnector1" presStyleLbl="node1" presStyleIdx="0" presStyleCnt="0"/>
      <dgm:spPr/>
      <dgm:t>
        <a:bodyPr/>
        <a:lstStyle/>
        <a:p>
          <a:endParaRPr lang="en-US"/>
        </a:p>
      </dgm:t>
    </dgm:pt>
    <dgm:pt modelId="{A1FF8574-BA62-4C0D-B1BE-3991CC8EC31E}" type="pres">
      <dgm:prSet presAssocID="{A7515997-8DD5-4AD9-BEBB-E37F3A6537DC}" presName="hierChild2" presStyleCnt="0"/>
      <dgm:spPr/>
    </dgm:pt>
    <dgm:pt modelId="{23890D27-98F2-4171-872F-FE47D612111D}" type="pres">
      <dgm:prSet presAssocID="{A7515997-8DD5-4AD9-BEBB-E37F3A6537DC}" presName="hierChild3" presStyleCnt="0"/>
      <dgm:spPr/>
    </dgm:pt>
  </dgm:ptLst>
  <dgm:cxnLst>
    <dgm:cxn modelId="{D9358C7F-30FE-49D9-A511-05B19B3B3701}" type="presOf" srcId="{A7515997-8DD5-4AD9-BEBB-E37F3A6537DC}" destId="{9B9DB375-945F-4910-9800-80FEBA1E271C}" srcOrd="1" destOrd="0" presId="urn:microsoft.com/office/officeart/2009/3/layout/HorizontalOrganizationChart"/>
    <dgm:cxn modelId="{83E6ABD7-DD50-4E85-8061-050D8FA8AB52}" type="presOf" srcId="{A7515997-8DD5-4AD9-BEBB-E37F3A6537DC}" destId="{E473FC92-7BAE-43D4-B532-A0F5B62A01B2}" srcOrd="0" destOrd="0" presId="urn:microsoft.com/office/officeart/2009/3/layout/HorizontalOrganizationChart"/>
    <dgm:cxn modelId="{CCC36A4F-3CBC-44DE-8A16-E4C282B148AE}" type="presOf" srcId="{6A4FA1D9-0613-4EC3-986E-EF981AE02DC8}" destId="{D388FB64-0041-472B-9D67-7F53E5171A20}" srcOrd="0" destOrd="0" presId="urn:microsoft.com/office/officeart/2009/3/layout/HorizontalOrganizationChart"/>
    <dgm:cxn modelId="{2E04E431-B3A9-4449-8A7C-340BFB997D90}" type="presOf" srcId="{74E35D5D-1482-4021-8340-3F050985958F}" destId="{E16FFF1D-AE22-4A87-938A-2D7E194719A2}" srcOrd="0" destOrd="0" presId="urn:microsoft.com/office/officeart/2009/3/layout/HorizontalOrganizationChart"/>
    <dgm:cxn modelId="{8EDEA45E-F723-4A99-AFEA-EB94916DA06A}" srcId="{74E35D5D-1482-4021-8340-3F050985958F}" destId="{A7515997-8DD5-4AD9-BEBB-E37F3A6537DC}" srcOrd="1" destOrd="0" parTransId="{D9E59F77-55C6-4703-A9F2-5099C5AAB68D}" sibTransId="{C52E3DD1-A4BB-4436-8F5A-376341DEEBF0}"/>
    <dgm:cxn modelId="{14099CAA-F072-47CA-8D5C-4C906E0FF302}" type="presOf" srcId="{6A4FA1D9-0613-4EC3-986E-EF981AE02DC8}" destId="{7BCB44A4-4F09-4F66-B142-6137662C2F3B}" srcOrd="1" destOrd="0" presId="urn:microsoft.com/office/officeart/2009/3/layout/HorizontalOrganizationChart"/>
    <dgm:cxn modelId="{63E45630-46C0-4B46-B34E-E72FAA07B801}" srcId="{74E35D5D-1482-4021-8340-3F050985958F}" destId="{6A4FA1D9-0613-4EC3-986E-EF981AE02DC8}" srcOrd="0" destOrd="0" parTransId="{C534E72D-083B-41CA-8F2B-48A03EC32640}" sibTransId="{432D2015-6304-4142-8F66-DA138E4D8E47}"/>
    <dgm:cxn modelId="{1F6245DC-F792-4862-A540-E013BA2E3D5D}" type="presParOf" srcId="{E16FFF1D-AE22-4A87-938A-2D7E194719A2}" destId="{9014EF7B-A4AB-4014-B28C-058C3DABBE5A}" srcOrd="0" destOrd="0" presId="urn:microsoft.com/office/officeart/2009/3/layout/HorizontalOrganizationChart"/>
    <dgm:cxn modelId="{109422A3-E904-4BC0-8991-3DF855AF20FA}" type="presParOf" srcId="{9014EF7B-A4AB-4014-B28C-058C3DABBE5A}" destId="{1897D3D7-7A3F-4B08-8F6D-91C0D1A9EAB9}" srcOrd="0" destOrd="0" presId="urn:microsoft.com/office/officeart/2009/3/layout/HorizontalOrganizationChart"/>
    <dgm:cxn modelId="{AE2EB9C2-509D-46DC-B68B-E959F7C4D214}" type="presParOf" srcId="{1897D3D7-7A3F-4B08-8F6D-91C0D1A9EAB9}" destId="{D388FB64-0041-472B-9D67-7F53E5171A20}" srcOrd="0" destOrd="0" presId="urn:microsoft.com/office/officeart/2009/3/layout/HorizontalOrganizationChart"/>
    <dgm:cxn modelId="{4DD755A0-8390-4AA4-AD3E-8A18787620EA}" type="presParOf" srcId="{1897D3D7-7A3F-4B08-8F6D-91C0D1A9EAB9}" destId="{7BCB44A4-4F09-4F66-B142-6137662C2F3B}" srcOrd="1" destOrd="0" presId="urn:microsoft.com/office/officeart/2009/3/layout/HorizontalOrganizationChart"/>
    <dgm:cxn modelId="{5F8BEF50-FD8C-4C57-BE01-C49AD37A60D5}" type="presParOf" srcId="{9014EF7B-A4AB-4014-B28C-058C3DABBE5A}" destId="{AED5881D-17AB-4F0E-8EB3-F2387E7F7E96}" srcOrd="1" destOrd="0" presId="urn:microsoft.com/office/officeart/2009/3/layout/HorizontalOrganizationChart"/>
    <dgm:cxn modelId="{6AC8606B-22F7-46FE-B061-5B1144DF1618}" type="presParOf" srcId="{9014EF7B-A4AB-4014-B28C-058C3DABBE5A}" destId="{2939121B-15F8-41CE-8193-4503EA9FC02D}" srcOrd="2" destOrd="0" presId="urn:microsoft.com/office/officeart/2009/3/layout/HorizontalOrganizationChart"/>
    <dgm:cxn modelId="{B26F5A88-D596-451D-B779-C084049AFD6F}" type="presParOf" srcId="{E16FFF1D-AE22-4A87-938A-2D7E194719A2}" destId="{73A13C68-CEA2-46FD-88A0-629336C87C0B}" srcOrd="1" destOrd="0" presId="urn:microsoft.com/office/officeart/2009/3/layout/HorizontalOrganizationChart"/>
    <dgm:cxn modelId="{3DF88ADD-39AD-49D9-9985-2262DE00F58A}" type="presParOf" srcId="{73A13C68-CEA2-46FD-88A0-629336C87C0B}" destId="{A8A23DBB-BDD4-4916-A657-91537256624D}" srcOrd="0" destOrd="0" presId="urn:microsoft.com/office/officeart/2009/3/layout/HorizontalOrganizationChart"/>
    <dgm:cxn modelId="{801024F2-FC03-4213-8E8C-E60D5E46DF36}" type="presParOf" srcId="{A8A23DBB-BDD4-4916-A657-91537256624D}" destId="{E473FC92-7BAE-43D4-B532-A0F5B62A01B2}" srcOrd="0" destOrd="0" presId="urn:microsoft.com/office/officeart/2009/3/layout/HorizontalOrganizationChart"/>
    <dgm:cxn modelId="{371C5373-3654-4BD7-924C-BE0CFBA9564B}" type="presParOf" srcId="{A8A23DBB-BDD4-4916-A657-91537256624D}" destId="{9B9DB375-945F-4910-9800-80FEBA1E271C}" srcOrd="1" destOrd="0" presId="urn:microsoft.com/office/officeart/2009/3/layout/HorizontalOrganizationChart"/>
    <dgm:cxn modelId="{881E788D-48CE-4A5B-B362-54FEF55509E6}" type="presParOf" srcId="{73A13C68-CEA2-46FD-88A0-629336C87C0B}" destId="{A1FF8574-BA62-4C0D-B1BE-3991CC8EC31E}" srcOrd="1" destOrd="0" presId="urn:microsoft.com/office/officeart/2009/3/layout/HorizontalOrganizationChart"/>
    <dgm:cxn modelId="{00B1BAA7-7BFF-47EA-B546-B804FAEB021B}" type="presParOf" srcId="{73A13C68-CEA2-46FD-88A0-629336C87C0B}" destId="{23890D27-98F2-4171-872F-FE47D612111D}"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F9665B-0782-4D37-A76A-6A051820A6D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C8214C-1726-4B5C-B115-0B8FFB74D043}">
      <dgm:prSet/>
      <dgm:spPr/>
      <dgm:t>
        <a:bodyPr/>
        <a:lstStyle/>
        <a:p>
          <a:r>
            <a:rPr lang="en-GB" baseline="0"/>
            <a:t>A significant element of Counselling practice is reflective writing. After working with a client there is an expectation that we will keep notes on the work together.</a:t>
          </a:r>
          <a:endParaRPr lang="en-US"/>
        </a:p>
      </dgm:t>
    </dgm:pt>
    <dgm:pt modelId="{3654BCA8-255C-495B-94FC-7CBEF9E99CC4}" type="parTrans" cxnId="{9BF15EE3-08F1-450C-A9E2-52DE7D49ECA6}">
      <dgm:prSet/>
      <dgm:spPr/>
      <dgm:t>
        <a:bodyPr/>
        <a:lstStyle/>
        <a:p>
          <a:endParaRPr lang="en-US"/>
        </a:p>
      </dgm:t>
    </dgm:pt>
    <dgm:pt modelId="{7E43EA41-A51B-4B58-BCCF-FE2462EA7B23}" type="sibTrans" cxnId="{9BF15EE3-08F1-450C-A9E2-52DE7D49ECA6}">
      <dgm:prSet/>
      <dgm:spPr/>
      <dgm:t>
        <a:bodyPr/>
        <a:lstStyle/>
        <a:p>
          <a:endParaRPr lang="en-US"/>
        </a:p>
      </dgm:t>
    </dgm:pt>
    <dgm:pt modelId="{8E5B8880-3928-4C0E-8B78-C149C0B26D64}">
      <dgm:prSet/>
      <dgm:spPr/>
      <dgm:t>
        <a:bodyPr/>
        <a:lstStyle/>
        <a:p>
          <a:r>
            <a:rPr lang="en-GB" baseline="0"/>
            <a:t>There are two types of note-writing in client work. </a:t>
          </a:r>
          <a:endParaRPr lang="en-US"/>
        </a:p>
      </dgm:t>
    </dgm:pt>
    <dgm:pt modelId="{047E9677-30E4-4B77-BB8E-933B11B706B6}" type="parTrans" cxnId="{D9F044EF-4762-41E8-A4F0-C86B1FA07F54}">
      <dgm:prSet/>
      <dgm:spPr/>
      <dgm:t>
        <a:bodyPr/>
        <a:lstStyle/>
        <a:p>
          <a:endParaRPr lang="en-US"/>
        </a:p>
      </dgm:t>
    </dgm:pt>
    <dgm:pt modelId="{CEA34183-BD0F-4EE2-AB9E-0D6A437C1643}" type="sibTrans" cxnId="{D9F044EF-4762-41E8-A4F0-C86B1FA07F54}">
      <dgm:prSet/>
      <dgm:spPr/>
      <dgm:t>
        <a:bodyPr/>
        <a:lstStyle/>
        <a:p>
          <a:endParaRPr lang="en-US"/>
        </a:p>
      </dgm:t>
    </dgm:pt>
    <dgm:pt modelId="{0CAB7852-873D-4EB7-9981-5703595B0E74}">
      <dgm:prSet/>
      <dgm:spPr/>
      <dgm:t>
        <a:bodyPr/>
        <a:lstStyle/>
        <a:p>
          <a:r>
            <a:rPr lang="en-GB" baseline="0"/>
            <a:t>The first type are the clinical, observational notes. These are written as key points and are not subjective, they are factual.</a:t>
          </a:r>
          <a:endParaRPr lang="en-US"/>
        </a:p>
      </dgm:t>
    </dgm:pt>
    <dgm:pt modelId="{68439809-04FA-4866-9715-6546F6FC16EA}" type="parTrans" cxnId="{B182361B-ED25-41F7-8F41-C593838CA4BF}">
      <dgm:prSet/>
      <dgm:spPr/>
      <dgm:t>
        <a:bodyPr/>
        <a:lstStyle/>
        <a:p>
          <a:endParaRPr lang="en-US"/>
        </a:p>
      </dgm:t>
    </dgm:pt>
    <dgm:pt modelId="{698A43CE-42EC-4D65-A3E5-2D576C229CA4}" type="sibTrans" cxnId="{B182361B-ED25-41F7-8F41-C593838CA4BF}">
      <dgm:prSet/>
      <dgm:spPr/>
      <dgm:t>
        <a:bodyPr/>
        <a:lstStyle/>
        <a:p>
          <a:endParaRPr lang="en-US"/>
        </a:p>
      </dgm:t>
    </dgm:pt>
    <dgm:pt modelId="{FE80562E-BB35-489D-8B2E-021950B3D242}">
      <dgm:prSet/>
      <dgm:spPr/>
      <dgm:t>
        <a:bodyPr/>
        <a:lstStyle/>
        <a:p>
          <a:r>
            <a:rPr lang="en-GB" baseline="0"/>
            <a:t>The second type are personal, process notes. These are the notes that you write to reflect on your own process as you worked with the client. </a:t>
          </a:r>
          <a:endParaRPr lang="en-US"/>
        </a:p>
      </dgm:t>
    </dgm:pt>
    <dgm:pt modelId="{D84C3E28-A15F-480B-89A7-1C18833C2FAB}" type="parTrans" cxnId="{7211934E-3E29-4448-8D72-FF411DCFCEAA}">
      <dgm:prSet/>
      <dgm:spPr/>
      <dgm:t>
        <a:bodyPr/>
        <a:lstStyle/>
        <a:p>
          <a:endParaRPr lang="en-US"/>
        </a:p>
      </dgm:t>
    </dgm:pt>
    <dgm:pt modelId="{6DE5DE94-0EC6-4909-A8CB-89AF3745D82F}" type="sibTrans" cxnId="{7211934E-3E29-4448-8D72-FF411DCFCEAA}">
      <dgm:prSet/>
      <dgm:spPr/>
      <dgm:t>
        <a:bodyPr/>
        <a:lstStyle/>
        <a:p>
          <a:endParaRPr lang="en-US"/>
        </a:p>
      </dgm:t>
    </dgm:pt>
    <dgm:pt modelId="{694E632C-2699-41E7-A56A-9A75F634A653}">
      <dgm:prSet/>
      <dgm:spPr/>
      <dgm:t>
        <a:bodyPr/>
        <a:lstStyle/>
        <a:p>
          <a:r>
            <a:rPr lang="en-GB" baseline="0"/>
            <a:t>The activities in this module are designed to support you, as you develop the skill of writing deeply focused process notes.</a:t>
          </a:r>
          <a:endParaRPr lang="en-US"/>
        </a:p>
      </dgm:t>
    </dgm:pt>
    <dgm:pt modelId="{7F66BAD3-A4FC-4DC3-93DF-9609DB61EA0B}" type="parTrans" cxnId="{5DB6498E-CACB-4364-997F-6DAB1087FD6D}">
      <dgm:prSet/>
      <dgm:spPr/>
      <dgm:t>
        <a:bodyPr/>
        <a:lstStyle/>
        <a:p>
          <a:endParaRPr lang="en-US"/>
        </a:p>
      </dgm:t>
    </dgm:pt>
    <dgm:pt modelId="{F3A496FC-AB9C-4BFB-86CD-E5EFE6E1E687}" type="sibTrans" cxnId="{5DB6498E-CACB-4364-997F-6DAB1087FD6D}">
      <dgm:prSet/>
      <dgm:spPr/>
      <dgm:t>
        <a:bodyPr/>
        <a:lstStyle/>
        <a:p>
          <a:endParaRPr lang="en-US"/>
        </a:p>
      </dgm:t>
    </dgm:pt>
    <dgm:pt modelId="{65A76BB9-586E-44AB-9419-0812E437BDA7}" type="pres">
      <dgm:prSet presAssocID="{58F9665B-0782-4D37-A76A-6A051820A6D1}" presName="root" presStyleCnt="0">
        <dgm:presLayoutVars>
          <dgm:dir/>
          <dgm:resizeHandles val="exact"/>
        </dgm:presLayoutVars>
      </dgm:prSet>
      <dgm:spPr/>
      <dgm:t>
        <a:bodyPr/>
        <a:lstStyle/>
        <a:p>
          <a:endParaRPr lang="en-US"/>
        </a:p>
      </dgm:t>
    </dgm:pt>
    <dgm:pt modelId="{6FC0D06B-61D5-415D-B13F-1481F84B9515}" type="pres">
      <dgm:prSet presAssocID="{80C8214C-1726-4B5C-B115-0B8FFB74D043}" presName="compNode" presStyleCnt="0"/>
      <dgm:spPr/>
    </dgm:pt>
    <dgm:pt modelId="{230421D5-20B5-4CE6-B9D2-EE876BAC3896}" type="pres">
      <dgm:prSet presAssocID="{80C8214C-1726-4B5C-B115-0B8FFB74D043}"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Board Room"/>
        </a:ext>
      </dgm:extLst>
    </dgm:pt>
    <dgm:pt modelId="{92ACD26F-DDDB-467B-B56D-0E0CCBDFDD8C}" type="pres">
      <dgm:prSet presAssocID="{80C8214C-1726-4B5C-B115-0B8FFB74D043}" presName="spaceRect" presStyleCnt="0"/>
      <dgm:spPr/>
    </dgm:pt>
    <dgm:pt modelId="{AD820749-519E-4610-8E2E-F6113F1C1593}" type="pres">
      <dgm:prSet presAssocID="{80C8214C-1726-4B5C-B115-0B8FFB74D043}" presName="textRect" presStyleLbl="revTx" presStyleIdx="0" presStyleCnt="5">
        <dgm:presLayoutVars>
          <dgm:chMax val="1"/>
          <dgm:chPref val="1"/>
        </dgm:presLayoutVars>
      </dgm:prSet>
      <dgm:spPr/>
      <dgm:t>
        <a:bodyPr/>
        <a:lstStyle/>
        <a:p>
          <a:endParaRPr lang="en-US"/>
        </a:p>
      </dgm:t>
    </dgm:pt>
    <dgm:pt modelId="{AC80AC01-D917-4F68-90B0-DD0B78DC8DFF}" type="pres">
      <dgm:prSet presAssocID="{7E43EA41-A51B-4B58-BCCF-FE2462EA7B23}" presName="sibTrans" presStyleCnt="0"/>
      <dgm:spPr/>
    </dgm:pt>
    <dgm:pt modelId="{125DDC0E-D610-4BCF-A801-5506A1F0BC51}" type="pres">
      <dgm:prSet presAssocID="{8E5B8880-3928-4C0E-8B78-C149C0B26D64}" presName="compNode" presStyleCnt="0"/>
      <dgm:spPr/>
    </dgm:pt>
    <dgm:pt modelId="{3D5D16EE-EAC4-4274-BBC7-0C5DC85DDBB4}" type="pres">
      <dgm:prSet presAssocID="{8E5B8880-3928-4C0E-8B78-C149C0B26D64}"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Open Quotation Mark"/>
        </a:ext>
      </dgm:extLst>
    </dgm:pt>
    <dgm:pt modelId="{2AFBC0B9-B036-4A0C-86A6-EF011ECEE7B8}" type="pres">
      <dgm:prSet presAssocID="{8E5B8880-3928-4C0E-8B78-C149C0B26D64}" presName="spaceRect" presStyleCnt="0"/>
      <dgm:spPr/>
    </dgm:pt>
    <dgm:pt modelId="{9D909D6B-D0AF-431B-9EEA-DFA845110B2A}" type="pres">
      <dgm:prSet presAssocID="{8E5B8880-3928-4C0E-8B78-C149C0B26D64}" presName="textRect" presStyleLbl="revTx" presStyleIdx="1" presStyleCnt="5">
        <dgm:presLayoutVars>
          <dgm:chMax val="1"/>
          <dgm:chPref val="1"/>
        </dgm:presLayoutVars>
      </dgm:prSet>
      <dgm:spPr/>
      <dgm:t>
        <a:bodyPr/>
        <a:lstStyle/>
        <a:p>
          <a:endParaRPr lang="en-US"/>
        </a:p>
      </dgm:t>
    </dgm:pt>
    <dgm:pt modelId="{FC59DE22-CCEE-4937-BF4B-BF06112D98EE}" type="pres">
      <dgm:prSet presAssocID="{CEA34183-BD0F-4EE2-AB9E-0D6A437C1643}" presName="sibTrans" presStyleCnt="0"/>
      <dgm:spPr/>
    </dgm:pt>
    <dgm:pt modelId="{9EC76424-46A1-416C-B4E8-76BBE1C150EC}" type="pres">
      <dgm:prSet presAssocID="{0CAB7852-873D-4EB7-9981-5703595B0E74}" presName="compNode" presStyleCnt="0"/>
      <dgm:spPr/>
    </dgm:pt>
    <dgm:pt modelId="{03C6A242-5579-4A32-9D62-E8788F090BE5}" type="pres">
      <dgm:prSet presAssocID="{0CAB7852-873D-4EB7-9981-5703595B0E74}"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Document"/>
        </a:ext>
      </dgm:extLst>
    </dgm:pt>
    <dgm:pt modelId="{6E23FCC0-21C9-4C9A-89F8-576E1B4DAE72}" type="pres">
      <dgm:prSet presAssocID="{0CAB7852-873D-4EB7-9981-5703595B0E74}" presName="spaceRect" presStyleCnt="0"/>
      <dgm:spPr/>
    </dgm:pt>
    <dgm:pt modelId="{1DFFF7C8-1691-4B33-93BE-36F42F40DF94}" type="pres">
      <dgm:prSet presAssocID="{0CAB7852-873D-4EB7-9981-5703595B0E74}" presName="textRect" presStyleLbl="revTx" presStyleIdx="2" presStyleCnt="5">
        <dgm:presLayoutVars>
          <dgm:chMax val="1"/>
          <dgm:chPref val="1"/>
        </dgm:presLayoutVars>
      </dgm:prSet>
      <dgm:spPr/>
      <dgm:t>
        <a:bodyPr/>
        <a:lstStyle/>
        <a:p>
          <a:endParaRPr lang="en-US"/>
        </a:p>
      </dgm:t>
    </dgm:pt>
    <dgm:pt modelId="{F069EEA3-AF6A-4EBB-97B9-C67051ACE689}" type="pres">
      <dgm:prSet presAssocID="{698A43CE-42EC-4D65-A3E5-2D576C229CA4}" presName="sibTrans" presStyleCnt="0"/>
      <dgm:spPr/>
    </dgm:pt>
    <dgm:pt modelId="{1D66ED0B-414C-43EB-998E-5819E396184D}" type="pres">
      <dgm:prSet presAssocID="{FE80562E-BB35-489D-8B2E-021950B3D242}" presName="compNode" presStyleCnt="0"/>
      <dgm:spPr/>
    </dgm:pt>
    <dgm:pt modelId="{2F6BE105-DD42-48BB-9B44-6C05795F2786}" type="pres">
      <dgm:prSet presAssocID="{FE80562E-BB35-489D-8B2E-021950B3D2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Pencil"/>
        </a:ext>
      </dgm:extLst>
    </dgm:pt>
    <dgm:pt modelId="{1BA6A6A6-8085-42C7-9F49-246CC211F9B7}" type="pres">
      <dgm:prSet presAssocID="{FE80562E-BB35-489D-8B2E-021950B3D242}" presName="spaceRect" presStyleCnt="0"/>
      <dgm:spPr/>
    </dgm:pt>
    <dgm:pt modelId="{28AAD37D-CE00-4F24-B045-DD28DDE68F57}" type="pres">
      <dgm:prSet presAssocID="{FE80562E-BB35-489D-8B2E-021950B3D242}" presName="textRect" presStyleLbl="revTx" presStyleIdx="3" presStyleCnt="5">
        <dgm:presLayoutVars>
          <dgm:chMax val="1"/>
          <dgm:chPref val="1"/>
        </dgm:presLayoutVars>
      </dgm:prSet>
      <dgm:spPr/>
      <dgm:t>
        <a:bodyPr/>
        <a:lstStyle/>
        <a:p>
          <a:endParaRPr lang="en-US"/>
        </a:p>
      </dgm:t>
    </dgm:pt>
    <dgm:pt modelId="{C1F20F6A-B689-47CD-B58A-34D770CCDA3A}" type="pres">
      <dgm:prSet presAssocID="{6DE5DE94-0EC6-4909-A8CB-89AF3745D82F}" presName="sibTrans" presStyleCnt="0"/>
      <dgm:spPr/>
    </dgm:pt>
    <dgm:pt modelId="{E653E29A-A770-40DF-9472-7812DEC3D75D}" type="pres">
      <dgm:prSet presAssocID="{694E632C-2699-41E7-A56A-9A75F634A653}" presName="compNode" presStyleCnt="0"/>
      <dgm:spPr/>
    </dgm:pt>
    <dgm:pt modelId="{73297579-68DF-4419-ABF7-E88E241D5879}" type="pres">
      <dgm:prSet presAssocID="{694E632C-2699-41E7-A56A-9A75F634A653}"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Classroom"/>
        </a:ext>
      </dgm:extLst>
    </dgm:pt>
    <dgm:pt modelId="{40B9A790-8098-45F7-9AD6-86C5FA061C65}" type="pres">
      <dgm:prSet presAssocID="{694E632C-2699-41E7-A56A-9A75F634A653}" presName="spaceRect" presStyleCnt="0"/>
      <dgm:spPr/>
    </dgm:pt>
    <dgm:pt modelId="{E07425DA-54B2-4553-865C-DA91882AE5FF}" type="pres">
      <dgm:prSet presAssocID="{694E632C-2699-41E7-A56A-9A75F634A653}" presName="textRect" presStyleLbl="revTx" presStyleIdx="4" presStyleCnt="5">
        <dgm:presLayoutVars>
          <dgm:chMax val="1"/>
          <dgm:chPref val="1"/>
        </dgm:presLayoutVars>
      </dgm:prSet>
      <dgm:spPr/>
      <dgm:t>
        <a:bodyPr/>
        <a:lstStyle/>
        <a:p>
          <a:endParaRPr lang="en-US"/>
        </a:p>
      </dgm:t>
    </dgm:pt>
  </dgm:ptLst>
  <dgm:cxnLst>
    <dgm:cxn modelId="{9998C3E8-AB38-442A-8146-58F0AD8A0F0F}" type="presOf" srcId="{FE80562E-BB35-489D-8B2E-021950B3D242}" destId="{28AAD37D-CE00-4F24-B045-DD28DDE68F57}" srcOrd="0" destOrd="0" presId="urn:microsoft.com/office/officeart/2018/2/layout/IconLabelList"/>
    <dgm:cxn modelId="{5DFBF96A-5931-49A7-AC09-9221D30222FA}" type="presOf" srcId="{80C8214C-1726-4B5C-B115-0B8FFB74D043}" destId="{AD820749-519E-4610-8E2E-F6113F1C1593}" srcOrd="0" destOrd="0" presId="urn:microsoft.com/office/officeart/2018/2/layout/IconLabelList"/>
    <dgm:cxn modelId="{5DB6498E-CACB-4364-997F-6DAB1087FD6D}" srcId="{58F9665B-0782-4D37-A76A-6A051820A6D1}" destId="{694E632C-2699-41E7-A56A-9A75F634A653}" srcOrd="4" destOrd="0" parTransId="{7F66BAD3-A4FC-4DC3-93DF-9609DB61EA0B}" sibTransId="{F3A496FC-AB9C-4BFB-86CD-E5EFE6E1E687}"/>
    <dgm:cxn modelId="{28F3EA97-35DB-40B3-AC06-6E32BFA35FA0}" type="presOf" srcId="{8E5B8880-3928-4C0E-8B78-C149C0B26D64}" destId="{9D909D6B-D0AF-431B-9EEA-DFA845110B2A}" srcOrd="0" destOrd="0" presId="urn:microsoft.com/office/officeart/2018/2/layout/IconLabelList"/>
    <dgm:cxn modelId="{B182361B-ED25-41F7-8F41-C593838CA4BF}" srcId="{58F9665B-0782-4D37-A76A-6A051820A6D1}" destId="{0CAB7852-873D-4EB7-9981-5703595B0E74}" srcOrd="2" destOrd="0" parTransId="{68439809-04FA-4866-9715-6546F6FC16EA}" sibTransId="{698A43CE-42EC-4D65-A3E5-2D576C229CA4}"/>
    <dgm:cxn modelId="{7211934E-3E29-4448-8D72-FF411DCFCEAA}" srcId="{58F9665B-0782-4D37-A76A-6A051820A6D1}" destId="{FE80562E-BB35-489D-8B2E-021950B3D242}" srcOrd="3" destOrd="0" parTransId="{D84C3E28-A15F-480B-89A7-1C18833C2FAB}" sibTransId="{6DE5DE94-0EC6-4909-A8CB-89AF3745D82F}"/>
    <dgm:cxn modelId="{0AB38F2B-F1E2-4682-8E38-39C0A8D0199C}" type="presOf" srcId="{694E632C-2699-41E7-A56A-9A75F634A653}" destId="{E07425DA-54B2-4553-865C-DA91882AE5FF}" srcOrd="0" destOrd="0" presId="urn:microsoft.com/office/officeart/2018/2/layout/IconLabelList"/>
    <dgm:cxn modelId="{9BF15EE3-08F1-450C-A9E2-52DE7D49ECA6}" srcId="{58F9665B-0782-4D37-A76A-6A051820A6D1}" destId="{80C8214C-1726-4B5C-B115-0B8FFB74D043}" srcOrd="0" destOrd="0" parTransId="{3654BCA8-255C-495B-94FC-7CBEF9E99CC4}" sibTransId="{7E43EA41-A51B-4B58-BCCF-FE2462EA7B23}"/>
    <dgm:cxn modelId="{22C2DF5A-9A62-40BE-B84A-F871E07C7F7C}" type="presOf" srcId="{0CAB7852-873D-4EB7-9981-5703595B0E74}" destId="{1DFFF7C8-1691-4B33-93BE-36F42F40DF94}" srcOrd="0" destOrd="0" presId="urn:microsoft.com/office/officeart/2018/2/layout/IconLabelList"/>
    <dgm:cxn modelId="{1429A398-3245-4A7C-90DF-46CFE4423C77}" type="presOf" srcId="{58F9665B-0782-4D37-A76A-6A051820A6D1}" destId="{65A76BB9-586E-44AB-9419-0812E437BDA7}" srcOrd="0" destOrd="0" presId="urn:microsoft.com/office/officeart/2018/2/layout/IconLabelList"/>
    <dgm:cxn modelId="{D9F044EF-4762-41E8-A4F0-C86B1FA07F54}" srcId="{58F9665B-0782-4D37-A76A-6A051820A6D1}" destId="{8E5B8880-3928-4C0E-8B78-C149C0B26D64}" srcOrd="1" destOrd="0" parTransId="{047E9677-30E4-4B77-BB8E-933B11B706B6}" sibTransId="{CEA34183-BD0F-4EE2-AB9E-0D6A437C1643}"/>
    <dgm:cxn modelId="{0FA84B46-FF75-4E36-B4EB-3A4CB55EB4B4}" type="presParOf" srcId="{65A76BB9-586E-44AB-9419-0812E437BDA7}" destId="{6FC0D06B-61D5-415D-B13F-1481F84B9515}" srcOrd="0" destOrd="0" presId="urn:microsoft.com/office/officeart/2018/2/layout/IconLabelList"/>
    <dgm:cxn modelId="{78F20A00-D218-477B-8FAD-25668B62C4D0}" type="presParOf" srcId="{6FC0D06B-61D5-415D-B13F-1481F84B9515}" destId="{230421D5-20B5-4CE6-B9D2-EE876BAC3896}" srcOrd="0" destOrd="0" presId="urn:microsoft.com/office/officeart/2018/2/layout/IconLabelList"/>
    <dgm:cxn modelId="{FE00E5B0-B4D8-4DEA-BDEA-642D511CA376}" type="presParOf" srcId="{6FC0D06B-61D5-415D-B13F-1481F84B9515}" destId="{92ACD26F-DDDB-467B-B56D-0E0CCBDFDD8C}" srcOrd="1" destOrd="0" presId="urn:microsoft.com/office/officeart/2018/2/layout/IconLabelList"/>
    <dgm:cxn modelId="{AFA31335-3043-4F3B-9E96-EED2E4F51EBF}" type="presParOf" srcId="{6FC0D06B-61D5-415D-B13F-1481F84B9515}" destId="{AD820749-519E-4610-8E2E-F6113F1C1593}" srcOrd="2" destOrd="0" presId="urn:microsoft.com/office/officeart/2018/2/layout/IconLabelList"/>
    <dgm:cxn modelId="{3503DB1E-37B1-44BD-8ABF-10276409230F}" type="presParOf" srcId="{65A76BB9-586E-44AB-9419-0812E437BDA7}" destId="{AC80AC01-D917-4F68-90B0-DD0B78DC8DFF}" srcOrd="1" destOrd="0" presId="urn:microsoft.com/office/officeart/2018/2/layout/IconLabelList"/>
    <dgm:cxn modelId="{9144FF73-2C53-4BF4-B568-0B5083A42B47}" type="presParOf" srcId="{65A76BB9-586E-44AB-9419-0812E437BDA7}" destId="{125DDC0E-D610-4BCF-A801-5506A1F0BC51}" srcOrd="2" destOrd="0" presId="urn:microsoft.com/office/officeart/2018/2/layout/IconLabelList"/>
    <dgm:cxn modelId="{8B0C9941-7783-4A2D-8225-F5C805C60D17}" type="presParOf" srcId="{125DDC0E-D610-4BCF-A801-5506A1F0BC51}" destId="{3D5D16EE-EAC4-4274-BBC7-0C5DC85DDBB4}" srcOrd="0" destOrd="0" presId="urn:microsoft.com/office/officeart/2018/2/layout/IconLabelList"/>
    <dgm:cxn modelId="{7B6192EC-2086-4EE5-AF26-EDC8787306D8}" type="presParOf" srcId="{125DDC0E-D610-4BCF-A801-5506A1F0BC51}" destId="{2AFBC0B9-B036-4A0C-86A6-EF011ECEE7B8}" srcOrd="1" destOrd="0" presId="urn:microsoft.com/office/officeart/2018/2/layout/IconLabelList"/>
    <dgm:cxn modelId="{CF86A0CF-6295-4F01-B54B-6106E28FA2FF}" type="presParOf" srcId="{125DDC0E-D610-4BCF-A801-5506A1F0BC51}" destId="{9D909D6B-D0AF-431B-9EEA-DFA845110B2A}" srcOrd="2" destOrd="0" presId="urn:microsoft.com/office/officeart/2018/2/layout/IconLabelList"/>
    <dgm:cxn modelId="{A95D3338-4EDF-4358-A289-F72400434B7C}" type="presParOf" srcId="{65A76BB9-586E-44AB-9419-0812E437BDA7}" destId="{FC59DE22-CCEE-4937-BF4B-BF06112D98EE}" srcOrd="3" destOrd="0" presId="urn:microsoft.com/office/officeart/2018/2/layout/IconLabelList"/>
    <dgm:cxn modelId="{85321852-875A-4B6F-A8A0-A762E67FF222}" type="presParOf" srcId="{65A76BB9-586E-44AB-9419-0812E437BDA7}" destId="{9EC76424-46A1-416C-B4E8-76BBE1C150EC}" srcOrd="4" destOrd="0" presId="urn:microsoft.com/office/officeart/2018/2/layout/IconLabelList"/>
    <dgm:cxn modelId="{D5DF2C26-B380-4EC3-AAF4-033FDD1AF79B}" type="presParOf" srcId="{9EC76424-46A1-416C-B4E8-76BBE1C150EC}" destId="{03C6A242-5579-4A32-9D62-E8788F090BE5}" srcOrd="0" destOrd="0" presId="urn:microsoft.com/office/officeart/2018/2/layout/IconLabelList"/>
    <dgm:cxn modelId="{3DC88A8D-37FB-49D8-9BB1-79A1AD97C884}" type="presParOf" srcId="{9EC76424-46A1-416C-B4E8-76BBE1C150EC}" destId="{6E23FCC0-21C9-4C9A-89F8-576E1B4DAE72}" srcOrd="1" destOrd="0" presId="urn:microsoft.com/office/officeart/2018/2/layout/IconLabelList"/>
    <dgm:cxn modelId="{02449616-C910-44AF-BDAD-739436590EC9}" type="presParOf" srcId="{9EC76424-46A1-416C-B4E8-76BBE1C150EC}" destId="{1DFFF7C8-1691-4B33-93BE-36F42F40DF94}" srcOrd="2" destOrd="0" presId="urn:microsoft.com/office/officeart/2018/2/layout/IconLabelList"/>
    <dgm:cxn modelId="{A1FAC387-D2CD-4B00-AB92-1ED5768909D6}" type="presParOf" srcId="{65A76BB9-586E-44AB-9419-0812E437BDA7}" destId="{F069EEA3-AF6A-4EBB-97B9-C67051ACE689}" srcOrd="5" destOrd="0" presId="urn:microsoft.com/office/officeart/2018/2/layout/IconLabelList"/>
    <dgm:cxn modelId="{27BB4AEB-9E67-41AD-937E-3BB887C9DEEB}" type="presParOf" srcId="{65A76BB9-586E-44AB-9419-0812E437BDA7}" destId="{1D66ED0B-414C-43EB-998E-5819E396184D}" srcOrd="6" destOrd="0" presId="urn:microsoft.com/office/officeart/2018/2/layout/IconLabelList"/>
    <dgm:cxn modelId="{26A458B8-C0E5-4124-A6ED-6DF1A46B9456}" type="presParOf" srcId="{1D66ED0B-414C-43EB-998E-5819E396184D}" destId="{2F6BE105-DD42-48BB-9B44-6C05795F2786}" srcOrd="0" destOrd="0" presId="urn:microsoft.com/office/officeart/2018/2/layout/IconLabelList"/>
    <dgm:cxn modelId="{8249EB28-0C6B-45E3-B107-CDDB65FCA9C4}" type="presParOf" srcId="{1D66ED0B-414C-43EB-998E-5819E396184D}" destId="{1BA6A6A6-8085-42C7-9F49-246CC211F9B7}" srcOrd="1" destOrd="0" presId="urn:microsoft.com/office/officeart/2018/2/layout/IconLabelList"/>
    <dgm:cxn modelId="{DE6002D6-E568-4880-B600-8339C2633E33}" type="presParOf" srcId="{1D66ED0B-414C-43EB-998E-5819E396184D}" destId="{28AAD37D-CE00-4F24-B045-DD28DDE68F57}" srcOrd="2" destOrd="0" presId="urn:microsoft.com/office/officeart/2018/2/layout/IconLabelList"/>
    <dgm:cxn modelId="{C2D70459-6C7C-4C25-80EB-9E3CDADBB046}" type="presParOf" srcId="{65A76BB9-586E-44AB-9419-0812E437BDA7}" destId="{C1F20F6A-B689-47CD-B58A-34D770CCDA3A}" srcOrd="7" destOrd="0" presId="urn:microsoft.com/office/officeart/2018/2/layout/IconLabelList"/>
    <dgm:cxn modelId="{E1990F0B-709D-47A5-9ADF-6C666436D943}" type="presParOf" srcId="{65A76BB9-586E-44AB-9419-0812E437BDA7}" destId="{E653E29A-A770-40DF-9472-7812DEC3D75D}" srcOrd="8" destOrd="0" presId="urn:microsoft.com/office/officeart/2018/2/layout/IconLabelList"/>
    <dgm:cxn modelId="{537C220C-3C21-4827-96B1-E8DC06ABBA55}" type="presParOf" srcId="{E653E29A-A770-40DF-9472-7812DEC3D75D}" destId="{73297579-68DF-4419-ABF7-E88E241D5879}" srcOrd="0" destOrd="0" presId="urn:microsoft.com/office/officeart/2018/2/layout/IconLabelList"/>
    <dgm:cxn modelId="{15D39059-3964-4264-81D7-1844C47D97C8}" type="presParOf" srcId="{E653E29A-A770-40DF-9472-7812DEC3D75D}" destId="{40B9A790-8098-45F7-9AD6-86C5FA061C65}" srcOrd="1" destOrd="0" presId="urn:microsoft.com/office/officeart/2018/2/layout/IconLabelList"/>
    <dgm:cxn modelId="{F40672B4-C48A-4F0E-B187-F237F499E02F}" type="presParOf" srcId="{E653E29A-A770-40DF-9472-7812DEC3D75D}" destId="{E07425DA-54B2-4553-865C-DA91882AE5F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86E4EFF-2E57-4D08-AE3B-81873118C2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19E096-67DB-40B1-96BE-FF3E82A86248}">
      <dgm:prSet/>
      <dgm:spPr/>
      <dgm:t>
        <a:bodyPr/>
        <a:lstStyle/>
        <a:p>
          <a:r>
            <a:rPr lang="en-GB"/>
            <a:t>We have already discussed the purpose of reflection, but it can also be helpful to acknowledge the purpose of writing reflectively.</a:t>
          </a:r>
          <a:endParaRPr lang="en-US"/>
        </a:p>
      </dgm:t>
    </dgm:pt>
    <dgm:pt modelId="{751F5AC1-F236-410E-9534-B11F62980289}" type="parTrans" cxnId="{74698026-B135-41D8-A5BA-AED5059F41F0}">
      <dgm:prSet/>
      <dgm:spPr/>
      <dgm:t>
        <a:bodyPr/>
        <a:lstStyle/>
        <a:p>
          <a:endParaRPr lang="en-US"/>
        </a:p>
      </dgm:t>
    </dgm:pt>
    <dgm:pt modelId="{D6E113F8-F3F2-4223-B62D-A73370C8CB8A}" type="sibTrans" cxnId="{74698026-B135-41D8-A5BA-AED5059F41F0}">
      <dgm:prSet/>
      <dgm:spPr/>
      <dgm:t>
        <a:bodyPr/>
        <a:lstStyle/>
        <a:p>
          <a:endParaRPr lang="en-US"/>
        </a:p>
      </dgm:t>
    </dgm:pt>
    <dgm:pt modelId="{A397176B-9B00-4B94-BD08-2E877F4CFF5A}">
      <dgm:prSet/>
      <dgm:spPr/>
      <dgm:t>
        <a:bodyPr/>
        <a:lstStyle/>
        <a:p>
          <a:r>
            <a:rPr lang="en-GB"/>
            <a:t>Not only are we reflecting on our experiences, but we're also writing down our thoughts about readings that we might have undertaken, or our response to a day of training. It can help to process some of our learning.</a:t>
          </a:r>
          <a:endParaRPr lang="en-US"/>
        </a:p>
      </dgm:t>
    </dgm:pt>
    <dgm:pt modelId="{8D939C64-6033-4F5A-9D25-99BACDE5F766}" type="parTrans" cxnId="{8A4C7B1E-A837-4C38-89A3-63DCA7D5AD9A}">
      <dgm:prSet/>
      <dgm:spPr/>
      <dgm:t>
        <a:bodyPr/>
        <a:lstStyle/>
        <a:p>
          <a:endParaRPr lang="en-US"/>
        </a:p>
      </dgm:t>
    </dgm:pt>
    <dgm:pt modelId="{6DDFADF2-D4FB-45EF-9A81-0BDB369E0A34}" type="sibTrans" cxnId="{8A4C7B1E-A837-4C38-89A3-63DCA7D5AD9A}">
      <dgm:prSet/>
      <dgm:spPr/>
      <dgm:t>
        <a:bodyPr/>
        <a:lstStyle/>
        <a:p>
          <a:endParaRPr lang="en-US"/>
        </a:p>
      </dgm:t>
    </dgm:pt>
    <dgm:pt modelId="{E2537B63-D53D-4D36-B400-945058D9E26A}" type="pres">
      <dgm:prSet presAssocID="{986E4EFF-2E57-4D08-AE3B-81873118C22B}" presName="root" presStyleCnt="0">
        <dgm:presLayoutVars>
          <dgm:dir/>
          <dgm:resizeHandles val="exact"/>
        </dgm:presLayoutVars>
      </dgm:prSet>
      <dgm:spPr/>
      <dgm:t>
        <a:bodyPr/>
        <a:lstStyle/>
        <a:p>
          <a:endParaRPr lang="en-US"/>
        </a:p>
      </dgm:t>
    </dgm:pt>
    <dgm:pt modelId="{369BC335-5F4C-4C53-8733-C79042F43F52}" type="pres">
      <dgm:prSet presAssocID="{1C19E096-67DB-40B1-96BE-FF3E82A86248}" presName="compNode" presStyleCnt="0"/>
      <dgm:spPr/>
    </dgm:pt>
    <dgm:pt modelId="{2837C40C-B2B2-416A-A6AF-5005A68DD5F7}" type="pres">
      <dgm:prSet presAssocID="{1C19E096-67DB-40B1-96BE-FF3E82A86248}" presName="bgRect" presStyleLbl="bgShp" presStyleIdx="0" presStyleCnt="2"/>
      <dgm:spPr/>
    </dgm:pt>
    <dgm:pt modelId="{4CED0FA9-14C1-45B7-BCF5-C4BB58413DDB}" type="pres">
      <dgm:prSet presAssocID="{1C19E096-67DB-40B1-96BE-FF3E82A8624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Pencil"/>
        </a:ext>
      </dgm:extLst>
    </dgm:pt>
    <dgm:pt modelId="{536B4347-1030-4566-8510-6756E07A1056}" type="pres">
      <dgm:prSet presAssocID="{1C19E096-67DB-40B1-96BE-FF3E82A86248}" presName="spaceRect" presStyleCnt="0"/>
      <dgm:spPr/>
    </dgm:pt>
    <dgm:pt modelId="{EDE4A3B5-CCEC-4574-8F30-E364828FCB3E}" type="pres">
      <dgm:prSet presAssocID="{1C19E096-67DB-40B1-96BE-FF3E82A86248}" presName="parTx" presStyleLbl="revTx" presStyleIdx="0" presStyleCnt="2">
        <dgm:presLayoutVars>
          <dgm:chMax val="0"/>
          <dgm:chPref val="0"/>
        </dgm:presLayoutVars>
      </dgm:prSet>
      <dgm:spPr/>
      <dgm:t>
        <a:bodyPr/>
        <a:lstStyle/>
        <a:p>
          <a:endParaRPr lang="en-US"/>
        </a:p>
      </dgm:t>
    </dgm:pt>
    <dgm:pt modelId="{50715764-2883-49A1-95E2-6207EBCED110}" type="pres">
      <dgm:prSet presAssocID="{D6E113F8-F3F2-4223-B62D-A73370C8CB8A}" presName="sibTrans" presStyleCnt="0"/>
      <dgm:spPr/>
    </dgm:pt>
    <dgm:pt modelId="{393D49DF-7B10-453D-8E91-082EF2307B17}" type="pres">
      <dgm:prSet presAssocID="{A397176B-9B00-4B94-BD08-2E877F4CFF5A}" presName="compNode" presStyleCnt="0"/>
      <dgm:spPr/>
    </dgm:pt>
    <dgm:pt modelId="{000F5769-5E92-40DD-921A-67521CB18643}" type="pres">
      <dgm:prSet presAssocID="{A397176B-9B00-4B94-BD08-2E877F4CFF5A}" presName="bgRect" presStyleLbl="bgShp" presStyleIdx="1" presStyleCnt="2"/>
      <dgm:spPr/>
    </dgm:pt>
    <dgm:pt modelId="{E7E5642C-B90D-45CA-B4ED-7CCD87750371}" type="pres">
      <dgm:prSet presAssocID="{A397176B-9B00-4B94-BD08-2E877F4CFF5A}"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Thought bubble"/>
        </a:ext>
      </dgm:extLst>
    </dgm:pt>
    <dgm:pt modelId="{8144091D-6A84-4BA3-B8E3-96AE92D03B01}" type="pres">
      <dgm:prSet presAssocID="{A397176B-9B00-4B94-BD08-2E877F4CFF5A}" presName="spaceRect" presStyleCnt="0"/>
      <dgm:spPr/>
    </dgm:pt>
    <dgm:pt modelId="{6324F069-404C-45DC-9233-CCF137236E26}" type="pres">
      <dgm:prSet presAssocID="{A397176B-9B00-4B94-BD08-2E877F4CFF5A}" presName="parTx" presStyleLbl="revTx" presStyleIdx="1" presStyleCnt="2">
        <dgm:presLayoutVars>
          <dgm:chMax val="0"/>
          <dgm:chPref val="0"/>
        </dgm:presLayoutVars>
      </dgm:prSet>
      <dgm:spPr/>
      <dgm:t>
        <a:bodyPr/>
        <a:lstStyle/>
        <a:p>
          <a:endParaRPr lang="en-US"/>
        </a:p>
      </dgm:t>
    </dgm:pt>
  </dgm:ptLst>
  <dgm:cxnLst>
    <dgm:cxn modelId="{DCC5E5C9-666F-4524-B13A-813956264A4A}" type="presOf" srcId="{A397176B-9B00-4B94-BD08-2E877F4CFF5A}" destId="{6324F069-404C-45DC-9233-CCF137236E26}" srcOrd="0" destOrd="0" presId="urn:microsoft.com/office/officeart/2018/2/layout/IconVerticalSolidList"/>
    <dgm:cxn modelId="{8A4C7B1E-A837-4C38-89A3-63DCA7D5AD9A}" srcId="{986E4EFF-2E57-4D08-AE3B-81873118C22B}" destId="{A397176B-9B00-4B94-BD08-2E877F4CFF5A}" srcOrd="1" destOrd="0" parTransId="{8D939C64-6033-4F5A-9D25-99BACDE5F766}" sibTransId="{6DDFADF2-D4FB-45EF-9A81-0BDB369E0A34}"/>
    <dgm:cxn modelId="{E77385CB-8B19-4C17-847D-0F9DE6146EBA}" type="presOf" srcId="{986E4EFF-2E57-4D08-AE3B-81873118C22B}" destId="{E2537B63-D53D-4D36-B400-945058D9E26A}" srcOrd="0" destOrd="0" presId="urn:microsoft.com/office/officeart/2018/2/layout/IconVerticalSolidList"/>
    <dgm:cxn modelId="{C8EEC76F-61F4-4266-8B44-0FDE009725DF}" type="presOf" srcId="{1C19E096-67DB-40B1-96BE-FF3E82A86248}" destId="{EDE4A3B5-CCEC-4574-8F30-E364828FCB3E}" srcOrd="0" destOrd="0" presId="urn:microsoft.com/office/officeart/2018/2/layout/IconVerticalSolidList"/>
    <dgm:cxn modelId="{74698026-B135-41D8-A5BA-AED5059F41F0}" srcId="{986E4EFF-2E57-4D08-AE3B-81873118C22B}" destId="{1C19E096-67DB-40B1-96BE-FF3E82A86248}" srcOrd="0" destOrd="0" parTransId="{751F5AC1-F236-410E-9534-B11F62980289}" sibTransId="{D6E113F8-F3F2-4223-B62D-A73370C8CB8A}"/>
    <dgm:cxn modelId="{AB80AB2E-2FEB-45F6-96A0-448391B74D03}" type="presParOf" srcId="{E2537B63-D53D-4D36-B400-945058D9E26A}" destId="{369BC335-5F4C-4C53-8733-C79042F43F52}" srcOrd="0" destOrd="0" presId="urn:microsoft.com/office/officeart/2018/2/layout/IconVerticalSolidList"/>
    <dgm:cxn modelId="{6BEED7E8-B52D-43F0-95ED-15B835E6DB0B}" type="presParOf" srcId="{369BC335-5F4C-4C53-8733-C79042F43F52}" destId="{2837C40C-B2B2-416A-A6AF-5005A68DD5F7}" srcOrd="0" destOrd="0" presId="urn:microsoft.com/office/officeart/2018/2/layout/IconVerticalSolidList"/>
    <dgm:cxn modelId="{C17D64E2-0BE2-4326-AA60-76684BCC379E}" type="presParOf" srcId="{369BC335-5F4C-4C53-8733-C79042F43F52}" destId="{4CED0FA9-14C1-45B7-BCF5-C4BB58413DDB}" srcOrd="1" destOrd="0" presId="urn:microsoft.com/office/officeart/2018/2/layout/IconVerticalSolidList"/>
    <dgm:cxn modelId="{7B2A1831-776C-42B7-8BA7-01F129ADBAC0}" type="presParOf" srcId="{369BC335-5F4C-4C53-8733-C79042F43F52}" destId="{536B4347-1030-4566-8510-6756E07A1056}" srcOrd="2" destOrd="0" presId="urn:microsoft.com/office/officeart/2018/2/layout/IconVerticalSolidList"/>
    <dgm:cxn modelId="{08CABB50-436A-4EB1-A6BE-DFEE75C5705B}" type="presParOf" srcId="{369BC335-5F4C-4C53-8733-C79042F43F52}" destId="{EDE4A3B5-CCEC-4574-8F30-E364828FCB3E}" srcOrd="3" destOrd="0" presId="urn:microsoft.com/office/officeart/2018/2/layout/IconVerticalSolidList"/>
    <dgm:cxn modelId="{C833ABC6-71D5-4A66-BE8F-CC84D6739F93}" type="presParOf" srcId="{E2537B63-D53D-4D36-B400-945058D9E26A}" destId="{50715764-2883-49A1-95E2-6207EBCED110}" srcOrd="1" destOrd="0" presId="urn:microsoft.com/office/officeart/2018/2/layout/IconVerticalSolidList"/>
    <dgm:cxn modelId="{7A204270-F517-4839-BFB8-646BBA4B6663}" type="presParOf" srcId="{E2537B63-D53D-4D36-B400-945058D9E26A}" destId="{393D49DF-7B10-453D-8E91-082EF2307B17}" srcOrd="2" destOrd="0" presId="urn:microsoft.com/office/officeart/2018/2/layout/IconVerticalSolidList"/>
    <dgm:cxn modelId="{D71BE694-6EB8-4A8D-990A-08D15C55F7B0}" type="presParOf" srcId="{393D49DF-7B10-453D-8E91-082EF2307B17}" destId="{000F5769-5E92-40DD-921A-67521CB18643}" srcOrd="0" destOrd="0" presId="urn:microsoft.com/office/officeart/2018/2/layout/IconVerticalSolidList"/>
    <dgm:cxn modelId="{71C3139A-3F11-4DB0-8FDD-C5EC6452F770}" type="presParOf" srcId="{393D49DF-7B10-453D-8E91-082EF2307B17}" destId="{E7E5642C-B90D-45CA-B4ED-7CCD87750371}" srcOrd="1" destOrd="0" presId="urn:microsoft.com/office/officeart/2018/2/layout/IconVerticalSolidList"/>
    <dgm:cxn modelId="{BD910416-31D9-4C0F-876B-469EE39C9969}" type="presParOf" srcId="{393D49DF-7B10-453D-8E91-082EF2307B17}" destId="{8144091D-6A84-4BA3-B8E3-96AE92D03B01}" srcOrd="2" destOrd="0" presId="urn:microsoft.com/office/officeart/2018/2/layout/IconVerticalSolidList"/>
    <dgm:cxn modelId="{65384FEC-97B5-4C1F-AD7D-A0FBA4615E1B}" type="presParOf" srcId="{393D49DF-7B10-453D-8E91-082EF2307B17}" destId="{6324F069-404C-45DC-9233-CCF137236E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D15F8-4005-4435-BE6D-60AAF4B2ADF8}">
      <dsp:nvSpPr>
        <dsp:cNvPr id="0" name=""/>
        <dsp:cNvSpPr/>
      </dsp:nvSpPr>
      <dsp:spPr>
        <a:xfrm>
          <a:off x="891091" y="524529"/>
          <a:ext cx="1437772" cy="1437772"/>
        </a:xfrm>
        <a:prstGeom prst="rect">
          <a:avLst/>
        </a:prstGeom>
        <a:blipFill>
          <a:blip xmlns:r="http://schemas.openxmlformats.org/officeDocument/2006/relationships" r:embed="rId1">
            <a:extLs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5524BE-1B3A-45C9-A413-25344A81BC04}">
      <dsp:nvSpPr>
        <dsp:cNvPr id="0" name=""/>
        <dsp:cNvSpPr/>
      </dsp:nvSpPr>
      <dsp:spPr>
        <a:xfrm>
          <a:off x="12452" y="2343220"/>
          <a:ext cx="3195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baseline="0"/>
            <a:t>There will be a range of activities/exercises and readings for this session. As with last week, aim to engage with all of these as it will help your reflective process and support your learning.</a:t>
          </a:r>
          <a:endParaRPr lang="en-US" sz="1100" kern="1200"/>
        </a:p>
      </dsp:txBody>
      <dsp:txXfrm>
        <a:off x="12452" y="2343220"/>
        <a:ext cx="3195050" cy="720000"/>
      </dsp:txXfrm>
    </dsp:sp>
    <dsp:sp modelId="{0880FC28-37AA-4C3B-B680-CF4095718F94}">
      <dsp:nvSpPr>
        <dsp:cNvPr id="0" name=""/>
        <dsp:cNvSpPr/>
      </dsp:nvSpPr>
      <dsp:spPr>
        <a:xfrm>
          <a:off x="4645276" y="524529"/>
          <a:ext cx="1437772" cy="14377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92C121-B465-40DA-8597-B8538369FE15}">
      <dsp:nvSpPr>
        <dsp:cNvPr id="0" name=""/>
        <dsp:cNvSpPr/>
      </dsp:nvSpPr>
      <dsp:spPr>
        <a:xfrm>
          <a:off x="3766637" y="2343220"/>
          <a:ext cx="3195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baseline="0"/>
            <a:t>We are meeting at 5pm on Monday 5th October and we will be looking at the assignment during that session, and, if you have any questions about the work, we can also answer these at that point.</a:t>
          </a:r>
          <a:endParaRPr lang="en-US" sz="1100" kern="1200"/>
        </a:p>
      </dsp:txBody>
      <dsp:txXfrm>
        <a:off x="3766637" y="2343220"/>
        <a:ext cx="3195050" cy="720000"/>
      </dsp:txXfrm>
    </dsp:sp>
    <dsp:sp modelId="{D9099C57-6D8D-4941-A903-3A728D10D22A}">
      <dsp:nvSpPr>
        <dsp:cNvPr id="0" name=""/>
        <dsp:cNvSpPr/>
      </dsp:nvSpPr>
      <dsp:spPr>
        <a:xfrm>
          <a:off x="8399460" y="524529"/>
          <a:ext cx="1437772" cy="14377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1A439-0273-405D-B041-4A9CC765F108}">
      <dsp:nvSpPr>
        <dsp:cNvPr id="0" name=""/>
        <dsp:cNvSpPr/>
      </dsp:nvSpPr>
      <dsp:spPr>
        <a:xfrm>
          <a:off x="7520821" y="2343220"/>
          <a:ext cx="3195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baseline="0"/>
            <a:t>There is an online library session with Alison Evans at 5pm.</a:t>
          </a:r>
          <a:br>
            <a:rPr lang="en-GB" sz="1100" kern="1200" baseline="0"/>
          </a:br>
          <a:endParaRPr lang="en-US" sz="1100" kern="1200"/>
        </a:p>
      </dsp:txBody>
      <dsp:txXfrm>
        <a:off x="7520821" y="2343220"/>
        <a:ext cx="31950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881E2-D6E8-4C28-9410-E3923C61C723}">
      <dsp:nvSpPr>
        <dsp:cNvPr id="0" name=""/>
        <dsp:cNvSpPr/>
      </dsp:nvSpPr>
      <dsp:spPr>
        <a:xfrm>
          <a:off x="531555" y="59805"/>
          <a:ext cx="1279555" cy="12795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B3981-D22F-41B6-AABB-DD570529B20D}">
      <dsp:nvSpPr>
        <dsp:cNvPr id="0" name=""/>
        <dsp:cNvSpPr/>
      </dsp:nvSpPr>
      <dsp:spPr>
        <a:xfrm>
          <a:off x="800261" y="328511"/>
          <a:ext cx="742142" cy="74214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209A2A-545F-42D6-B2CD-2C6E4EAC8BA6}">
      <dsp:nvSpPr>
        <dsp:cNvPr id="0" name=""/>
        <dsp:cNvSpPr/>
      </dsp:nvSpPr>
      <dsp:spPr>
        <a:xfrm>
          <a:off x="2085301" y="59805"/>
          <a:ext cx="3016095" cy="12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622300">
            <a:lnSpc>
              <a:spcPct val="100000"/>
            </a:lnSpc>
            <a:spcBef>
              <a:spcPct val="0"/>
            </a:spcBef>
            <a:spcAft>
              <a:spcPct val="35000"/>
            </a:spcAft>
          </a:pPr>
          <a:r>
            <a:rPr lang="en-GB" sz="1400" kern="1200" baseline="0"/>
            <a:t>When we are engaging with reflective practice, we are asking ourselves questions. We are questioning what we know, how do we know this, why do we know this. </a:t>
          </a:r>
          <a:endParaRPr lang="en-US" sz="1400" kern="1200"/>
        </a:p>
      </dsp:txBody>
      <dsp:txXfrm>
        <a:off x="2085301" y="59805"/>
        <a:ext cx="3016095" cy="1279555"/>
      </dsp:txXfrm>
    </dsp:sp>
    <dsp:sp modelId="{91D2A405-2435-4BA9-9C1B-A5D8F0933E5A}">
      <dsp:nvSpPr>
        <dsp:cNvPr id="0" name=""/>
        <dsp:cNvSpPr/>
      </dsp:nvSpPr>
      <dsp:spPr>
        <a:xfrm>
          <a:off x="5626928" y="59805"/>
          <a:ext cx="1279555" cy="12795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51989-31F7-49F6-B340-B4CE41DA2147}">
      <dsp:nvSpPr>
        <dsp:cNvPr id="0" name=""/>
        <dsp:cNvSpPr/>
      </dsp:nvSpPr>
      <dsp:spPr>
        <a:xfrm>
          <a:off x="5895635" y="328511"/>
          <a:ext cx="742142" cy="74214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39398A-4B5A-4304-809D-8127AE554472}">
      <dsp:nvSpPr>
        <dsp:cNvPr id="0" name=""/>
        <dsp:cNvSpPr/>
      </dsp:nvSpPr>
      <dsp:spPr>
        <a:xfrm>
          <a:off x="7180674" y="59805"/>
          <a:ext cx="3016095" cy="12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622300">
            <a:lnSpc>
              <a:spcPct val="100000"/>
            </a:lnSpc>
            <a:spcBef>
              <a:spcPct val="0"/>
            </a:spcBef>
            <a:spcAft>
              <a:spcPct val="35000"/>
            </a:spcAft>
          </a:pPr>
          <a:r>
            <a:rPr lang="en-GB" sz="1400" kern="1200" baseline="0"/>
            <a:t>We need to examine our own sense of meaning to everything that we do.</a:t>
          </a:r>
          <a:endParaRPr lang="en-US" sz="1400" kern="1200"/>
        </a:p>
      </dsp:txBody>
      <dsp:txXfrm>
        <a:off x="7180674" y="59805"/>
        <a:ext cx="3016095" cy="1279555"/>
      </dsp:txXfrm>
    </dsp:sp>
    <dsp:sp modelId="{EE123D02-0A0E-4DAA-A4A4-2D910569BFD9}">
      <dsp:nvSpPr>
        <dsp:cNvPr id="0" name=""/>
        <dsp:cNvSpPr/>
      </dsp:nvSpPr>
      <dsp:spPr>
        <a:xfrm>
          <a:off x="531555" y="1888014"/>
          <a:ext cx="1279555" cy="12795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E45BF7-15BD-46C7-9884-E9427B018875}">
      <dsp:nvSpPr>
        <dsp:cNvPr id="0" name=""/>
        <dsp:cNvSpPr/>
      </dsp:nvSpPr>
      <dsp:spPr>
        <a:xfrm>
          <a:off x="800261" y="2156721"/>
          <a:ext cx="742142" cy="74214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00DDD9-BDA5-4449-AEA2-B0C76957A11E}">
      <dsp:nvSpPr>
        <dsp:cNvPr id="0" name=""/>
        <dsp:cNvSpPr/>
      </dsp:nvSpPr>
      <dsp:spPr>
        <a:xfrm>
          <a:off x="2085301" y="1888014"/>
          <a:ext cx="3016095" cy="12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622300">
            <a:lnSpc>
              <a:spcPct val="100000"/>
            </a:lnSpc>
            <a:spcBef>
              <a:spcPct val="0"/>
            </a:spcBef>
            <a:spcAft>
              <a:spcPct val="35000"/>
            </a:spcAft>
          </a:pPr>
          <a:r>
            <a:rPr lang="en-GB" sz="1400" kern="1200" baseline="0"/>
            <a:t>We looked at metaphorical mirrors last week, we are examining ourself and our practice through different lenses and processing the meaning of what we see.</a:t>
          </a:r>
          <a:endParaRPr lang="en-US" sz="1400" kern="1200"/>
        </a:p>
      </dsp:txBody>
      <dsp:txXfrm>
        <a:off x="2085301" y="1888014"/>
        <a:ext cx="3016095" cy="1279555"/>
      </dsp:txXfrm>
    </dsp:sp>
    <dsp:sp modelId="{25A97DEE-41E8-45F5-A8E9-0322F818FD1E}">
      <dsp:nvSpPr>
        <dsp:cNvPr id="0" name=""/>
        <dsp:cNvSpPr/>
      </dsp:nvSpPr>
      <dsp:spPr>
        <a:xfrm>
          <a:off x="5626928" y="1888014"/>
          <a:ext cx="1279555" cy="12795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217DEC-D6ED-4343-8606-662ECA97BAA4}">
      <dsp:nvSpPr>
        <dsp:cNvPr id="0" name=""/>
        <dsp:cNvSpPr/>
      </dsp:nvSpPr>
      <dsp:spPr>
        <a:xfrm>
          <a:off x="5895635" y="2156721"/>
          <a:ext cx="742142" cy="742142"/>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5F16A2-1C6A-4453-BF7C-43F6C9AA88EC}">
      <dsp:nvSpPr>
        <dsp:cNvPr id="0" name=""/>
        <dsp:cNvSpPr/>
      </dsp:nvSpPr>
      <dsp:spPr>
        <a:xfrm>
          <a:off x="7180674" y="1888014"/>
          <a:ext cx="3016095" cy="1279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622300">
            <a:lnSpc>
              <a:spcPct val="100000"/>
            </a:lnSpc>
            <a:spcBef>
              <a:spcPct val="0"/>
            </a:spcBef>
            <a:spcAft>
              <a:spcPct val="35000"/>
            </a:spcAft>
          </a:pPr>
          <a:r>
            <a:rPr lang="en-GB" sz="1400" kern="1200" baseline="0"/>
            <a:t>It develops our self-awareness and is a personal development process.</a:t>
          </a:r>
          <a:endParaRPr lang="en-US" sz="1400" kern="1200"/>
        </a:p>
      </dsp:txBody>
      <dsp:txXfrm>
        <a:off x="7180674" y="1888014"/>
        <a:ext cx="3016095" cy="12795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3C210-3911-47A7-B298-9BB330E7A8E7}">
      <dsp:nvSpPr>
        <dsp:cNvPr id="0" name=""/>
        <dsp:cNvSpPr/>
      </dsp:nvSpPr>
      <dsp:spPr>
        <a:xfrm>
          <a:off x="3763713" y="119464"/>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baseline="0"/>
            <a:t>When we're reflecting, we're checking things out through different lenses, it can involve looking at yourself through the lens of a different culture.</a:t>
          </a:r>
          <a:endParaRPr lang="en-US" sz="1500" kern="1200"/>
        </a:p>
      </dsp:txBody>
      <dsp:txXfrm>
        <a:off x="3763713" y="119464"/>
        <a:ext cx="1915834" cy="1915834"/>
      </dsp:txXfrm>
    </dsp:sp>
    <dsp:sp modelId="{95C4F4B4-BEE9-41FF-BA66-9BC1C744A9B6}">
      <dsp:nvSpPr>
        <dsp:cNvPr id="0" name=""/>
        <dsp:cNvSpPr/>
      </dsp:nvSpPr>
      <dsp:spPr>
        <a:xfrm>
          <a:off x="388294" y="-1382"/>
          <a:ext cx="5412100" cy="5412100"/>
        </a:xfrm>
        <a:prstGeom prst="circularArrow">
          <a:avLst>
            <a:gd name="adj1" fmla="val 6903"/>
            <a:gd name="adj2" fmla="val 465412"/>
            <a:gd name="adj3" fmla="val 549161"/>
            <a:gd name="adj4" fmla="val 20585427"/>
            <a:gd name="adj5" fmla="val 8053"/>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17FFFDC-D859-40AE-8552-B0E001055472}">
      <dsp:nvSpPr>
        <dsp:cNvPr id="0" name=""/>
        <dsp:cNvSpPr/>
      </dsp:nvSpPr>
      <dsp:spPr>
        <a:xfrm>
          <a:off x="3763713" y="3374037"/>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baseline="0"/>
            <a:t>We are assessing our values, our morals, ideas and assumptions.</a:t>
          </a:r>
          <a:endParaRPr lang="en-US" sz="1500" kern="1200"/>
        </a:p>
      </dsp:txBody>
      <dsp:txXfrm>
        <a:off x="3763713" y="3374037"/>
        <a:ext cx="1915834" cy="1915834"/>
      </dsp:txXfrm>
    </dsp:sp>
    <dsp:sp modelId="{D4B20AC0-4237-42E9-868F-3052B87E6BC8}">
      <dsp:nvSpPr>
        <dsp:cNvPr id="0" name=""/>
        <dsp:cNvSpPr/>
      </dsp:nvSpPr>
      <dsp:spPr>
        <a:xfrm>
          <a:off x="388294" y="-1382"/>
          <a:ext cx="5412100" cy="5412100"/>
        </a:xfrm>
        <a:prstGeom prst="circularArrow">
          <a:avLst>
            <a:gd name="adj1" fmla="val 6903"/>
            <a:gd name="adj2" fmla="val 465412"/>
            <a:gd name="adj3" fmla="val 5949161"/>
            <a:gd name="adj4" fmla="val 4385427"/>
            <a:gd name="adj5" fmla="val 8053"/>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4B5D2FC-ED28-4E12-B0A9-72BED5AC0A67}">
      <dsp:nvSpPr>
        <dsp:cNvPr id="0" name=""/>
        <dsp:cNvSpPr/>
      </dsp:nvSpPr>
      <dsp:spPr>
        <a:xfrm>
          <a:off x="509141" y="3374037"/>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baseline="0"/>
            <a:t>It also allows us to assess our cultural and social biases.</a:t>
          </a:r>
          <a:endParaRPr lang="en-US" sz="1500" kern="1200"/>
        </a:p>
      </dsp:txBody>
      <dsp:txXfrm>
        <a:off x="509141" y="3374037"/>
        <a:ext cx="1915834" cy="1915834"/>
      </dsp:txXfrm>
    </dsp:sp>
    <dsp:sp modelId="{1627931E-CB70-4AF9-8792-833D0F38A2FA}">
      <dsp:nvSpPr>
        <dsp:cNvPr id="0" name=""/>
        <dsp:cNvSpPr/>
      </dsp:nvSpPr>
      <dsp:spPr>
        <a:xfrm>
          <a:off x="388294" y="-1382"/>
          <a:ext cx="5412100" cy="5412100"/>
        </a:xfrm>
        <a:prstGeom prst="circularArrow">
          <a:avLst>
            <a:gd name="adj1" fmla="val 6903"/>
            <a:gd name="adj2" fmla="val 465412"/>
            <a:gd name="adj3" fmla="val 11349161"/>
            <a:gd name="adj4" fmla="val 9785427"/>
            <a:gd name="adj5" fmla="val 8053"/>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FA26F7C-5620-4D51-A50C-39B0659563B9}">
      <dsp:nvSpPr>
        <dsp:cNvPr id="0" name=""/>
        <dsp:cNvSpPr/>
      </dsp:nvSpPr>
      <dsp:spPr>
        <a:xfrm>
          <a:off x="509141" y="119464"/>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baseline="0"/>
            <a:t>This is referred to as 'reflexive awareness'</a:t>
          </a:r>
          <a:endParaRPr lang="en-US" sz="1500" kern="1200"/>
        </a:p>
      </dsp:txBody>
      <dsp:txXfrm>
        <a:off x="509141" y="119464"/>
        <a:ext cx="1915834" cy="1915834"/>
      </dsp:txXfrm>
    </dsp:sp>
    <dsp:sp modelId="{C229A07B-B5C7-4F5E-838A-08D040DA118E}">
      <dsp:nvSpPr>
        <dsp:cNvPr id="0" name=""/>
        <dsp:cNvSpPr/>
      </dsp:nvSpPr>
      <dsp:spPr>
        <a:xfrm>
          <a:off x="388294" y="-1382"/>
          <a:ext cx="5412100" cy="5412100"/>
        </a:xfrm>
        <a:prstGeom prst="circularArrow">
          <a:avLst>
            <a:gd name="adj1" fmla="val 6903"/>
            <a:gd name="adj2" fmla="val 465412"/>
            <a:gd name="adj3" fmla="val 16749161"/>
            <a:gd name="adj4" fmla="val 15185427"/>
            <a:gd name="adj5" fmla="val 8053"/>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522D4-0C27-4CBB-8628-B03E2EFD0420}">
      <dsp:nvSpPr>
        <dsp:cNvPr id="0" name=""/>
        <dsp:cNvSpPr/>
      </dsp:nvSpPr>
      <dsp:spPr>
        <a:xfrm>
          <a:off x="4714" y="0"/>
          <a:ext cx="2061326" cy="2879725"/>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baseline="0"/>
            <a:t>Within his theories Schön discusses two types of reflection:</a:t>
          </a:r>
          <a:endParaRPr lang="en-US" sz="1200" kern="1200"/>
        </a:p>
      </dsp:txBody>
      <dsp:txXfrm>
        <a:off x="65088" y="60374"/>
        <a:ext cx="1940578" cy="2758977"/>
      </dsp:txXfrm>
    </dsp:sp>
    <dsp:sp modelId="{5672474B-C698-4AE9-B701-4E1F2639F1BB}">
      <dsp:nvSpPr>
        <dsp:cNvPr id="0" name=""/>
        <dsp:cNvSpPr/>
      </dsp:nvSpPr>
      <dsp:spPr>
        <a:xfrm>
          <a:off x="2272173" y="1184258"/>
          <a:ext cx="437001" cy="511208"/>
        </a:xfrm>
        <a:prstGeom prst="rightArrow">
          <a:avLst>
            <a:gd name="adj1" fmla="val 60000"/>
            <a:gd name="adj2" fmla="val 5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2272173" y="1286500"/>
        <a:ext cx="305901" cy="306724"/>
      </dsp:txXfrm>
    </dsp:sp>
    <dsp:sp modelId="{33B705E1-1161-4CB0-A438-F7A1C2BC5D9E}">
      <dsp:nvSpPr>
        <dsp:cNvPr id="0" name=""/>
        <dsp:cNvSpPr/>
      </dsp:nvSpPr>
      <dsp:spPr>
        <a:xfrm>
          <a:off x="2890571" y="0"/>
          <a:ext cx="2061326" cy="2879725"/>
        </a:xfrm>
        <a:prstGeom prst="roundRect">
          <a:avLst>
            <a:gd name="adj" fmla="val 10000"/>
          </a:avLst>
        </a:prstGeom>
        <a:gradFill rotWithShape="0">
          <a:gsLst>
            <a:gs pos="0">
              <a:schemeClr val="accent2">
                <a:hueOff val="-498347"/>
                <a:satOff val="-139"/>
                <a:lumOff val="2353"/>
                <a:alphaOff val="0"/>
                <a:lumMod val="110000"/>
                <a:satMod val="105000"/>
                <a:tint val="67000"/>
              </a:schemeClr>
            </a:gs>
            <a:gs pos="50000">
              <a:schemeClr val="accent2">
                <a:hueOff val="-498347"/>
                <a:satOff val="-139"/>
                <a:lumOff val="2353"/>
                <a:alphaOff val="0"/>
                <a:lumMod val="105000"/>
                <a:satMod val="103000"/>
                <a:tint val="73000"/>
              </a:schemeClr>
            </a:gs>
            <a:gs pos="100000">
              <a:schemeClr val="accent2">
                <a:hueOff val="-498347"/>
                <a:satOff val="-139"/>
                <a:lumOff val="2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baseline="0"/>
            <a:t>Reflection-on-action and Reflection-in-action. Both are important for Counsellors.</a:t>
          </a:r>
          <a:endParaRPr lang="en-US" sz="1200" kern="1200"/>
        </a:p>
      </dsp:txBody>
      <dsp:txXfrm>
        <a:off x="2950945" y="60374"/>
        <a:ext cx="1940578" cy="2758977"/>
      </dsp:txXfrm>
    </dsp:sp>
    <dsp:sp modelId="{B9773E31-8D64-49F4-AB25-066AAEB6C74B}">
      <dsp:nvSpPr>
        <dsp:cNvPr id="0" name=""/>
        <dsp:cNvSpPr/>
      </dsp:nvSpPr>
      <dsp:spPr>
        <a:xfrm>
          <a:off x="5158029" y="1184258"/>
          <a:ext cx="437001" cy="511208"/>
        </a:xfrm>
        <a:prstGeom prst="rightArrow">
          <a:avLst>
            <a:gd name="adj1" fmla="val 60000"/>
            <a:gd name="adj2" fmla="val 50000"/>
          </a:avLst>
        </a:prstGeom>
        <a:gradFill rotWithShape="0">
          <a:gsLst>
            <a:gs pos="0">
              <a:schemeClr val="accent2">
                <a:hueOff val="-747521"/>
                <a:satOff val="-209"/>
                <a:lumOff val="3529"/>
                <a:alphaOff val="0"/>
                <a:lumMod val="110000"/>
                <a:satMod val="105000"/>
                <a:tint val="67000"/>
              </a:schemeClr>
            </a:gs>
            <a:gs pos="50000">
              <a:schemeClr val="accent2">
                <a:hueOff val="-747521"/>
                <a:satOff val="-209"/>
                <a:lumOff val="3529"/>
                <a:alphaOff val="0"/>
                <a:lumMod val="105000"/>
                <a:satMod val="103000"/>
                <a:tint val="73000"/>
              </a:schemeClr>
            </a:gs>
            <a:gs pos="100000">
              <a:schemeClr val="accent2">
                <a:hueOff val="-747521"/>
                <a:satOff val="-209"/>
                <a:lumOff val="3529"/>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5158029" y="1286500"/>
        <a:ext cx="305901" cy="306724"/>
      </dsp:txXfrm>
    </dsp:sp>
    <dsp:sp modelId="{9BBA3B14-29C8-493A-9A70-11D698BB8269}">
      <dsp:nvSpPr>
        <dsp:cNvPr id="0" name=""/>
        <dsp:cNvSpPr/>
      </dsp:nvSpPr>
      <dsp:spPr>
        <a:xfrm>
          <a:off x="5776427" y="0"/>
          <a:ext cx="2061326" cy="2879725"/>
        </a:xfrm>
        <a:prstGeom prst="roundRect">
          <a:avLst>
            <a:gd name="adj" fmla="val 10000"/>
          </a:avLst>
        </a:prstGeom>
        <a:gradFill rotWithShape="0">
          <a:gsLst>
            <a:gs pos="0">
              <a:schemeClr val="accent2">
                <a:hueOff val="-996694"/>
                <a:satOff val="-279"/>
                <a:lumOff val="4705"/>
                <a:alphaOff val="0"/>
                <a:lumMod val="110000"/>
                <a:satMod val="105000"/>
                <a:tint val="67000"/>
              </a:schemeClr>
            </a:gs>
            <a:gs pos="50000">
              <a:schemeClr val="accent2">
                <a:hueOff val="-996694"/>
                <a:satOff val="-279"/>
                <a:lumOff val="4705"/>
                <a:alphaOff val="0"/>
                <a:lumMod val="105000"/>
                <a:satMod val="103000"/>
                <a:tint val="73000"/>
              </a:schemeClr>
            </a:gs>
            <a:gs pos="100000">
              <a:schemeClr val="accent2">
                <a:hueOff val="-996694"/>
                <a:satOff val="-279"/>
                <a:lumOff val="47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baseline="0"/>
            <a:t>Therapeutic work with clients involves very intense interactions, where there is often no clear road map to follow. There is never a correct 'one size fits all' model that can be lifted off the shelf to apply to all clients. Therefore, the practitioner is constantly engaged in a self-reflective process. They are assessing each interaction, each response, each strategy in every moment.</a:t>
          </a:r>
          <a:endParaRPr lang="en-US" sz="1200" kern="1200"/>
        </a:p>
      </dsp:txBody>
      <dsp:txXfrm>
        <a:off x="5836801" y="60374"/>
        <a:ext cx="1940578" cy="2758977"/>
      </dsp:txXfrm>
    </dsp:sp>
    <dsp:sp modelId="{FEBF8882-17D2-4447-9C82-961E851EE0D4}">
      <dsp:nvSpPr>
        <dsp:cNvPr id="0" name=""/>
        <dsp:cNvSpPr/>
      </dsp:nvSpPr>
      <dsp:spPr>
        <a:xfrm>
          <a:off x="8043886" y="1184258"/>
          <a:ext cx="437001" cy="511208"/>
        </a:xfrm>
        <a:prstGeom prst="rightArrow">
          <a:avLst>
            <a:gd name="adj1" fmla="val 60000"/>
            <a:gd name="adj2" fmla="val 50000"/>
          </a:avLst>
        </a:prstGeom>
        <a:gradFill rotWithShape="0">
          <a:gsLst>
            <a:gs pos="0">
              <a:schemeClr val="accent2">
                <a:hueOff val="-1495042"/>
                <a:satOff val="-418"/>
                <a:lumOff val="7058"/>
                <a:alphaOff val="0"/>
                <a:lumMod val="110000"/>
                <a:satMod val="105000"/>
                <a:tint val="67000"/>
              </a:schemeClr>
            </a:gs>
            <a:gs pos="50000">
              <a:schemeClr val="accent2">
                <a:hueOff val="-1495042"/>
                <a:satOff val="-418"/>
                <a:lumOff val="7058"/>
                <a:alphaOff val="0"/>
                <a:lumMod val="105000"/>
                <a:satMod val="103000"/>
                <a:tint val="73000"/>
              </a:schemeClr>
            </a:gs>
            <a:gs pos="100000">
              <a:schemeClr val="accent2">
                <a:hueOff val="-1495042"/>
                <a:satOff val="-418"/>
                <a:lumOff val="7058"/>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8043886" y="1286500"/>
        <a:ext cx="305901" cy="306724"/>
      </dsp:txXfrm>
    </dsp:sp>
    <dsp:sp modelId="{C606CF5A-BC5A-442D-9278-5FEE5BB1CA0E}">
      <dsp:nvSpPr>
        <dsp:cNvPr id="0" name=""/>
        <dsp:cNvSpPr/>
      </dsp:nvSpPr>
      <dsp:spPr>
        <a:xfrm>
          <a:off x="8662284" y="0"/>
          <a:ext cx="2061326" cy="2879725"/>
        </a:xfrm>
        <a:prstGeom prst="roundRect">
          <a:avLst>
            <a:gd name="adj" fmla="val 10000"/>
          </a:avLst>
        </a:prstGeom>
        <a:gradFill rotWithShape="0">
          <a:gsLst>
            <a:gs pos="0">
              <a:schemeClr val="accent2">
                <a:hueOff val="-1495042"/>
                <a:satOff val="-418"/>
                <a:lumOff val="7058"/>
                <a:alphaOff val="0"/>
                <a:lumMod val="110000"/>
                <a:satMod val="105000"/>
                <a:tint val="67000"/>
              </a:schemeClr>
            </a:gs>
            <a:gs pos="50000">
              <a:schemeClr val="accent2">
                <a:hueOff val="-1495042"/>
                <a:satOff val="-418"/>
                <a:lumOff val="7058"/>
                <a:alphaOff val="0"/>
                <a:lumMod val="105000"/>
                <a:satMod val="103000"/>
                <a:tint val="73000"/>
              </a:schemeClr>
            </a:gs>
            <a:gs pos="100000">
              <a:schemeClr val="accent2">
                <a:hueOff val="-1495042"/>
                <a:satOff val="-418"/>
                <a:lumOff val="705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baseline="0"/>
            <a:t>Even after a session with a client, the therapist is engaged in reflection, either through writing notes, speaking with a supervisor or just simply reflecting on the session afterwards.</a:t>
          </a:r>
          <a:endParaRPr lang="en-US" sz="1200" kern="1200"/>
        </a:p>
      </dsp:txBody>
      <dsp:txXfrm>
        <a:off x="8722658" y="60374"/>
        <a:ext cx="1940578" cy="27589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8FB64-0041-472B-9D67-7F53E5171A20}">
      <dsp:nvSpPr>
        <dsp:cNvPr id="0" name=""/>
        <dsp:cNvSpPr/>
      </dsp:nvSpPr>
      <dsp:spPr>
        <a:xfrm>
          <a:off x="755" y="430880"/>
          <a:ext cx="6187178" cy="188708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r>
            <a:rPr lang="en-GB" sz="2600" kern="1200" baseline="0"/>
            <a:t>As you progress through your Counselling training you may come across the following terms:</a:t>
          </a:r>
          <a:br>
            <a:rPr lang="en-GB" sz="2600" kern="1200" baseline="0"/>
          </a:br>
          <a:r>
            <a:rPr lang="en-GB" sz="2600" kern="1200" baseline="0"/>
            <a:t>Reflection, Reflexivity and Reflective Practice.</a:t>
          </a:r>
          <a:endParaRPr lang="en-US" sz="2600" kern="1200"/>
        </a:p>
      </dsp:txBody>
      <dsp:txXfrm>
        <a:off x="755" y="430880"/>
        <a:ext cx="6187178" cy="1887089"/>
      </dsp:txXfrm>
    </dsp:sp>
    <dsp:sp modelId="{E473FC92-7BAE-43D4-B532-A0F5B62A01B2}">
      <dsp:nvSpPr>
        <dsp:cNvPr id="0" name=""/>
        <dsp:cNvSpPr/>
      </dsp:nvSpPr>
      <dsp:spPr>
        <a:xfrm>
          <a:off x="755" y="3091366"/>
          <a:ext cx="6187178" cy="188708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r>
            <a:rPr lang="en-GB" sz="2600" kern="1200" baseline="0"/>
            <a:t>It can be helpful to define these now.</a:t>
          </a:r>
          <a:endParaRPr lang="en-US" sz="2600" kern="1200"/>
        </a:p>
      </dsp:txBody>
      <dsp:txXfrm>
        <a:off x="755" y="3091366"/>
        <a:ext cx="6187178" cy="18870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0421D5-20B5-4CE6-B9D2-EE876BAC3896}">
      <dsp:nvSpPr>
        <dsp:cNvPr id="0" name=""/>
        <dsp:cNvSpPr/>
      </dsp:nvSpPr>
      <dsp:spPr>
        <a:xfrm>
          <a:off x="729162" y="682065"/>
          <a:ext cx="810000" cy="8100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820749-519E-4610-8E2E-F6113F1C1593}">
      <dsp:nvSpPr>
        <dsp:cNvPr id="0" name=""/>
        <dsp:cNvSpPr/>
      </dsp:nvSpPr>
      <dsp:spPr>
        <a:xfrm>
          <a:off x="234162" y="1825684"/>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baseline="0"/>
            <a:t>A significant element of Counselling practice is reflective writing. After working with a client there is an expectation that we will keep notes on the work together.</a:t>
          </a:r>
          <a:endParaRPr lang="en-US" sz="1100" kern="1200"/>
        </a:p>
      </dsp:txBody>
      <dsp:txXfrm>
        <a:off x="234162" y="1825684"/>
        <a:ext cx="1800000" cy="1080000"/>
      </dsp:txXfrm>
    </dsp:sp>
    <dsp:sp modelId="{3D5D16EE-EAC4-4274-BBC7-0C5DC85DDBB4}">
      <dsp:nvSpPr>
        <dsp:cNvPr id="0" name=""/>
        <dsp:cNvSpPr/>
      </dsp:nvSpPr>
      <dsp:spPr>
        <a:xfrm>
          <a:off x="2844162" y="682065"/>
          <a:ext cx="810000" cy="81000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909D6B-D0AF-431B-9EEA-DFA845110B2A}">
      <dsp:nvSpPr>
        <dsp:cNvPr id="0" name=""/>
        <dsp:cNvSpPr/>
      </dsp:nvSpPr>
      <dsp:spPr>
        <a:xfrm>
          <a:off x="2349162" y="1825684"/>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baseline="0"/>
            <a:t>There are two types of note-writing in client work. </a:t>
          </a:r>
          <a:endParaRPr lang="en-US" sz="1100" kern="1200"/>
        </a:p>
      </dsp:txBody>
      <dsp:txXfrm>
        <a:off x="2349162" y="1825684"/>
        <a:ext cx="1800000" cy="1080000"/>
      </dsp:txXfrm>
    </dsp:sp>
    <dsp:sp modelId="{03C6A242-5579-4A32-9D62-E8788F090BE5}">
      <dsp:nvSpPr>
        <dsp:cNvPr id="0" name=""/>
        <dsp:cNvSpPr/>
      </dsp:nvSpPr>
      <dsp:spPr>
        <a:xfrm>
          <a:off x="4959162" y="682065"/>
          <a:ext cx="810000" cy="81000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FFF7C8-1691-4B33-93BE-36F42F40DF94}">
      <dsp:nvSpPr>
        <dsp:cNvPr id="0" name=""/>
        <dsp:cNvSpPr/>
      </dsp:nvSpPr>
      <dsp:spPr>
        <a:xfrm>
          <a:off x="4464162" y="1825684"/>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baseline="0"/>
            <a:t>The first type are the clinical, observational notes. These are written as key points and are not subjective, they are factual.</a:t>
          </a:r>
          <a:endParaRPr lang="en-US" sz="1100" kern="1200"/>
        </a:p>
      </dsp:txBody>
      <dsp:txXfrm>
        <a:off x="4464162" y="1825684"/>
        <a:ext cx="1800000" cy="1080000"/>
      </dsp:txXfrm>
    </dsp:sp>
    <dsp:sp modelId="{2F6BE105-DD42-48BB-9B44-6C05795F2786}">
      <dsp:nvSpPr>
        <dsp:cNvPr id="0" name=""/>
        <dsp:cNvSpPr/>
      </dsp:nvSpPr>
      <dsp:spPr>
        <a:xfrm>
          <a:off x="7074162" y="682065"/>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AAD37D-CE00-4F24-B045-DD28DDE68F57}">
      <dsp:nvSpPr>
        <dsp:cNvPr id="0" name=""/>
        <dsp:cNvSpPr/>
      </dsp:nvSpPr>
      <dsp:spPr>
        <a:xfrm>
          <a:off x="6579162" y="1825684"/>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baseline="0"/>
            <a:t>The second type are personal, process notes. These are the notes that you write to reflect on your own process as you worked with the client. </a:t>
          </a:r>
          <a:endParaRPr lang="en-US" sz="1100" kern="1200"/>
        </a:p>
      </dsp:txBody>
      <dsp:txXfrm>
        <a:off x="6579162" y="1825684"/>
        <a:ext cx="1800000" cy="1080000"/>
      </dsp:txXfrm>
    </dsp:sp>
    <dsp:sp modelId="{73297579-68DF-4419-ABF7-E88E241D5879}">
      <dsp:nvSpPr>
        <dsp:cNvPr id="0" name=""/>
        <dsp:cNvSpPr/>
      </dsp:nvSpPr>
      <dsp:spPr>
        <a:xfrm>
          <a:off x="9189162" y="682065"/>
          <a:ext cx="810000" cy="810000"/>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7425DA-54B2-4553-865C-DA91882AE5FF}">
      <dsp:nvSpPr>
        <dsp:cNvPr id="0" name=""/>
        <dsp:cNvSpPr/>
      </dsp:nvSpPr>
      <dsp:spPr>
        <a:xfrm>
          <a:off x="8694162" y="1825684"/>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baseline="0"/>
            <a:t>The activities in this module are designed to support you, as you develop the skill of writing deeply focused process notes.</a:t>
          </a:r>
          <a:endParaRPr lang="en-US" sz="1100" kern="1200"/>
        </a:p>
      </dsp:txBody>
      <dsp:txXfrm>
        <a:off x="8694162" y="1825684"/>
        <a:ext cx="1800000" cy="108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37C40C-B2B2-416A-A6AF-5005A68DD5F7}">
      <dsp:nvSpPr>
        <dsp:cNvPr id="0" name=""/>
        <dsp:cNvSpPr/>
      </dsp:nvSpPr>
      <dsp:spPr>
        <a:xfrm>
          <a:off x="0" y="877609"/>
          <a:ext cx="6900862" cy="16202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D0FA9-14C1-45B7-BCF5-C4BB58413DDB}">
      <dsp:nvSpPr>
        <dsp:cNvPr id="0" name=""/>
        <dsp:cNvSpPr/>
      </dsp:nvSpPr>
      <dsp:spPr>
        <a:xfrm>
          <a:off x="490111" y="1242155"/>
          <a:ext cx="891111" cy="891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E4A3B5-CCEC-4574-8F30-E364828FCB3E}">
      <dsp:nvSpPr>
        <dsp:cNvPr id="0" name=""/>
        <dsp:cNvSpPr/>
      </dsp:nvSpPr>
      <dsp:spPr>
        <a:xfrm>
          <a:off x="1871333" y="877609"/>
          <a:ext cx="5029528" cy="162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71" tIns="171471" rIns="171471" bIns="171471" numCol="1" spcCol="1270" anchor="ctr" anchorCtr="0">
          <a:noAutofit/>
        </a:bodyPr>
        <a:lstStyle/>
        <a:p>
          <a:pPr lvl="0" algn="l" defTabSz="755650">
            <a:lnSpc>
              <a:spcPct val="90000"/>
            </a:lnSpc>
            <a:spcBef>
              <a:spcPct val="0"/>
            </a:spcBef>
            <a:spcAft>
              <a:spcPct val="35000"/>
            </a:spcAft>
          </a:pPr>
          <a:r>
            <a:rPr lang="en-GB" sz="1700" kern="1200"/>
            <a:t>We have already discussed the purpose of reflection, but it can also be helpful to acknowledge the purpose of writing reflectively.</a:t>
          </a:r>
          <a:endParaRPr lang="en-US" sz="1700" kern="1200"/>
        </a:p>
      </dsp:txBody>
      <dsp:txXfrm>
        <a:off x="1871333" y="877609"/>
        <a:ext cx="5029528" cy="1620202"/>
      </dsp:txXfrm>
    </dsp:sp>
    <dsp:sp modelId="{000F5769-5E92-40DD-921A-67521CB18643}">
      <dsp:nvSpPr>
        <dsp:cNvPr id="0" name=""/>
        <dsp:cNvSpPr/>
      </dsp:nvSpPr>
      <dsp:spPr>
        <a:xfrm>
          <a:off x="0" y="2902862"/>
          <a:ext cx="6900862" cy="16202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E5642C-B90D-45CA-B4ED-7CCD87750371}">
      <dsp:nvSpPr>
        <dsp:cNvPr id="0" name=""/>
        <dsp:cNvSpPr/>
      </dsp:nvSpPr>
      <dsp:spPr>
        <a:xfrm>
          <a:off x="490111" y="3267407"/>
          <a:ext cx="891111" cy="89111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24F069-404C-45DC-9233-CCF137236E26}">
      <dsp:nvSpPr>
        <dsp:cNvPr id="0" name=""/>
        <dsp:cNvSpPr/>
      </dsp:nvSpPr>
      <dsp:spPr>
        <a:xfrm>
          <a:off x="1871333" y="2902862"/>
          <a:ext cx="5029528" cy="162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71" tIns="171471" rIns="171471" bIns="171471" numCol="1" spcCol="1270" anchor="ctr" anchorCtr="0">
          <a:noAutofit/>
        </a:bodyPr>
        <a:lstStyle/>
        <a:p>
          <a:pPr lvl="0" algn="l" defTabSz="755650">
            <a:lnSpc>
              <a:spcPct val="90000"/>
            </a:lnSpc>
            <a:spcBef>
              <a:spcPct val="0"/>
            </a:spcBef>
            <a:spcAft>
              <a:spcPct val="35000"/>
            </a:spcAft>
          </a:pPr>
          <a:r>
            <a:rPr lang="en-GB" sz="1700" kern="1200"/>
            <a:t>Not only are we reflecting on our experiences, but we're also writing down our thoughts about readings that we might have undertaken, or our response to a day of training. It can help to process some of our learning.</a:t>
          </a:r>
          <a:endParaRPr lang="en-US" sz="1700" kern="1200"/>
        </a:p>
      </dsp:txBody>
      <dsp:txXfrm>
        <a:off x="1871333" y="2902862"/>
        <a:ext cx="5029528" cy="162020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C01B71-392D-47EA-90C9-FF7F6AB517D6}" type="datetimeFigureOut">
              <a:rPr lang="en-GB"/>
              <a:t>01/10/2020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D37B0D-B992-49D2-81E9-88F176E2E4C5}" type="slidenum">
              <a:rPr lang="en-GB"/>
              <a:t>‹#›</a:t>
            </a:fld>
            <a:endParaRPr lang="en-GB"/>
          </a:p>
        </p:txBody>
      </p:sp>
    </p:spTree>
    <p:extLst>
      <p:ext uri="{BB962C8B-B14F-4D97-AF65-F5344CB8AC3E}">
        <p14:creationId xmlns:p14="http://schemas.microsoft.com/office/powerpoint/2010/main" val="3469229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96D37B0D-B992-49D2-81E9-88F176E2E4C5}" type="slidenum">
              <a:rPr lang="en-GB"/>
              <a:t>2</a:t>
            </a:fld>
            <a:endParaRPr lang="en-GB"/>
          </a:p>
        </p:txBody>
      </p:sp>
    </p:spTree>
    <p:extLst>
      <p:ext uri="{BB962C8B-B14F-4D97-AF65-F5344CB8AC3E}">
        <p14:creationId xmlns:p14="http://schemas.microsoft.com/office/powerpoint/2010/main" val="3690633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96D37B0D-B992-49D2-81E9-88F176E2E4C5}" type="slidenum">
              <a:rPr lang="en-GB"/>
              <a:t>3</a:t>
            </a:fld>
            <a:endParaRPr lang="en-GB"/>
          </a:p>
        </p:txBody>
      </p:sp>
    </p:spTree>
    <p:extLst>
      <p:ext uri="{BB962C8B-B14F-4D97-AF65-F5344CB8AC3E}">
        <p14:creationId xmlns:p14="http://schemas.microsoft.com/office/powerpoint/2010/main" val="323705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Thursday, October 1, 2020</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974586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Thursday, October 1, 2020</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817908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Thursday, October 1,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97069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Thursday, October 1,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32497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Thursday, October 1, 2020</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262967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Thursday, October 1, 2020</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673114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Thursday, October 1, 2020</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750248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Thursday, October 1,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739029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Thursday, October 1,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35904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Thursday, October 1,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268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Thursday, October 1,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92286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Thursday, October 1, 2020</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403128051"/>
      </p:ext>
    </p:extLst>
  </p:cSld>
  <p:clrMap bg1="dk1" tx1="lt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39"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8">
            <a:extLst>
              <a:ext uri="{FF2B5EF4-FFF2-40B4-BE49-F238E27FC236}">
                <a16:creationId xmlns:a16="http://schemas.microsoft.com/office/drawing/2014/main" id="{C56AE383-06A1-42D3-B1AF-CE22194F54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0">
            <a:extLst>
              <a:ext uri="{FF2B5EF4-FFF2-40B4-BE49-F238E27FC236}">
                <a16:creationId xmlns:a16="http://schemas.microsoft.com/office/drawing/2014/main" id="{3D70B90B-BED1-4715-9BFE-9622C47A2B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0000" y="728663"/>
            <a:ext cx="5015638" cy="2795738"/>
          </a:xfrm>
        </p:spPr>
        <p:txBody>
          <a:bodyPr>
            <a:normAutofit/>
          </a:bodyPr>
          <a:lstStyle/>
          <a:p>
            <a:r>
              <a:rPr lang="en-GB" dirty="0">
                <a:cs typeface="Calibri Light"/>
              </a:rPr>
              <a:t>What is Reflective Practice?</a:t>
            </a:r>
          </a:p>
        </p:txBody>
      </p:sp>
      <p:sp>
        <p:nvSpPr>
          <p:cNvPr id="3" name="Subtitle 2"/>
          <p:cNvSpPr>
            <a:spLocks noGrp="1"/>
          </p:cNvSpPr>
          <p:nvPr>
            <p:ph type="subTitle" idx="1"/>
          </p:nvPr>
        </p:nvSpPr>
        <p:spPr>
          <a:xfrm>
            <a:off x="720000" y="3830398"/>
            <a:ext cx="5015638" cy="2298939"/>
          </a:xfrm>
        </p:spPr>
        <p:txBody>
          <a:bodyPr vert="horz" lIns="0" tIns="0" rIns="0" bIns="0" rtlCol="0" anchor="t">
            <a:normAutofit/>
          </a:bodyPr>
          <a:lstStyle/>
          <a:p>
            <a:r>
              <a:rPr lang="en-GB" dirty="0">
                <a:solidFill>
                  <a:srgbClr val="FFFFFF"/>
                </a:solidFill>
              </a:rPr>
              <a:t>Lesson Two</a:t>
            </a:r>
            <a:endParaRPr lang="en-GB" dirty="0"/>
          </a:p>
        </p:txBody>
      </p:sp>
      <p:pic>
        <p:nvPicPr>
          <p:cNvPr id="34" name="Picture 3">
            <a:extLst>
              <a:ext uri="{FF2B5EF4-FFF2-40B4-BE49-F238E27FC236}">
                <a16:creationId xmlns:a16="http://schemas.microsoft.com/office/drawing/2014/main" id="{CBC8E9DE-5D9F-4EFB-917F-E12E48667F37}"/>
              </a:ext>
            </a:extLst>
          </p:cNvPr>
          <p:cNvPicPr>
            <a:picLocks noChangeAspect="1"/>
          </p:cNvPicPr>
          <p:nvPr/>
        </p:nvPicPr>
        <p:blipFill rotWithShape="1">
          <a:blip r:embed="rId2"/>
          <a:srcRect l="30561" r="12311" b="-7"/>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72DC1-9E2B-4660-BB52-0522CA9487FA}"/>
              </a:ext>
            </a:extLst>
          </p:cNvPr>
          <p:cNvSpPr>
            <a:spLocks noGrp="1"/>
          </p:cNvSpPr>
          <p:nvPr>
            <p:ph type="title"/>
          </p:nvPr>
        </p:nvSpPr>
        <p:spPr>
          <a:xfrm>
            <a:off x="6480000" y="619200"/>
            <a:ext cx="4991961" cy="1477328"/>
          </a:xfrm>
        </p:spPr>
        <p:txBody>
          <a:bodyPr wrap="square" anchor="ctr">
            <a:normAutofit/>
          </a:bodyPr>
          <a:lstStyle/>
          <a:p>
            <a:r>
              <a:rPr lang="en-GB"/>
              <a:t>Six Minutes Free Writing</a:t>
            </a:r>
          </a:p>
        </p:txBody>
      </p:sp>
      <p:pic>
        <p:nvPicPr>
          <p:cNvPr id="4" name="Picture 4" descr="A picture containing text&#10;&#10;Description automatically generated">
            <a:extLst>
              <a:ext uri="{FF2B5EF4-FFF2-40B4-BE49-F238E27FC236}">
                <a16:creationId xmlns:a16="http://schemas.microsoft.com/office/drawing/2014/main" id="{61D7973E-5C7D-43F4-8039-3E6F8E6CEC6C}"/>
              </a:ext>
            </a:extLst>
          </p:cNvPr>
          <p:cNvPicPr>
            <a:picLocks noChangeAspect="1"/>
          </p:cNvPicPr>
          <p:nvPr/>
        </p:nvPicPr>
        <p:blipFill rotWithShape="1">
          <a:blip r:embed="rId3"/>
          <a:srcRect r="42537" b="-1"/>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27634259-A58E-4F82-8F34-4F370EDC11C0}"/>
              </a:ext>
            </a:extLst>
          </p:cNvPr>
          <p:cNvSpPr>
            <a:spLocks noGrp="1"/>
          </p:cNvSpPr>
          <p:nvPr>
            <p:ph idx="1"/>
          </p:nvPr>
        </p:nvSpPr>
        <p:spPr>
          <a:xfrm>
            <a:off x="6480000" y="2541600"/>
            <a:ext cx="4991962" cy="3216273"/>
          </a:xfrm>
        </p:spPr>
        <p:txBody>
          <a:bodyPr vert="horz" lIns="0" tIns="0" rIns="0" bIns="0" rtlCol="0">
            <a:normAutofit/>
          </a:bodyPr>
          <a:lstStyle/>
          <a:p>
            <a:r>
              <a:rPr lang="en-GB"/>
              <a:t>Before we start the session this week, I'd like you to engage with Activity One on Moodle.</a:t>
            </a:r>
          </a:p>
          <a:p>
            <a:r>
              <a:rPr lang="en-GB"/>
              <a:t>Once you have completed this, I'd like you to return to these slides to begin this week's lesson.</a:t>
            </a:r>
            <a:endParaRPr lang="en-GB" dirty="0"/>
          </a:p>
        </p:txBody>
      </p:sp>
    </p:spTree>
    <p:extLst>
      <p:ext uri="{BB962C8B-B14F-4D97-AF65-F5344CB8AC3E}">
        <p14:creationId xmlns:p14="http://schemas.microsoft.com/office/powerpoint/2010/main" val="3324563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D1035C-3BF0-4FE0-B3A3-1062F86009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C8506-EC92-408A-B371-4D7157F6D481}"/>
              </a:ext>
            </a:extLst>
          </p:cNvPr>
          <p:cNvSpPr>
            <a:spLocks noGrp="1"/>
          </p:cNvSpPr>
          <p:nvPr>
            <p:ph type="title"/>
          </p:nvPr>
        </p:nvSpPr>
        <p:spPr>
          <a:xfrm>
            <a:off x="720000" y="619200"/>
            <a:ext cx="4991961" cy="1477328"/>
          </a:xfrm>
        </p:spPr>
        <p:txBody>
          <a:bodyPr wrap="square" anchor="ctr">
            <a:normAutofit/>
          </a:bodyPr>
          <a:lstStyle/>
          <a:p>
            <a:r>
              <a:rPr lang="en-GB"/>
              <a:t>Six Minute Writing Exercise</a:t>
            </a:r>
          </a:p>
        </p:txBody>
      </p:sp>
      <p:sp>
        <p:nvSpPr>
          <p:cNvPr id="3" name="Content Placeholder 2">
            <a:extLst>
              <a:ext uri="{FF2B5EF4-FFF2-40B4-BE49-F238E27FC236}">
                <a16:creationId xmlns:a16="http://schemas.microsoft.com/office/drawing/2014/main" id="{962C46BA-AF3B-4C28-A5F0-E3535A779D38}"/>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300"/>
              <a:t>This exercise had three different functions:</a:t>
            </a:r>
          </a:p>
          <a:p>
            <a:pPr>
              <a:lnSpc>
                <a:spcPct val="110000"/>
              </a:lnSpc>
            </a:pPr>
            <a:r>
              <a:rPr lang="en-GB" sz="1300"/>
              <a:t>It allowed you to just put anything that you wanted to on the page. No-one is going to read this, but it gives you the opportunity to just put words on the page and to get started.</a:t>
            </a:r>
          </a:p>
          <a:p>
            <a:pPr>
              <a:lnSpc>
                <a:spcPct val="110000"/>
              </a:lnSpc>
            </a:pPr>
            <a:r>
              <a:rPr lang="en-GB" sz="1300">
                <a:ea typeface="+mn-lt"/>
                <a:cs typeface="+mn-lt"/>
              </a:rPr>
              <a:t>It allowed you time to just put aside anything else that had been pressing for the day and gave you permission to lay it aside until later. It's an opportunity to de-clutter the brain.</a:t>
            </a:r>
          </a:p>
          <a:p>
            <a:pPr>
              <a:lnSpc>
                <a:spcPct val="110000"/>
              </a:lnSpc>
            </a:pPr>
            <a:r>
              <a:rPr lang="en-GB" sz="1300"/>
              <a:t>Six minutes of time allows an opportunity for the creative ideas that might be sitting at the back of your mind to start wriggling their way forward and come onto the page. You aren't censoring yourself; you're simply putting everything on paper for six whole minutes.</a:t>
            </a:r>
          </a:p>
        </p:txBody>
      </p:sp>
      <p:pic>
        <p:nvPicPr>
          <p:cNvPr id="4" name="Picture 4" descr="A picture containing pencil, table&#10;&#10;Description automatically generated">
            <a:extLst>
              <a:ext uri="{FF2B5EF4-FFF2-40B4-BE49-F238E27FC236}">
                <a16:creationId xmlns:a16="http://schemas.microsoft.com/office/drawing/2014/main" id="{A9E53712-C579-4C18-BC0E-17361B8C4189}"/>
              </a:ext>
            </a:extLst>
          </p:cNvPr>
          <p:cNvPicPr>
            <a:picLocks noChangeAspect="1"/>
          </p:cNvPicPr>
          <p:nvPr/>
        </p:nvPicPr>
        <p:blipFill rotWithShape="1">
          <a:blip r:embed="rId3"/>
          <a:srcRect t="9173" r="-2" b="-2"/>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2192240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66A75-5963-4EFF-B5BD-5F8751578984}"/>
              </a:ext>
            </a:extLst>
          </p:cNvPr>
          <p:cNvSpPr>
            <a:spLocks noGrp="1"/>
          </p:cNvSpPr>
          <p:nvPr>
            <p:ph type="title"/>
          </p:nvPr>
        </p:nvSpPr>
        <p:spPr>
          <a:xfrm>
            <a:off x="720000" y="619200"/>
            <a:ext cx="10728322" cy="681586"/>
          </a:xfrm>
        </p:spPr>
        <p:txBody>
          <a:bodyPr wrap="square">
            <a:normAutofit/>
          </a:bodyPr>
          <a:lstStyle/>
          <a:p>
            <a:r>
              <a:rPr lang="en-GB"/>
              <a:t>Activities</a:t>
            </a:r>
          </a:p>
        </p:txBody>
      </p:sp>
      <p:sp useBgFill="1">
        <p:nvSpPr>
          <p:cNvPr id="15"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6" name="Content Placeholder 2">
            <a:extLst>
              <a:ext uri="{FF2B5EF4-FFF2-40B4-BE49-F238E27FC236}">
                <a16:creationId xmlns:a16="http://schemas.microsoft.com/office/drawing/2014/main" id="{4699987C-C9FC-4858-AC50-8BE094172AD5}"/>
              </a:ext>
            </a:extLst>
          </p:cNvPr>
          <p:cNvGraphicFramePr>
            <a:graphicFrameLocks noGrp="1"/>
          </p:cNvGraphicFramePr>
          <p:nvPr>
            <p:ph idx="1"/>
            <p:extLst>
              <p:ext uri="{D42A27DB-BD31-4B8C-83A1-F6EECF244321}">
                <p14:modId xmlns:p14="http://schemas.microsoft.com/office/powerpoint/2010/main" val="814671252"/>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6793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D1035C-3BF0-4FE0-B3A3-1062F86009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51542-7B51-4EC9-8F00-47965B1DADA5}"/>
              </a:ext>
            </a:extLst>
          </p:cNvPr>
          <p:cNvSpPr>
            <a:spLocks noGrp="1"/>
          </p:cNvSpPr>
          <p:nvPr>
            <p:ph type="title"/>
          </p:nvPr>
        </p:nvSpPr>
        <p:spPr>
          <a:xfrm>
            <a:off x="720000" y="619200"/>
            <a:ext cx="4991961" cy="1477328"/>
          </a:xfrm>
        </p:spPr>
        <p:txBody>
          <a:bodyPr wrap="square" anchor="ctr">
            <a:normAutofit/>
          </a:bodyPr>
          <a:lstStyle/>
          <a:p>
            <a:r>
              <a:rPr lang="en-GB"/>
              <a:t>Lecture Two: Aims</a:t>
            </a:r>
            <a:endParaRPr lang="en-GB" dirty="0"/>
          </a:p>
        </p:txBody>
      </p:sp>
      <p:sp>
        <p:nvSpPr>
          <p:cNvPr id="3" name="Content Placeholder 2">
            <a:extLst>
              <a:ext uri="{FF2B5EF4-FFF2-40B4-BE49-F238E27FC236}">
                <a16:creationId xmlns:a16="http://schemas.microsoft.com/office/drawing/2014/main" id="{29F29640-6546-4C15-961D-FC4880A42A73}"/>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700"/>
              <a:t>To support you with understanding the difference between reflection and reflective practice and reflexivity</a:t>
            </a:r>
          </a:p>
          <a:p>
            <a:pPr>
              <a:lnSpc>
                <a:spcPct val="110000"/>
              </a:lnSpc>
            </a:pPr>
            <a:r>
              <a:rPr lang="en-GB" sz="1700"/>
              <a:t>To introduce you to reflection-in and reflection-on practice (Donald Schön)</a:t>
            </a:r>
          </a:p>
          <a:p>
            <a:pPr>
              <a:lnSpc>
                <a:spcPct val="110000"/>
              </a:lnSpc>
            </a:pPr>
            <a:r>
              <a:rPr lang="en-GB" sz="1700"/>
              <a:t>Support you with clear focus on your reflective writing</a:t>
            </a:r>
          </a:p>
          <a:p>
            <a:pPr>
              <a:lnSpc>
                <a:spcPct val="110000"/>
              </a:lnSpc>
            </a:pPr>
            <a:r>
              <a:rPr lang="en-GB" sz="1700"/>
              <a:t>Provide a structure to enable reflective writing</a:t>
            </a:r>
          </a:p>
          <a:p>
            <a:pPr>
              <a:lnSpc>
                <a:spcPct val="110000"/>
              </a:lnSpc>
            </a:pPr>
            <a:r>
              <a:rPr lang="en-GB" sz="1700"/>
              <a:t>Explore conversational, dialogical writing</a:t>
            </a:r>
          </a:p>
        </p:txBody>
      </p:sp>
      <p:pic>
        <p:nvPicPr>
          <p:cNvPr id="4" name="Picture 4" descr="A picture containing grass, outdoor, table, sitting&#10;&#10;Description automatically generated">
            <a:extLst>
              <a:ext uri="{FF2B5EF4-FFF2-40B4-BE49-F238E27FC236}">
                <a16:creationId xmlns:a16="http://schemas.microsoft.com/office/drawing/2014/main" id="{54ED21DC-5186-4C14-BF19-EC4D90FEB6EB}"/>
              </a:ext>
            </a:extLst>
          </p:cNvPr>
          <p:cNvPicPr>
            <a:picLocks noChangeAspect="1"/>
          </p:cNvPicPr>
          <p:nvPr/>
        </p:nvPicPr>
        <p:blipFill rotWithShape="1">
          <a:blip r:embed="rId2"/>
          <a:srcRect l="6251" r="38838"/>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185341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AE107-EC56-4FB9-80B1-5D96BD664778}"/>
              </a:ext>
            </a:extLst>
          </p:cNvPr>
          <p:cNvSpPr>
            <a:spLocks noGrp="1"/>
          </p:cNvSpPr>
          <p:nvPr>
            <p:ph type="title"/>
          </p:nvPr>
        </p:nvSpPr>
        <p:spPr/>
        <p:txBody>
          <a:bodyPr/>
          <a:lstStyle/>
          <a:p>
            <a:r>
              <a:rPr lang="en-GB" dirty="0"/>
              <a:t>Introduction</a:t>
            </a:r>
          </a:p>
        </p:txBody>
      </p:sp>
      <p:graphicFrame>
        <p:nvGraphicFramePr>
          <p:cNvPr id="10" name="Content Placeholder 2">
            <a:extLst>
              <a:ext uri="{FF2B5EF4-FFF2-40B4-BE49-F238E27FC236}">
                <a16:creationId xmlns:a16="http://schemas.microsoft.com/office/drawing/2014/main" id="{40B08351-0480-4A18-AC2D-4AABF8A5D614}"/>
              </a:ext>
            </a:extLst>
          </p:cNvPr>
          <p:cNvGraphicFramePr>
            <a:graphicFrameLocks noGrp="1"/>
          </p:cNvGraphicFramePr>
          <p:nvPr>
            <p:ph idx="1"/>
          </p:nvPr>
        </p:nvGraphicFramePr>
        <p:xfrm>
          <a:off x="720000" y="2541600"/>
          <a:ext cx="10728325" cy="32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8567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69CF112-CE49-4CE6-991F-E4A6FCAD4E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water, outdoor, bird, sitting&#10;&#10;Description automatically generated">
            <a:extLst>
              <a:ext uri="{FF2B5EF4-FFF2-40B4-BE49-F238E27FC236}">
                <a16:creationId xmlns:a16="http://schemas.microsoft.com/office/drawing/2014/main" id="{C6810E9E-247C-4BA7-92A5-18EB28AF52CE}"/>
              </a:ext>
            </a:extLst>
          </p:cNvPr>
          <p:cNvPicPr>
            <a:picLocks noChangeAspect="1"/>
          </p:cNvPicPr>
          <p:nvPr/>
        </p:nvPicPr>
        <p:blipFill rotWithShape="1">
          <a:blip r:embed="rId2"/>
          <a:srcRect t="5783" r="-2" b="-2"/>
          <a:stretch/>
        </p:blipFill>
        <p:spPr>
          <a:xfrm>
            <a:off x="7333307" y="10"/>
            <a:ext cx="4858695" cy="6857990"/>
          </a:xfrm>
          <a:custGeom>
            <a:avLst/>
            <a:gdLst/>
            <a:ahLst/>
            <a:cxnLst/>
            <a:rect l="l" t="t" r="r" b="b"/>
            <a:pathLst>
              <a:path w="4858695" h="6858000">
                <a:moveTo>
                  <a:pt x="492746" y="0"/>
                </a:moveTo>
                <a:lnTo>
                  <a:pt x="4858695" y="0"/>
                </a:lnTo>
                <a:lnTo>
                  <a:pt x="4858695" y="6858000"/>
                </a:lnTo>
                <a:lnTo>
                  <a:pt x="0" y="6858000"/>
                </a:lnTo>
                <a:lnTo>
                  <a:pt x="8292" y="6849586"/>
                </a:lnTo>
                <a:cubicBezTo>
                  <a:pt x="364724" y="6471364"/>
                  <a:pt x="1039362" y="5693031"/>
                  <a:pt x="1267733" y="4893468"/>
                </a:cubicBezTo>
                <a:cubicBezTo>
                  <a:pt x="1496104" y="4093905"/>
                  <a:pt x="1464141" y="2947616"/>
                  <a:pt x="1378520" y="2052209"/>
                </a:cubicBezTo>
                <a:cubicBezTo>
                  <a:pt x="1292899" y="1156802"/>
                  <a:pt x="980727" y="345663"/>
                  <a:pt x="492746" y="0"/>
                </a:cubicBezTo>
                <a:close/>
              </a:path>
            </a:pathLst>
          </a:custGeom>
        </p:spPr>
      </p:pic>
      <p:sp>
        <p:nvSpPr>
          <p:cNvPr id="2" name="Title 1">
            <a:extLst>
              <a:ext uri="{FF2B5EF4-FFF2-40B4-BE49-F238E27FC236}">
                <a16:creationId xmlns:a16="http://schemas.microsoft.com/office/drawing/2014/main" id="{12C80EA9-AF7F-466C-B5DE-5B88B1A58D5E}"/>
              </a:ext>
            </a:extLst>
          </p:cNvPr>
          <p:cNvSpPr>
            <a:spLocks noGrp="1"/>
          </p:cNvSpPr>
          <p:nvPr>
            <p:ph type="title"/>
          </p:nvPr>
        </p:nvSpPr>
        <p:spPr>
          <a:xfrm>
            <a:off x="720000" y="619200"/>
            <a:ext cx="6923812" cy="1477328"/>
          </a:xfrm>
        </p:spPr>
        <p:txBody>
          <a:bodyPr wrap="square" anchor="ctr">
            <a:normAutofit/>
          </a:bodyPr>
          <a:lstStyle/>
          <a:p>
            <a:r>
              <a:rPr lang="en-GB"/>
              <a:t>Why do we need to engage with reflective practice?</a:t>
            </a:r>
          </a:p>
        </p:txBody>
      </p:sp>
      <p:sp>
        <p:nvSpPr>
          <p:cNvPr id="3" name="Content Placeholder 2">
            <a:extLst>
              <a:ext uri="{FF2B5EF4-FFF2-40B4-BE49-F238E27FC236}">
                <a16:creationId xmlns:a16="http://schemas.microsoft.com/office/drawing/2014/main" id="{3682E0F6-72AA-4B4F-94C0-B99080437C8D}"/>
              </a:ext>
            </a:extLst>
          </p:cNvPr>
          <p:cNvSpPr>
            <a:spLocks noGrp="1"/>
          </p:cNvSpPr>
          <p:nvPr>
            <p:ph idx="1"/>
          </p:nvPr>
        </p:nvSpPr>
        <p:spPr>
          <a:xfrm>
            <a:off x="719999" y="2541600"/>
            <a:ext cx="6923813" cy="3216273"/>
          </a:xfrm>
        </p:spPr>
        <p:txBody>
          <a:bodyPr vert="horz" lIns="0" tIns="0" rIns="0" bIns="0" rtlCol="0">
            <a:normAutofit/>
          </a:bodyPr>
          <a:lstStyle/>
          <a:p>
            <a:pPr>
              <a:lnSpc>
                <a:spcPct val="110000"/>
              </a:lnSpc>
            </a:pPr>
            <a:r>
              <a:rPr lang="en-GB" sz="1700"/>
              <a:t>What is the value of reflection, why do we need to do this and how can it help?</a:t>
            </a:r>
          </a:p>
          <a:p>
            <a:pPr>
              <a:lnSpc>
                <a:spcPct val="110000"/>
              </a:lnSpc>
            </a:pPr>
            <a:r>
              <a:rPr lang="en-GB" sz="1700"/>
              <a:t>When working within Counselling and Psychotherapy we are constantly engaging in a process of reflection. We are looking inwardly at all that we are doing, assessing it, reflecting on it, processing mistakes or behaviours and looking at how we might change for next time.</a:t>
            </a:r>
          </a:p>
          <a:p>
            <a:pPr>
              <a:lnSpc>
                <a:spcPct val="110000"/>
              </a:lnSpc>
            </a:pPr>
            <a:r>
              <a:rPr lang="en-GB" sz="1700"/>
              <a:t>The practice of Counselling and Psychotherapy is built on self-reflection and personal development, in addition to theoretical understanding and skill development.</a:t>
            </a:r>
          </a:p>
        </p:txBody>
      </p:sp>
    </p:spTree>
    <p:extLst>
      <p:ext uri="{BB962C8B-B14F-4D97-AF65-F5344CB8AC3E}">
        <p14:creationId xmlns:p14="http://schemas.microsoft.com/office/powerpoint/2010/main" val="1474334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CD7F1F-99DD-489E-94AE-07CB961D617E}"/>
              </a:ext>
            </a:extLst>
          </p:cNvPr>
          <p:cNvSpPr>
            <a:spLocks noGrp="1"/>
          </p:cNvSpPr>
          <p:nvPr>
            <p:ph type="title"/>
          </p:nvPr>
        </p:nvSpPr>
        <p:spPr>
          <a:xfrm>
            <a:off x="720000" y="619200"/>
            <a:ext cx="4991961" cy="1477328"/>
          </a:xfrm>
        </p:spPr>
        <p:txBody>
          <a:bodyPr wrap="square" anchor="ctr">
            <a:normAutofit/>
          </a:bodyPr>
          <a:lstStyle/>
          <a:p>
            <a:r>
              <a:rPr lang="en-GB"/>
              <a:t>The process of looking back</a:t>
            </a:r>
          </a:p>
        </p:txBody>
      </p:sp>
      <p:sp>
        <p:nvSpPr>
          <p:cNvPr id="3" name="Content Placeholder 2">
            <a:extLst>
              <a:ext uri="{FF2B5EF4-FFF2-40B4-BE49-F238E27FC236}">
                <a16:creationId xmlns:a16="http://schemas.microsoft.com/office/drawing/2014/main" id="{3D0B4EAB-F212-49A2-B3B2-3AD60E86C3F4}"/>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300"/>
              <a:t>Reflective practice allows Counsellors and Psychotherapists an opportunity to consider their work, their studies, relationships with peers, colleagues, family, wider society and cultures.</a:t>
            </a:r>
          </a:p>
          <a:p>
            <a:pPr>
              <a:lnSpc>
                <a:spcPct val="110000"/>
              </a:lnSpc>
            </a:pPr>
            <a:r>
              <a:rPr lang="en-GB" sz="1300"/>
              <a:t>To be an effective and engaged therapist, it is important that we explore ways that will allow us to engage with people, that is grounded in our own experience, our values and cultural context. But we need to reflect on this to acknowledge how our own experiences might influence, engage or detract from each session with a client.</a:t>
            </a:r>
          </a:p>
          <a:p>
            <a:pPr>
              <a:lnSpc>
                <a:spcPct val="110000"/>
              </a:lnSpc>
            </a:pPr>
            <a:r>
              <a:rPr lang="en-GB" sz="1300"/>
              <a:t>As mentioned last week, allowing time for reflection encourages greater empathic understanding, provides health benefits and reduces the risk of stress.</a:t>
            </a:r>
          </a:p>
          <a:p>
            <a:pPr marL="0" indent="0">
              <a:lnSpc>
                <a:spcPct val="110000"/>
              </a:lnSpc>
              <a:buNone/>
            </a:pPr>
            <a:endParaRPr lang="en-GB" sz="1300"/>
          </a:p>
        </p:txBody>
      </p:sp>
      <p:pic>
        <p:nvPicPr>
          <p:cNvPr id="4" name="Picture 4" descr="A group of people standing in front of a crowd&#10;&#10;Description automatically generated">
            <a:extLst>
              <a:ext uri="{FF2B5EF4-FFF2-40B4-BE49-F238E27FC236}">
                <a16:creationId xmlns:a16="http://schemas.microsoft.com/office/drawing/2014/main" id="{54620A01-9A34-4D3D-8D98-5ADDE3486908}"/>
              </a:ext>
            </a:extLst>
          </p:cNvPr>
          <p:cNvPicPr>
            <a:picLocks noChangeAspect="1"/>
          </p:cNvPicPr>
          <p:nvPr/>
        </p:nvPicPr>
        <p:blipFill rotWithShape="1">
          <a:blip r:embed="rId2"/>
          <a:srcRect l="16267" r="17508"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1892421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7E36D83B-FFDD-4B74-8218-5C27D42299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DBCF0890-1109-41C4-9FED-BCA313E724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41E9DC-D8E8-454A-9EE8-BBDEE1FE3C6D}"/>
              </a:ext>
            </a:extLst>
          </p:cNvPr>
          <p:cNvSpPr>
            <a:spLocks noGrp="1"/>
          </p:cNvSpPr>
          <p:nvPr>
            <p:ph type="title"/>
          </p:nvPr>
        </p:nvSpPr>
        <p:spPr>
          <a:xfrm>
            <a:off x="8364538" y="619200"/>
            <a:ext cx="3107463" cy="5510138"/>
          </a:xfrm>
        </p:spPr>
        <p:txBody>
          <a:bodyPr>
            <a:normAutofit/>
          </a:bodyPr>
          <a:lstStyle/>
          <a:p>
            <a:r>
              <a:rPr lang="en-GB"/>
              <a:t>Metaphorical Mirrors and Lenses</a:t>
            </a:r>
          </a:p>
        </p:txBody>
      </p:sp>
      <p:sp useBgFill="1">
        <p:nvSpPr>
          <p:cNvPr id="25"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26" name="Content Placeholder 2">
            <a:extLst>
              <a:ext uri="{FF2B5EF4-FFF2-40B4-BE49-F238E27FC236}">
                <a16:creationId xmlns:a16="http://schemas.microsoft.com/office/drawing/2014/main" id="{DE4F536A-9174-496A-9717-F7F01913A647}"/>
              </a:ext>
            </a:extLst>
          </p:cNvPr>
          <p:cNvGraphicFramePr>
            <a:graphicFrameLocks noGrp="1"/>
          </p:cNvGraphicFramePr>
          <p:nvPr>
            <p:ph idx="1"/>
            <p:extLst>
              <p:ext uri="{D42A27DB-BD31-4B8C-83A1-F6EECF244321}">
                <p14:modId xmlns:p14="http://schemas.microsoft.com/office/powerpoint/2010/main" val="3313497892"/>
              </p:ext>
            </p:extLst>
          </p:nvPr>
        </p:nvGraphicFramePr>
        <p:xfrm>
          <a:off x="720000"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277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E619A-64CC-42E9-80E0-10E8BE7A5E73}"/>
              </a:ext>
            </a:extLst>
          </p:cNvPr>
          <p:cNvSpPr>
            <a:spLocks noGrp="1"/>
          </p:cNvSpPr>
          <p:nvPr>
            <p:ph type="title"/>
          </p:nvPr>
        </p:nvSpPr>
        <p:spPr>
          <a:xfrm>
            <a:off x="720000" y="619200"/>
            <a:ext cx="4991961" cy="1477328"/>
          </a:xfrm>
        </p:spPr>
        <p:txBody>
          <a:bodyPr wrap="square" anchor="ctr">
            <a:normAutofit/>
          </a:bodyPr>
          <a:lstStyle/>
          <a:p>
            <a:r>
              <a:rPr lang="en-GB"/>
              <a:t>Activity Two</a:t>
            </a:r>
          </a:p>
        </p:txBody>
      </p:sp>
      <p:sp>
        <p:nvSpPr>
          <p:cNvPr id="3" name="Content Placeholder 2">
            <a:extLst>
              <a:ext uri="{FF2B5EF4-FFF2-40B4-BE49-F238E27FC236}">
                <a16:creationId xmlns:a16="http://schemas.microsoft.com/office/drawing/2014/main" id="{D24AB788-9E81-4E2E-955E-8EEF12EE24FD}"/>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600"/>
              <a:t>Writing your autobiography.</a:t>
            </a:r>
          </a:p>
          <a:p>
            <a:pPr>
              <a:lnSpc>
                <a:spcPct val="110000"/>
              </a:lnSpc>
            </a:pPr>
            <a:r>
              <a:rPr lang="en-GB" sz="1600"/>
              <a:t>On Moodle you will find activity two. The purpose of this activity is to understand your own development over time. It allows you to explore how you have responded to external situations and demands.</a:t>
            </a:r>
          </a:p>
          <a:p>
            <a:pPr>
              <a:lnSpc>
                <a:spcPct val="110000"/>
              </a:lnSpc>
            </a:pPr>
            <a:r>
              <a:rPr lang="en-GB" sz="1600"/>
              <a:t>Engaging in your own story and self-awareness will allow you to understand your own reactions to clients. It will help you to empathise further with client stories. It is reflexive practice.</a:t>
            </a:r>
          </a:p>
        </p:txBody>
      </p:sp>
      <p:pic>
        <p:nvPicPr>
          <p:cNvPr id="4" name="Picture 4" descr="A picture containing food, blue, table, painted&#10;&#10;Description automatically generated">
            <a:extLst>
              <a:ext uri="{FF2B5EF4-FFF2-40B4-BE49-F238E27FC236}">
                <a16:creationId xmlns:a16="http://schemas.microsoft.com/office/drawing/2014/main" id="{9FAEAB12-A8E0-4B5A-990F-26ED8B564035}"/>
              </a:ext>
            </a:extLst>
          </p:cNvPr>
          <p:cNvPicPr>
            <a:picLocks noChangeAspect="1"/>
          </p:cNvPicPr>
          <p:nvPr/>
        </p:nvPicPr>
        <p:blipFill rotWithShape="1">
          <a:blip r:embed="rId2"/>
          <a:srcRect l="12" r="774" b="-2"/>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3356512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0">
            <a:extLst>
              <a:ext uri="{FF2B5EF4-FFF2-40B4-BE49-F238E27FC236}">
                <a16:creationId xmlns:a16="http://schemas.microsoft.com/office/drawing/2014/main" id="{7FEECB93-933C-477B-BC7D-C2F2F6271A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body of water with a mountain in the background&#10;&#10;Description automatically generated">
            <a:extLst>
              <a:ext uri="{FF2B5EF4-FFF2-40B4-BE49-F238E27FC236}">
                <a16:creationId xmlns:a16="http://schemas.microsoft.com/office/drawing/2014/main" id="{8D3EC325-AD05-4482-A89F-F0D92BA2F3AE}"/>
              </a:ext>
            </a:extLst>
          </p:cNvPr>
          <p:cNvPicPr>
            <a:picLocks noGrp="1" noChangeAspect="1"/>
          </p:cNvPicPr>
          <p:nvPr>
            <p:ph idx="1"/>
          </p:nvPr>
        </p:nvPicPr>
        <p:blipFill rotWithShape="1">
          <a:blip r:embed="rId2"/>
          <a:srcRect t="10059" b="5672"/>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8" name="Rectangle 12">
            <a:extLst>
              <a:ext uri="{FF2B5EF4-FFF2-40B4-BE49-F238E27FC236}">
                <a16:creationId xmlns:a16="http://schemas.microsoft.com/office/drawing/2014/main" id="{497BC505-FE0C-4637-A29D-B71DFBBBAA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9629F6-FFB9-4980-8B79-AB354A5E812C}"/>
              </a:ext>
            </a:extLst>
          </p:cNvPr>
          <p:cNvSpPr>
            <a:spLocks noGrp="1"/>
          </p:cNvSpPr>
          <p:nvPr>
            <p:ph type="title"/>
          </p:nvPr>
        </p:nvSpPr>
        <p:spPr>
          <a:xfrm>
            <a:off x="720000" y="1455847"/>
            <a:ext cx="5015638" cy="2068553"/>
          </a:xfrm>
        </p:spPr>
        <p:txBody>
          <a:bodyPr vert="horz" wrap="square" lIns="0" tIns="0" rIns="0" bIns="0" rtlCol="0" anchor="b" anchorCtr="0">
            <a:normAutofit/>
          </a:bodyPr>
          <a:lstStyle/>
          <a:p>
            <a:pPr algn="ctr">
              <a:lnSpc>
                <a:spcPct val="90000"/>
              </a:lnSpc>
            </a:pPr>
            <a:r>
              <a:rPr lang="en-US" sz="4300" spc="-100"/>
              <a:t>Donald Schön and The Reflective Practitioner</a:t>
            </a:r>
          </a:p>
        </p:txBody>
      </p:sp>
      <p:grpSp>
        <p:nvGrpSpPr>
          <p:cNvPr id="10" name="Group 14">
            <a:extLst>
              <a:ext uri="{FF2B5EF4-FFF2-40B4-BE49-F238E27FC236}">
                <a16:creationId xmlns:a16="http://schemas.microsoft.com/office/drawing/2014/main" id="{F2FD01A0-E6FF-41CD-AEBD-279232B90D4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65602" y="317452"/>
            <a:ext cx="2088038" cy="719230"/>
            <a:chOff x="4532666" y="505937"/>
            <a:chExt cx="2981730" cy="1027064"/>
          </a:xfrm>
        </p:grpSpPr>
        <p:sp>
          <p:nvSpPr>
            <p:cNvPr id="16"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0" name="Group 19">
            <a:extLst>
              <a:ext uri="{FF2B5EF4-FFF2-40B4-BE49-F238E27FC236}">
                <a16:creationId xmlns:a16="http://schemas.microsoft.com/office/drawing/2014/main" id="{3C9AA14C-80A4-427C-A911-28CD20C56E5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17356" y="5503147"/>
            <a:ext cx="2117174" cy="588806"/>
            <a:chOff x="4549904" y="5078157"/>
            <a:chExt cx="3023338" cy="840818"/>
          </a:xfrm>
        </p:grpSpPr>
        <p:sp>
          <p:nvSpPr>
            <p:cNvPr id="21"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3"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3072648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9D6223-8D87-4038-BE74-D5224B024F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6FBF49-EC0D-4E09-A77B-DB4E8257E7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3AA13D0-BF0A-4B8F-9FD6-CAE2DCD939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9705717" cy="6858000"/>
          </a:xfrm>
          <a:custGeom>
            <a:avLst/>
            <a:gdLst>
              <a:gd name="connsiteX0" fmla="*/ 0 w 9705717"/>
              <a:gd name="connsiteY0" fmla="*/ 0 h 6858000"/>
              <a:gd name="connsiteX1" fmla="*/ 8892014 w 9705717"/>
              <a:gd name="connsiteY1" fmla="*/ 0 h 6858000"/>
              <a:gd name="connsiteX2" fmla="*/ 8948109 w 9705717"/>
              <a:gd name="connsiteY2" fmla="*/ 119185 h 6858000"/>
              <a:gd name="connsiteX3" fmla="*/ 9361712 w 9705717"/>
              <a:gd name="connsiteY3" fmla="*/ 1009060 h 6858000"/>
              <a:gd name="connsiteX4" fmla="*/ 9569814 w 9705717"/>
              <a:gd name="connsiteY4" fmla="*/ 4722415 h 6858000"/>
              <a:gd name="connsiteX5" fmla="*/ 8937785 w 9705717"/>
              <a:gd name="connsiteY5" fmla="*/ 6619105 h 6858000"/>
              <a:gd name="connsiteX6" fmla="*/ 8749280 w 9705717"/>
              <a:gd name="connsiteY6" fmla="*/ 6858000 h 6858000"/>
              <a:gd name="connsiteX7" fmla="*/ 0 w 9705717"/>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705717" h="6858000">
                <a:moveTo>
                  <a:pt x="0" y="0"/>
                </a:moveTo>
                <a:lnTo>
                  <a:pt x="8892014" y="0"/>
                </a:lnTo>
                <a:lnTo>
                  <a:pt x="8948109" y="119185"/>
                </a:lnTo>
                <a:cubicBezTo>
                  <a:pt x="9080774" y="406683"/>
                  <a:pt x="9216041" y="706568"/>
                  <a:pt x="9361712" y="1009060"/>
                </a:cubicBezTo>
                <a:cubicBezTo>
                  <a:pt x="9986018" y="2093861"/>
                  <a:pt x="9569814" y="4346908"/>
                  <a:pt x="9569814" y="4722415"/>
                </a:cubicBezTo>
                <a:cubicBezTo>
                  <a:pt x="9569814" y="5635108"/>
                  <a:pt x="9260912" y="6189243"/>
                  <a:pt x="8937785" y="6619105"/>
                </a:cubicBezTo>
                <a:lnTo>
                  <a:pt x="874928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55026097-8A69-40E1-9FAE-234101287B28}"/>
              </a:ext>
            </a:extLst>
          </p:cNvPr>
          <p:cNvSpPr>
            <a:spLocks noGrp="1"/>
          </p:cNvSpPr>
          <p:nvPr>
            <p:ph type="title"/>
          </p:nvPr>
        </p:nvSpPr>
        <p:spPr>
          <a:xfrm>
            <a:off x="720000" y="619200"/>
            <a:ext cx="6911974" cy="1477328"/>
          </a:xfrm>
        </p:spPr>
        <p:txBody>
          <a:bodyPr wrap="square" anchor="ctr">
            <a:normAutofit/>
          </a:bodyPr>
          <a:lstStyle/>
          <a:p>
            <a:r>
              <a:rPr lang="en-GB"/>
              <a:t>Donald Schön - Reflection-On and Reflection-in Action</a:t>
            </a:r>
          </a:p>
        </p:txBody>
      </p:sp>
      <p:sp>
        <p:nvSpPr>
          <p:cNvPr id="3" name="Content Placeholder 2">
            <a:extLst>
              <a:ext uri="{FF2B5EF4-FFF2-40B4-BE49-F238E27FC236}">
                <a16:creationId xmlns:a16="http://schemas.microsoft.com/office/drawing/2014/main" id="{D3A8E44C-F0B1-4023-9864-C83DAE5EB968}"/>
              </a:ext>
            </a:extLst>
          </p:cNvPr>
          <p:cNvSpPr>
            <a:spLocks noGrp="1"/>
          </p:cNvSpPr>
          <p:nvPr>
            <p:ph idx="1"/>
          </p:nvPr>
        </p:nvSpPr>
        <p:spPr>
          <a:xfrm>
            <a:off x="720000" y="2541600"/>
            <a:ext cx="6911975" cy="3216273"/>
          </a:xfrm>
        </p:spPr>
        <p:txBody>
          <a:bodyPr vert="horz" lIns="0" tIns="0" rIns="0" bIns="0" rtlCol="0">
            <a:normAutofit/>
          </a:bodyPr>
          <a:lstStyle/>
          <a:p>
            <a:pPr>
              <a:lnSpc>
                <a:spcPct val="110000"/>
              </a:lnSpc>
            </a:pPr>
            <a:r>
              <a:rPr lang="en-GB" sz="1700"/>
              <a:t>In 1983 Donald Sch</a:t>
            </a:r>
            <a:r>
              <a:rPr lang="en-US" sz="1700"/>
              <a:t>ön produced his seminal book '</a:t>
            </a:r>
            <a:r>
              <a:rPr lang="en-US" sz="1700" i="1"/>
              <a:t>The Reflective Practitioner'</a:t>
            </a:r>
            <a:r>
              <a:rPr lang="en-US" sz="1700"/>
              <a:t> , he is often regarded as the '</a:t>
            </a:r>
            <a:r>
              <a:rPr lang="en-US" sz="1700" i="1"/>
              <a:t>father of reflective practice</a:t>
            </a:r>
            <a:r>
              <a:rPr lang="en-US" sz="1700"/>
              <a:t>'</a:t>
            </a:r>
            <a:r>
              <a:rPr lang="en-US" sz="1700" i="1"/>
              <a:t>. </a:t>
            </a:r>
            <a:r>
              <a:rPr lang="en-US" sz="1700"/>
              <a:t>Within his writings Schön suggested that practitioners need to engage at a deeper level with their practice, whether that is within nursing, teaching, social work or therapy.</a:t>
            </a:r>
          </a:p>
          <a:p>
            <a:pPr>
              <a:lnSpc>
                <a:spcPct val="110000"/>
              </a:lnSpc>
            </a:pPr>
            <a:r>
              <a:rPr lang="en-US" sz="1700"/>
              <a:t>He felt that practitioners need to reflect on their work on a continual basis.</a:t>
            </a:r>
          </a:p>
          <a:p>
            <a:pPr>
              <a:lnSpc>
                <a:spcPct val="110000"/>
              </a:lnSpc>
            </a:pPr>
            <a:r>
              <a:rPr lang="en-US" sz="1700"/>
              <a:t>His ideas were highly influential and have developed to become a cornerstone of many training and supervision professions.</a:t>
            </a:r>
          </a:p>
        </p:txBody>
      </p:sp>
      <p:sp>
        <p:nvSpPr>
          <p:cNvPr id="14" name="Freeform 10">
            <a:extLst>
              <a:ext uri="{FF2B5EF4-FFF2-40B4-BE49-F238E27FC236}">
                <a16:creationId xmlns:a16="http://schemas.microsoft.com/office/drawing/2014/main" id="{15BE2CF8-7196-4BC3-B312-B0EE486D9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8226571" y="2916066"/>
            <a:ext cx="3518890" cy="3293724"/>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120391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0">
            <a:extLst>
              <a:ext uri="{FF2B5EF4-FFF2-40B4-BE49-F238E27FC236}">
                <a16:creationId xmlns:a16="http://schemas.microsoft.com/office/drawing/2014/main" id="{72133437-BFEB-412D-978C-59379BF575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2C4D6-FC11-4173-9E46-2BBB149AC1B1}"/>
              </a:ext>
            </a:extLst>
          </p:cNvPr>
          <p:cNvSpPr>
            <a:spLocks noGrp="1"/>
          </p:cNvSpPr>
          <p:nvPr>
            <p:ph type="title"/>
          </p:nvPr>
        </p:nvSpPr>
        <p:spPr>
          <a:xfrm>
            <a:off x="1680006" y="619200"/>
            <a:ext cx="8831988" cy="681586"/>
          </a:xfrm>
        </p:spPr>
        <p:txBody>
          <a:bodyPr wrap="square">
            <a:normAutofit/>
          </a:bodyPr>
          <a:lstStyle/>
          <a:p>
            <a:pPr algn="ctr">
              <a:lnSpc>
                <a:spcPct val="90000"/>
              </a:lnSpc>
            </a:pPr>
            <a:r>
              <a:rPr lang="en-GB" sz="2200"/>
              <a:t>Reflection-on-action</a:t>
            </a:r>
            <a:br>
              <a:rPr lang="en-GB" sz="2200"/>
            </a:br>
            <a:r>
              <a:rPr lang="en-GB" sz="2200"/>
              <a:t>Reflection-in-action</a:t>
            </a:r>
          </a:p>
        </p:txBody>
      </p:sp>
      <p:grpSp>
        <p:nvGrpSpPr>
          <p:cNvPr id="22" name="Group 12">
            <a:extLst>
              <a:ext uri="{FF2B5EF4-FFF2-40B4-BE49-F238E27FC236}">
                <a16:creationId xmlns:a16="http://schemas.microsoft.com/office/drawing/2014/main" id="{898907C4-FC8B-4436-8D59-610E373613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9F9D18AC-8DBF-44B9-B251-652985A640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1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D277D65C-DA10-481D-B5A1-7DB78CF638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24" name="Content Placeholder 2">
            <a:extLst>
              <a:ext uri="{FF2B5EF4-FFF2-40B4-BE49-F238E27FC236}">
                <a16:creationId xmlns:a16="http://schemas.microsoft.com/office/drawing/2014/main" id="{13E663E3-7377-4DCD-98F3-0673893CAB9C}"/>
              </a:ext>
            </a:extLst>
          </p:cNvPr>
          <p:cNvGraphicFramePr>
            <a:graphicFrameLocks noGrp="1"/>
          </p:cNvGraphicFramePr>
          <p:nvPr>
            <p:ph idx="1"/>
            <p:extLst>
              <p:ext uri="{D42A27DB-BD31-4B8C-83A1-F6EECF244321}">
                <p14:modId xmlns:p14="http://schemas.microsoft.com/office/powerpoint/2010/main" val="2913339750"/>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968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5173AA7E-FB13-4C7C-BE86-ECAD9E5904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1B6EC153-DED3-475F-9AE0-D69887DFC7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1">
            <a:extLst>
              <a:ext uri="{FF2B5EF4-FFF2-40B4-BE49-F238E27FC236}">
                <a16:creationId xmlns:a16="http://schemas.microsoft.com/office/drawing/2014/main" id="{A8756A1B-6950-48DF-9439-2314515C37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4789061" cy="6858000"/>
          </a:xfrm>
          <a:custGeom>
            <a:avLst/>
            <a:gdLst>
              <a:gd name="connsiteX0" fmla="*/ 0 w 4789061"/>
              <a:gd name="connsiteY0" fmla="*/ 0 h 6858000"/>
              <a:gd name="connsiteX1" fmla="*/ 4248416 w 4789061"/>
              <a:gd name="connsiteY1" fmla="*/ 0 h 6858000"/>
              <a:gd name="connsiteX2" fmla="*/ 4442571 w 4789061"/>
              <a:gd name="connsiteY2" fmla="*/ 413260 h 6858000"/>
              <a:gd name="connsiteX3" fmla="*/ 4652176 w 4789061"/>
              <a:gd name="connsiteY3" fmla="*/ 4153439 h 6858000"/>
              <a:gd name="connsiteX4" fmla="*/ 3478386 w 4789061"/>
              <a:gd name="connsiteY4" fmla="*/ 6758958 h 6858000"/>
              <a:gd name="connsiteX5" fmla="*/ 3423920 w 4789061"/>
              <a:gd name="connsiteY5" fmla="*/ 6858000 h 6858000"/>
              <a:gd name="connsiteX6" fmla="*/ 0 w 478906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9061" h="6858000">
                <a:moveTo>
                  <a:pt x="0" y="0"/>
                </a:moveTo>
                <a:lnTo>
                  <a:pt x="4248416" y="0"/>
                </a:lnTo>
                <a:lnTo>
                  <a:pt x="4442571" y="413260"/>
                </a:lnTo>
                <a:cubicBezTo>
                  <a:pt x="5071387" y="1505896"/>
                  <a:pt x="4652176" y="3775219"/>
                  <a:pt x="4652176" y="4153439"/>
                </a:cubicBezTo>
                <a:cubicBezTo>
                  <a:pt x="4652176" y="5624297"/>
                  <a:pt x="3855675" y="6170615"/>
                  <a:pt x="3478386" y="6758958"/>
                </a:cubicBezTo>
                <a:lnTo>
                  <a:pt x="342392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71CB2BA1-29D2-479D-B6FF-B81F7EF54AFE}"/>
              </a:ext>
            </a:extLst>
          </p:cNvPr>
          <p:cNvSpPr>
            <a:spLocks noGrp="1"/>
          </p:cNvSpPr>
          <p:nvPr>
            <p:ph type="title"/>
          </p:nvPr>
        </p:nvSpPr>
        <p:spPr>
          <a:xfrm>
            <a:off x="720000" y="619200"/>
            <a:ext cx="3095626" cy="3241599"/>
          </a:xfrm>
        </p:spPr>
        <p:txBody>
          <a:bodyPr>
            <a:normAutofit/>
          </a:bodyPr>
          <a:lstStyle/>
          <a:p>
            <a:r>
              <a:rPr lang="en-GB"/>
              <a:t>What is 'Reflection-on-action' and how does it apply to </a:t>
            </a:r>
            <a:r>
              <a:rPr lang="en-GB" dirty="0"/>
              <a:t>therapeutic work?</a:t>
            </a:r>
          </a:p>
        </p:txBody>
      </p:sp>
      <p:sp>
        <p:nvSpPr>
          <p:cNvPr id="16" name="Freeform 10">
            <a:extLst>
              <a:ext uri="{FF2B5EF4-FFF2-40B4-BE49-F238E27FC236}">
                <a16:creationId xmlns:a16="http://schemas.microsoft.com/office/drawing/2014/main" id="{F85A6BBD-7399-450C-8FA5-F8AE24156B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4394617">
            <a:off x="2970833" y="4308884"/>
            <a:ext cx="2069886" cy="1937439"/>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4C91C1A8-8E42-463E-9D10-1071792E505B}"/>
              </a:ext>
            </a:extLst>
          </p:cNvPr>
          <p:cNvSpPr>
            <a:spLocks noGrp="1"/>
          </p:cNvSpPr>
          <p:nvPr>
            <p:ph idx="1"/>
          </p:nvPr>
        </p:nvSpPr>
        <p:spPr>
          <a:xfrm>
            <a:off x="6444000" y="633600"/>
            <a:ext cx="4991962" cy="5135374"/>
          </a:xfrm>
        </p:spPr>
        <p:txBody>
          <a:bodyPr vert="horz" lIns="0" tIns="0" rIns="0" bIns="0" rtlCol="0">
            <a:normAutofit/>
          </a:bodyPr>
          <a:lstStyle/>
          <a:p>
            <a:pPr marL="0" indent="0">
              <a:buNone/>
            </a:pPr>
            <a:r>
              <a:rPr lang="en-GB"/>
              <a:t>This involves looking back on a situation or an experience. It involves:</a:t>
            </a:r>
          </a:p>
          <a:p>
            <a:r>
              <a:rPr lang="en-GB"/>
              <a:t>Analysing the therapy session</a:t>
            </a:r>
          </a:p>
          <a:p>
            <a:r>
              <a:rPr lang="en-GB"/>
              <a:t>Looking at the event through different lenses (e.g. Client's and Counsellor's)</a:t>
            </a:r>
          </a:p>
          <a:p>
            <a:r>
              <a:rPr lang="en-GB"/>
              <a:t>Identify the aspects that went well</a:t>
            </a:r>
          </a:p>
          <a:p>
            <a:r>
              <a:rPr lang="en-GB"/>
              <a:t>Identify aspects that need improvement/development</a:t>
            </a:r>
          </a:p>
          <a:p>
            <a:r>
              <a:rPr lang="en-GB"/>
              <a:t>Build and develop professional knowledge</a:t>
            </a:r>
          </a:p>
          <a:p>
            <a:r>
              <a:rPr lang="en-GB"/>
              <a:t>Consider what needs changing for next time.</a:t>
            </a:r>
          </a:p>
        </p:txBody>
      </p:sp>
    </p:spTree>
    <p:extLst>
      <p:ext uri="{BB962C8B-B14F-4D97-AF65-F5344CB8AC3E}">
        <p14:creationId xmlns:p14="http://schemas.microsoft.com/office/powerpoint/2010/main" val="2351395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9D6223-8D87-4038-BE74-D5224B024F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6FBF49-EC0D-4E09-A77B-DB4E8257E7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3AA13D0-BF0A-4B8F-9FD6-CAE2DCD939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9705717" cy="6858000"/>
          </a:xfrm>
          <a:custGeom>
            <a:avLst/>
            <a:gdLst>
              <a:gd name="connsiteX0" fmla="*/ 0 w 9705717"/>
              <a:gd name="connsiteY0" fmla="*/ 0 h 6858000"/>
              <a:gd name="connsiteX1" fmla="*/ 8892014 w 9705717"/>
              <a:gd name="connsiteY1" fmla="*/ 0 h 6858000"/>
              <a:gd name="connsiteX2" fmla="*/ 8948109 w 9705717"/>
              <a:gd name="connsiteY2" fmla="*/ 119185 h 6858000"/>
              <a:gd name="connsiteX3" fmla="*/ 9361712 w 9705717"/>
              <a:gd name="connsiteY3" fmla="*/ 1009060 h 6858000"/>
              <a:gd name="connsiteX4" fmla="*/ 9569814 w 9705717"/>
              <a:gd name="connsiteY4" fmla="*/ 4722415 h 6858000"/>
              <a:gd name="connsiteX5" fmla="*/ 8937785 w 9705717"/>
              <a:gd name="connsiteY5" fmla="*/ 6619105 h 6858000"/>
              <a:gd name="connsiteX6" fmla="*/ 8749280 w 9705717"/>
              <a:gd name="connsiteY6" fmla="*/ 6858000 h 6858000"/>
              <a:gd name="connsiteX7" fmla="*/ 0 w 9705717"/>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705717" h="6858000">
                <a:moveTo>
                  <a:pt x="0" y="0"/>
                </a:moveTo>
                <a:lnTo>
                  <a:pt x="8892014" y="0"/>
                </a:lnTo>
                <a:lnTo>
                  <a:pt x="8948109" y="119185"/>
                </a:lnTo>
                <a:cubicBezTo>
                  <a:pt x="9080774" y="406683"/>
                  <a:pt x="9216041" y="706568"/>
                  <a:pt x="9361712" y="1009060"/>
                </a:cubicBezTo>
                <a:cubicBezTo>
                  <a:pt x="9986018" y="2093861"/>
                  <a:pt x="9569814" y="4346908"/>
                  <a:pt x="9569814" y="4722415"/>
                </a:cubicBezTo>
                <a:cubicBezTo>
                  <a:pt x="9569814" y="5635108"/>
                  <a:pt x="9260912" y="6189243"/>
                  <a:pt x="8937785" y="6619105"/>
                </a:cubicBezTo>
                <a:lnTo>
                  <a:pt x="874928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750FC5A4-9700-4092-B6E0-4B5B600EB40B}"/>
              </a:ext>
            </a:extLst>
          </p:cNvPr>
          <p:cNvSpPr>
            <a:spLocks noGrp="1"/>
          </p:cNvSpPr>
          <p:nvPr>
            <p:ph type="title"/>
          </p:nvPr>
        </p:nvSpPr>
        <p:spPr>
          <a:xfrm>
            <a:off x="720000" y="619200"/>
            <a:ext cx="6911974" cy="1477328"/>
          </a:xfrm>
        </p:spPr>
        <p:txBody>
          <a:bodyPr wrap="square" anchor="ctr">
            <a:normAutofit/>
          </a:bodyPr>
          <a:lstStyle/>
          <a:p>
            <a:r>
              <a:rPr lang="en-GB"/>
              <a:t>And, 'Reflection-in-Action'?</a:t>
            </a:r>
          </a:p>
        </p:txBody>
      </p:sp>
      <p:sp>
        <p:nvSpPr>
          <p:cNvPr id="3" name="Content Placeholder 2">
            <a:extLst>
              <a:ext uri="{FF2B5EF4-FFF2-40B4-BE49-F238E27FC236}">
                <a16:creationId xmlns:a16="http://schemas.microsoft.com/office/drawing/2014/main" id="{322B6790-CB5F-49BB-83AD-B376EE82FFE4}"/>
              </a:ext>
            </a:extLst>
          </p:cNvPr>
          <p:cNvSpPr>
            <a:spLocks noGrp="1"/>
          </p:cNvSpPr>
          <p:nvPr>
            <p:ph idx="1"/>
          </p:nvPr>
        </p:nvSpPr>
        <p:spPr>
          <a:xfrm>
            <a:off x="720000" y="2541600"/>
            <a:ext cx="6911975" cy="3216273"/>
          </a:xfrm>
        </p:spPr>
        <p:txBody>
          <a:bodyPr vert="horz" lIns="0" tIns="0" rIns="0" bIns="0" rtlCol="0">
            <a:normAutofit/>
          </a:bodyPr>
          <a:lstStyle/>
          <a:p>
            <a:pPr>
              <a:lnSpc>
                <a:spcPct val="110000"/>
              </a:lnSpc>
            </a:pPr>
            <a:r>
              <a:rPr lang="en-GB" sz="1700"/>
              <a:t>This is something that all of us do every day. We reflect, we consider, we cogitate.</a:t>
            </a:r>
          </a:p>
          <a:p>
            <a:pPr>
              <a:lnSpc>
                <a:spcPct val="110000"/>
              </a:lnSpc>
            </a:pPr>
            <a:r>
              <a:rPr lang="en-GB" sz="1700"/>
              <a:t>As Counsellors, we're thinking on our feet all the time. Sometimes we try different strategies, depending on the needs of the client. As we do so, we think about whether those strategies will work with the client, we reflect on a client's engagement with a strategy or consider what else might be needed. </a:t>
            </a:r>
          </a:p>
          <a:p>
            <a:pPr>
              <a:lnSpc>
                <a:spcPct val="110000"/>
              </a:lnSpc>
            </a:pPr>
            <a:r>
              <a:rPr lang="en-GB" sz="1700"/>
              <a:t>Every session with a client is about negotiating and reflecting on what is needed to support client change. </a:t>
            </a:r>
          </a:p>
        </p:txBody>
      </p:sp>
      <p:sp>
        <p:nvSpPr>
          <p:cNvPr id="14" name="Freeform 10">
            <a:extLst>
              <a:ext uri="{FF2B5EF4-FFF2-40B4-BE49-F238E27FC236}">
                <a16:creationId xmlns:a16="http://schemas.microsoft.com/office/drawing/2014/main" id="{15BE2CF8-7196-4BC3-B312-B0EE486D9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8226571" y="2916066"/>
            <a:ext cx="3518890" cy="3293724"/>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201635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73AA7E-FB13-4C7C-BE86-ECAD9E5904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6EC153-DED3-475F-9AE0-D69887DFC7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8756A1B-6950-48DF-9439-2314515C37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4789061" cy="6858000"/>
          </a:xfrm>
          <a:custGeom>
            <a:avLst/>
            <a:gdLst>
              <a:gd name="connsiteX0" fmla="*/ 0 w 4789061"/>
              <a:gd name="connsiteY0" fmla="*/ 0 h 6858000"/>
              <a:gd name="connsiteX1" fmla="*/ 4248416 w 4789061"/>
              <a:gd name="connsiteY1" fmla="*/ 0 h 6858000"/>
              <a:gd name="connsiteX2" fmla="*/ 4442571 w 4789061"/>
              <a:gd name="connsiteY2" fmla="*/ 413260 h 6858000"/>
              <a:gd name="connsiteX3" fmla="*/ 4652176 w 4789061"/>
              <a:gd name="connsiteY3" fmla="*/ 4153439 h 6858000"/>
              <a:gd name="connsiteX4" fmla="*/ 3478386 w 4789061"/>
              <a:gd name="connsiteY4" fmla="*/ 6758958 h 6858000"/>
              <a:gd name="connsiteX5" fmla="*/ 3423920 w 4789061"/>
              <a:gd name="connsiteY5" fmla="*/ 6858000 h 6858000"/>
              <a:gd name="connsiteX6" fmla="*/ 0 w 478906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89061" h="6858000">
                <a:moveTo>
                  <a:pt x="0" y="0"/>
                </a:moveTo>
                <a:lnTo>
                  <a:pt x="4248416" y="0"/>
                </a:lnTo>
                <a:lnTo>
                  <a:pt x="4442571" y="413260"/>
                </a:lnTo>
                <a:cubicBezTo>
                  <a:pt x="5071387" y="1505896"/>
                  <a:pt x="4652176" y="3775219"/>
                  <a:pt x="4652176" y="4153439"/>
                </a:cubicBezTo>
                <a:cubicBezTo>
                  <a:pt x="4652176" y="5624297"/>
                  <a:pt x="3855675" y="6170615"/>
                  <a:pt x="3478386" y="6758958"/>
                </a:cubicBezTo>
                <a:lnTo>
                  <a:pt x="342392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5CC1DD9A-F401-440B-9D02-AA0C5F2FB2FE}"/>
              </a:ext>
            </a:extLst>
          </p:cNvPr>
          <p:cNvSpPr>
            <a:spLocks noGrp="1"/>
          </p:cNvSpPr>
          <p:nvPr>
            <p:ph type="title"/>
          </p:nvPr>
        </p:nvSpPr>
        <p:spPr>
          <a:xfrm>
            <a:off x="720000" y="619200"/>
            <a:ext cx="3095626" cy="3241599"/>
          </a:xfrm>
        </p:spPr>
        <p:txBody>
          <a:bodyPr>
            <a:normAutofit/>
          </a:bodyPr>
          <a:lstStyle/>
          <a:p>
            <a:r>
              <a:rPr lang="en-GB">
                <a:ea typeface="+mj-lt"/>
                <a:cs typeface="+mj-lt"/>
              </a:rPr>
              <a:t>Reflection-on-action</a:t>
            </a:r>
            <a:r>
              <a:rPr lang="en-GB" dirty="0">
                <a:ea typeface="+mj-lt"/>
                <a:cs typeface="+mj-lt"/>
              </a:rPr>
              <a:t/>
            </a:r>
            <a:br>
              <a:rPr lang="en-GB" dirty="0">
                <a:ea typeface="+mj-lt"/>
                <a:cs typeface="+mj-lt"/>
              </a:rPr>
            </a:br>
            <a:r>
              <a:rPr lang="en-GB">
                <a:ea typeface="+mj-lt"/>
                <a:cs typeface="+mj-lt"/>
              </a:rPr>
              <a:t>Reflection-in-action</a:t>
            </a:r>
            <a:endParaRPr lang="en-US"/>
          </a:p>
        </p:txBody>
      </p:sp>
      <p:sp>
        <p:nvSpPr>
          <p:cNvPr id="14" name="Freeform 10">
            <a:extLst>
              <a:ext uri="{FF2B5EF4-FFF2-40B4-BE49-F238E27FC236}">
                <a16:creationId xmlns:a16="http://schemas.microsoft.com/office/drawing/2014/main" id="{F85A6BBD-7399-450C-8FA5-F8AE24156B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4394617">
            <a:off x="2970833" y="4308884"/>
            <a:ext cx="2069886" cy="1937439"/>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631095E0-2DE0-487A-B7E5-67E1F3F85172}"/>
              </a:ext>
            </a:extLst>
          </p:cNvPr>
          <p:cNvSpPr>
            <a:spLocks noGrp="1"/>
          </p:cNvSpPr>
          <p:nvPr>
            <p:ph idx="1"/>
          </p:nvPr>
        </p:nvSpPr>
        <p:spPr>
          <a:xfrm>
            <a:off x="6444000" y="633600"/>
            <a:ext cx="4991962" cy="5135374"/>
          </a:xfrm>
        </p:spPr>
        <p:txBody>
          <a:bodyPr vert="horz" lIns="0" tIns="0" rIns="0" bIns="0" rtlCol="0">
            <a:normAutofit/>
          </a:bodyPr>
          <a:lstStyle/>
          <a:p>
            <a:r>
              <a:rPr lang="en-GB"/>
              <a:t>Ideally Reflection-on-action and Reflection-in-action should inter-connect. Our Reflection-on-action should enable us to go back to an actual work or practice scenario (reflection-in-action).</a:t>
            </a:r>
          </a:p>
          <a:p>
            <a:r>
              <a:rPr lang="en-GB"/>
              <a:t>Thompson and Thompson (2018) state "reflection-on-action can therefore not only refer back to the earlier reflection-</a:t>
            </a:r>
            <a:r>
              <a:rPr lang="en-GB" i="1"/>
              <a:t>in-</a:t>
            </a:r>
            <a:r>
              <a:rPr lang="en-GB"/>
              <a:t>action, but also look forward in terms of reflection-</a:t>
            </a:r>
            <a:r>
              <a:rPr lang="en-GB" i="1"/>
              <a:t>for</a:t>
            </a:r>
            <a:r>
              <a:rPr lang="en-GB"/>
              <a:t>-action.</a:t>
            </a:r>
          </a:p>
        </p:txBody>
      </p:sp>
    </p:spTree>
    <p:extLst>
      <p:ext uri="{BB962C8B-B14F-4D97-AF65-F5344CB8AC3E}">
        <p14:creationId xmlns:p14="http://schemas.microsoft.com/office/powerpoint/2010/main" val="3157412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3ABA7-F683-4F10-96B4-E08E09133C77}"/>
              </a:ext>
            </a:extLst>
          </p:cNvPr>
          <p:cNvSpPr>
            <a:spLocks noGrp="1"/>
          </p:cNvSpPr>
          <p:nvPr>
            <p:ph type="title"/>
          </p:nvPr>
        </p:nvSpPr>
        <p:spPr/>
        <p:txBody>
          <a:bodyPr/>
          <a:lstStyle/>
          <a:p>
            <a:r>
              <a:rPr lang="en-GB"/>
              <a:t>Schön's work..</a:t>
            </a:r>
          </a:p>
        </p:txBody>
      </p:sp>
      <p:sp>
        <p:nvSpPr>
          <p:cNvPr id="3" name="Content Placeholder 2">
            <a:extLst>
              <a:ext uri="{FF2B5EF4-FFF2-40B4-BE49-F238E27FC236}">
                <a16:creationId xmlns:a16="http://schemas.microsoft.com/office/drawing/2014/main" id="{E1B4236A-6024-42D2-9999-A509A29C3F76}"/>
              </a:ext>
            </a:extLst>
          </p:cNvPr>
          <p:cNvSpPr>
            <a:spLocks noGrp="1"/>
          </p:cNvSpPr>
          <p:nvPr>
            <p:ph idx="1"/>
          </p:nvPr>
        </p:nvSpPr>
        <p:spPr/>
        <p:txBody>
          <a:bodyPr vert="horz" lIns="0" tIns="0" rIns="0" bIns="0" rtlCol="0" anchor="t">
            <a:normAutofit/>
          </a:bodyPr>
          <a:lstStyle/>
          <a:p>
            <a:r>
              <a:rPr lang="en-GB">
                <a:solidFill>
                  <a:srgbClr val="FFFFFF"/>
                </a:solidFill>
              </a:rPr>
              <a:t>We will return to Schön's work in a later session, but it's useful to introduce a little of his theory at this point.</a:t>
            </a:r>
          </a:p>
          <a:p>
            <a:endParaRPr lang="en-GB" dirty="0">
              <a:solidFill>
                <a:srgbClr val="FFFFFF"/>
              </a:solidFill>
            </a:endParaRPr>
          </a:p>
          <a:p>
            <a:pPr marL="0" indent="0">
              <a:buNone/>
            </a:pPr>
            <a:endParaRPr lang="en-GB" dirty="0"/>
          </a:p>
        </p:txBody>
      </p:sp>
    </p:spTree>
    <p:extLst>
      <p:ext uri="{BB962C8B-B14F-4D97-AF65-F5344CB8AC3E}">
        <p14:creationId xmlns:p14="http://schemas.microsoft.com/office/powerpoint/2010/main" val="13467761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9741F-2D22-4E07-9B41-48A960DDC902}"/>
              </a:ext>
            </a:extLst>
          </p:cNvPr>
          <p:cNvSpPr>
            <a:spLocks noGrp="1"/>
          </p:cNvSpPr>
          <p:nvPr>
            <p:ph type="title"/>
          </p:nvPr>
        </p:nvSpPr>
        <p:spPr>
          <a:xfrm>
            <a:off x="6480000" y="619200"/>
            <a:ext cx="4991961" cy="1477328"/>
          </a:xfrm>
        </p:spPr>
        <p:txBody>
          <a:bodyPr wrap="square" anchor="ctr">
            <a:normAutofit/>
          </a:bodyPr>
          <a:lstStyle/>
          <a:p>
            <a:r>
              <a:rPr lang="en-GB"/>
              <a:t>Reading</a:t>
            </a:r>
          </a:p>
        </p:txBody>
      </p:sp>
      <p:pic>
        <p:nvPicPr>
          <p:cNvPr id="4" name="Picture 4" descr="A close up of a piece of paper&#10;&#10;Description automatically generated">
            <a:extLst>
              <a:ext uri="{FF2B5EF4-FFF2-40B4-BE49-F238E27FC236}">
                <a16:creationId xmlns:a16="http://schemas.microsoft.com/office/drawing/2014/main" id="{AE310E8A-AECC-41BC-9056-80E2F86981EF}"/>
              </a:ext>
            </a:extLst>
          </p:cNvPr>
          <p:cNvPicPr>
            <a:picLocks noChangeAspect="1"/>
          </p:cNvPicPr>
          <p:nvPr/>
        </p:nvPicPr>
        <p:blipFill rotWithShape="1">
          <a:blip r:embed="rId2"/>
          <a:srcRect l="11466" r="31288"/>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96733761-7842-45AE-A486-37E6FDC4421E}"/>
              </a:ext>
            </a:extLst>
          </p:cNvPr>
          <p:cNvSpPr>
            <a:spLocks noGrp="1"/>
          </p:cNvSpPr>
          <p:nvPr>
            <p:ph idx="1"/>
          </p:nvPr>
        </p:nvSpPr>
        <p:spPr>
          <a:xfrm>
            <a:off x="6480000" y="2541600"/>
            <a:ext cx="4991962" cy="3216273"/>
          </a:xfrm>
        </p:spPr>
        <p:txBody>
          <a:bodyPr vert="horz" lIns="0" tIns="0" rIns="0" bIns="0" rtlCol="0" anchor="t">
            <a:normAutofit fontScale="92500"/>
          </a:bodyPr>
          <a:lstStyle/>
          <a:p>
            <a:pPr>
              <a:lnSpc>
                <a:spcPct val="110000"/>
              </a:lnSpc>
            </a:pPr>
            <a:r>
              <a:rPr lang="en-GB" sz="1700"/>
              <a:t>Please read:</a:t>
            </a:r>
          </a:p>
          <a:p>
            <a:pPr>
              <a:lnSpc>
                <a:spcPct val="110000"/>
              </a:lnSpc>
            </a:pPr>
            <a:r>
              <a:rPr lang="en-GB" sz="1700"/>
              <a:t>Chapter 1 in Bolton, G. &amp; Delderfield, R. (2018). Reflective Practice: writing and Professional Development. 5th Edn. London: Sage Publications</a:t>
            </a:r>
          </a:p>
          <a:p>
            <a:pPr>
              <a:lnSpc>
                <a:spcPct val="110000"/>
              </a:lnSpc>
            </a:pPr>
            <a:endParaRPr lang="en-GB" sz="1700"/>
          </a:p>
          <a:p>
            <a:pPr>
              <a:lnSpc>
                <a:spcPct val="110000"/>
              </a:lnSpc>
            </a:pPr>
            <a:r>
              <a:rPr lang="en-GB" sz="1700">
                <a:solidFill>
                  <a:srgbClr val="FFFFFF"/>
                </a:solidFill>
              </a:rPr>
              <a:t>Unfortunately, this is not an e-book, however it is one of your essential texts and may be a book that you may want to think about purchasing. If you are near the university library, you can use the Click and Collect Service.</a:t>
            </a:r>
            <a:endParaRPr lang="en-GB" sz="1700"/>
          </a:p>
        </p:txBody>
      </p:sp>
    </p:spTree>
    <p:extLst>
      <p:ext uri="{BB962C8B-B14F-4D97-AF65-F5344CB8AC3E}">
        <p14:creationId xmlns:p14="http://schemas.microsoft.com/office/powerpoint/2010/main" val="4216846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9CA78-F09D-4D32-B862-FC3495167CFD}"/>
              </a:ext>
            </a:extLst>
          </p:cNvPr>
          <p:cNvSpPr>
            <a:spLocks noGrp="1"/>
          </p:cNvSpPr>
          <p:nvPr>
            <p:ph type="title"/>
          </p:nvPr>
        </p:nvSpPr>
        <p:spPr>
          <a:xfrm>
            <a:off x="720000" y="619200"/>
            <a:ext cx="3107463" cy="5510138"/>
          </a:xfrm>
        </p:spPr>
        <p:txBody>
          <a:bodyPr>
            <a:normAutofit/>
          </a:bodyPr>
          <a:lstStyle/>
          <a:p>
            <a:r>
              <a:rPr lang="en-GB"/>
              <a:t>Reflection and Reflexivity</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02C76E42-A44C-43CC-BB4E-21A5FB154289}"/>
              </a:ext>
            </a:extLst>
          </p:cNvPr>
          <p:cNvGraphicFramePr>
            <a:graphicFrameLocks noGrp="1"/>
          </p:cNvGraphicFramePr>
          <p:nvPr>
            <p:ph idx="1"/>
            <p:extLst>
              <p:ext uri="{D42A27DB-BD31-4B8C-83A1-F6EECF244321}">
                <p14:modId xmlns:p14="http://schemas.microsoft.com/office/powerpoint/2010/main" val="2198788201"/>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29424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1412F6-8AC5-4E5B-BAB1-90DC87006CFB}"/>
              </a:ext>
            </a:extLst>
          </p:cNvPr>
          <p:cNvSpPr>
            <a:spLocks noGrp="1"/>
          </p:cNvSpPr>
          <p:nvPr>
            <p:ph type="title"/>
          </p:nvPr>
        </p:nvSpPr>
        <p:spPr>
          <a:xfrm>
            <a:off x="6480000" y="619200"/>
            <a:ext cx="4991961" cy="1477328"/>
          </a:xfrm>
        </p:spPr>
        <p:txBody>
          <a:bodyPr wrap="square" anchor="ctr">
            <a:normAutofit/>
          </a:bodyPr>
          <a:lstStyle/>
          <a:p>
            <a:r>
              <a:rPr lang="en-GB"/>
              <a:t>Reflection</a:t>
            </a:r>
          </a:p>
        </p:txBody>
      </p:sp>
      <p:pic>
        <p:nvPicPr>
          <p:cNvPr id="4" name="Picture 4" descr="A person sitting on a bench&#10;&#10;Description automatically generated">
            <a:extLst>
              <a:ext uri="{FF2B5EF4-FFF2-40B4-BE49-F238E27FC236}">
                <a16:creationId xmlns:a16="http://schemas.microsoft.com/office/drawing/2014/main" id="{6AC9652C-7640-4CEF-9C9A-FFD91E1E1F29}"/>
              </a:ext>
            </a:extLst>
          </p:cNvPr>
          <p:cNvPicPr>
            <a:picLocks noChangeAspect="1"/>
          </p:cNvPicPr>
          <p:nvPr/>
        </p:nvPicPr>
        <p:blipFill rotWithShape="1">
          <a:blip r:embed="rId2"/>
          <a:srcRect l="34620" r="7917" b="-1"/>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111C948D-BAFF-4F51-A6C6-D28D3CAA280B}"/>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GB" sz="1400"/>
              <a:t>This is the process of focusing in on an experience. It is a review of a situation and we might write about this in process notes or in a journal.</a:t>
            </a:r>
            <a:br>
              <a:rPr lang="en-GB" sz="1400"/>
            </a:br>
            <a:r>
              <a:rPr lang="en-GB" sz="1400"/>
              <a:t>Reflection allows us to think about the answers to questions such as 'what happened?' 'What was the outcome?' And most importantly WHY?</a:t>
            </a:r>
          </a:p>
          <a:p>
            <a:pPr>
              <a:lnSpc>
                <a:spcPct val="110000"/>
              </a:lnSpc>
            </a:pPr>
            <a:r>
              <a:rPr lang="en-GB" sz="1400"/>
              <a:t>When we ask WHY? we're asking ourselves to think about an experience from different angles, as Bolton (2018) writes "It is to bring experience into focus from as many angles as possible: people, place, relationships, timing, chronology, causality, connections, the social and political context and so on" p9.</a:t>
            </a:r>
          </a:p>
        </p:txBody>
      </p:sp>
    </p:spTree>
    <p:extLst>
      <p:ext uri="{BB962C8B-B14F-4D97-AF65-F5344CB8AC3E}">
        <p14:creationId xmlns:p14="http://schemas.microsoft.com/office/powerpoint/2010/main" val="8915613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05D1035C-3BF0-4FE0-B3A3-1062F86009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89EF0-F806-4F65-AE36-1BB2785990A0}"/>
              </a:ext>
            </a:extLst>
          </p:cNvPr>
          <p:cNvSpPr>
            <a:spLocks noGrp="1"/>
          </p:cNvSpPr>
          <p:nvPr>
            <p:ph type="title"/>
          </p:nvPr>
        </p:nvSpPr>
        <p:spPr>
          <a:xfrm>
            <a:off x="720000" y="619200"/>
            <a:ext cx="4991961" cy="1477328"/>
          </a:xfrm>
        </p:spPr>
        <p:txBody>
          <a:bodyPr wrap="square" anchor="ctr">
            <a:normAutofit/>
          </a:bodyPr>
          <a:lstStyle/>
          <a:p>
            <a:r>
              <a:rPr lang="en-GB"/>
              <a:t>Reflexivity</a:t>
            </a:r>
          </a:p>
        </p:txBody>
      </p:sp>
      <p:sp>
        <p:nvSpPr>
          <p:cNvPr id="3" name="Content Placeholder 2">
            <a:extLst>
              <a:ext uri="{FF2B5EF4-FFF2-40B4-BE49-F238E27FC236}">
                <a16:creationId xmlns:a16="http://schemas.microsoft.com/office/drawing/2014/main" id="{086718E4-CB5A-4DF3-B837-E37827E4162B}"/>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100"/>
              <a:t>Reflexivity is finding ways that enable us to consider and question our own assumptions, attitudes and values.</a:t>
            </a:r>
          </a:p>
          <a:p>
            <a:pPr>
              <a:lnSpc>
                <a:spcPct val="110000"/>
              </a:lnSpc>
            </a:pPr>
            <a:r>
              <a:rPr lang="en-GB" sz="1100"/>
              <a:t>As a therapist we need to engage in the ethical practice of questioning how much our cultural values can have an impact on the experience of another.</a:t>
            </a:r>
          </a:p>
          <a:p>
            <a:pPr>
              <a:lnSpc>
                <a:spcPct val="110000"/>
              </a:lnSpc>
            </a:pPr>
            <a:r>
              <a:rPr lang="en-GB" sz="1100"/>
              <a:t>Reflexivity also encourages us to notice and do something about the limitations of our knowledge and explore our own stereotypical thoughts and attitudes.</a:t>
            </a:r>
          </a:p>
          <a:p>
            <a:pPr>
              <a:lnSpc>
                <a:spcPct val="110000"/>
              </a:lnSpc>
            </a:pPr>
            <a:r>
              <a:rPr lang="en-GB" sz="1100"/>
              <a:t>We critique our own behaviour, rather than accepting.</a:t>
            </a:r>
          </a:p>
          <a:p>
            <a:pPr>
              <a:lnSpc>
                <a:spcPct val="110000"/>
              </a:lnSpc>
            </a:pPr>
            <a:r>
              <a:rPr lang="en-GB" sz="1100"/>
              <a:t>We notice and question our assumptions and ask ourselves why we might have ignored an action of another, what pressures made us allow something to pass us by, how are we perceived by others?</a:t>
            </a:r>
          </a:p>
        </p:txBody>
      </p:sp>
      <p:pic>
        <p:nvPicPr>
          <p:cNvPr id="5" name="Picture 13" descr="Background pattern&#10;&#10;Description automatically generated">
            <a:extLst>
              <a:ext uri="{FF2B5EF4-FFF2-40B4-BE49-F238E27FC236}">
                <a16:creationId xmlns:a16="http://schemas.microsoft.com/office/drawing/2014/main" id="{0C9E5D01-72AD-447D-BDFC-FCDCC05BAA95}"/>
              </a:ext>
            </a:extLst>
          </p:cNvPr>
          <p:cNvPicPr>
            <a:picLocks noChangeAspect="1"/>
          </p:cNvPicPr>
          <p:nvPr/>
        </p:nvPicPr>
        <p:blipFill rotWithShape="1">
          <a:blip r:embed="rId2"/>
          <a:srcRect r="2" b="19166"/>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813600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1D3B63D-97A2-43B6-B140-7FADB9C541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899AB3E9-A7F5-451B-8FC3-9BBE53056F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AB604-91D6-4D38-8A11-BEE3E39E47A3}"/>
              </a:ext>
            </a:extLst>
          </p:cNvPr>
          <p:cNvSpPr>
            <a:spLocks noGrp="1"/>
          </p:cNvSpPr>
          <p:nvPr>
            <p:ph type="title"/>
          </p:nvPr>
        </p:nvSpPr>
        <p:spPr>
          <a:xfrm>
            <a:off x="720000" y="619200"/>
            <a:ext cx="4991961" cy="1477328"/>
          </a:xfrm>
        </p:spPr>
        <p:txBody>
          <a:bodyPr wrap="square" anchor="ctr">
            <a:normAutofit/>
          </a:bodyPr>
          <a:lstStyle/>
          <a:p>
            <a:r>
              <a:rPr lang="en-GB"/>
              <a:t>Reflective Practice</a:t>
            </a:r>
          </a:p>
        </p:txBody>
      </p:sp>
      <p:sp>
        <p:nvSpPr>
          <p:cNvPr id="3" name="Content Placeholder 2">
            <a:extLst>
              <a:ext uri="{FF2B5EF4-FFF2-40B4-BE49-F238E27FC236}">
                <a16:creationId xmlns:a16="http://schemas.microsoft.com/office/drawing/2014/main" id="{E2040B88-1498-4161-9989-5C76BD4A5B61}"/>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100"/>
              <a:t>Reflective practice is a method of critiquing our work, we look at the theories and models that we use within our practice and reflect on whether they are helpful, a hindrance, or even if we use them at all.</a:t>
            </a:r>
            <a:endParaRPr lang="en-US" sz="1100"/>
          </a:p>
          <a:p>
            <a:pPr>
              <a:lnSpc>
                <a:spcPct val="110000"/>
              </a:lnSpc>
            </a:pPr>
            <a:r>
              <a:rPr lang="en-GB" sz="1100"/>
              <a:t>Looking again at Schön's work and other models of reflective practice in a later session will support you in engaging in reflective practice.</a:t>
            </a:r>
          </a:p>
          <a:p>
            <a:pPr>
              <a:lnSpc>
                <a:spcPct val="110000"/>
              </a:lnSpc>
            </a:pPr>
            <a:r>
              <a:rPr lang="en-GB" sz="1100"/>
              <a:t>As practitioners we need to be engaged in questioning and evaluating our work. We need to move with political and social change, otherwise we stagnate, and our work becomes outdated and sterile.</a:t>
            </a:r>
          </a:p>
          <a:p>
            <a:pPr>
              <a:lnSpc>
                <a:spcPct val="110000"/>
              </a:lnSpc>
            </a:pPr>
            <a:r>
              <a:rPr lang="en-GB" sz="1100"/>
              <a:t>Engaging in reflective practice allows us to explore and focus on the heart of our practice.</a:t>
            </a:r>
          </a:p>
          <a:p>
            <a:pPr>
              <a:lnSpc>
                <a:spcPct val="110000"/>
              </a:lnSpc>
            </a:pPr>
            <a:r>
              <a:rPr lang="en-GB" sz="1100"/>
              <a:t>This is done through training, engagement with peers, supervision and reflection.</a:t>
            </a:r>
          </a:p>
          <a:p>
            <a:pPr>
              <a:lnSpc>
                <a:spcPct val="110000"/>
              </a:lnSpc>
            </a:pPr>
            <a:endParaRPr lang="en-GB" sz="1100"/>
          </a:p>
        </p:txBody>
      </p:sp>
      <p:pic>
        <p:nvPicPr>
          <p:cNvPr id="4" name="Picture 4" descr="A picture containing building, colorful&#10;&#10;Description automatically generated">
            <a:extLst>
              <a:ext uri="{FF2B5EF4-FFF2-40B4-BE49-F238E27FC236}">
                <a16:creationId xmlns:a16="http://schemas.microsoft.com/office/drawing/2014/main" id="{9E269803-8D37-4D77-8C84-35D7E41EADDA}"/>
              </a:ext>
            </a:extLst>
          </p:cNvPr>
          <p:cNvPicPr>
            <a:picLocks noChangeAspect="1"/>
          </p:cNvPicPr>
          <p:nvPr/>
        </p:nvPicPr>
        <p:blipFill>
          <a:blip r:embed="rId2"/>
          <a:stretch>
            <a:fillRect/>
          </a:stretch>
        </p:blipFill>
        <p:spPr>
          <a:xfrm>
            <a:off x="6444525" y="1750979"/>
            <a:ext cx="5014800" cy="3347380"/>
          </a:xfrm>
          <a:custGeom>
            <a:avLst/>
            <a:gdLst/>
            <a:ahLst/>
            <a:cxnLst/>
            <a:rect l="l" t="t" r="r" b="b"/>
            <a:pathLst>
              <a:path w="5014800" h="5409338">
                <a:moveTo>
                  <a:pt x="0" y="0"/>
                </a:moveTo>
                <a:lnTo>
                  <a:pt x="5014800" y="0"/>
                </a:lnTo>
                <a:lnTo>
                  <a:pt x="5014800" y="5409338"/>
                </a:lnTo>
                <a:lnTo>
                  <a:pt x="0" y="5409338"/>
                </a:lnTo>
                <a:close/>
              </a:path>
            </a:pathLst>
          </a:custGeom>
        </p:spPr>
      </p:pic>
    </p:spTree>
    <p:extLst>
      <p:ext uri="{BB962C8B-B14F-4D97-AF65-F5344CB8AC3E}">
        <p14:creationId xmlns:p14="http://schemas.microsoft.com/office/powerpoint/2010/main" val="42405611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56B2E-2855-4DB8-9D78-FDDA4778A937}"/>
              </a:ext>
            </a:extLst>
          </p:cNvPr>
          <p:cNvSpPr>
            <a:spLocks noGrp="1"/>
          </p:cNvSpPr>
          <p:nvPr>
            <p:ph type="title"/>
          </p:nvPr>
        </p:nvSpPr>
        <p:spPr>
          <a:xfrm>
            <a:off x="6480000" y="619200"/>
            <a:ext cx="4991961" cy="1477328"/>
          </a:xfrm>
        </p:spPr>
        <p:txBody>
          <a:bodyPr wrap="square" anchor="ctr">
            <a:normAutofit/>
          </a:bodyPr>
          <a:lstStyle/>
          <a:p>
            <a:r>
              <a:rPr lang="en-GB"/>
              <a:t>Blocks to Reflection</a:t>
            </a:r>
          </a:p>
        </p:txBody>
      </p:sp>
      <p:pic>
        <p:nvPicPr>
          <p:cNvPr id="4" name="Picture 4" descr="A stone wall&#10;&#10;Description automatically generated">
            <a:extLst>
              <a:ext uri="{FF2B5EF4-FFF2-40B4-BE49-F238E27FC236}">
                <a16:creationId xmlns:a16="http://schemas.microsoft.com/office/drawing/2014/main" id="{BD8B4E67-EC94-412E-A4AC-09093AD34ACA}"/>
              </a:ext>
            </a:extLst>
          </p:cNvPr>
          <p:cNvPicPr>
            <a:picLocks noChangeAspect="1"/>
          </p:cNvPicPr>
          <p:nvPr/>
        </p:nvPicPr>
        <p:blipFill rotWithShape="1">
          <a:blip r:embed="rId2"/>
          <a:srcRect l="18516" r="24021" b="-1"/>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2A2626B4-D242-4F7C-8622-000B952EEE59}"/>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GB" sz="1100"/>
              <a:t>Reflection isn't easy, particularly if it involves change.</a:t>
            </a:r>
          </a:p>
          <a:p>
            <a:pPr>
              <a:lnSpc>
                <a:spcPct val="110000"/>
              </a:lnSpc>
            </a:pPr>
            <a:r>
              <a:rPr lang="en-GB" sz="1100"/>
              <a:t>There are many blocks that can prevent reflection, and these can include:</a:t>
            </a:r>
          </a:p>
          <a:p>
            <a:pPr lvl="1">
              <a:lnSpc>
                <a:spcPct val="110000"/>
              </a:lnSpc>
            </a:pPr>
            <a:r>
              <a:rPr lang="en-GB" sz="1100"/>
              <a:t>Fear and shame...imposter syndrome? Will you be caught out?</a:t>
            </a:r>
          </a:p>
          <a:p>
            <a:pPr lvl="1">
              <a:lnSpc>
                <a:spcPct val="110000"/>
              </a:lnSpc>
            </a:pPr>
            <a:r>
              <a:rPr lang="en-GB" sz="1100"/>
              <a:t>Lack of motivation (who is encouraging you to reflect?)</a:t>
            </a:r>
          </a:p>
          <a:p>
            <a:pPr lvl="1">
              <a:lnSpc>
                <a:spcPct val="110000"/>
              </a:lnSpc>
            </a:pPr>
            <a:r>
              <a:rPr lang="en-GB" sz="1100"/>
              <a:t>Tiredness or lack of time.</a:t>
            </a:r>
          </a:p>
          <a:p>
            <a:pPr lvl="1">
              <a:lnSpc>
                <a:spcPct val="110000"/>
              </a:lnSpc>
            </a:pPr>
            <a:r>
              <a:rPr lang="en-GB" sz="1100"/>
              <a:t>Too painful or revealing.</a:t>
            </a:r>
          </a:p>
          <a:p>
            <a:pPr lvl="1">
              <a:lnSpc>
                <a:spcPct val="110000"/>
              </a:lnSpc>
            </a:pPr>
            <a:endParaRPr lang="en-GB" sz="1100"/>
          </a:p>
          <a:p>
            <a:pPr lvl="1">
              <a:lnSpc>
                <a:spcPct val="110000"/>
              </a:lnSpc>
            </a:pPr>
            <a:r>
              <a:rPr lang="en-GB" sz="1100"/>
              <a:t>Reflection and reflexivity are a necessary part of counselling practice. They eventually should become second nature, but it can be hard and difficult to fit in, particularly in our busy lives.</a:t>
            </a:r>
          </a:p>
        </p:txBody>
      </p:sp>
    </p:spTree>
    <p:extLst>
      <p:ext uri="{BB962C8B-B14F-4D97-AF65-F5344CB8AC3E}">
        <p14:creationId xmlns:p14="http://schemas.microsoft.com/office/powerpoint/2010/main" val="22957019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016FD-CB68-451D-8F4A-AEE92CE1DA44}"/>
              </a:ext>
            </a:extLst>
          </p:cNvPr>
          <p:cNvSpPr>
            <a:spLocks noGrp="1"/>
          </p:cNvSpPr>
          <p:nvPr>
            <p:ph type="title"/>
          </p:nvPr>
        </p:nvSpPr>
        <p:spPr>
          <a:xfrm>
            <a:off x="720000" y="619200"/>
            <a:ext cx="10728322" cy="681586"/>
          </a:xfrm>
        </p:spPr>
        <p:txBody>
          <a:bodyPr wrap="square">
            <a:normAutofit/>
          </a:bodyPr>
          <a:lstStyle/>
          <a:p>
            <a:r>
              <a:rPr lang="en-GB" dirty="0"/>
              <a:t>Reflective Writing</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7364A4EE-DEAA-43FB-B4AB-17286506BB79}"/>
              </a:ext>
            </a:extLst>
          </p:cNvPr>
          <p:cNvGraphicFramePr>
            <a:graphicFrameLocks noGrp="1"/>
          </p:cNvGraphicFramePr>
          <p:nvPr>
            <p:ph idx="1"/>
            <p:extLst>
              <p:ext uri="{D42A27DB-BD31-4B8C-83A1-F6EECF244321}">
                <p14:modId xmlns:p14="http://schemas.microsoft.com/office/powerpoint/2010/main" val="405263992"/>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43816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AF7E98-2DC2-4ADB-949C-DAD1CD1F3ECB}"/>
              </a:ext>
            </a:extLst>
          </p:cNvPr>
          <p:cNvSpPr>
            <a:spLocks noGrp="1"/>
          </p:cNvSpPr>
          <p:nvPr>
            <p:ph type="title"/>
          </p:nvPr>
        </p:nvSpPr>
        <p:spPr>
          <a:xfrm>
            <a:off x="720000" y="619200"/>
            <a:ext cx="4991961" cy="1477328"/>
          </a:xfrm>
        </p:spPr>
        <p:txBody>
          <a:bodyPr wrap="square" anchor="ctr">
            <a:normAutofit/>
          </a:bodyPr>
          <a:lstStyle/>
          <a:p>
            <a:r>
              <a:rPr lang="en-GB" dirty="0"/>
              <a:t>How do I write reflectively?</a:t>
            </a:r>
          </a:p>
        </p:txBody>
      </p:sp>
      <p:sp>
        <p:nvSpPr>
          <p:cNvPr id="3" name="Content Placeholder 2">
            <a:extLst>
              <a:ext uri="{FF2B5EF4-FFF2-40B4-BE49-F238E27FC236}">
                <a16:creationId xmlns:a16="http://schemas.microsoft.com/office/drawing/2014/main" id="{BC63B0A8-3EB1-42DB-878D-7E22066F9AFE}"/>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100"/>
              <a:t>For many of us, we are familiar with writing theoretical essays, underpinned by research and written in the third person.</a:t>
            </a:r>
          </a:p>
          <a:p>
            <a:pPr>
              <a:lnSpc>
                <a:spcPct val="110000"/>
              </a:lnSpc>
            </a:pPr>
            <a:r>
              <a:rPr lang="en-GB" sz="1100"/>
              <a:t>With reflective writing we're asking you to write in first person (I...). It has a focus on yourself, about your experience, thoughts and feelings.</a:t>
            </a:r>
          </a:p>
          <a:p>
            <a:pPr>
              <a:lnSpc>
                <a:spcPct val="110000"/>
              </a:lnSpc>
            </a:pPr>
            <a:r>
              <a:rPr lang="en-GB" sz="1100"/>
              <a:t>It is a personal insight.</a:t>
            </a:r>
          </a:p>
          <a:p>
            <a:pPr>
              <a:lnSpc>
                <a:spcPct val="110000"/>
              </a:lnSpc>
            </a:pPr>
            <a:r>
              <a:rPr lang="en-GB" sz="1100"/>
              <a:t>It's an opportunity to consider your own assumptions and values.</a:t>
            </a:r>
          </a:p>
          <a:p>
            <a:pPr>
              <a:lnSpc>
                <a:spcPct val="110000"/>
              </a:lnSpc>
            </a:pPr>
            <a:r>
              <a:rPr lang="en-GB" sz="1100"/>
              <a:t>It is subjective, about your experience. This means that there cannot be a right or wrong.</a:t>
            </a:r>
          </a:p>
          <a:p>
            <a:pPr>
              <a:lnSpc>
                <a:spcPct val="110000"/>
              </a:lnSpc>
            </a:pPr>
            <a:r>
              <a:rPr lang="en-GB" sz="1100"/>
              <a:t>Finally, it's an opportunity to reflect on this moment, right now...which can be returned to, later, for further reflection.</a:t>
            </a:r>
          </a:p>
        </p:txBody>
      </p:sp>
      <p:pic>
        <p:nvPicPr>
          <p:cNvPr id="4" name="Picture 4" descr="A sign on a wooden pole&#10;&#10;Description automatically generated">
            <a:extLst>
              <a:ext uri="{FF2B5EF4-FFF2-40B4-BE49-F238E27FC236}">
                <a16:creationId xmlns:a16="http://schemas.microsoft.com/office/drawing/2014/main" id="{D1988A67-7850-401F-AF70-B3258E45ADC9}"/>
              </a:ext>
            </a:extLst>
          </p:cNvPr>
          <p:cNvPicPr>
            <a:picLocks noChangeAspect="1"/>
          </p:cNvPicPr>
          <p:nvPr/>
        </p:nvPicPr>
        <p:blipFill rotWithShape="1">
          <a:blip r:embed="rId2"/>
          <a:srcRect l="7961" r="17631" b="2"/>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713378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1D3B63D-97A2-43B6-B140-7FADB9C541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899AB3E9-A7F5-451B-8FC3-9BBE53056F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F6F3F1-18B9-4F6F-9F88-12961DE29808}"/>
              </a:ext>
            </a:extLst>
          </p:cNvPr>
          <p:cNvSpPr>
            <a:spLocks noGrp="1"/>
          </p:cNvSpPr>
          <p:nvPr>
            <p:ph type="title"/>
          </p:nvPr>
        </p:nvSpPr>
        <p:spPr>
          <a:xfrm>
            <a:off x="720000" y="619200"/>
            <a:ext cx="4991961" cy="1477328"/>
          </a:xfrm>
        </p:spPr>
        <p:txBody>
          <a:bodyPr wrap="square" anchor="ctr">
            <a:normAutofit/>
          </a:bodyPr>
          <a:lstStyle/>
          <a:p>
            <a:r>
              <a:rPr lang="en-GB" dirty="0"/>
              <a:t>Starting the process of Reflective Writing</a:t>
            </a:r>
          </a:p>
        </p:txBody>
      </p:sp>
      <p:sp>
        <p:nvSpPr>
          <p:cNvPr id="3" name="Content Placeholder 2">
            <a:extLst>
              <a:ext uri="{FF2B5EF4-FFF2-40B4-BE49-F238E27FC236}">
                <a16:creationId xmlns:a16="http://schemas.microsoft.com/office/drawing/2014/main" id="{9DB97B4F-8197-49B1-8B00-AFC707CA9D63}"/>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600"/>
              <a:t>It can be difficult to start writing, a blank screen or a blank piece of paper can be very daunting. The first exercise of this lesson was an activity that hopefully supported you to put your pen to paper.</a:t>
            </a:r>
          </a:p>
          <a:p>
            <a:pPr>
              <a:lnSpc>
                <a:spcPct val="110000"/>
              </a:lnSpc>
            </a:pPr>
            <a:r>
              <a:rPr lang="en-GB" sz="1600"/>
              <a:t>Sometimes, however, there is a real resistance to writing and it can help to just start with a list. We're all familiar with writing lists: shopping lists, 'to-do' lists and so on. The same can apply to reflective writing.</a:t>
            </a:r>
          </a:p>
          <a:p>
            <a:pPr>
              <a:lnSpc>
                <a:spcPct val="110000"/>
              </a:lnSpc>
            </a:pPr>
            <a:r>
              <a:rPr lang="en-GB" sz="1600"/>
              <a:t>Try activity 3 and see how that develops</a:t>
            </a:r>
          </a:p>
        </p:txBody>
      </p:sp>
      <p:pic>
        <p:nvPicPr>
          <p:cNvPr id="4" name="Picture 4" descr="Text, letter&#10;&#10;Description automatically generated">
            <a:extLst>
              <a:ext uri="{FF2B5EF4-FFF2-40B4-BE49-F238E27FC236}">
                <a16:creationId xmlns:a16="http://schemas.microsoft.com/office/drawing/2014/main" id="{6873E60C-4894-4E2F-990E-2AB20387C24E}"/>
              </a:ext>
            </a:extLst>
          </p:cNvPr>
          <p:cNvPicPr>
            <a:picLocks noChangeAspect="1"/>
          </p:cNvPicPr>
          <p:nvPr/>
        </p:nvPicPr>
        <p:blipFill>
          <a:blip r:embed="rId2"/>
          <a:stretch>
            <a:fillRect/>
          </a:stretch>
        </p:blipFill>
        <p:spPr>
          <a:xfrm>
            <a:off x="6444525" y="2014256"/>
            <a:ext cx="5014800" cy="2820825"/>
          </a:xfrm>
          <a:custGeom>
            <a:avLst/>
            <a:gdLst/>
            <a:ahLst/>
            <a:cxnLst/>
            <a:rect l="l" t="t" r="r" b="b"/>
            <a:pathLst>
              <a:path w="5014800" h="5409338">
                <a:moveTo>
                  <a:pt x="0" y="0"/>
                </a:moveTo>
                <a:lnTo>
                  <a:pt x="5014800" y="0"/>
                </a:lnTo>
                <a:lnTo>
                  <a:pt x="5014800" y="5409338"/>
                </a:lnTo>
                <a:lnTo>
                  <a:pt x="0" y="5409338"/>
                </a:lnTo>
                <a:close/>
              </a:path>
            </a:pathLst>
          </a:custGeom>
        </p:spPr>
      </p:pic>
    </p:spTree>
    <p:extLst>
      <p:ext uri="{BB962C8B-B14F-4D97-AF65-F5344CB8AC3E}">
        <p14:creationId xmlns:p14="http://schemas.microsoft.com/office/powerpoint/2010/main" val="20435936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66C96C0-C503-4689-9188-1B79F55F3F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itting at a table using a computer&#10;&#10;Description automatically generated">
            <a:extLst>
              <a:ext uri="{FF2B5EF4-FFF2-40B4-BE49-F238E27FC236}">
                <a16:creationId xmlns:a16="http://schemas.microsoft.com/office/drawing/2014/main" id="{2968378C-4BDD-4B71-A831-0B50F883FBAC}"/>
              </a:ext>
            </a:extLst>
          </p:cNvPr>
          <p:cNvPicPr>
            <a:picLocks noGrp="1" noChangeAspect="1"/>
          </p:cNvPicPr>
          <p:nvPr>
            <p:ph idx="1"/>
          </p:nvPr>
        </p:nvPicPr>
        <p:blipFill rotWithShape="1">
          <a:blip r:embed="rId2"/>
          <a:srcRect t="10012" b="5719"/>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3" name="Rectangle 12">
            <a:extLst>
              <a:ext uri="{FF2B5EF4-FFF2-40B4-BE49-F238E27FC236}">
                <a16:creationId xmlns:a16="http://schemas.microsoft.com/office/drawing/2014/main" id="{6390D9D2-CD1B-45D5-8B3B-6FF07D60E05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1997" cy="2636837"/>
          </a:xfrm>
          <a:prstGeom prst="rect">
            <a:avLst/>
          </a:prstGeom>
          <a:gradFill flip="none" rotWithShape="1">
            <a:gsLst>
              <a:gs pos="58000">
                <a:schemeClr val="bg1">
                  <a:alpha val="30000"/>
                </a:schemeClr>
              </a:gs>
              <a:gs pos="33000">
                <a:schemeClr val="bg1">
                  <a:alpha val="20000"/>
                </a:schemeClr>
              </a:gs>
              <a:gs pos="0">
                <a:schemeClr val="bg1">
                  <a:alpha val="0"/>
                </a:schemeClr>
              </a:gs>
              <a:gs pos="100000">
                <a:schemeClr val="bg1">
                  <a:alpha val="3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E442CB-E4BC-4B49-814A-D163832F3A7E}"/>
              </a:ext>
            </a:extLst>
          </p:cNvPr>
          <p:cNvSpPr>
            <a:spLocks noGrp="1"/>
          </p:cNvSpPr>
          <p:nvPr>
            <p:ph type="title"/>
          </p:nvPr>
        </p:nvSpPr>
        <p:spPr>
          <a:xfrm>
            <a:off x="1349567" y="619198"/>
            <a:ext cx="9492866" cy="576000"/>
          </a:xfrm>
        </p:spPr>
        <p:txBody>
          <a:bodyPr vert="horz" wrap="square" lIns="0" tIns="0" rIns="0" bIns="0" rtlCol="0" anchor="t" anchorCtr="0">
            <a:normAutofit/>
          </a:bodyPr>
          <a:lstStyle/>
          <a:p>
            <a:pPr algn="ctr"/>
            <a:r>
              <a:rPr lang="en-US" spc="-100"/>
              <a:t>Activity Three - LISTS</a:t>
            </a:r>
          </a:p>
        </p:txBody>
      </p:sp>
      <p:grpSp>
        <p:nvGrpSpPr>
          <p:cNvPr id="15" name="Group 14">
            <a:extLst>
              <a:ext uri="{FF2B5EF4-FFF2-40B4-BE49-F238E27FC236}">
                <a16:creationId xmlns:a16="http://schemas.microsoft.com/office/drawing/2014/main" id="{C8F3AECA-1E28-4DB0-901D-747B827596E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6" name="Freeform 78">
              <a:extLst>
                <a:ext uri="{FF2B5EF4-FFF2-40B4-BE49-F238E27FC236}">
                  <a16:creationId xmlns:a16="http://schemas.microsoft.com/office/drawing/2014/main" id="{F137E6B0-A1AA-47FF-AAB8-9E5D6B701C04}"/>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79">
              <a:extLst>
                <a:ext uri="{FF2B5EF4-FFF2-40B4-BE49-F238E27FC236}">
                  <a16:creationId xmlns:a16="http://schemas.microsoft.com/office/drawing/2014/main" id="{F72FB821-5AF0-4EA1-B84B-D5E12D8333A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85">
              <a:extLst>
                <a:ext uri="{FF2B5EF4-FFF2-40B4-BE49-F238E27FC236}">
                  <a16:creationId xmlns:a16="http://schemas.microsoft.com/office/drawing/2014/main" id="{DFE0F740-8A45-42B9-BEF6-A75329504FDC}"/>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0" name="Group 19">
            <a:extLst>
              <a:ext uri="{FF2B5EF4-FFF2-40B4-BE49-F238E27FC236}">
                <a16:creationId xmlns:a16="http://schemas.microsoft.com/office/drawing/2014/main" id="{3214C51D-3B74-4CCB-82B8-A184460FCAA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10" y="268794"/>
            <a:ext cx="632305" cy="1606552"/>
            <a:chOff x="10224385" y="954724"/>
            <a:chExt cx="1324087" cy="3364228"/>
          </a:xfrm>
        </p:grpSpPr>
        <p:sp>
          <p:nvSpPr>
            <p:cNvPr id="21" name="Freeform 80">
              <a:extLst>
                <a:ext uri="{FF2B5EF4-FFF2-40B4-BE49-F238E27FC236}">
                  <a16:creationId xmlns:a16="http://schemas.microsoft.com/office/drawing/2014/main" id="{66CD91DA-BDB8-476E-8111-2918188D6DE1}"/>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4">
              <a:extLst>
                <a:ext uri="{FF2B5EF4-FFF2-40B4-BE49-F238E27FC236}">
                  <a16:creationId xmlns:a16="http://schemas.microsoft.com/office/drawing/2014/main" id="{576CF7BA-63E8-47BF-AB8E-E9134BE8EF2C}"/>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3" name="Freeform 87">
              <a:extLst>
                <a:ext uri="{FF2B5EF4-FFF2-40B4-BE49-F238E27FC236}">
                  <a16:creationId xmlns:a16="http://schemas.microsoft.com/office/drawing/2014/main" id="{C0C95E2B-D068-4E18-85DE-266A42E6C69E}"/>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13126865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919E9-CBE0-4F05-9B89-48CAF80E10BF}"/>
              </a:ext>
            </a:extLst>
          </p:cNvPr>
          <p:cNvSpPr>
            <a:spLocks noGrp="1"/>
          </p:cNvSpPr>
          <p:nvPr>
            <p:ph type="title"/>
          </p:nvPr>
        </p:nvSpPr>
        <p:spPr>
          <a:xfrm>
            <a:off x="720000" y="619200"/>
            <a:ext cx="3107463" cy="5510138"/>
          </a:xfrm>
        </p:spPr>
        <p:txBody>
          <a:bodyPr>
            <a:normAutofit/>
          </a:bodyPr>
          <a:lstStyle/>
          <a:p>
            <a:r>
              <a:rPr lang="en-GB" dirty="0"/>
              <a:t>The Purpose of Reflective Writing</a:t>
            </a:r>
          </a:p>
        </p:txBody>
      </p:sp>
      <p:graphicFrame>
        <p:nvGraphicFramePr>
          <p:cNvPr id="5" name="Content Placeholder 2">
            <a:extLst>
              <a:ext uri="{FF2B5EF4-FFF2-40B4-BE49-F238E27FC236}">
                <a16:creationId xmlns:a16="http://schemas.microsoft.com/office/drawing/2014/main" id="{0BFD8532-BD89-4DA5-86FC-4BABB54FD9BB}"/>
              </a:ext>
            </a:extLst>
          </p:cNvPr>
          <p:cNvGraphicFramePr>
            <a:graphicFrameLocks noGrp="1"/>
          </p:cNvGraphicFramePr>
          <p:nvPr>
            <p:ph idx="1"/>
            <p:extLst>
              <p:ext uri="{D42A27DB-BD31-4B8C-83A1-F6EECF244321}">
                <p14:modId xmlns:p14="http://schemas.microsoft.com/office/powerpoint/2010/main" val="2094848525"/>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443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29432-D97C-4DA7-90E5-B76E0F02F36F}"/>
              </a:ext>
            </a:extLst>
          </p:cNvPr>
          <p:cNvSpPr>
            <a:spLocks noGrp="1"/>
          </p:cNvSpPr>
          <p:nvPr>
            <p:ph type="title"/>
          </p:nvPr>
        </p:nvSpPr>
        <p:spPr>
          <a:xfrm>
            <a:off x="720000" y="619200"/>
            <a:ext cx="4991961" cy="1477328"/>
          </a:xfrm>
        </p:spPr>
        <p:txBody>
          <a:bodyPr wrap="square" anchor="ctr">
            <a:normAutofit/>
          </a:bodyPr>
          <a:lstStyle/>
          <a:p>
            <a:r>
              <a:rPr lang="en-GB" dirty="0"/>
              <a:t>The Purpose of Reflective Writing</a:t>
            </a:r>
          </a:p>
        </p:txBody>
      </p:sp>
      <p:sp>
        <p:nvSpPr>
          <p:cNvPr id="3" name="Content Placeholder 2">
            <a:extLst>
              <a:ext uri="{FF2B5EF4-FFF2-40B4-BE49-F238E27FC236}">
                <a16:creationId xmlns:a16="http://schemas.microsoft.com/office/drawing/2014/main" id="{492D0F76-4927-4FD6-BAF5-192B9ADDB704}"/>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400"/>
              <a:t>Keeping a journal of reflections can be helpful because:</a:t>
            </a:r>
          </a:p>
          <a:p>
            <a:pPr lvl="1">
              <a:lnSpc>
                <a:spcPct val="110000"/>
              </a:lnSpc>
            </a:pPr>
            <a:r>
              <a:rPr lang="en-GB" sz="1400"/>
              <a:t>It is private and confidential</a:t>
            </a:r>
          </a:p>
          <a:p>
            <a:pPr lvl="1">
              <a:lnSpc>
                <a:spcPct val="110000"/>
              </a:lnSpc>
            </a:pPr>
            <a:r>
              <a:rPr lang="en-GB" sz="1400"/>
              <a:t>It opens a dialogue with self</a:t>
            </a:r>
          </a:p>
          <a:p>
            <a:pPr lvl="1">
              <a:lnSpc>
                <a:spcPct val="110000"/>
              </a:lnSpc>
            </a:pPr>
            <a:r>
              <a:rPr lang="en-GB" sz="1400"/>
              <a:t>It doesn't get bored of listening to the same thing!</a:t>
            </a:r>
          </a:p>
          <a:p>
            <a:pPr lvl="1">
              <a:lnSpc>
                <a:spcPct val="110000"/>
              </a:lnSpc>
            </a:pPr>
            <a:r>
              <a:rPr lang="en-GB" sz="1400"/>
              <a:t>It is written in the 'here and now', it records your thoughts and feelings in the moment</a:t>
            </a:r>
          </a:p>
          <a:p>
            <a:pPr lvl="1">
              <a:lnSpc>
                <a:spcPct val="110000"/>
              </a:lnSpc>
            </a:pPr>
            <a:r>
              <a:rPr lang="en-GB" sz="1400"/>
              <a:t>It gives greater clarity</a:t>
            </a:r>
          </a:p>
          <a:p>
            <a:pPr lvl="1">
              <a:lnSpc>
                <a:spcPct val="110000"/>
              </a:lnSpc>
            </a:pPr>
            <a:r>
              <a:rPr lang="en-GB" sz="1400"/>
              <a:t>It provides a record of your learning, which can be very helpful and encouraging to read back at a later date.</a:t>
            </a:r>
          </a:p>
        </p:txBody>
      </p:sp>
      <p:sp useBgFill="1">
        <p:nvSpPr>
          <p:cNvPr id="14" name="Freeform: Shape 13">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7" name="Graphic 6" descr="Fingerprint">
            <a:extLst>
              <a:ext uri="{FF2B5EF4-FFF2-40B4-BE49-F238E27FC236}">
                <a16:creationId xmlns:a16="http://schemas.microsoft.com/office/drawing/2014/main" id="{B3C91B2C-6B2C-4F1F-9ADB-87DC70E271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176162" y="1282669"/>
            <a:ext cx="4284000" cy="4284000"/>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33064295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5283F-8C6B-45A7-A9A5-DD584CE7CE46}"/>
              </a:ext>
            </a:extLst>
          </p:cNvPr>
          <p:cNvSpPr>
            <a:spLocks noGrp="1"/>
          </p:cNvSpPr>
          <p:nvPr>
            <p:ph type="title"/>
          </p:nvPr>
        </p:nvSpPr>
        <p:spPr>
          <a:xfrm>
            <a:off x="720000" y="619200"/>
            <a:ext cx="4991961" cy="1477328"/>
          </a:xfrm>
        </p:spPr>
        <p:txBody>
          <a:bodyPr wrap="square" anchor="ctr">
            <a:normAutofit/>
          </a:bodyPr>
          <a:lstStyle/>
          <a:p>
            <a:r>
              <a:rPr lang="en-GB" dirty="0"/>
              <a:t>Reflective writing and processing our learning.</a:t>
            </a:r>
          </a:p>
        </p:txBody>
      </p:sp>
      <p:sp>
        <p:nvSpPr>
          <p:cNvPr id="3" name="Content Placeholder 2">
            <a:extLst>
              <a:ext uri="{FF2B5EF4-FFF2-40B4-BE49-F238E27FC236}">
                <a16:creationId xmlns:a16="http://schemas.microsoft.com/office/drawing/2014/main" id="{217B770C-DCCC-455D-B594-EA1EDDA9BB05}"/>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600"/>
              <a:t>When we are writing reflectively, we are processing things. We are thinking about ourself, our practice, our relationships.</a:t>
            </a:r>
          </a:p>
          <a:p>
            <a:pPr>
              <a:lnSpc>
                <a:spcPct val="110000"/>
              </a:lnSpc>
            </a:pPr>
            <a:r>
              <a:rPr lang="en-GB" sz="1600"/>
              <a:t>As we are writing, we are thinking, we are often making quick decisions about what to write and processing our thoughts.</a:t>
            </a:r>
          </a:p>
          <a:p>
            <a:pPr>
              <a:lnSpc>
                <a:spcPct val="110000"/>
              </a:lnSpc>
            </a:pPr>
            <a:r>
              <a:rPr lang="en-GB" sz="1600"/>
              <a:t>Writing helps us to develop our understanding.</a:t>
            </a:r>
          </a:p>
          <a:p>
            <a:pPr>
              <a:lnSpc>
                <a:spcPct val="110000"/>
              </a:lnSpc>
            </a:pPr>
            <a:r>
              <a:rPr lang="en-GB" sz="1600"/>
              <a:t>Neuroscience suggests that writing sharpens our focus, helps us to remember and is something to return to.</a:t>
            </a:r>
          </a:p>
        </p:txBody>
      </p:sp>
      <p:pic>
        <p:nvPicPr>
          <p:cNvPr id="4" name="Picture 4" descr="A person sitting at a table using a computer&#10;&#10;Description automatically generated">
            <a:extLst>
              <a:ext uri="{FF2B5EF4-FFF2-40B4-BE49-F238E27FC236}">
                <a16:creationId xmlns:a16="http://schemas.microsoft.com/office/drawing/2014/main" id="{48009076-75F5-4DBD-9196-0A8A63F9B51F}"/>
              </a:ext>
            </a:extLst>
          </p:cNvPr>
          <p:cNvPicPr>
            <a:picLocks noChangeAspect="1"/>
          </p:cNvPicPr>
          <p:nvPr/>
        </p:nvPicPr>
        <p:blipFill rotWithShape="1">
          <a:blip r:embed="rId2"/>
          <a:srcRect l="13000" r="20775"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37328743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9D6223-8D87-4038-BE74-D5224B024F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6FBF49-EC0D-4E09-A77B-DB4E8257E7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3AA13D0-BF0A-4B8F-9FD6-CAE2DCD939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9705717" cy="6858000"/>
          </a:xfrm>
          <a:custGeom>
            <a:avLst/>
            <a:gdLst>
              <a:gd name="connsiteX0" fmla="*/ 0 w 9705717"/>
              <a:gd name="connsiteY0" fmla="*/ 0 h 6858000"/>
              <a:gd name="connsiteX1" fmla="*/ 8892014 w 9705717"/>
              <a:gd name="connsiteY1" fmla="*/ 0 h 6858000"/>
              <a:gd name="connsiteX2" fmla="*/ 8948109 w 9705717"/>
              <a:gd name="connsiteY2" fmla="*/ 119185 h 6858000"/>
              <a:gd name="connsiteX3" fmla="*/ 9361712 w 9705717"/>
              <a:gd name="connsiteY3" fmla="*/ 1009060 h 6858000"/>
              <a:gd name="connsiteX4" fmla="*/ 9569814 w 9705717"/>
              <a:gd name="connsiteY4" fmla="*/ 4722415 h 6858000"/>
              <a:gd name="connsiteX5" fmla="*/ 8937785 w 9705717"/>
              <a:gd name="connsiteY5" fmla="*/ 6619105 h 6858000"/>
              <a:gd name="connsiteX6" fmla="*/ 8749280 w 9705717"/>
              <a:gd name="connsiteY6" fmla="*/ 6858000 h 6858000"/>
              <a:gd name="connsiteX7" fmla="*/ 0 w 9705717"/>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705717" h="6858000">
                <a:moveTo>
                  <a:pt x="0" y="0"/>
                </a:moveTo>
                <a:lnTo>
                  <a:pt x="8892014" y="0"/>
                </a:lnTo>
                <a:lnTo>
                  <a:pt x="8948109" y="119185"/>
                </a:lnTo>
                <a:cubicBezTo>
                  <a:pt x="9080774" y="406683"/>
                  <a:pt x="9216041" y="706568"/>
                  <a:pt x="9361712" y="1009060"/>
                </a:cubicBezTo>
                <a:cubicBezTo>
                  <a:pt x="9986018" y="2093861"/>
                  <a:pt x="9569814" y="4346908"/>
                  <a:pt x="9569814" y="4722415"/>
                </a:cubicBezTo>
                <a:cubicBezTo>
                  <a:pt x="9569814" y="5635108"/>
                  <a:pt x="9260912" y="6189243"/>
                  <a:pt x="8937785" y="6619105"/>
                </a:cubicBezTo>
                <a:lnTo>
                  <a:pt x="874928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B775CD60-FF03-475C-8664-7F8BEE4707FB}"/>
              </a:ext>
            </a:extLst>
          </p:cNvPr>
          <p:cNvSpPr>
            <a:spLocks noGrp="1"/>
          </p:cNvSpPr>
          <p:nvPr>
            <p:ph type="title"/>
          </p:nvPr>
        </p:nvSpPr>
        <p:spPr>
          <a:xfrm>
            <a:off x="720000" y="619200"/>
            <a:ext cx="6911974" cy="1477328"/>
          </a:xfrm>
        </p:spPr>
        <p:txBody>
          <a:bodyPr wrap="square" anchor="ctr">
            <a:normAutofit/>
          </a:bodyPr>
          <a:lstStyle/>
          <a:p>
            <a:r>
              <a:rPr lang="en-GB" dirty="0"/>
              <a:t>Structure for Reflective Writing</a:t>
            </a:r>
          </a:p>
        </p:txBody>
      </p:sp>
      <p:sp>
        <p:nvSpPr>
          <p:cNvPr id="3" name="Content Placeholder 2">
            <a:extLst>
              <a:ext uri="{FF2B5EF4-FFF2-40B4-BE49-F238E27FC236}">
                <a16:creationId xmlns:a16="http://schemas.microsoft.com/office/drawing/2014/main" id="{1A7BD08B-33B2-40E6-90FF-E1E308036C6C}"/>
              </a:ext>
            </a:extLst>
          </p:cNvPr>
          <p:cNvSpPr>
            <a:spLocks noGrp="1"/>
          </p:cNvSpPr>
          <p:nvPr>
            <p:ph idx="1"/>
          </p:nvPr>
        </p:nvSpPr>
        <p:spPr>
          <a:xfrm>
            <a:off x="720000" y="2541600"/>
            <a:ext cx="6911975" cy="3216273"/>
          </a:xfrm>
        </p:spPr>
        <p:txBody>
          <a:bodyPr vert="horz" lIns="0" tIns="0" rIns="0" bIns="0" rtlCol="0">
            <a:normAutofit/>
          </a:bodyPr>
          <a:lstStyle/>
          <a:p>
            <a:pPr>
              <a:lnSpc>
                <a:spcPct val="110000"/>
              </a:lnSpc>
            </a:pPr>
            <a:r>
              <a:rPr lang="en-GB" sz="1700"/>
              <a:t>If you are unfamiliar with reflective writing you may find it helpful to start with a structure.</a:t>
            </a:r>
          </a:p>
          <a:p>
            <a:pPr>
              <a:lnSpc>
                <a:spcPct val="110000"/>
              </a:lnSpc>
            </a:pPr>
            <a:r>
              <a:rPr lang="en-GB" sz="1700"/>
              <a:t>As you become more adept, you may then move away from the structure, but it can often be a useful starting point.</a:t>
            </a:r>
          </a:p>
          <a:p>
            <a:pPr>
              <a:lnSpc>
                <a:spcPct val="110000"/>
              </a:lnSpc>
            </a:pPr>
            <a:r>
              <a:rPr lang="en-GB" sz="1700"/>
              <a:t>Mantell and Scragg (2018) have provided a useful framework for reflective writing:</a:t>
            </a:r>
          </a:p>
          <a:p>
            <a:pPr>
              <a:lnSpc>
                <a:spcPct val="110000"/>
              </a:lnSpc>
            </a:pPr>
            <a:r>
              <a:rPr lang="en-GB" sz="1700"/>
              <a:t>Stage 1: Reflection</a:t>
            </a:r>
          </a:p>
          <a:p>
            <a:pPr>
              <a:lnSpc>
                <a:spcPct val="110000"/>
              </a:lnSpc>
            </a:pPr>
            <a:r>
              <a:rPr lang="en-GB" sz="1700"/>
              <a:t>Stage 2: Analysis</a:t>
            </a:r>
          </a:p>
          <a:p>
            <a:pPr>
              <a:lnSpc>
                <a:spcPct val="110000"/>
              </a:lnSpc>
            </a:pPr>
            <a:r>
              <a:rPr lang="en-GB" sz="1700"/>
              <a:t>Stage 3: Action</a:t>
            </a:r>
          </a:p>
        </p:txBody>
      </p:sp>
      <p:sp>
        <p:nvSpPr>
          <p:cNvPr id="14" name="Freeform 10">
            <a:extLst>
              <a:ext uri="{FF2B5EF4-FFF2-40B4-BE49-F238E27FC236}">
                <a16:creationId xmlns:a16="http://schemas.microsoft.com/office/drawing/2014/main" id="{15BE2CF8-7196-4BC3-B312-B0EE486D9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8226571" y="2916066"/>
            <a:ext cx="3518890" cy="3293724"/>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071690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0CAB9-F0AE-414E-805C-776919054E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27C80BC-190C-4813-9BAE-C4B56C5C7E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69722-0DC8-4B21-BC89-8498E4A2ED54}"/>
              </a:ext>
            </a:extLst>
          </p:cNvPr>
          <p:cNvSpPr>
            <a:spLocks noGrp="1"/>
          </p:cNvSpPr>
          <p:nvPr>
            <p:ph type="title"/>
          </p:nvPr>
        </p:nvSpPr>
        <p:spPr>
          <a:xfrm>
            <a:off x="720000" y="619201"/>
            <a:ext cx="3095626" cy="1477328"/>
          </a:xfrm>
        </p:spPr>
        <p:txBody>
          <a:bodyPr>
            <a:normAutofit/>
          </a:bodyPr>
          <a:lstStyle/>
          <a:p>
            <a:r>
              <a:rPr lang="en-GB" dirty="0"/>
              <a:t>Stage 1: Reflection</a:t>
            </a:r>
          </a:p>
        </p:txBody>
      </p:sp>
      <p:sp>
        <p:nvSpPr>
          <p:cNvPr id="3" name="Content Placeholder 2">
            <a:extLst>
              <a:ext uri="{FF2B5EF4-FFF2-40B4-BE49-F238E27FC236}">
                <a16:creationId xmlns:a16="http://schemas.microsoft.com/office/drawing/2014/main" id="{D4000800-3AD8-4185-B387-EE58D9225886}"/>
              </a:ext>
            </a:extLst>
          </p:cNvPr>
          <p:cNvSpPr>
            <a:spLocks noGrp="1"/>
          </p:cNvSpPr>
          <p:nvPr>
            <p:ph idx="1"/>
          </p:nvPr>
        </p:nvSpPr>
        <p:spPr>
          <a:xfrm>
            <a:off x="4548188" y="633600"/>
            <a:ext cx="6900137" cy="1282513"/>
          </a:xfrm>
        </p:spPr>
        <p:txBody>
          <a:bodyPr vert="horz" lIns="0" tIns="0" rIns="0" bIns="0" rtlCol="0">
            <a:normAutofit/>
          </a:bodyPr>
          <a:lstStyle/>
          <a:p>
            <a:r>
              <a:rPr lang="en-GB"/>
              <a:t>Focus on an issue that you might have.</a:t>
            </a:r>
          </a:p>
          <a:p>
            <a:r>
              <a:rPr lang="en-GB"/>
              <a:t>It is suggested that this freely and spontaneously driven, without too much thought.</a:t>
            </a:r>
          </a:p>
        </p:txBody>
      </p:sp>
      <p:pic>
        <p:nvPicPr>
          <p:cNvPr id="4" name="Picture 4" descr="A picture containing table, sitting, wooden, cutting&#10;&#10;Description automatically generated">
            <a:extLst>
              <a:ext uri="{FF2B5EF4-FFF2-40B4-BE49-F238E27FC236}">
                <a16:creationId xmlns:a16="http://schemas.microsoft.com/office/drawing/2014/main" id="{939DB1B0-8B09-42F0-840D-205579746714}"/>
              </a:ext>
            </a:extLst>
          </p:cNvPr>
          <p:cNvPicPr>
            <a:picLocks noChangeAspect="1"/>
          </p:cNvPicPr>
          <p:nvPr/>
        </p:nvPicPr>
        <p:blipFill rotWithShape="1">
          <a:blip r:embed="rId2"/>
          <a:srcRect t="26134" b="21354"/>
          <a:stretch/>
        </p:blipFill>
        <p:spPr>
          <a:xfrm>
            <a:off x="20" y="2584536"/>
            <a:ext cx="12191980" cy="4273465"/>
          </a:xfrm>
          <a:custGeom>
            <a:avLst/>
            <a:gdLst/>
            <a:ahLst/>
            <a:cxnLst/>
            <a:rect l="l" t="t" r="r" b="b"/>
            <a:pathLst>
              <a:path w="12192000" h="4273465">
                <a:moveTo>
                  <a:pt x="5674827" y="107"/>
                </a:moveTo>
                <a:cubicBezTo>
                  <a:pt x="6770307" y="-2269"/>
                  <a:pt x="8062055" y="35744"/>
                  <a:pt x="8986322" y="35744"/>
                </a:cubicBezTo>
                <a:cubicBezTo>
                  <a:pt x="10233527" y="52639"/>
                  <a:pt x="11168930" y="69533"/>
                  <a:pt x="12015248" y="52639"/>
                </a:cubicBezTo>
                <a:lnTo>
                  <a:pt x="12192000" y="60460"/>
                </a:lnTo>
                <a:lnTo>
                  <a:pt x="12192000" y="4273465"/>
                </a:lnTo>
                <a:lnTo>
                  <a:pt x="0" y="4273465"/>
                </a:lnTo>
                <a:lnTo>
                  <a:pt x="0" y="65877"/>
                </a:lnTo>
                <a:lnTo>
                  <a:pt x="107413" y="52639"/>
                </a:lnTo>
                <a:cubicBezTo>
                  <a:pt x="716168" y="1955"/>
                  <a:pt x="1725810" y="137111"/>
                  <a:pt x="4665650" y="18850"/>
                </a:cubicBezTo>
                <a:cubicBezTo>
                  <a:pt x="4966315" y="6179"/>
                  <a:pt x="5309667" y="899"/>
                  <a:pt x="5674827" y="107"/>
                </a:cubicBezTo>
                <a:close/>
              </a:path>
            </a:pathLst>
          </a:custGeom>
        </p:spPr>
      </p:pic>
    </p:spTree>
    <p:extLst>
      <p:ext uri="{BB962C8B-B14F-4D97-AF65-F5344CB8AC3E}">
        <p14:creationId xmlns:p14="http://schemas.microsoft.com/office/powerpoint/2010/main" val="288762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EC080-1750-4704-8346-7D3CBD2F6F39}"/>
              </a:ext>
            </a:extLst>
          </p:cNvPr>
          <p:cNvSpPr>
            <a:spLocks noGrp="1"/>
          </p:cNvSpPr>
          <p:nvPr>
            <p:ph type="title"/>
          </p:nvPr>
        </p:nvSpPr>
        <p:spPr>
          <a:xfrm>
            <a:off x="6480000" y="619200"/>
            <a:ext cx="4991961" cy="1477328"/>
          </a:xfrm>
        </p:spPr>
        <p:txBody>
          <a:bodyPr wrap="square" anchor="ctr">
            <a:normAutofit/>
          </a:bodyPr>
          <a:lstStyle/>
          <a:p>
            <a:r>
              <a:rPr lang="en-GB" dirty="0"/>
              <a:t>Stage 2: Analysis</a:t>
            </a:r>
          </a:p>
        </p:txBody>
      </p:sp>
      <p:pic>
        <p:nvPicPr>
          <p:cNvPr id="4" name="Picture 4" descr="A picture containing bicycle, brown, sitting, laying&#10;&#10;Description automatically generated">
            <a:extLst>
              <a:ext uri="{FF2B5EF4-FFF2-40B4-BE49-F238E27FC236}">
                <a16:creationId xmlns:a16="http://schemas.microsoft.com/office/drawing/2014/main" id="{4A45D22D-D981-4EC4-A3C9-EC226A54CF7D}"/>
              </a:ext>
            </a:extLst>
          </p:cNvPr>
          <p:cNvPicPr>
            <a:picLocks noChangeAspect="1"/>
          </p:cNvPicPr>
          <p:nvPr/>
        </p:nvPicPr>
        <p:blipFill rotWithShape="1">
          <a:blip r:embed="rId2"/>
          <a:srcRect l="15382" r="27372"/>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F5ED09AA-DB88-41E2-A426-94CBD7A4B8DA}"/>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GB" sz="1700"/>
              <a:t>This middle stage is often complex and has many aspects to it. You respond to the following questions:</a:t>
            </a:r>
          </a:p>
          <a:p>
            <a:pPr lvl="1">
              <a:lnSpc>
                <a:spcPct val="110000"/>
              </a:lnSpc>
            </a:pPr>
            <a:r>
              <a:rPr lang="en-GB" sz="1700"/>
              <a:t>What is happening in this incident?</a:t>
            </a:r>
          </a:p>
          <a:p>
            <a:pPr lvl="1">
              <a:lnSpc>
                <a:spcPct val="110000"/>
              </a:lnSpc>
            </a:pPr>
            <a:r>
              <a:rPr lang="en-GB" sz="1700"/>
              <a:t>What assumptions am I making?</a:t>
            </a:r>
          </a:p>
          <a:p>
            <a:pPr lvl="1">
              <a:lnSpc>
                <a:spcPct val="110000"/>
              </a:lnSpc>
            </a:pPr>
            <a:r>
              <a:rPr lang="en-GB" sz="1700"/>
              <a:t>What does this show me about my underlying attitudes, beliefs, values? Are there any other ways that I can use to look at this situation? Any different perspectives?</a:t>
            </a:r>
          </a:p>
        </p:txBody>
      </p:sp>
    </p:spTree>
    <p:extLst>
      <p:ext uri="{BB962C8B-B14F-4D97-AF65-F5344CB8AC3E}">
        <p14:creationId xmlns:p14="http://schemas.microsoft.com/office/powerpoint/2010/main" val="14327827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E8ABF2-8927-4138-B46C-6489FBB10BD9}"/>
              </a:ext>
            </a:extLst>
          </p:cNvPr>
          <p:cNvSpPr>
            <a:spLocks noGrp="1"/>
          </p:cNvSpPr>
          <p:nvPr>
            <p:ph type="title"/>
          </p:nvPr>
        </p:nvSpPr>
        <p:spPr>
          <a:xfrm>
            <a:off x="6480000" y="619200"/>
            <a:ext cx="4991961" cy="1477328"/>
          </a:xfrm>
        </p:spPr>
        <p:txBody>
          <a:bodyPr wrap="square" anchor="ctr">
            <a:normAutofit/>
          </a:bodyPr>
          <a:lstStyle/>
          <a:p>
            <a:r>
              <a:rPr lang="en-GB" dirty="0"/>
              <a:t>Stage 3 - Action</a:t>
            </a:r>
            <a:endParaRPr lang="en-US" dirty="0"/>
          </a:p>
        </p:txBody>
      </p:sp>
      <p:pic>
        <p:nvPicPr>
          <p:cNvPr id="4" name="Picture 4" descr="Text&#10;&#10;Description automatically generated">
            <a:extLst>
              <a:ext uri="{FF2B5EF4-FFF2-40B4-BE49-F238E27FC236}">
                <a16:creationId xmlns:a16="http://schemas.microsoft.com/office/drawing/2014/main" id="{C74E0114-B7E0-435A-87CD-B3D99452B368}"/>
              </a:ext>
            </a:extLst>
          </p:cNvPr>
          <p:cNvPicPr>
            <a:picLocks noChangeAspect="1"/>
          </p:cNvPicPr>
          <p:nvPr/>
        </p:nvPicPr>
        <p:blipFill rotWithShape="1">
          <a:blip r:embed="rId2"/>
          <a:srcRect t="3154" b="9722"/>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1F69B345-DECA-434F-91B9-7B25C03C6B95}"/>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GB" sz="1700"/>
              <a:t>Again, as with the previous stage there are questions to answer at this stage:</a:t>
            </a:r>
          </a:p>
          <a:p>
            <a:pPr lvl="1">
              <a:lnSpc>
                <a:spcPct val="110000"/>
              </a:lnSpc>
            </a:pPr>
            <a:r>
              <a:rPr lang="en-GB" sz="1700"/>
              <a:t>What action can I take?</a:t>
            </a:r>
          </a:p>
          <a:p>
            <a:pPr lvl="1">
              <a:lnSpc>
                <a:spcPct val="110000"/>
              </a:lnSpc>
            </a:pPr>
            <a:r>
              <a:rPr lang="en-GB" sz="1700"/>
              <a:t>What learning can I take from this?</a:t>
            </a:r>
          </a:p>
          <a:p>
            <a:pPr lvl="1">
              <a:lnSpc>
                <a:spcPct val="110000"/>
              </a:lnSpc>
            </a:pPr>
            <a:r>
              <a:rPr lang="en-GB" sz="1700"/>
              <a:t>What would I do, how would I respond if a similar situation happened again?</a:t>
            </a:r>
          </a:p>
          <a:p>
            <a:pPr lvl="1">
              <a:lnSpc>
                <a:spcPct val="110000"/>
              </a:lnSpc>
            </a:pPr>
            <a:r>
              <a:rPr lang="en-GB" sz="1700"/>
              <a:t>What does this tell me about my belief system? Do I need to challenge myself?</a:t>
            </a:r>
          </a:p>
        </p:txBody>
      </p:sp>
    </p:spTree>
    <p:extLst>
      <p:ext uri="{BB962C8B-B14F-4D97-AF65-F5344CB8AC3E}">
        <p14:creationId xmlns:p14="http://schemas.microsoft.com/office/powerpoint/2010/main" val="38990611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9D6223-8D87-4038-BE74-D5224B024F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6FBF49-EC0D-4E09-A77B-DB4E8257E7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3AA13D0-BF0A-4B8F-9FD6-CAE2DCD939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9705717" cy="6858000"/>
          </a:xfrm>
          <a:custGeom>
            <a:avLst/>
            <a:gdLst>
              <a:gd name="connsiteX0" fmla="*/ 0 w 9705717"/>
              <a:gd name="connsiteY0" fmla="*/ 0 h 6858000"/>
              <a:gd name="connsiteX1" fmla="*/ 8892014 w 9705717"/>
              <a:gd name="connsiteY1" fmla="*/ 0 h 6858000"/>
              <a:gd name="connsiteX2" fmla="*/ 8948109 w 9705717"/>
              <a:gd name="connsiteY2" fmla="*/ 119185 h 6858000"/>
              <a:gd name="connsiteX3" fmla="*/ 9361712 w 9705717"/>
              <a:gd name="connsiteY3" fmla="*/ 1009060 h 6858000"/>
              <a:gd name="connsiteX4" fmla="*/ 9569814 w 9705717"/>
              <a:gd name="connsiteY4" fmla="*/ 4722415 h 6858000"/>
              <a:gd name="connsiteX5" fmla="*/ 8937785 w 9705717"/>
              <a:gd name="connsiteY5" fmla="*/ 6619105 h 6858000"/>
              <a:gd name="connsiteX6" fmla="*/ 8749280 w 9705717"/>
              <a:gd name="connsiteY6" fmla="*/ 6858000 h 6858000"/>
              <a:gd name="connsiteX7" fmla="*/ 0 w 9705717"/>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705717" h="6858000">
                <a:moveTo>
                  <a:pt x="0" y="0"/>
                </a:moveTo>
                <a:lnTo>
                  <a:pt x="8892014" y="0"/>
                </a:lnTo>
                <a:lnTo>
                  <a:pt x="8948109" y="119185"/>
                </a:lnTo>
                <a:cubicBezTo>
                  <a:pt x="9080774" y="406683"/>
                  <a:pt x="9216041" y="706568"/>
                  <a:pt x="9361712" y="1009060"/>
                </a:cubicBezTo>
                <a:cubicBezTo>
                  <a:pt x="9986018" y="2093861"/>
                  <a:pt x="9569814" y="4346908"/>
                  <a:pt x="9569814" y="4722415"/>
                </a:cubicBezTo>
                <a:cubicBezTo>
                  <a:pt x="9569814" y="5635108"/>
                  <a:pt x="9260912" y="6189243"/>
                  <a:pt x="8937785" y="6619105"/>
                </a:cubicBezTo>
                <a:lnTo>
                  <a:pt x="874928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5650F28B-93BF-4BA0-B260-982D9027E4E3}"/>
              </a:ext>
            </a:extLst>
          </p:cNvPr>
          <p:cNvSpPr>
            <a:spLocks noGrp="1"/>
          </p:cNvSpPr>
          <p:nvPr>
            <p:ph type="title"/>
          </p:nvPr>
        </p:nvSpPr>
        <p:spPr>
          <a:xfrm>
            <a:off x="720000" y="619200"/>
            <a:ext cx="6911974" cy="1477328"/>
          </a:xfrm>
        </p:spPr>
        <p:txBody>
          <a:bodyPr wrap="square" anchor="ctr">
            <a:normAutofit/>
          </a:bodyPr>
          <a:lstStyle/>
          <a:p>
            <a:r>
              <a:rPr lang="en-GB" dirty="0"/>
              <a:t>Activity Four</a:t>
            </a:r>
            <a:endParaRPr lang="en-US" dirty="0"/>
          </a:p>
        </p:txBody>
      </p:sp>
      <p:sp>
        <p:nvSpPr>
          <p:cNvPr id="3" name="Content Placeholder 2">
            <a:extLst>
              <a:ext uri="{FF2B5EF4-FFF2-40B4-BE49-F238E27FC236}">
                <a16:creationId xmlns:a16="http://schemas.microsoft.com/office/drawing/2014/main" id="{11FB48F2-BD06-4594-961D-6B431A586570}"/>
              </a:ext>
            </a:extLst>
          </p:cNvPr>
          <p:cNvSpPr>
            <a:spLocks noGrp="1"/>
          </p:cNvSpPr>
          <p:nvPr>
            <p:ph idx="1"/>
          </p:nvPr>
        </p:nvSpPr>
        <p:spPr>
          <a:xfrm>
            <a:off x="720000" y="2541600"/>
            <a:ext cx="6911975" cy="3216273"/>
          </a:xfrm>
        </p:spPr>
        <p:txBody>
          <a:bodyPr vert="horz" lIns="0" tIns="0" rIns="0" bIns="0" rtlCol="0">
            <a:normAutofit/>
          </a:bodyPr>
          <a:lstStyle/>
          <a:p>
            <a:r>
              <a:rPr lang="en-GB"/>
              <a:t>Write about something that you're thinking about too much and that is keeping you awake at night. Use the previous structure to reflect on this.</a:t>
            </a:r>
            <a:endParaRPr lang="en-US" dirty="0"/>
          </a:p>
        </p:txBody>
      </p:sp>
      <p:sp>
        <p:nvSpPr>
          <p:cNvPr id="14" name="Freeform 10">
            <a:extLst>
              <a:ext uri="{FF2B5EF4-FFF2-40B4-BE49-F238E27FC236}">
                <a16:creationId xmlns:a16="http://schemas.microsoft.com/office/drawing/2014/main" id="{15BE2CF8-7196-4BC3-B312-B0EE486D9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8226571" y="2916066"/>
            <a:ext cx="3518890" cy="3293724"/>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4071113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D40A75-DE78-4A23-959F-18819497B9C8}"/>
              </a:ext>
            </a:extLst>
          </p:cNvPr>
          <p:cNvSpPr>
            <a:spLocks noGrp="1"/>
          </p:cNvSpPr>
          <p:nvPr>
            <p:ph type="title"/>
          </p:nvPr>
        </p:nvSpPr>
        <p:spPr>
          <a:xfrm>
            <a:off x="720000" y="619200"/>
            <a:ext cx="4991961" cy="1477328"/>
          </a:xfrm>
        </p:spPr>
        <p:txBody>
          <a:bodyPr wrap="square" anchor="ctr">
            <a:normAutofit/>
          </a:bodyPr>
          <a:lstStyle/>
          <a:p>
            <a:r>
              <a:rPr lang="en-GB"/>
              <a:t>Dialogical Writing</a:t>
            </a:r>
          </a:p>
        </p:txBody>
      </p:sp>
      <p:sp>
        <p:nvSpPr>
          <p:cNvPr id="3" name="Content Placeholder 2">
            <a:extLst>
              <a:ext uri="{FF2B5EF4-FFF2-40B4-BE49-F238E27FC236}">
                <a16:creationId xmlns:a16="http://schemas.microsoft.com/office/drawing/2014/main" id="{86173081-FBC1-4F88-A865-9B960620D8F0}"/>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700"/>
              <a:t>Consider your own thinking process. What happens when you're walking along on your own, or perhaps in the kitchen, preparing food.</a:t>
            </a:r>
          </a:p>
          <a:p>
            <a:pPr>
              <a:lnSpc>
                <a:spcPct val="110000"/>
              </a:lnSpc>
            </a:pPr>
            <a:r>
              <a:rPr lang="en-GB" sz="1700"/>
              <a:t>What happens to your thoughts?</a:t>
            </a:r>
          </a:p>
          <a:p>
            <a:pPr>
              <a:lnSpc>
                <a:spcPct val="110000"/>
              </a:lnSpc>
            </a:pPr>
            <a:r>
              <a:rPr lang="en-GB" sz="1700"/>
              <a:t>When we really start to think about our thought processes, we realise that we think in conversational or dialogical form. We have conversations with ourselves (what shall we have for tea? What should I wear today?)</a:t>
            </a:r>
          </a:p>
          <a:p>
            <a:pPr>
              <a:lnSpc>
                <a:spcPct val="110000"/>
              </a:lnSpc>
            </a:pPr>
            <a:r>
              <a:rPr lang="en-GB" sz="1700"/>
              <a:t>Reflective writing can take the same form.</a:t>
            </a:r>
          </a:p>
        </p:txBody>
      </p:sp>
      <p:pic>
        <p:nvPicPr>
          <p:cNvPr id="4" name="Picture 4" descr="A picture containing pink, purple, room&#10;&#10;Description automatically generated">
            <a:extLst>
              <a:ext uri="{FF2B5EF4-FFF2-40B4-BE49-F238E27FC236}">
                <a16:creationId xmlns:a16="http://schemas.microsoft.com/office/drawing/2014/main" id="{05D71EB7-671B-4FDB-9A6B-AFD24674EAEE}"/>
              </a:ext>
            </a:extLst>
          </p:cNvPr>
          <p:cNvPicPr>
            <a:picLocks noChangeAspect="1"/>
          </p:cNvPicPr>
          <p:nvPr/>
        </p:nvPicPr>
        <p:blipFill rotWithShape="1">
          <a:blip r:embed="rId2"/>
          <a:srcRect r="34023"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26960380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44A9A-E8E3-4F18-925C-EEA50700B635}"/>
              </a:ext>
            </a:extLst>
          </p:cNvPr>
          <p:cNvSpPr>
            <a:spLocks noGrp="1"/>
          </p:cNvSpPr>
          <p:nvPr>
            <p:ph type="title"/>
          </p:nvPr>
        </p:nvSpPr>
        <p:spPr>
          <a:xfrm>
            <a:off x="720000" y="619200"/>
            <a:ext cx="4991961" cy="1477328"/>
          </a:xfrm>
        </p:spPr>
        <p:txBody>
          <a:bodyPr wrap="square" anchor="ctr">
            <a:normAutofit/>
          </a:bodyPr>
          <a:lstStyle/>
          <a:p>
            <a:r>
              <a:rPr lang="en-GB"/>
              <a:t>Dialogical Writing</a:t>
            </a:r>
          </a:p>
        </p:txBody>
      </p:sp>
      <p:sp>
        <p:nvSpPr>
          <p:cNvPr id="3" name="Content Placeholder 2">
            <a:extLst>
              <a:ext uri="{FF2B5EF4-FFF2-40B4-BE49-F238E27FC236}">
                <a16:creationId xmlns:a16="http://schemas.microsoft.com/office/drawing/2014/main" id="{C0A4090E-E17B-4229-8F06-B7353918C3F3}"/>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700"/>
              <a:t>When we're thinking or reflecting, we're often considering dilemmas, struggles, conflicts.</a:t>
            </a:r>
          </a:p>
          <a:p>
            <a:pPr>
              <a:lnSpc>
                <a:spcPct val="110000"/>
              </a:lnSpc>
            </a:pPr>
            <a:r>
              <a:rPr lang="en-GB" sz="1700"/>
              <a:t>In our writing, we're often taking on two roles: 'I' and 'Me'. But within our reflections we're often also considering ourselves within different roles: </a:t>
            </a:r>
          </a:p>
          <a:p>
            <a:pPr lvl="1">
              <a:lnSpc>
                <a:spcPct val="110000"/>
              </a:lnSpc>
            </a:pPr>
            <a:r>
              <a:rPr lang="en-GB" sz="1700"/>
              <a:t>I as a mother/father/daughter/son</a:t>
            </a:r>
          </a:p>
          <a:p>
            <a:pPr lvl="1">
              <a:lnSpc>
                <a:spcPct val="110000"/>
              </a:lnSpc>
            </a:pPr>
            <a:r>
              <a:rPr lang="en-GB" sz="1700"/>
              <a:t>I as a student</a:t>
            </a:r>
          </a:p>
          <a:p>
            <a:pPr lvl="1">
              <a:lnSpc>
                <a:spcPct val="110000"/>
              </a:lnSpc>
            </a:pPr>
            <a:r>
              <a:rPr lang="en-GB" sz="1700"/>
              <a:t>I as a professional</a:t>
            </a:r>
          </a:p>
          <a:p>
            <a:pPr lvl="1">
              <a:lnSpc>
                <a:spcPct val="110000"/>
              </a:lnSpc>
            </a:pPr>
            <a:r>
              <a:rPr lang="en-GB" sz="1700"/>
              <a:t>I as worried, anxious, happy, excited.</a:t>
            </a:r>
          </a:p>
        </p:txBody>
      </p:sp>
      <p:pic>
        <p:nvPicPr>
          <p:cNvPr id="4" name="Picture 4" descr="A picture containing person, object, sitting, table&#10;&#10;Description automatically generated">
            <a:extLst>
              <a:ext uri="{FF2B5EF4-FFF2-40B4-BE49-F238E27FC236}">
                <a16:creationId xmlns:a16="http://schemas.microsoft.com/office/drawing/2014/main" id="{9252AD68-8249-4FE0-8F05-8ADD2378B09F}"/>
              </a:ext>
            </a:extLst>
          </p:cNvPr>
          <p:cNvPicPr>
            <a:picLocks noChangeAspect="1"/>
          </p:cNvPicPr>
          <p:nvPr/>
        </p:nvPicPr>
        <p:blipFill rotWithShape="1">
          <a:blip r:embed="rId2"/>
          <a:srcRect l="16404" r="17620"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10319799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C2341-B89E-40FC-856B-4B7F568C2ACC}"/>
              </a:ext>
            </a:extLst>
          </p:cNvPr>
          <p:cNvSpPr>
            <a:spLocks noGrp="1"/>
          </p:cNvSpPr>
          <p:nvPr>
            <p:ph type="title"/>
          </p:nvPr>
        </p:nvSpPr>
        <p:spPr/>
        <p:txBody>
          <a:bodyPr/>
          <a:lstStyle/>
          <a:p>
            <a:r>
              <a:rPr lang="en-GB"/>
              <a:t>Activity Five</a:t>
            </a:r>
          </a:p>
        </p:txBody>
      </p:sp>
      <p:sp>
        <p:nvSpPr>
          <p:cNvPr id="3" name="Content Placeholder 2">
            <a:extLst>
              <a:ext uri="{FF2B5EF4-FFF2-40B4-BE49-F238E27FC236}">
                <a16:creationId xmlns:a16="http://schemas.microsoft.com/office/drawing/2014/main" id="{B8C9DFED-A39B-48CD-A592-FF25ABAFA6F8}"/>
              </a:ext>
            </a:extLst>
          </p:cNvPr>
          <p:cNvSpPr>
            <a:spLocks noGrp="1"/>
          </p:cNvSpPr>
          <p:nvPr>
            <p:ph idx="1"/>
          </p:nvPr>
        </p:nvSpPr>
        <p:spPr/>
        <p:txBody>
          <a:bodyPr vert="horz" lIns="0" tIns="0" rIns="0" bIns="0" rtlCol="0" anchor="t">
            <a:normAutofit/>
          </a:bodyPr>
          <a:lstStyle/>
          <a:p>
            <a:r>
              <a:rPr lang="en-GB">
                <a:solidFill>
                  <a:srgbClr val="FFFFFF"/>
                </a:solidFill>
              </a:rPr>
              <a:t>Dialogical Conversation with self.</a:t>
            </a:r>
          </a:p>
          <a:p>
            <a:r>
              <a:rPr lang="en-GB">
                <a:solidFill>
                  <a:srgbClr val="FFFFFF"/>
                </a:solidFill>
              </a:rPr>
              <a:t>On Moodle you will find Activity Five, engage with this as much as possible as it will help you to explore different aspects of self.</a:t>
            </a:r>
            <a:endParaRPr lang="en-GB"/>
          </a:p>
        </p:txBody>
      </p:sp>
    </p:spTree>
    <p:extLst>
      <p:ext uri="{BB962C8B-B14F-4D97-AF65-F5344CB8AC3E}">
        <p14:creationId xmlns:p14="http://schemas.microsoft.com/office/powerpoint/2010/main" val="15615228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8A874-413D-477A-AA25-5F9843811DE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C6F3365B-5186-4997-99E7-464E3F08D645}"/>
              </a:ext>
            </a:extLst>
          </p:cNvPr>
          <p:cNvSpPr>
            <a:spLocks noGrp="1"/>
          </p:cNvSpPr>
          <p:nvPr>
            <p:ph idx="1"/>
          </p:nvPr>
        </p:nvSpPr>
        <p:spPr/>
        <p:txBody>
          <a:bodyPr vert="horz" lIns="0" tIns="0" rIns="0" bIns="0" rtlCol="0" anchor="t">
            <a:normAutofit fontScale="85000" lnSpcReduction="10000"/>
          </a:bodyPr>
          <a:lstStyle/>
          <a:p>
            <a:r>
              <a:rPr lang="en-GB">
                <a:solidFill>
                  <a:srgbClr val="FFFFFF"/>
                </a:solidFill>
              </a:rPr>
              <a:t>Within this lesson we've taken a deeper look at reflective practice and really started to think about why it might be important for Counsellors and therapists.</a:t>
            </a:r>
          </a:p>
          <a:p>
            <a:r>
              <a:rPr lang="en-GB">
                <a:solidFill>
                  <a:srgbClr val="FFFFFF"/>
                </a:solidFill>
              </a:rPr>
              <a:t>In addition, you have been introduced to the variety of terms that you will see written in various texts that discuss reflective practice.</a:t>
            </a:r>
          </a:p>
          <a:p>
            <a:r>
              <a:rPr lang="en-GB">
                <a:solidFill>
                  <a:srgbClr val="FFFFFF"/>
                </a:solidFill>
              </a:rPr>
              <a:t>You have also started on a key aspect of the therapist role: Reflective Process/Personal Development.</a:t>
            </a:r>
            <a:endParaRPr lang="en-GB" dirty="0">
              <a:solidFill>
                <a:srgbClr val="FFFFFF"/>
              </a:solidFill>
            </a:endParaRPr>
          </a:p>
          <a:p>
            <a:r>
              <a:rPr lang="en-GB">
                <a:solidFill>
                  <a:srgbClr val="FFFFFF"/>
                </a:solidFill>
              </a:rPr>
              <a:t>Engage with the reading and the activities as these will enhance your reflective process as well as deepen your theoretical understanding.</a:t>
            </a:r>
          </a:p>
          <a:p>
            <a:r>
              <a:rPr lang="en-GB">
                <a:solidFill>
                  <a:srgbClr val="FFFFFF"/>
                </a:solidFill>
              </a:rPr>
              <a:t>As always, these are just a starting point, please start to engage with wider reading in reflective practice, as this will support you as you start to turn towards your assessments.</a:t>
            </a:r>
            <a:endParaRPr lang="en-GB" dirty="0"/>
          </a:p>
        </p:txBody>
      </p:sp>
    </p:spTree>
    <p:extLst>
      <p:ext uri="{BB962C8B-B14F-4D97-AF65-F5344CB8AC3E}">
        <p14:creationId xmlns:p14="http://schemas.microsoft.com/office/powerpoint/2010/main" val="220491139"/>
      </p:ext>
    </p:extLst>
  </p:cSld>
  <p:clrMapOvr>
    <a:masterClrMapping/>
  </p:clrMapOvr>
</p:sld>
</file>

<file path=ppt/theme/theme1.xml><?xml version="1.0" encoding="utf-8"?>
<a:theme xmlns:a="http://schemas.openxmlformats.org/drawingml/2006/main" name="BlobVTI">
  <a:themeElements>
    <a:clrScheme name="AnalogousFromDarkSeedLeftStep">
      <a:dk1>
        <a:srgbClr val="000000"/>
      </a:dk1>
      <a:lt1>
        <a:srgbClr val="FFFFFF"/>
      </a:lt1>
      <a:dk2>
        <a:srgbClr val="2E2441"/>
      </a:dk2>
      <a:lt2>
        <a:srgbClr val="E2E7E8"/>
      </a:lt2>
      <a:accent1>
        <a:srgbClr val="C35D4D"/>
      </a:accent1>
      <a:accent2>
        <a:srgbClr val="B13B5C"/>
      </a:accent2>
      <a:accent3>
        <a:srgbClr val="C34D9F"/>
      </a:accent3>
      <a:accent4>
        <a:srgbClr val="A43BB1"/>
      </a:accent4>
      <a:accent5>
        <a:srgbClr val="854DC3"/>
      </a:accent5>
      <a:accent6>
        <a:srgbClr val="4E48B6"/>
      </a:accent6>
      <a:hlink>
        <a:srgbClr val="9C53C5"/>
      </a:hlink>
      <a:folHlink>
        <a:srgbClr val="7F7F7F"/>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3064</Words>
  <Application>Microsoft Office PowerPoint</Application>
  <PresentationFormat>Widescreen</PresentationFormat>
  <Paragraphs>181</Paragraphs>
  <Slides>39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Avenir Next LT Pro</vt:lpstr>
      <vt:lpstr>Calibri</vt:lpstr>
      <vt:lpstr>Calibri Light</vt:lpstr>
      <vt:lpstr>Rockwell Nova Light</vt:lpstr>
      <vt:lpstr>The Hand Extrablack</vt:lpstr>
      <vt:lpstr>BlobVTI</vt:lpstr>
      <vt:lpstr>What is Reflective Practice?</vt:lpstr>
      <vt:lpstr>Six Minutes Free Writing</vt:lpstr>
      <vt:lpstr>Six Minute Writing Exercise</vt:lpstr>
      <vt:lpstr>Activities</vt:lpstr>
      <vt:lpstr>Lecture Two: Aims</vt:lpstr>
      <vt:lpstr>Introduction</vt:lpstr>
      <vt:lpstr>Why do we need to engage with reflective practice?</vt:lpstr>
      <vt:lpstr>The process of looking back</vt:lpstr>
      <vt:lpstr>Metaphorical Mirrors and Lenses</vt:lpstr>
      <vt:lpstr>Activity Two</vt:lpstr>
      <vt:lpstr>Donald Schön and The Reflective Practitioner</vt:lpstr>
      <vt:lpstr>Donald Schön - Reflection-On and Reflection-in Action</vt:lpstr>
      <vt:lpstr>Reflection-on-action Reflection-in-action</vt:lpstr>
      <vt:lpstr>What is 'Reflection-on-action' and how does it apply to therapeutic work?</vt:lpstr>
      <vt:lpstr>And, 'Reflection-in-Action'?</vt:lpstr>
      <vt:lpstr>Reflection-on-action Reflection-in-action</vt:lpstr>
      <vt:lpstr>Schön's work..</vt:lpstr>
      <vt:lpstr>Reading</vt:lpstr>
      <vt:lpstr>Reflection and Reflexivity</vt:lpstr>
      <vt:lpstr>Reflection</vt:lpstr>
      <vt:lpstr>Reflexivity</vt:lpstr>
      <vt:lpstr>Reflective Practice</vt:lpstr>
      <vt:lpstr>Blocks to Reflection</vt:lpstr>
      <vt:lpstr>Reflective Writing</vt:lpstr>
      <vt:lpstr>How do I write reflectively?</vt:lpstr>
      <vt:lpstr>Starting the process of Reflective Writing</vt:lpstr>
      <vt:lpstr>Activity Three - LISTS</vt:lpstr>
      <vt:lpstr>The Purpose of Reflective Writing</vt:lpstr>
      <vt:lpstr>The Purpose of Reflective Writing</vt:lpstr>
      <vt:lpstr>Reflective writing and processing our learning.</vt:lpstr>
      <vt:lpstr>Structure for Reflective Writing</vt:lpstr>
      <vt:lpstr>Stage 1: Reflection</vt:lpstr>
      <vt:lpstr>Stage 2: Analysis</vt:lpstr>
      <vt:lpstr>Stage 3 - Action</vt:lpstr>
      <vt:lpstr>Activity Four</vt:lpstr>
      <vt:lpstr>Dialogical Writing</vt:lpstr>
      <vt:lpstr>Dialogical Writing</vt:lpstr>
      <vt:lpstr>Activity Five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1584</cp:revision>
  <dcterms:created xsi:type="dcterms:W3CDTF">2020-09-29T09:17:47Z</dcterms:created>
  <dcterms:modified xsi:type="dcterms:W3CDTF">2020-10-01T14:26:33Z</dcterms:modified>
</cp:coreProperties>
</file>