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434" autoAdjust="0"/>
  </p:normalViewPr>
  <p:slideViewPr>
    <p:cSldViewPr snapToGrid="0">
      <p:cViewPr>
        <p:scale>
          <a:sx n="102" d="100"/>
          <a:sy n="102" d="100"/>
        </p:scale>
        <p:origin x="-444"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88094896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1071658cfa7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1071658cfa7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a:t>Amazon is the world’s leading online retailer offering a wide range of products. The company has operated as an exclusive online store for over two decades now. The strive for growth and success has made it open a non-food physical store. </a:t>
            </a:r>
            <a:endParaRPr sz="1200"/>
          </a:p>
          <a:p>
            <a:pPr marL="0" lvl="0" indent="0" algn="l" rtl="0">
              <a:spcBef>
                <a:spcPts val="0"/>
              </a:spcBef>
              <a:spcAft>
                <a:spcPts val="0"/>
              </a:spcAft>
              <a:buClr>
                <a:schemeClr val="dk1"/>
              </a:buClr>
              <a:buSzPts val="1100"/>
              <a:buFont typeface="Arial"/>
              <a:buNone/>
            </a:pPr>
            <a:endParaRPr sz="1200"/>
          </a:p>
          <a:p>
            <a:pPr marL="0" lvl="0" indent="0" algn="l" rtl="0">
              <a:spcBef>
                <a:spcPts val="0"/>
              </a:spcBef>
              <a:spcAft>
                <a:spcPts val="0"/>
              </a:spcAft>
              <a:buClr>
                <a:schemeClr val="dk1"/>
              </a:buClr>
              <a:buSzPts val="1100"/>
              <a:buFont typeface="Arial"/>
              <a:buNone/>
            </a:pPr>
            <a:r>
              <a:rPr lang="en" sz="1200"/>
              <a:t>The company has invested in modern technology in order to make its physical shops stand out from the rest, with the ultimate purpose of increasing efficiency, productivity and customer loyalty. </a:t>
            </a:r>
            <a:endParaRPr sz="1200"/>
          </a:p>
          <a:p>
            <a:pPr marL="0" lvl="0" indent="0" algn="l" rtl="0">
              <a:spcBef>
                <a:spcPts val="0"/>
              </a:spcBef>
              <a:spcAft>
                <a:spcPts val="0"/>
              </a:spcAft>
              <a:buClr>
                <a:schemeClr val="dk1"/>
              </a:buClr>
              <a:buSzPts val="1100"/>
              <a:buFont typeface="Arial"/>
              <a:buNone/>
            </a:pPr>
            <a:endParaRPr sz="1200"/>
          </a:p>
          <a:p>
            <a:pPr marL="0" lvl="0" indent="0" algn="l" rtl="0">
              <a:spcBef>
                <a:spcPts val="0"/>
              </a:spcBef>
              <a:spcAft>
                <a:spcPts val="0"/>
              </a:spcAft>
              <a:buClr>
                <a:schemeClr val="dk1"/>
              </a:buClr>
              <a:buSzPts val="1100"/>
              <a:buFont typeface="Arial"/>
              <a:buNone/>
            </a:pPr>
            <a:r>
              <a:rPr lang="en" sz="1200"/>
              <a:t>The following presentation will be focused on Amazon and more specifically why the company has decided to open physical stores. </a:t>
            </a:r>
            <a:endParaRPr sz="1200"/>
          </a:p>
          <a:p>
            <a:pPr marL="0" lvl="0" indent="0" algn="l" rtl="0">
              <a:spcBef>
                <a:spcPts val="0"/>
              </a:spcBef>
              <a:spcAft>
                <a:spcPts val="0"/>
              </a:spcAft>
              <a:buClr>
                <a:schemeClr val="dk1"/>
              </a:buClr>
              <a:buSzPts val="1100"/>
              <a:buFont typeface="Arial"/>
              <a:buNone/>
            </a:pPr>
            <a:endParaRPr sz="1200"/>
          </a:p>
          <a:p>
            <a:pPr marL="0" lvl="0" indent="0" algn="l" rtl="0">
              <a:spcBef>
                <a:spcPts val="0"/>
              </a:spcBef>
              <a:spcAft>
                <a:spcPts val="0"/>
              </a:spcAft>
              <a:buClr>
                <a:schemeClr val="dk1"/>
              </a:buClr>
              <a:buSzPts val="1100"/>
              <a:buFont typeface="Arial"/>
              <a:buNone/>
            </a:pPr>
            <a:r>
              <a:rPr lang="en" sz="1200"/>
              <a:t>As part of the presentation, the following topics will be discussed:</a:t>
            </a:r>
            <a:endParaRPr sz="1200"/>
          </a:p>
          <a:p>
            <a:pPr marL="0" lvl="0" indent="0" algn="l" rtl="0">
              <a:spcBef>
                <a:spcPts val="0"/>
              </a:spcBef>
              <a:spcAft>
                <a:spcPts val="0"/>
              </a:spcAft>
              <a:buClr>
                <a:schemeClr val="dk1"/>
              </a:buClr>
              <a:buSzPts val="1100"/>
              <a:buFont typeface="Arial"/>
              <a:buNone/>
            </a:pPr>
            <a:endParaRPr sz="1200"/>
          </a:p>
          <a:p>
            <a:pPr marL="457200" lvl="0" indent="-304800" algn="l" rtl="0">
              <a:spcBef>
                <a:spcPts val="0"/>
              </a:spcBef>
              <a:spcAft>
                <a:spcPts val="0"/>
              </a:spcAft>
              <a:buSzPts val="1200"/>
              <a:buChar char="●"/>
            </a:pPr>
            <a:r>
              <a:rPr lang="en" sz="1200"/>
              <a:t>Background of Amazon</a:t>
            </a:r>
            <a:endParaRPr sz="1200"/>
          </a:p>
          <a:p>
            <a:pPr marL="457200" lvl="0" indent="-304800" algn="l" rtl="0">
              <a:spcBef>
                <a:spcPts val="0"/>
              </a:spcBef>
              <a:spcAft>
                <a:spcPts val="0"/>
              </a:spcAft>
              <a:buSzPts val="1200"/>
              <a:buChar char="●"/>
            </a:pPr>
            <a:r>
              <a:rPr lang="en" sz="1200"/>
              <a:t>Amazon physical store</a:t>
            </a:r>
            <a:endParaRPr sz="1200"/>
          </a:p>
          <a:p>
            <a:pPr marL="457200" lvl="0" indent="-304800" algn="l" rtl="0">
              <a:spcBef>
                <a:spcPts val="0"/>
              </a:spcBef>
              <a:spcAft>
                <a:spcPts val="0"/>
              </a:spcAft>
              <a:buSzPts val="1200"/>
              <a:buChar char="●"/>
            </a:pPr>
            <a:r>
              <a:rPr lang="en" sz="1200"/>
              <a:t>Reasons for moving onto physical store</a:t>
            </a:r>
            <a:endParaRPr sz="1200"/>
          </a:p>
          <a:p>
            <a:pPr marL="457200" lvl="0" indent="-304800" algn="l" rtl="0">
              <a:spcBef>
                <a:spcPts val="0"/>
              </a:spcBef>
              <a:spcAft>
                <a:spcPts val="0"/>
              </a:spcAft>
              <a:buSzPts val="1200"/>
              <a:buChar char="●"/>
            </a:pPr>
            <a:r>
              <a:rPr lang="en" sz="1200"/>
              <a:t>Benefits of physical store </a:t>
            </a:r>
            <a:endParaRPr sz="1200"/>
          </a:p>
          <a:p>
            <a:pPr marL="0" lvl="0" indent="0" algn="l" rtl="0">
              <a:spcBef>
                <a:spcPts val="0"/>
              </a:spcBef>
              <a:spcAft>
                <a:spcPts val="0"/>
              </a:spcAft>
              <a:buClr>
                <a:schemeClr val="dk1"/>
              </a:buClr>
              <a:buSzPts val="1100"/>
              <a:buFont typeface="Arial"/>
              <a:buNone/>
            </a:pPr>
            <a:endParaRPr sz="1200"/>
          </a:p>
          <a:p>
            <a:pPr marL="0" lvl="0" indent="0" algn="l" rtl="0">
              <a:spcBef>
                <a:spcPts val="0"/>
              </a:spcBef>
              <a:spcAft>
                <a:spcPts val="0"/>
              </a:spcAft>
              <a:buNone/>
            </a:pPr>
            <a:endParaRPr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1071658cfa7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1071658cfa7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t>Amazon is a US based multinational e-retailer company providing online retail goods and services.</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Initially, the company started as a bookseller and has with time expanded to include other types of goods and electronic devices. Amazon offers a range of products to customers all over the world through its websites. </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For the past two decades, the company has operated purely </a:t>
            </a:r>
            <a:r>
              <a:rPr lang="en" sz="1200">
                <a:solidFill>
                  <a:schemeClr val="dk1"/>
                </a:solidFill>
              </a:rPr>
              <a:t>as an </a:t>
            </a:r>
            <a:r>
              <a:rPr lang="en" sz="1200"/>
              <a:t>online retail shop. This was followed by remarkable growth and outstanding performance in the industry with the company recording surging profits. </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Recently, Amazon has decided to expand its presence in the UK by opening the first non-food physical store in the country. The store offers the company’s best-selling books, toys, games, electronic devices, and homeware, among others. </a:t>
            </a:r>
            <a:endParaRPr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1071658cfa7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1071658cfa7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t>Amazon opened its first physical store, known as a 4-star store, in New York city in 2018. </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The new UK store sells only products rated as 4-star or higher by the online platform. This reflects the goods that customers buy regularly from its online platform (Partridge, 2021). The shop has the most wanted sections of popular products based on customer searches. </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The company uses digital price tags to ensure prices match with that of the online shop and it will not require shoppers to create an account with Amazon to make a purchase. This is a smart shift by the retail company as to allow its customers to move from online to physical shop, and to increase customer experience.</a:t>
            </a:r>
            <a:endParaRPr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1071658cfa7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1071658cfa7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t>Amazon has dominated the online retail market and the brick-and-mortar stores give the company a chance to improve from the traditional retail processes to the modern retail technology taking the shopping experience to a whole new level. Therefore, physical shops motivate the company to better understand the interaction between the physical and digital world (Partridge, 2021).</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Amazon understands that it serves different types of customers: some prefer online purchases while others tend to shop offline (Schaverien, 2018). Going physical allows the company to exhibit its products to the customers and entice them to purchase, which has helped to create awareness of the wider products and services offered by it. </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Amazon opened its physical stores to benefit from customers who buy spontaneously, and who differ from online shoppers who shop online only when they know what they want (Jesdanun, 2017). The company uses advanced technology in customer service surpassing the traditional ways of employing humans, which is the best way to save for human resources and managing inventory.</a:t>
            </a:r>
            <a:endParaRPr sz="1200"/>
          </a:p>
          <a:p>
            <a:pPr marL="0" lvl="0" indent="0" algn="l" rtl="0">
              <a:spcBef>
                <a:spcPts val="0"/>
              </a:spcBef>
              <a:spcAft>
                <a:spcPts val="0"/>
              </a:spcAft>
              <a:buNone/>
            </a:pPr>
            <a:endParaRPr sz="1200"/>
          </a:p>
          <a:p>
            <a:pPr marL="0" lvl="0" indent="0" algn="l" rtl="0">
              <a:spcBef>
                <a:spcPts val="0"/>
              </a:spcBef>
              <a:spcAft>
                <a:spcPts val="0"/>
              </a:spcAft>
              <a:buNone/>
            </a:pPr>
            <a:endParaRPr sz="1200"/>
          </a:p>
          <a:p>
            <a:pPr marL="0" lvl="0" indent="0" algn="l" rtl="0">
              <a:spcBef>
                <a:spcPts val="0"/>
              </a:spcBef>
              <a:spcAft>
                <a:spcPts val="0"/>
              </a:spcAft>
              <a:buNone/>
            </a:pPr>
            <a:endParaRPr sz="1200"/>
          </a:p>
          <a:p>
            <a:pPr marL="0" lvl="0" indent="0" algn="l" rtl="0">
              <a:spcBef>
                <a:spcPts val="0"/>
              </a:spcBef>
              <a:spcAft>
                <a:spcPts val="0"/>
              </a:spcAft>
              <a:buNone/>
            </a:pPr>
            <a:endParaRPr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1071658cfa7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1071658cfa7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t>Amazon’s decision to pursue physical shops using advanced computer technology creates an effective shopping experience with no lines and checkouts. This strategy opens a powerful opportunity for the company to make a good impression on customers and establish a positive relationship with them (Cinquegrani, 2017).</a:t>
            </a:r>
            <a:endParaRPr sz="1200"/>
          </a:p>
          <a:p>
            <a:pPr marL="0" lvl="0" indent="0" algn="l" rtl="0">
              <a:spcBef>
                <a:spcPts val="0"/>
              </a:spcBef>
              <a:spcAft>
                <a:spcPts val="0"/>
              </a:spcAft>
              <a:buNone/>
            </a:pPr>
            <a:endParaRPr sz="1200"/>
          </a:p>
          <a:p>
            <a:pPr marL="0" lvl="0" indent="0" algn="l" rtl="0">
              <a:spcBef>
                <a:spcPts val="0"/>
              </a:spcBef>
              <a:spcAft>
                <a:spcPts val="0"/>
              </a:spcAft>
              <a:buNone/>
            </a:pPr>
            <a:r>
              <a:rPr lang="en" sz="1200"/>
              <a:t>Furthermore, physical shops offer a convenient way for customers to make returns reducing the high cost of associated with them. Additionally, physical stores create an opportunity for Amazon to interact with customers creating a touch point and exploration of when the customer is happy or unhappy with a product. The whole process and the technology behind it allow for large-scale customer service and a state-of-the-art customer experience.</a:t>
            </a:r>
            <a:endParaRPr sz="1200"/>
          </a:p>
          <a:p>
            <a:pPr marL="0" lvl="0" indent="0" algn="l" rtl="0">
              <a:spcBef>
                <a:spcPts val="0"/>
              </a:spcBef>
              <a:spcAft>
                <a:spcPts val="0"/>
              </a:spcAft>
              <a:buNone/>
            </a:pPr>
            <a:endParaRPr sz="1200"/>
          </a:p>
          <a:p>
            <a:pPr marL="0" lvl="0" indent="0" algn="l" rtl="0">
              <a:spcBef>
                <a:spcPts val="0"/>
              </a:spcBef>
              <a:spcAft>
                <a:spcPts val="0"/>
              </a:spcAft>
              <a:buClr>
                <a:schemeClr val="dk1"/>
              </a:buClr>
              <a:buSzPts val="1100"/>
              <a:buFont typeface="Arial"/>
              <a:buNone/>
            </a:pPr>
            <a:endParaRPr sz="1200"/>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1071658cfa7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1071658cfa7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1" y="246889"/>
            <a:ext cx="8532055" cy="464761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ounded Rectangle 9"/>
          <p:cNvSpPr/>
          <p:nvPr/>
        </p:nvSpPr>
        <p:spPr>
          <a:xfrm>
            <a:off x="418597" y="325622"/>
            <a:ext cx="8306809" cy="233172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4"/>
          <p:cNvSpPr>
            <a:spLocks noGrp="1"/>
          </p:cNvSpPr>
          <p:nvPr>
            <p:ph type="ctrTitle"/>
          </p:nvPr>
        </p:nvSpPr>
        <p:spPr>
          <a:xfrm>
            <a:off x="722376" y="1365155"/>
            <a:ext cx="7772400" cy="13716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2763774"/>
            <a:ext cx="7772400" cy="6858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8" name="Footer Placeholder 7"/>
          <p:cNvSpPr>
            <a:spLocks noGrp="1"/>
          </p:cNvSpPr>
          <p:nvPr>
            <p:ph type="ftr" sz="quarter" idx="11"/>
          </p:nvPr>
        </p:nvSpPr>
        <p:spPr/>
        <p:txBody>
          <a:bodyPr/>
          <a:lstStyle>
            <a:extLst/>
          </a:lstStyle>
          <a:p>
            <a:endParaRPr kumimoji="0" lang="en-US"/>
          </a:p>
        </p:txBody>
      </p:sp>
      <p:sp>
        <p:nvSpPr>
          <p:cNvPr id="11" name="Slide Number Placeholder 10"/>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3737610"/>
            <a:ext cx="8183880" cy="788670"/>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397764"/>
            <a:ext cx="8183880" cy="3140964"/>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1" y="246889"/>
            <a:ext cx="8532055" cy="464761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ed Rectangle 10"/>
          <p:cNvSpPr/>
          <p:nvPr/>
        </p:nvSpPr>
        <p:spPr>
          <a:xfrm>
            <a:off x="418597" y="325622"/>
            <a:ext cx="8306809" cy="3255997"/>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68344" y="3696462"/>
            <a:ext cx="8183880" cy="507492"/>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4218363"/>
            <a:ext cx="8183880" cy="315468"/>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397764"/>
            <a:ext cx="3931920" cy="329184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397764"/>
            <a:ext cx="3931920" cy="329184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3737610"/>
            <a:ext cx="8183880" cy="78867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434578"/>
            <a:ext cx="3931920" cy="59412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434578"/>
            <a:ext cx="3931920" cy="59412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085850"/>
            <a:ext cx="3931920" cy="261747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085850"/>
            <a:ext cx="3931920" cy="261747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8" name="Footer Placeholder 7"/>
          <p:cNvSpPr>
            <a:spLocks noGrp="1"/>
          </p:cNvSpPr>
          <p:nvPr>
            <p:ph type="ftr" sz="quarter" idx="11"/>
          </p:nvPr>
        </p:nvSpPr>
        <p:spPr/>
        <p:txBody>
          <a:bodyPr/>
          <a:lstStyle>
            <a:extLst/>
          </a:lstStyle>
          <a:p>
            <a:endParaRPr kumimoji="0" lang="en-US"/>
          </a:p>
        </p:txBody>
      </p:sp>
      <p:sp>
        <p:nvSpPr>
          <p:cNvPr id="9" name="Slide Number Placeholder 8"/>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4" name="Footer Placeholder 3"/>
          <p:cNvSpPr>
            <a:spLocks noGrp="1"/>
          </p:cNvSpPr>
          <p:nvPr>
            <p:ph type="ftr" sz="quarter" idx="11"/>
          </p:nvPr>
        </p:nvSpPr>
        <p:spPr/>
        <p:txBody>
          <a:bodyPr/>
          <a:lstStyle>
            <a:extLst/>
          </a:lstStyle>
          <a:p>
            <a:endParaRPr kumimoji="0" lang="en-US"/>
          </a:p>
        </p:txBody>
      </p:sp>
      <p:sp>
        <p:nvSpPr>
          <p:cNvPr id="5" name="Slide Number Placeholder 4"/>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1" y="246889"/>
            <a:ext cx="8532055" cy="464761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3" name="Footer Placeholder 2"/>
          <p:cNvSpPr>
            <a:spLocks noGrp="1"/>
          </p:cNvSpPr>
          <p:nvPr>
            <p:ph type="ftr" sz="quarter" idx="11"/>
          </p:nvPr>
        </p:nvSpPr>
        <p:spPr/>
        <p:txBody>
          <a:bodyPr/>
          <a:lstStyle>
            <a:extLst/>
          </a:lstStyle>
          <a:p>
            <a:endParaRPr kumimoji="0" lang="en-US"/>
          </a:p>
        </p:txBody>
      </p:sp>
      <p:sp>
        <p:nvSpPr>
          <p:cNvPr id="4" name="Slide Number Placeholder 3"/>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400050"/>
            <a:ext cx="2971800" cy="6858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085852"/>
            <a:ext cx="2971800" cy="3154584"/>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3" y="697608"/>
            <a:ext cx="4626159" cy="35433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1" y="246889"/>
            <a:ext cx="8532055" cy="464761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 Single Corner Rectangle 10"/>
          <p:cNvSpPr/>
          <p:nvPr/>
        </p:nvSpPr>
        <p:spPr>
          <a:xfrm>
            <a:off x="6400801" y="325622"/>
            <a:ext cx="2324605" cy="325755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57200" y="3759042"/>
            <a:ext cx="8229600" cy="78867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400050"/>
            <a:ext cx="2240280" cy="315861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6" name="Footer Placeholder 5"/>
          <p:cNvSpPr>
            <a:spLocks noGrp="1"/>
          </p:cNvSpPr>
          <p:nvPr>
            <p:ph type="ftr" sz="quarter" idx="11"/>
          </p:nvPr>
        </p:nvSpPr>
        <p:spPr/>
        <p:txBody>
          <a:bodyPr/>
          <a:lstStyle>
            <a:extLst/>
          </a:lstStyle>
          <a:p>
            <a:endParaRPr kumimoji="0" lang="en-US"/>
          </a:p>
        </p:txBody>
      </p:sp>
      <p:sp>
        <p:nvSpPr>
          <p:cNvPr id="7" name="Slide Number Placeholder 6"/>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
        <p:nvSpPr>
          <p:cNvPr id="3" name="Picture Placeholder 2"/>
          <p:cNvSpPr>
            <a:spLocks noGrp="1"/>
          </p:cNvSpPr>
          <p:nvPr>
            <p:ph type="pic" idx="1"/>
          </p:nvPr>
        </p:nvSpPr>
        <p:spPr>
          <a:xfrm>
            <a:off x="421480" y="326826"/>
            <a:ext cx="5925312" cy="325755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smtClean="0"/>
              <a:t>Click icon to add picture</a:t>
            </a:r>
            <a:endParaRPr kumimoji="0"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3737610"/>
            <a:ext cx="8183880" cy="788670"/>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397764"/>
            <a:ext cx="8183880" cy="3140964"/>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400054"/>
            <a:ext cx="1981200" cy="394334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400052"/>
            <a:ext cx="5943600" cy="394335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eaLnBrk="1" latinLnBrk="0" hangingPunct="1"/>
            <a:fld id="{C699CB88-5E1A-4FAC-892A-60949ACB1F6F}" type="datetimeFigureOut">
              <a:rPr lang="en-US" smtClean="0"/>
              <a:pPr eaLnBrk="1" latinLnBrk="0" hangingPunct="1"/>
              <a:t>12-Dec-21</a:t>
            </a:fld>
            <a:endParaRPr lang="en-US"/>
          </a:p>
        </p:txBody>
      </p:sp>
      <p:sp>
        <p:nvSpPr>
          <p:cNvPr id="5" name="Footer Placeholder 4"/>
          <p:cNvSpPr>
            <a:spLocks noGrp="1"/>
          </p:cNvSpPr>
          <p:nvPr>
            <p:ph type="ftr" sz="quarter" idx="11"/>
          </p:nvPr>
        </p:nvSpPr>
        <p:spPr/>
        <p:txBody>
          <a:bodyPr/>
          <a:lstStyle>
            <a:extLst/>
          </a:lstStyle>
          <a:p>
            <a:endParaRPr kumimoji="0" lang="en-US"/>
          </a:p>
        </p:txBody>
      </p:sp>
      <p:sp>
        <p:nvSpPr>
          <p:cNvPr id="6" name="Slide Number Placeholder 5"/>
          <p:cNvSpPr>
            <a:spLocks noGrp="1"/>
          </p:cNvSpPr>
          <p:nvPr>
            <p:ph type="sldNum" sz="quarter" idx="12"/>
          </p:nvPr>
        </p:nvSpPr>
        <p:spPr/>
        <p:txBody>
          <a:bodyPr/>
          <a:lstStyle>
            <a:extLst/>
          </a:lstStyle>
          <a:p>
            <a:pPr marL="0" lvl="0" indent="0" algn="r" rtl="0">
              <a:spcBef>
                <a:spcPts val="0"/>
              </a:spcBef>
              <a:spcAft>
                <a:spcPts val="0"/>
              </a:spcAft>
              <a:buNone/>
            </a:pPr>
            <a:fld id="{00000000-1234-1234-1234-123412341234}" type="slidenum">
              <a:rPr lang="en" smtClean="0"/>
              <a:t>‹#›</a:t>
            </a:fld>
            <a:endParaRPr lang="en"/>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1" y="246889"/>
            <a:ext cx="8532055" cy="4647614"/>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ounded Rectangle 8"/>
          <p:cNvSpPr/>
          <p:nvPr/>
        </p:nvSpPr>
        <p:spPr>
          <a:xfrm>
            <a:off x="418597" y="325622"/>
            <a:ext cx="8306809" cy="41148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le Placeholder 12"/>
          <p:cNvSpPr>
            <a:spLocks noGrp="1"/>
          </p:cNvSpPr>
          <p:nvPr>
            <p:ph type="title"/>
          </p:nvPr>
        </p:nvSpPr>
        <p:spPr>
          <a:xfrm>
            <a:off x="502920" y="3739193"/>
            <a:ext cx="8183880" cy="788670"/>
          </a:xfrm>
          <a:prstGeom prst="rect">
            <a:avLst/>
          </a:prstGeom>
        </p:spPr>
        <p:txBody>
          <a:bodyPr vert="horz"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397764"/>
            <a:ext cx="8183880" cy="3140964"/>
          </a:xfrm>
          <a:prstGeom prst="rect">
            <a:avLst/>
          </a:prstGeom>
        </p:spPr>
        <p:txBody>
          <a:bodyPr vert="horz" lIns="182880" tIns="9144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4583907"/>
            <a:ext cx="2286000" cy="273844"/>
          </a:xfrm>
          <a:prstGeom prst="rect">
            <a:avLst/>
          </a:prstGeom>
        </p:spPr>
        <p:txBody>
          <a:bodyPr vert="horz" anchor="b"/>
          <a:lstStyle>
            <a:lvl1pPr algn="r" eaLnBrk="1" latinLnBrk="0" hangingPunct="1">
              <a:defRPr kumimoji="0" sz="1000">
                <a:solidFill>
                  <a:schemeClr val="bg2">
                    <a:shade val="50000"/>
                  </a:schemeClr>
                </a:solidFill>
              </a:defRPr>
            </a:lvl1pPr>
            <a:extLst/>
          </a:lstStyle>
          <a:p>
            <a:pPr eaLnBrk="1" latinLnBrk="0" hangingPunct="1"/>
            <a:fld id="{C699CB88-5E1A-4FAC-892A-60949ACB1F6F}" type="datetimeFigureOut">
              <a:rPr lang="en-US" smtClean="0"/>
              <a:pPr eaLnBrk="1" latinLnBrk="0" hangingPunct="1"/>
              <a:t>12-Dec-21</a:t>
            </a:fld>
            <a:endParaRPr lang="en-US"/>
          </a:p>
        </p:txBody>
      </p:sp>
      <p:sp>
        <p:nvSpPr>
          <p:cNvPr id="18" name="Footer Placeholder 17"/>
          <p:cNvSpPr>
            <a:spLocks noGrp="1"/>
          </p:cNvSpPr>
          <p:nvPr>
            <p:ph type="ftr" sz="quarter" idx="3"/>
          </p:nvPr>
        </p:nvSpPr>
        <p:spPr>
          <a:xfrm>
            <a:off x="6062328" y="4583907"/>
            <a:ext cx="2286000" cy="273844"/>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kumimoji="0" lang="en-US"/>
          </a:p>
        </p:txBody>
      </p:sp>
      <p:sp>
        <p:nvSpPr>
          <p:cNvPr id="5" name="Slide Number Placeholder 4"/>
          <p:cNvSpPr>
            <a:spLocks noGrp="1"/>
          </p:cNvSpPr>
          <p:nvPr>
            <p:ph type="sldNum" sz="quarter" idx="4"/>
          </p:nvPr>
        </p:nvSpPr>
        <p:spPr>
          <a:xfrm>
            <a:off x="8348328" y="4583907"/>
            <a:ext cx="457200" cy="273844"/>
          </a:xfrm>
          <a:prstGeom prst="rect">
            <a:avLst/>
          </a:prstGeom>
        </p:spPr>
        <p:txBody>
          <a:bodyPr vert="horz" anchor="b"/>
          <a:lstStyle>
            <a:lvl1pPr algn="r" eaLnBrk="1" latinLnBrk="0" hangingPunct="1">
              <a:defRPr kumimoji="0" sz="1000">
                <a:solidFill>
                  <a:schemeClr val="bg2">
                    <a:shade val="50000"/>
                  </a:schemeClr>
                </a:solidFill>
              </a:defRPr>
            </a:lvl1pPr>
            <a:extLst/>
          </a:lstStyle>
          <a:p>
            <a:pPr marL="0" lvl="0" indent="0" algn="r" rtl="0">
              <a:spcBef>
                <a:spcPts val="0"/>
              </a:spcBef>
              <a:spcAft>
                <a:spcPts val="0"/>
              </a:spcAft>
              <a:buNone/>
            </a:pPr>
            <a:fld id="{00000000-1234-1234-1234-123412341234}" type="slidenum">
              <a:rPr lang="en" smtClean="0"/>
              <a:t>‹#›</a:t>
            </a:fld>
            <a:endParaRPr lang="en"/>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s://www.theguardian.com/technology/2021/oct/06/amazon-opens-first-uk-bricks-and-mortar-nonfood-store-bluewater-kent"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s://www.forbes.com/sites/annaschaverien/2018/12/29/amazon-online-offline-store-retail/?sh=1f6a8c5051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703716" y="989045"/>
            <a:ext cx="7772400" cy="125030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600" dirty="0" smtClean="0"/>
              <a:t/>
            </a:r>
            <a:br>
              <a:rPr lang="en" sz="3600" dirty="0" smtClean="0"/>
            </a:br>
            <a:r>
              <a:rPr lang="en" sz="2800" dirty="0" smtClean="0"/>
              <a:t>Presentation on:</a:t>
            </a:r>
            <a:r>
              <a:rPr lang="en" sz="2800" dirty="0" smtClean="0"/>
              <a:t>Background </a:t>
            </a:r>
            <a:r>
              <a:rPr lang="en" sz="2800" dirty="0"/>
              <a:t>of Amazon and Why Amazon Has Decided To Move into Physical Store </a:t>
            </a:r>
            <a:endParaRPr sz="2800" dirty="0"/>
          </a:p>
        </p:txBody>
      </p:sp>
      <p:sp>
        <p:nvSpPr>
          <p:cNvPr id="55" name="Google Shape;55;p13"/>
          <p:cNvSpPr txBox="1">
            <a:spLocks noGrp="1"/>
          </p:cNvSpPr>
          <p:nvPr>
            <p:ph type="subTitle" idx="1"/>
          </p:nvPr>
        </p:nvSpPr>
        <p:spPr>
          <a:xfrm>
            <a:off x="6662058" y="3296392"/>
            <a:ext cx="2127381" cy="706793"/>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600" i="1" dirty="0" smtClean="0"/>
              <a:t>Presented by </a:t>
            </a:r>
            <a:r>
              <a:rPr lang="en-GB" sz="1600" i="1" dirty="0" err="1" smtClean="0"/>
              <a:t>Iveta</a:t>
            </a:r>
            <a:r>
              <a:rPr lang="en-GB" sz="1600" i="1" dirty="0" smtClean="0"/>
              <a:t> </a:t>
            </a:r>
            <a:r>
              <a:rPr lang="en-GB" sz="1600" i="1" dirty="0" err="1" smtClean="0"/>
              <a:t>Kazlieva</a:t>
            </a:r>
            <a:endParaRPr sz="1600" i="1" dirty="0"/>
          </a:p>
        </p:txBody>
      </p:sp>
      <p:pic>
        <p:nvPicPr>
          <p:cNvPr id="1028" name="Picture 4" descr="Amazon: il meglio della tecnologia a prezzi imbattibil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6465" y="2808998"/>
            <a:ext cx="3470989" cy="165438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mazon reportedly hopes to open a massive chain of 2,000 grocery stores -  The Ver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223" y="2945700"/>
            <a:ext cx="2351316" cy="15036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516973" y="622307"/>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dirty="0"/>
              <a:t>Introduction</a:t>
            </a:r>
            <a:endParaRPr dirty="0"/>
          </a:p>
        </p:txBody>
      </p:sp>
      <p:sp>
        <p:nvSpPr>
          <p:cNvPr id="61" name="Google Shape;61;p14"/>
          <p:cNvSpPr txBox="1">
            <a:spLocks noGrp="1"/>
          </p:cNvSpPr>
          <p:nvPr>
            <p:ph type="body" idx="1"/>
          </p:nvPr>
        </p:nvSpPr>
        <p:spPr>
          <a:xfrm>
            <a:off x="311701" y="1838131"/>
            <a:ext cx="4810806" cy="2730743"/>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sz="2400" dirty="0"/>
              <a:t>Background of Amazon</a:t>
            </a:r>
            <a:endParaRPr sz="2400" dirty="0"/>
          </a:p>
          <a:p>
            <a:pPr marL="457200" lvl="0" indent="-342900" algn="l" rtl="0">
              <a:spcBef>
                <a:spcPts val="0"/>
              </a:spcBef>
              <a:spcAft>
                <a:spcPts val="0"/>
              </a:spcAft>
              <a:buSzPts val="1800"/>
              <a:buChar char="●"/>
            </a:pPr>
            <a:r>
              <a:rPr lang="en" sz="2400" dirty="0"/>
              <a:t>Amazon physical store</a:t>
            </a:r>
            <a:endParaRPr sz="2400" dirty="0"/>
          </a:p>
          <a:p>
            <a:pPr marL="457200" lvl="0" indent="-342900" algn="l" rtl="0">
              <a:spcBef>
                <a:spcPts val="0"/>
              </a:spcBef>
              <a:spcAft>
                <a:spcPts val="0"/>
              </a:spcAft>
              <a:buSzPts val="1800"/>
              <a:buChar char="●"/>
            </a:pPr>
            <a:r>
              <a:rPr lang="en" sz="2400" dirty="0"/>
              <a:t>Reasons for opening a physical store</a:t>
            </a:r>
            <a:endParaRPr sz="2400" dirty="0"/>
          </a:p>
          <a:p>
            <a:pPr marL="457200" lvl="0" indent="-342900" algn="l" rtl="0">
              <a:spcBef>
                <a:spcPts val="0"/>
              </a:spcBef>
              <a:spcAft>
                <a:spcPts val="0"/>
              </a:spcAft>
              <a:buSzPts val="1800"/>
              <a:buChar char="●"/>
            </a:pPr>
            <a:r>
              <a:rPr lang="en" sz="2400" dirty="0"/>
              <a:t>Benefits of physical store </a:t>
            </a:r>
            <a:endParaRPr sz="2400" dirty="0"/>
          </a:p>
          <a:p>
            <a:pPr marL="0" lvl="0" indent="0" algn="l" rtl="0">
              <a:spcBef>
                <a:spcPts val="1200"/>
              </a:spcBef>
              <a:spcAft>
                <a:spcPts val="0"/>
              </a:spcAft>
              <a:buClr>
                <a:schemeClr val="dk1"/>
              </a:buClr>
              <a:buSzPts val="1100"/>
              <a:buFont typeface="Arial"/>
              <a:buNone/>
            </a:pPr>
            <a:endParaRPr dirty="0"/>
          </a:p>
          <a:p>
            <a:pPr marL="0" lvl="0" indent="0" algn="l" rtl="0">
              <a:spcBef>
                <a:spcPts val="1200"/>
              </a:spcBef>
              <a:spcAft>
                <a:spcPts val="1200"/>
              </a:spcAft>
              <a:buNone/>
            </a:pPr>
            <a:endParaRPr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885" y="1129002"/>
            <a:ext cx="3628571" cy="2041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526304" y="45435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9285"/>
              <a:buFont typeface="Arial"/>
              <a:buNone/>
            </a:pPr>
            <a:r>
              <a:rPr lang="en" dirty="0"/>
              <a:t>Background of Amazon</a:t>
            </a:r>
            <a:endParaRPr dirty="0"/>
          </a:p>
          <a:p>
            <a:pPr marL="0" lvl="0" indent="0" algn="l" rtl="0">
              <a:spcBef>
                <a:spcPts val="0"/>
              </a:spcBef>
              <a:spcAft>
                <a:spcPts val="0"/>
              </a:spcAft>
              <a:buClr>
                <a:schemeClr val="dk1"/>
              </a:buClr>
              <a:buSzPct val="39285"/>
              <a:buFont typeface="Arial"/>
              <a:buNone/>
            </a:pPr>
            <a:endParaRPr dirty="0"/>
          </a:p>
          <a:p>
            <a:pPr marL="0" lvl="0" indent="0" algn="l" rtl="0">
              <a:spcBef>
                <a:spcPts val="0"/>
              </a:spcBef>
              <a:spcAft>
                <a:spcPts val="0"/>
              </a:spcAft>
              <a:buNone/>
            </a:pPr>
            <a:endParaRPr dirty="0"/>
          </a:p>
        </p:txBody>
      </p:sp>
      <p:sp>
        <p:nvSpPr>
          <p:cNvPr id="67" name="Google Shape;67;p15"/>
          <p:cNvSpPr txBox="1">
            <a:spLocks noGrp="1"/>
          </p:cNvSpPr>
          <p:nvPr>
            <p:ph type="body" idx="1"/>
          </p:nvPr>
        </p:nvSpPr>
        <p:spPr>
          <a:xfrm>
            <a:off x="494522" y="1296955"/>
            <a:ext cx="5691674" cy="3271920"/>
          </a:xfrm>
          <a:prstGeom prst="rect">
            <a:avLst/>
          </a:prstGeom>
        </p:spPr>
        <p:txBody>
          <a:bodyPr spcFirstLastPara="1" wrap="square" lIns="91425" tIns="91425" rIns="91425" bIns="91425" anchor="t" anchorCtr="0">
            <a:normAutofit fontScale="92500"/>
          </a:bodyPr>
          <a:lstStyle/>
          <a:p>
            <a:pPr marL="457200" lvl="0" indent="-342900" algn="l" rtl="0">
              <a:spcBef>
                <a:spcPts val="0"/>
              </a:spcBef>
              <a:spcAft>
                <a:spcPts val="0"/>
              </a:spcAft>
              <a:buSzPts val="1800"/>
              <a:buChar char="●"/>
            </a:pPr>
            <a:r>
              <a:rPr lang="en" sz="2400" dirty="0"/>
              <a:t>US based multinational e-retailer</a:t>
            </a:r>
            <a:endParaRPr sz="2400" dirty="0"/>
          </a:p>
          <a:p>
            <a:pPr marL="457200" lvl="0" indent="-342900" algn="l" rtl="0">
              <a:spcBef>
                <a:spcPts val="0"/>
              </a:spcBef>
              <a:spcAft>
                <a:spcPts val="0"/>
              </a:spcAft>
              <a:buSzPts val="1800"/>
              <a:buChar char="●"/>
            </a:pPr>
            <a:r>
              <a:rPr lang="en" sz="2400" dirty="0"/>
              <a:t>Started as a bookseller</a:t>
            </a:r>
            <a:endParaRPr sz="2400" dirty="0"/>
          </a:p>
          <a:p>
            <a:pPr marL="457200" lvl="0" indent="-342900" algn="l" rtl="0">
              <a:spcBef>
                <a:spcPts val="0"/>
              </a:spcBef>
              <a:spcAft>
                <a:spcPts val="0"/>
              </a:spcAft>
              <a:buSzPts val="1800"/>
              <a:buChar char="●"/>
            </a:pPr>
            <a:r>
              <a:rPr lang="en" sz="2400" dirty="0"/>
              <a:t>Expanded with time </a:t>
            </a:r>
            <a:endParaRPr sz="2400" dirty="0"/>
          </a:p>
          <a:p>
            <a:pPr marL="457200" lvl="0" indent="-342900" algn="l" rtl="0">
              <a:spcBef>
                <a:spcPts val="0"/>
              </a:spcBef>
              <a:spcAft>
                <a:spcPts val="0"/>
              </a:spcAft>
              <a:buSzPts val="1800"/>
              <a:buChar char="●"/>
            </a:pPr>
            <a:r>
              <a:rPr lang="en" sz="2400" dirty="0"/>
              <a:t>Offers a range of products through its websites</a:t>
            </a:r>
            <a:endParaRPr sz="2400" dirty="0"/>
          </a:p>
          <a:p>
            <a:pPr marL="457200" lvl="0" indent="-342900" algn="l" rtl="0">
              <a:spcBef>
                <a:spcPts val="0"/>
              </a:spcBef>
              <a:spcAft>
                <a:spcPts val="0"/>
              </a:spcAft>
              <a:buSzPts val="1800"/>
              <a:buChar char="●"/>
            </a:pPr>
            <a:r>
              <a:rPr lang="en" sz="2400" dirty="0"/>
              <a:t>Until now operated as an online retail shop</a:t>
            </a:r>
            <a:endParaRPr sz="2400" dirty="0"/>
          </a:p>
          <a:p>
            <a:pPr marL="457200" lvl="0" indent="-342900" algn="l" rtl="0">
              <a:spcBef>
                <a:spcPts val="0"/>
              </a:spcBef>
              <a:spcAft>
                <a:spcPts val="0"/>
              </a:spcAft>
              <a:buSzPts val="1800"/>
              <a:buChar char="●"/>
            </a:pPr>
            <a:r>
              <a:rPr lang="en" sz="2400" dirty="0"/>
              <a:t>Opened its first non-food physical store in the UK</a:t>
            </a:r>
            <a:endParaRPr sz="2400" dirty="0"/>
          </a:p>
        </p:txBody>
      </p:sp>
      <p:pic>
        <p:nvPicPr>
          <p:cNvPr id="3074" name="Picture 2" descr="Amazon montre de l&amp;#39;intérêt pour les cryptomonna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7574" y="2705057"/>
            <a:ext cx="2637517" cy="16896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6234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9285"/>
              <a:buFont typeface="Arial"/>
              <a:buNone/>
            </a:pPr>
            <a:r>
              <a:rPr lang="en" dirty="0"/>
              <a:t>Amazon’s physical store</a:t>
            </a:r>
            <a:endParaRPr dirty="0"/>
          </a:p>
          <a:p>
            <a:pPr marL="0" lvl="0" indent="0" algn="l" rtl="0">
              <a:spcBef>
                <a:spcPts val="0"/>
              </a:spcBef>
              <a:spcAft>
                <a:spcPts val="0"/>
              </a:spcAft>
              <a:buClr>
                <a:schemeClr val="dk1"/>
              </a:buClr>
              <a:buSzPct val="39285"/>
              <a:buFont typeface="Arial"/>
              <a:buNone/>
            </a:pPr>
            <a:endParaRPr dirty="0"/>
          </a:p>
          <a:p>
            <a:pPr marL="0" lvl="0" indent="0" algn="l" rtl="0">
              <a:spcBef>
                <a:spcPts val="0"/>
              </a:spcBef>
              <a:spcAft>
                <a:spcPts val="0"/>
              </a:spcAft>
              <a:buNone/>
            </a:pPr>
            <a:endParaRPr dirty="0"/>
          </a:p>
        </p:txBody>
      </p:sp>
      <p:sp>
        <p:nvSpPr>
          <p:cNvPr id="73" name="Google Shape;73;p16"/>
          <p:cNvSpPr txBox="1">
            <a:spLocks noGrp="1"/>
          </p:cNvSpPr>
          <p:nvPr>
            <p:ph type="body" idx="1"/>
          </p:nvPr>
        </p:nvSpPr>
        <p:spPr>
          <a:xfrm>
            <a:off x="442328" y="1063691"/>
            <a:ext cx="8057860" cy="3321697"/>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 sz="2400" dirty="0"/>
              <a:t>Opened its first physical store in New York in 2018</a:t>
            </a:r>
            <a:endParaRPr sz="2400" dirty="0"/>
          </a:p>
          <a:p>
            <a:pPr marL="457200" lvl="0" indent="-342900" algn="l" rtl="0">
              <a:spcBef>
                <a:spcPts val="0"/>
              </a:spcBef>
              <a:spcAft>
                <a:spcPts val="0"/>
              </a:spcAft>
              <a:buSzPts val="1800"/>
              <a:buChar char="●"/>
            </a:pPr>
            <a:r>
              <a:rPr lang="en" sz="2400" dirty="0"/>
              <a:t>UK store Sells products rated as 4-star or higher by the online platform</a:t>
            </a:r>
            <a:endParaRPr sz="2400" dirty="0"/>
          </a:p>
          <a:p>
            <a:pPr marL="457200" lvl="0" indent="-342900" algn="l" rtl="0">
              <a:spcBef>
                <a:spcPts val="0"/>
              </a:spcBef>
              <a:spcAft>
                <a:spcPts val="0"/>
              </a:spcAft>
              <a:buSzPts val="1800"/>
              <a:buChar char="●"/>
            </a:pPr>
            <a:r>
              <a:rPr lang="en" sz="2400" dirty="0"/>
              <a:t>Has the most wanted sections for popular products</a:t>
            </a:r>
            <a:endParaRPr sz="2400" dirty="0"/>
          </a:p>
          <a:p>
            <a:pPr marL="457200" lvl="0" indent="-342900" algn="l" rtl="0">
              <a:spcBef>
                <a:spcPts val="0"/>
              </a:spcBef>
              <a:spcAft>
                <a:spcPts val="0"/>
              </a:spcAft>
              <a:buSzPts val="1800"/>
              <a:buChar char="●"/>
            </a:pPr>
            <a:r>
              <a:rPr lang="en" sz="2400" dirty="0"/>
              <a:t>Uses digital price tags to ensure prices match those of the online shop</a:t>
            </a:r>
            <a:endParaRPr sz="2400" dirty="0"/>
          </a:p>
          <a:p>
            <a:pPr marL="457200" lvl="0" indent="-342900" algn="l" rtl="0">
              <a:spcBef>
                <a:spcPts val="0"/>
              </a:spcBef>
              <a:spcAft>
                <a:spcPts val="0"/>
              </a:spcAft>
              <a:buSzPts val="1800"/>
              <a:buChar char="●"/>
            </a:pPr>
            <a:r>
              <a:rPr lang="en" sz="2400" dirty="0"/>
              <a:t>Does not require an Amazon account</a:t>
            </a:r>
            <a:endParaRPr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507643" y="45435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9285"/>
              <a:buFont typeface="Arial"/>
              <a:buNone/>
            </a:pPr>
            <a:r>
              <a:rPr lang="en" dirty="0"/>
              <a:t>Reasons for moving to physical store </a:t>
            </a:r>
            <a:endParaRPr dirty="0"/>
          </a:p>
          <a:p>
            <a:pPr marL="0" lvl="0" indent="0" algn="l" rtl="0">
              <a:spcBef>
                <a:spcPts val="0"/>
              </a:spcBef>
              <a:spcAft>
                <a:spcPts val="0"/>
              </a:spcAft>
              <a:buClr>
                <a:schemeClr val="dk1"/>
              </a:buClr>
              <a:buSzPct val="39285"/>
              <a:buFont typeface="Arial"/>
              <a:buNone/>
            </a:pPr>
            <a:endParaRPr dirty="0"/>
          </a:p>
          <a:p>
            <a:pPr marL="0" lvl="0" indent="0" algn="l" rtl="0">
              <a:spcBef>
                <a:spcPts val="0"/>
              </a:spcBef>
              <a:spcAft>
                <a:spcPts val="0"/>
              </a:spcAft>
              <a:buNone/>
            </a:pPr>
            <a:endParaRPr dirty="0"/>
          </a:p>
        </p:txBody>
      </p:sp>
      <p:sp>
        <p:nvSpPr>
          <p:cNvPr id="79" name="Google Shape;79;p17"/>
          <p:cNvSpPr txBox="1">
            <a:spLocks noGrp="1"/>
          </p:cNvSpPr>
          <p:nvPr>
            <p:ph type="body" idx="1"/>
          </p:nvPr>
        </p:nvSpPr>
        <p:spPr>
          <a:xfrm>
            <a:off x="311700" y="1492897"/>
            <a:ext cx="8403092" cy="3075977"/>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sz="2400" dirty="0"/>
              <a:t>Amazon sees the future of the retail blended</a:t>
            </a:r>
            <a:endParaRPr sz="2400" dirty="0"/>
          </a:p>
          <a:p>
            <a:pPr marL="457200" lvl="0" indent="-342900" algn="l" rtl="0">
              <a:spcBef>
                <a:spcPts val="0"/>
              </a:spcBef>
              <a:spcAft>
                <a:spcPts val="0"/>
              </a:spcAft>
              <a:buSzPts val="1800"/>
              <a:buChar char="●"/>
            </a:pPr>
            <a:r>
              <a:rPr lang="en" sz="2400" dirty="0"/>
              <a:t>The company wants to grow its ecosystem</a:t>
            </a:r>
            <a:endParaRPr sz="2400" dirty="0"/>
          </a:p>
          <a:p>
            <a:pPr marL="457200" lvl="0" indent="-342900" algn="l" rtl="0">
              <a:spcBef>
                <a:spcPts val="0"/>
              </a:spcBef>
              <a:spcAft>
                <a:spcPts val="0"/>
              </a:spcAft>
              <a:buSzPts val="1800"/>
              <a:buChar char="●"/>
            </a:pPr>
            <a:r>
              <a:rPr lang="en" sz="2400" dirty="0"/>
              <a:t>Serendipity</a:t>
            </a:r>
            <a:endParaRPr sz="2400" dirty="0"/>
          </a:p>
          <a:p>
            <a:pPr marL="457200" lvl="0" indent="-342900" algn="l" rtl="0">
              <a:spcBef>
                <a:spcPts val="0"/>
              </a:spcBef>
              <a:spcAft>
                <a:spcPts val="0"/>
              </a:spcAft>
              <a:buSzPts val="1800"/>
              <a:buChar char="●"/>
            </a:pPr>
            <a:r>
              <a:rPr lang="en" sz="2400" dirty="0"/>
              <a:t>The use of retail technology</a:t>
            </a:r>
            <a:endParaRPr sz="2400" dirty="0"/>
          </a:p>
          <a:p>
            <a:pPr marL="457200" lvl="0" indent="-342900" algn="l" rtl="0">
              <a:spcBef>
                <a:spcPts val="0"/>
              </a:spcBef>
              <a:spcAft>
                <a:spcPts val="0"/>
              </a:spcAft>
              <a:buSzPts val="1800"/>
              <a:buChar char="●"/>
            </a:pPr>
            <a:r>
              <a:rPr lang="en" sz="2400" dirty="0"/>
              <a:t>Building </a:t>
            </a:r>
            <a:r>
              <a:rPr lang="en" sz="2400" dirty="0" smtClean="0"/>
              <a:t>loyalty</a:t>
            </a:r>
            <a:endParaRPr sz="2400" dirty="0"/>
          </a:p>
          <a:p>
            <a:pPr marL="457200" lvl="0" indent="0" algn="l" rtl="0">
              <a:spcBef>
                <a:spcPts val="1200"/>
              </a:spcBef>
              <a:spcAft>
                <a:spcPts val="1200"/>
              </a:spcAft>
              <a:buNone/>
            </a:pPr>
            <a:endParaRPr dirty="0"/>
          </a:p>
        </p:txBody>
      </p:sp>
      <p:pic>
        <p:nvPicPr>
          <p:cNvPr id="4098" name="Picture 2" descr="Amazon Business Strategy: Goals, Objectives, Retail Marke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959" y="2416629"/>
            <a:ext cx="2967135" cy="19780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8"/>
          <p:cNvSpPr txBox="1">
            <a:spLocks noGrp="1"/>
          </p:cNvSpPr>
          <p:nvPr>
            <p:ph type="title"/>
          </p:nvPr>
        </p:nvSpPr>
        <p:spPr>
          <a:xfrm>
            <a:off x="6234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Clr>
                <a:schemeClr val="dk1"/>
              </a:buClr>
              <a:buSzPct val="39285"/>
              <a:buFont typeface="Arial"/>
              <a:buNone/>
            </a:pPr>
            <a:r>
              <a:rPr lang="en" dirty="0"/>
              <a:t>Benefits of the physical store</a:t>
            </a:r>
            <a:endParaRPr dirty="0"/>
          </a:p>
          <a:p>
            <a:pPr marL="0" lvl="0" indent="0" algn="l" rtl="0">
              <a:spcBef>
                <a:spcPts val="0"/>
              </a:spcBef>
              <a:spcAft>
                <a:spcPts val="0"/>
              </a:spcAft>
              <a:buClr>
                <a:schemeClr val="dk1"/>
              </a:buClr>
              <a:buSzPct val="39285"/>
              <a:buFont typeface="Arial"/>
              <a:buNone/>
            </a:pPr>
            <a:endParaRPr dirty="0"/>
          </a:p>
          <a:p>
            <a:pPr marL="0" lvl="0" indent="0" algn="l" rtl="0">
              <a:spcBef>
                <a:spcPts val="0"/>
              </a:spcBef>
              <a:spcAft>
                <a:spcPts val="0"/>
              </a:spcAft>
              <a:buNone/>
            </a:pPr>
            <a:endParaRPr dirty="0"/>
          </a:p>
        </p:txBody>
      </p:sp>
      <p:sp>
        <p:nvSpPr>
          <p:cNvPr id="85" name="Google Shape;85;p18"/>
          <p:cNvSpPr txBox="1">
            <a:spLocks noGrp="1"/>
          </p:cNvSpPr>
          <p:nvPr>
            <p:ph type="body" idx="1"/>
          </p:nvPr>
        </p:nvSpPr>
        <p:spPr>
          <a:xfrm>
            <a:off x="311700" y="1212979"/>
            <a:ext cx="8431084" cy="3355895"/>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sz="2400" dirty="0"/>
              <a:t>Drives sales growth</a:t>
            </a:r>
            <a:endParaRPr sz="2400" dirty="0"/>
          </a:p>
          <a:p>
            <a:pPr marL="457200" lvl="0" indent="-342900" algn="l" rtl="0">
              <a:spcBef>
                <a:spcPts val="0"/>
              </a:spcBef>
              <a:spcAft>
                <a:spcPts val="0"/>
              </a:spcAft>
              <a:buSzPts val="1800"/>
              <a:buChar char="●"/>
            </a:pPr>
            <a:r>
              <a:rPr lang="en" sz="2400" dirty="0"/>
              <a:t>Better customer service</a:t>
            </a:r>
            <a:endParaRPr sz="2400" dirty="0"/>
          </a:p>
          <a:p>
            <a:pPr marL="457200" lvl="0" indent="-342900" algn="l" rtl="0">
              <a:spcBef>
                <a:spcPts val="0"/>
              </a:spcBef>
              <a:spcAft>
                <a:spcPts val="0"/>
              </a:spcAft>
              <a:buSzPts val="1800"/>
              <a:buChar char="●"/>
            </a:pPr>
            <a:r>
              <a:rPr lang="en" sz="2400" dirty="0"/>
              <a:t>Establish positive commerce relationship with clients</a:t>
            </a:r>
            <a:endParaRPr sz="2400" dirty="0"/>
          </a:p>
          <a:p>
            <a:pPr marL="457200" lvl="0" indent="-342900" algn="l" rtl="0">
              <a:spcBef>
                <a:spcPts val="0"/>
              </a:spcBef>
              <a:spcAft>
                <a:spcPts val="0"/>
              </a:spcAft>
              <a:buSzPts val="1800"/>
              <a:buChar char="●"/>
            </a:pPr>
            <a:r>
              <a:rPr lang="en" sz="2400" dirty="0"/>
              <a:t>Offers a convenient way for customers to make purchase</a:t>
            </a:r>
            <a:endParaRPr sz="2400" dirty="0"/>
          </a:p>
          <a:p>
            <a:pPr marL="457200" lvl="0" indent="-342900" algn="l" rtl="0">
              <a:spcBef>
                <a:spcPts val="0"/>
              </a:spcBef>
              <a:spcAft>
                <a:spcPts val="0"/>
              </a:spcAft>
              <a:buSzPts val="1800"/>
              <a:buChar char="●"/>
            </a:pPr>
            <a:r>
              <a:rPr lang="en" sz="2400" dirty="0"/>
              <a:t>Reduces the high cost of shipping returns</a:t>
            </a:r>
            <a:endParaRPr sz="2400" dirty="0"/>
          </a:p>
          <a:p>
            <a:pPr marL="457200" lvl="0" indent="-342900" algn="l" rtl="0">
              <a:spcBef>
                <a:spcPts val="0"/>
              </a:spcBef>
              <a:spcAft>
                <a:spcPts val="0"/>
              </a:spcAft>
              <a:buSzPts val="1800"/>
              <a:buChar char="●"/>
            </a:pPr>
            <a:r>
              <a:rPr lang="en" sz="2400" dirty="0"/>
              <a:t>Powerful technological innovations</a:t>
            </a:r>
            <a:endParaRPr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a:t>
            </a:r>
            <a:endParaRPr/>
          </a:p>
        </p:txBody>
      </p:sp>
      <p:sp>
        <p:nvSpPr>
          <p:cNvPr id="91" name="Google Shape;91;p19"/>
          <p:cNvSpPr txBox="1">
            <a:spLocks noGrp="1"/>
          </p:cNvSpPr>
          <p:nvPr>
            <p:ph type="body" idx="1"/>
          </p:nvPr>
        </p:nvSpPr>
        <p:spPr>
          <a:prstGeom prst="rect">
            <a:avLst/>
          </a:prstGeom>
        </p:spPr>
        <p:txBody>
          <a:bodyPr spcFirstLastPara="1" wrap="square" lIns="91425" tIns="91425" rIns="91425" bIns="91425" anchor="t" anchorCtr="0">
            <a:normAutofit fontScale="55000" lnSpcReduction="20000"/>
          </a:bodyPr>
          <a:lstStyle/>
          <a:p>
            <a:pPr marL="457200" lvl="0" indent="-325755" algn="l" rtl="0">
              <a:spcBef>
                <a:spcPts val="0"/>
              </a:spcBef>
              <a:spcAft>
                <a:spcPts val="0"/>
              </a:spcAft>
              <a:buSzPct val="100000"/>
              <a:buChar char="●"/>
            </a:pPr>
            <a:r>
              <a:rPr lang="en" dirty="0"/>
              <a:t>Cinquegrani, S., 2017. Analysing Amazon’s move to get physical. IVET Business Journal. Retrieved from https://iveybusinessjournal.com/analyzing-amazons-move-to-get-physical/  </a:t>
            </a:r>
            <a:endParaRPr dirty="0"/>
          </a:p>
          <a:p>
            <a:pPr marL="457200" lvl="0" indent="-325755" algn="l" rtl="0">
              <a:spcBef>
                <a:spcPts val="0"/>
              </a:spcBef>
              <a:spcAft>
                <a:spcPts val="0"/>
              </a:spcAft>
              <a:buSzPct val="100000"/>
              <a:buChar char="●"/>
            </a:pPr>
            <a:r>
              <a:rPr lang="en" dirty="0"/>
              <a:t>Jesdanun, A., 2017. 5 reasons Amazon is experimenting with physical. The Defender Post. Retrieved from https://www.denverpost.com/2017/04/30/amazon-experimenting-physical-stores/</a:t>
            </a:r>
            <a:endParaRPr dirty="0"/>
          </a:p>
          <a:p>
            <a:pPr marL="457200" lvl="0" indent="-325755" algn="l" rtl="0">
              <a:spcBef>
                <a:spcPts val="0"/>
              </a:spcBef>
              <a:spcAft>
                <a:spcPts val="0"/>
              </a:spcAft>
              <a:buSzPct val="100000"/>
              <a:buChar char="●"/>
            </a:pPr>
            <a:r>
              <a:rPr lang="en" dirty="0"/>
              <a:t>Partridge, J. (2021). Amazon opens first UK bricks-and-mortar non-food store. [The Guardian online] Accessible on: </a:t>
            </a:r>
            <a:r>
              <a:rPr lang="en" u="sng" dirty="0">
                <a:solidFill>
                  <a:schemeClr val="hlink"/>
                </a:solidFill>
                <a:hlinkClick r:id="rId3"/>
              </a:rPr>
              <a:t>https://www.theguardian.com/technology/2021/oct/06/amazon-opens-first-uk-bricks-and-mortar-nonfood-store-bluewater-kent</a:t>
            </a:r>
            <a:r>
              <a:rPr lang="en" dirty="0"/>
              <a:t>)</a:t>
            </a:r>
            <a:endParaRPr dirty="0"/>
          </a:p>
          <a:p>
            <a:pPr marL="457200" lvl="0" indent="-325755" algn="l" rtl="0">
              <a:spcBef>
                <a:spcPts val="0"/>
              </a:spcBef>
              <a:spcAft>
                <a:spcPts val="0"/>
              </a:spcAft>
              <a:buSzPct val="100000"/>
              <a:buChar char="●"/>
            </a:pPr>
            <a:r>
              <a:rPr lang="en" dirty="0"/>
              <a:t>Schaverien, A., 2018. Five reasons why Amazon is moving in to bricks-and-motors retail. Forbes. Retrieved from </a:t>
            </a:r>
            <a:r>
              <a:rPr lang="en" u="sng" dirty="0">
                <a:solidFill>
                  <a:schemeClr val="hlink"/>
                </a:solidFill>
                <a:hlinkClick r:id="rId4"/>
              </a:rPr>
              <a:t>https://www.forbes.com/sites/annaschaverien/2018/12/29/amazon-online-offline-store-retail/?sh=1f6a8c505128</a:t>
            </a:r>
            <a:r>
              <a:rPr lang="en" dirty="0"/>
              <a:t> </a:t>
            </a:r>
            <a:endParaRPr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0</TotalTime>
  <Words>975</Words>
  <Application>Microsoft Office PowerPoint</Application>
  <PresentationFormat>On-screen Show (16:9)</PresentationFormat>
  <Paragraphs>73</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Aspect</vt:lpstr>
      <vt:lpstr> Presentation on:Background of Amazon and Why Amazon Has Decided To Move into Physical Store </vt:lpstr>
      <vt:lpstr>Introduction</vt:lpstr>
      <vt:lpstr>Background of Amazon  </vt:lpstr>
      <vt:lpstr>Amazon’s physical store  </vt:lpstr>
      <vt:lpstr>Reasons for moving to physical store   </vt:lpstr>
      <vt:lpstr>Benefits of the physical store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Presentation on:Background of Amazon and Why Amazon Has Decided To Move into Physical Store </dc:title>
  <cp:lastModifiedBy>User</cp:lastModifiedBy>
  <cp:revision>2</cp:revision>
  <dcterms:modified xsi:type="dcterms:W3CDTF">2021-12-12T18:52:13Z</dcterms:modified>
</cp:coreProperties>
</file>