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handoutMasterIdLst>
    <p:handoutMasterId r:id="rId26"/>
  </p:handoutMasterIdLst>
  <p:sldIdLst>
    <p:sldId id="485" r:id="rId2"/>
    <p:sldId id="486" r:id="rId3"/>
    <p:sldId id="488" r:id="rId4"/>
    <p:sldId id="489" r:id="rId5"/>
    <p:sldId id="523" r:id="rId6"/>
    <p:sldId id="531" r:id="rId7"/>
    <p:sldId id="532" r:id="rId8"/>
    <p:sldId id="533" r:id="rId9"/>
    <p:sldId id="490" r:id="rId10"/>
    <p:sldId id="534" r:id="rId11"/>
    <p:sldId id="538" r:id="rId12"/>
    <p:sldId id="539" r:id="rId13"/>
    <p:sldId id="542" r:id="rId14"/>
    <p:sldId id="543" r:id="rId15"/>
    <p:sldId id="544" r:id="rId16"/>
    <p:sldId id="545" r:id="rId17"/>
    <p:sldId id="546" r:id="rId18"/>
    <p:sldId id="518" r:id="rId19"/>
    <p:sldId id="525" r:id="rId20"/>
    <p:sldId id="526" r:id="rId21"/>
    <p:sldId id="527" r:id="rId22"/>
    <p:sldId id="522" r:id="rId23"/>
    <p:sldId id="506" r:id="rId24"/>
  </p:sldIdLst>
  <p:sldSz cx="9144000" cy="6858000" type="screen4x3"/>
  <p:notesSz cx="6797675" cy="9926638"/>
  <p:defaultTextStyle>
    <a:defPPr>
      <a:defRPr lang="en-GB"/>
    </a:defPPr>
    <a:lvl1pPr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1pPr>
    <a:lvl2pPr marL="4572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2pPr>
    <a:lvl3pPr marL="9144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3pPr>
    <a:lvl4pPr marL="13716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4pPr>
    <a:lvl5pPr marL="18288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5pPr>
    <a:lvl6pPr marL="2286000" algn="l" defTabSz="914400" rtl="0" eaLnBrk="1" latinLnBrk="0" hangingPunct="1">
      <a:defRPr sz="3200" b="1" kern="1200">
        <a:solidFill>
          <a:schemeClr val="bg1"/>
        </a:solidFill>
        <a:latin typeface="Verdana" pitchFamily="34" charset="0"/>
        <a:ea typeface="ＭＳ Ｐゴシック" pitchFamily="-112" charset="-128"/>
        <a:cs typeface="+mn-cs"/>
      </a:defRPr>
    </a:lvl6pPr>
    <a:lvl7pPr marL="2743200" algn="l" defTabSz="914400" rtl="0" eaLnBrk="1" latinLnBrk="0" hangingPunct="1">
      <a:defRPr sz="3200" b="1" kern="1200">
        <a:solidFill>
          <a:schemeClr val="bg1"/>
        </a:solidFill>
        <a:latin typeface="Verdana" pitchFamily="34" charset="0"/>
        <a:ea typeface="ＭＳ Ｐゴシック" pitchFamily="-112" charset="-128"/>
        <a:cs typeface="+mn-cs"/>
      </a:defRPr>
    </a:lvl7pPr>
    <a:lvl8pPr marL="3200400" algn="l" defTabSz="914400" rtl="0" eaLnBrk="1" latinLnBrk="0" hangingPunct="1">
      <a:defRPr sz="3200" b="1" kern="1200">
        <a:solidFill>
          <a:schemeClr val="bg1"/>
        </a:solidFill>
        <a:latin typeface="Verdana" pitchFamily="34" charset="0"/>
        <a:ea typeface="ＭＳ Ｐゴシック" pitchFamily="-112" charset="-128"/>
        <a:cs typeface="+mn-cs"/>
      </a:defRPr>
    </a:lvl8pPr>
    <a:lvl9pPr marL="3657600" algn="l" defTabSz="914400" rtl="0" eaLnBrk="1" latinLnBrk="0" hangingPunct="1">
      <a:defRPr sz="3200" b="1" kern="1200">
        <a:solidFill>
          <a:schemeClr val="bg1"/>
        </a:solidFill>
        <a:latin typeface="Verdana"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2">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33399"/>
    <a:srgbClr val="3366FF"/>
    <a:srgbClr val="00FF00"/>
    <a:srgbClr val="CCCCFF"/>
    <a:srgbClr val="CC0066"/>
    <a:srgbClr val="3333FF"/>
    <a:srgbClr val="0033CC"/>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3" autoAdjust="0"/>
    <p:restoredTop sz="96448" autoAdjust="0"/>
  </p:normalViewPr>
  <p:slideViewPr>
    <p:cSldViewPr>
      <p:cViewPr varScale="1">
        <p:scale>
          <a:sx n="71" d="100"/>
          <a:sy n="71" d="100"/>
        </p:scale>
        <p:origin x="1068" y="56"/>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1908"/>
    </p:cViewPr>
  </p:sorterViewPr>
  <p:notesViewPr>
    <p:cSldViewPr>
      <p:cViewPr varScale="1">
        <p:scale>
          <a:sx n="53" d="100"/>
          <a:sy n="53" d="100"/>
        </p:scale>
        <p:origin x="2588" y="40"/>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0"/>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260099" name="Rectangle 3"/>
          <p:cNvSpPr>
            <a:spLocks noGrp="1" noChangeArrowheads="1"/>
          </p:cNvSpPr>
          <p:nvPr>
            <p:ph type="dt" sz="quarter" idx="1"/>
          </p:nvPr>
        </p:nvSpPr>
        <p:spPr bwMode="auto">
          <a:xfrm>
            <a:off x="3849826" y="0"/>
            <a:ext cx="2946246"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r">
              <a:defRPr sz="1200" b="0">
                <a:solidFill>
                  <a:schemeClr val="tx1"/>
                </a:solidFill>
                <a:latin typeface="Arial" charset="0"/>
              </a:defRPr>
            </a:lvl1pPr>
          </a:lstStyle>
          <a:p>
            <a:endParaRPr lang="en-US" altLang="en-US"/>
          </a:p>
        </p:txBody>
      </p:sp>
      <p:sp>
        <p:nvSpPr>
          <p:cNvPr id="260100" name="Rectangle 4"/>
          <p:cNvSpPr>
            <a:spLocks noGrp="1" noChangeArrowheads="1"/>
          </p:cNvSpPr>
          <p:nvPr>
            <p:ph type="ftr" sz="quarter" idx="2"/>
          </p:nvPr>
        </p:nvSpPr>
        <p:spPr bwMode="auto">
          <a:xfrm>
            <a:off x="0" y="9428470"/>
            <a:ext cx="2946247"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b"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260101" name="Rectangle 5"/>
          <p:cNvSpPr>
            <a:spLocks noGrp="1" noChangeArrowheads="1"/>
          </p:cNvSpPr>
          <p:nvPr>
            <p:ph type="sldNum" sz="quarter" idx="3"/>
          </p:nvPr>
        </p:nvSpPr>
        <p:spPr bwMode="auto">
          <a:xfrm>
            <a:off x="3849826" y="9428470"/>
            <a:ext cx="2946246"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b" anchorCtr="0" compatLnSpc="1">
            <a:prstTxWarp prst="textNoShape">
              <a:avLst/>
            </a:prstTxWarp>
          </a:bodyPr>
          <a:lstStyle>
            <a:lvl1pPr algn="r">
              <a:defRPr sz="1200" b="0">
                <a:solidFill>
                  <a:schemeClr val="tx1"/>
                </a:solidFill>
                <a:latin typeface="Arial" charset="0"/>
              </a:defRPr>
            </a:lvl1pPr>
          </a:lstStyle>
          <a:p>
            <a:fld id="{A6F3452C-8F3A-4F73-9405-C9223D8256C8}" type="slidenum">
              <a:rPr lang="en-GB" altLang="en-US"/>
              <a:pPr/>
              <a:t>‹#›</a:t>
            </a:fld>
            <a:endParaRPr lang="en-GB" altLang="en-US"/>
          </a:p>
        </p:txBody>
      </p:sp>
      <p:sp>
        <p:nvSpPr>
          <p:cNvPr id="14342" name="hc"/>
          <p:cNvSpPr txBox="1">
            <a:spLocks noChangeArrowheads="1"/>
          </p:cNvSpPr>
          <p:nvPr/>
        </p:nvSpPr>
        <p:spPr bwMode="auto">
          <a:xfrm>
            <a:off x="1" y="0"/>
            <a:ext cx="6797675" cy="277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
        <p:nvSpPr>
          <p:cNvPr id="14343" name="fc"/>
          <p:cNvSpPr txBox="1">
            <a:spLocks noChangeArrowheads="1"/>
          </p:cNvSpPr>
          <p:nvPr/>
        </p:nvSpPr>
        <p:spPr bwMode="auto">
          <a:xfrm>
            <a:off x="1" y="9679150"/>
            <a:ext cx="6797675" cy="276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19670849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9219" name="Rectangle 3"/>
          <p:cNvSpPr>
            <a:spLocks noGrp="1" noChangeArrowheads="1"/>
          </p:cNvSpPr>
          <p:nvPr>
            <p:ph type="dt" idx="1"/>
          </p:nvPr>
        </p:nvSpPr>
        <p:spPr bwMode="auto">
          <a:xfrm>
            <a:off x="3849826" y="0"/>
            <a:ext cx="2946246"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r">
              <a:defRPr sz="1200" b="0">
                <a:solidFill>
                  <a:schemeClr val="tx1"/>
                </a:solidFill>
                <a:latin typeface="Arial" charset="0"/>
              </a:defRPr>
            </a:lvl1pPr>
          </a:lstStyle>
          <a:p>
            <a:endParaRPr lang="en-US" altLang="en-US"/>
          </a:p>
        </p:txBody>
      </p:sp>
      <p:sp>
        <p:nvSpPr>
          <p:cNvPr id="15364" name="Rectangle 4"/>
          <p:cNvSpPr>
            <a:spLocks noGrp="1" noRot="1" noChangeAspect="1" noChangeArrowheads="1" noTextEdit="1"/>
          </p:cNvSpPr>
          <p:nvPr>
            <p:ph type="sldImg" idx="2"/>
          </p:nvPr>
        </p:nvSpPr>
        <p:spPr bwMode="auto">
          <a:xfrm>
            <a:off x="2601913" y="182563"/>
            <a:ext cx="1565275" cy="11747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92089" tIns="46045" rIns="92089" bIns="46045"/>
          <a:lstStyle/>
          <a:p>
            <a:endParaRPr lang="en-GB"/>
          </a:p>
        </p:txBody>
      </p:sp>
      <p:sp>
        <p:nvSpPr>
          <p:cNvPr id="9221" name="Rectangle 5"/>
          <p:cNvSpPr>
            <a:spLocks noGrp="1" noChangeArrowheads="1"/>
          </p:cNvSpPr>
          <p:nvPr>
            <p:ph type="body" sz="quarter" idx="3"/>
          </p:nvPr>
        </p:nvSpPr>
        <p:spPr bwMode="auto">
          <a:xfrm>
            <a:off x="274033" y="1486921"/>
            <a:ext cx="6249608" cy="7966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p>
            <a:pPr lvl="0"/>
            <a:r>
              <a:rPr lang="en-GB" altLang="en-US" dirty="0" smtClean="0"/>
              <a:t>Click to edit Master text styles</a:t>
            </a:r>
          </a:p>
          <a:p>
            <a:pPr lvl="1"/>
            <a:r>
              <a:rPr lang="en-GB" altLang="en-US" dirty="0" smtClean="0"/>
              <a:t>Second level</a:t>
            </a:r>
          </a:p>
          <a:p>
            <a:pPr lvl="2"/>
            <a:r>
              <a:rPr lang="en-GB" altLang="en-US" dirty="0" smtClean="0"/>
              <a:t>Third level</a:t>
            </a:r>
          </a:p>
          <a:p>
            <a:pPr lvl="3"/>
            <a:r>
              <a:rPr lang="en-GB" altLang="en-US" dirty="0" smtClean="0"/>
              <a:t>Fourth level</a:t>
            </a:r>
          </a:p>
          <a:p>
            <a:pPr lvl="4"/>
            <a:r>
              <a:rPr lang="en-GB" altLang="en-US" dirty="0" smtClean="0"/>
              <a:t>Fifth level</a:t>
            </a:r>
          </a:p>
        </p:txBody>
      </p:sp>
      <p:sp>
        <p:nvSpPr>
          <p:cNvPr id="15368" name="hc"/>
          <p:cNvSpPr txBox="1">
            <a:spLocks noChangeArrowheads="1"/>
          </p:cNvSpPr>
          <p:nvPr/>
        </p:nvSpPr>
        <p:spPr bwMode="auto">
          <a:xfrm>
            <a:off x="1" y="0"/>
            <a:ext cx="6797675" cy="276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
        <p:nvSpPr>
          <p:cNvPr id="15369" name="fc"/>
          <p:cNvSpPr txBox="1">
            <a:spLocks noChangeArrowheads="1"/>
          </p:cNvSpPr>
          <p:nvPr/>
        </p:nvSpPr>
        <p:spPr bwMode="auto">
          <a:xfrm>
            <a:off x="1" y="9679150"/>
            <a:ext cx="6797675" cy="276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139412888"/>
      </p:ext>
    </p:extLst>
  </p:cSld>
  <p:clrMap bg1="lt1" tx1="dk1" bg2="lt2" tx2="dk2" accent1="accent1" accent2="accent2" accent3="accent3" accent4="accent4" accent5="accent5" accent6="accent6" hlink="hlink" folHlink="folHlink"/>
  <p:notesStyle>
    <a:lvl1pPr algn="just"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ＭＳ Ｐゴシック" pitchFamily="-112" charset="-128"/>
      </a:defRPr>
    </a:lvl1pPr>
    <a:lvl2pPr marL="457200" algn="just"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2pPr>
    <a:lvl3pPr marL="914400" algn="just"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3pPr>
    <a:lvl4pPr marL="1371600" algn="just"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4pPr>
    <a:lvl5pPr marL="1828800" algn="just"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1506" name="Rectangle 7"/>
          <p:cNvSpPr txBox="1">
            <a:spLocks noGrp="1" noChangeArrowheads="1"/>
          </p:cNvSpPr>
          <p:nvPr/>
        </p:nvSpPr>
        <p:spPr bwMode="auto">
          <a:xfrm>
            <a:off x="3849826" y="9428470"/>
            <a:ext cx="2946246"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98" tIns="46349" rIns="92698" bIns="46349" anchor="b"/>
          <a:lstStyle>
            <a:lvl1pPr algn="l" defTabSz="920750" eaLnBrk="0" hangingPunct="0">
              <a:defRPr sz="3200" b="1">
                <a:solidFill>
                  <a:schemeClr val="bg1"/>
                </a:solidFill>
                <a:latin typeface="Verdana" pitchFamily="34" charset="0"/>
                <a:ea typeface="ＭＳ Ｐゴシック" pitchFamily="-112" charset="-128"/>
              </a:defRPr>
            </a:lvl1pPr>
            <a:lvl2pPr marL="38182550" indent="-37722175" algn="l" defTabSz="920750" eaLnBrk="0" hangingPunct="0">
              <a:defRPr sz="3200" b="1">
                <a:solidFill>
                  <a:schemeClr val="bg1"/>
                </a:solidFill>
                <a:latin typeface="Verdana" pitchFamily="34" charset="0"/>
                <a:ea typeface="ＭＳ Ｐゴシック" pitchFamily="-112" charset="-128"/>
              </a:defRPr>
            </a:lvl2pPr>
            <a:lvl3pPr eaLnBrk="0" hangingPunct="0">
              <a:defRPr sz="3200" b="1">
                <a:solidFill>
                  <a:schemeClr val="bg1"/>
                </a:solidFill>
                <a:latin typeface="Verdana" pitchFamily="34" charset="0"/>
                <a:ea typeface="ＭＳ Ｐゴシック" pitchFamily="-112" charset="-128"/>
              </a:defRPr>
            </a:lvl3pPr>
            <a:lvl4pPr eaLnBrk="0" hangingPunct="0">
              <a:defRPr sz="3200" b="1">
                <a:solidFill>
                  <a:schemeClr val="bg1"/>
                </a:solidFill>
                <a:latin typeface="Verdana" pitchFamily="34" charset="0"/>
                <a:ea typeface="ＭＳ Ｐゴシック" pitchFamily="-112" charset="-128"/>
              </a:defRPr>
            </a:lvl4pPr>
            <a:lvl5pPr eaLnBrk="0" hangingPunct="0">
              <a:defRPr sz="3200" b="1">
                <a:solidFill>
                  <a:schemeClr val="bg1"/>
                </a:solidFill>
                <a:latin typeface="Verdana" pitchFamily="34" charset="0"/>
                <a:ea typeface="ＭＳ Ｐゴシック" pitchFamily="-112" charset="-128"/>
              </a:defRPr>
            </a:lvl5pPr>
            <a:lvl6pPr marL="4572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9144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1371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18288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r" eaLnBrk="1" hangingPunct="1"/>
            <a:fld id="{01DF3AD9-CFBC-4097-B405-615BD9F5E97E}" type="slidenum">
              <a:rPr lang="en-GB" altLang="en-US" sz="1200" b="0">
                <a:solidFill>
                  <a:schemeClr val="tx1"/>
                </a:solidFill>
                <a:latin typeface="Arial" charset="0"/>
              </a:rPr>
              <a:pPr algn="r" eaLnBrk="1" hangingPunct="1"/>
              <a:t>1</a:t>
            </a:fld>
            <a:endParaRPr lang="en-GB" altLang="en-US" sz="1200" b="0">
              <a:solidFill>
                <a:schemeClr val="tx1"/>
              </a:solidFill>
              <a:latin typeface="Arial" charset="0"/>
            </a:endParaRPr>
          </a:p>
        </p:txBody>
      </p:sp>
      <p:sp>
        <p:nvSpPr>
          <p:cNvPr id="661507" name="Rectangle 7"/>
          <p:cNvSpPr txBox="1">
            <a:spLocks noGrp="1" noChangeArrowheads="1"/>
          </p:cNvSpPr>
          <p:nvPr/>
        </p:nvSpPr>
        <p:spPr bwMode="auto">
          <a:xfrm>
            <a:off x="3851429" y="9430067"/>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98" tIns="46349" rIns="92698" bIns="46349" anchor="b"/>
          <a:lstStyle>
            <a:lvl1pPr algn="l" defTabSz="920750" eaLnBrk="0" hangingPunct="0">
              <a:defRPr sz="3200" b="1">
                <a:solidFill>
                  <a:schemeClr val="bg1"/>
                </a:solidFill>
                <a:latin typeface="Verdana" pitchFamily="34" charset="0"/>
                <a:ea typeface="ＭＳ Ｐゴシック" pitchFamily="-112" charset="-128"/>
              </a:defRPr>
            </a:lvl1pPr>
            <a:lvl2pPr marL="38182550" indent="-37722175" algn="l" defTabSz="920750" eaLnBrk="0" hangingPunct="0">
              <a:defRPr sz="3200" b="1">
                <a:solidFill>
                  <a:schemeClr val="bg1"/>
                </a:solidFill>
                <a:latin typeface="Verdana" pitchFamily="34" charset="0"/>
                <a:ea typeface="ＭＳ Ｐゴシック" pitchFamily="-112" charset="-128"/>
              </a:defRPr>
            </a:lvl2pPr>
            <a:lvl3pPr eaLnBrk="0" hangingPunct="0">
              <a:defRPr sz="3200" b="1">
                <a:solidFill>
                  <a:schemeClr val="bg1"/>
                </a:solidFill>
                <a:latin typeface="Verdana" pitchFamily="34" charset="0"/>
                <a:ea typeface="ＭＳ Ｐゴシック" pitchFamily="-112" charset="-128"/>
              </a:defRPr>
            </a:lvl3pPr>
            <a:lvl4pPr eaLnBrk="0" hangingPunct="0">
              <a:defRPr sz="3200" b="1">
                <a:solidFill>
                  <a:schemeClr val="bg1"/>
                </a:solidFill>
                <a:latin typeface="Verdana" pitchFamily="34" charset="0"/>
                <a:ea typeface="ＭＳ Ｐゴシック" pitchFamily="-112" charset="-128"/>
              </a:defRPr>
            </a:lvl4pPr>
            <a:lvl5pPr eaLnBrk="0" hangingPunct="0">
              <a:defRPr sz="3200" b="1">
                <a:solidFill>
                  <a:schemeClr val="bg1"/>
                </a:solidFill>
                <a:latin typeface="Verdana" pitchFamily="34" charset="0"/>
                <a:ea typeface="ＭＳ Ｐゴシック" pitchFamily="-112" charset="-128"/>
              </a:defRPr>
            </a:lvl5pPr>
            <a:lvl6pPr marL="4572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9144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1371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18288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r"/>
            <a:fld id="{6036649E-11AD-4EE2-BAB1-A40B85BDD4C9}" type="slidenum">
              <a:rPr lang="en-GB" altLang="en-US" sz="1200" b="0">
                <a:solidFill>
                  <a:schemeClr val="tx1"/>
                </a:solidFill>
                <a:latin typeface="Arial" charset="0"/>
              </a:rPr>
              <a:pPr algn="r"/>
              <a:t>1</a:t>
            </a:fld>
            <a:endParaRPr lang="en-GB" altLang="en-US" sz="1200" b="0">
              <a:solidFill>
                <a:schemeClr val="tx1"/>
              </a:solidFill>
              <a:latin typeface="Arial" charset="0"/>
            </a:endParaRPr>
          </a:p>
        </p:txBody>
      </p:sp>
      <p:sp>
        <p:nvSpPr>
          <p:cNvPr id="661508" name="Rectangle 2"/>
          <p:cNvSpPr>
            <a:spLocks noGrp="1" noRot="1" noChangeAspect="1" noChangeArrowheads="1" noTextEdit="1"/>
          </p:cNvSpPr>
          <p:nvPr>
            <p:ph type="sldImg"/>
          </p:nvPr>
        </p:nvSpPr>
        <p:spPr>
          <a:xfrm>
            <a:off x="2603500" y="255588"/>
            <a:ext cx="1639888" cy="1230312"/>
          </a:xfrm>
          <a:ln/>
        </p:spPr>
      </p:sp>
      <p:sp>
        <p:nvSpPr>
          <p:cNvPr id="661509" name="Rectangle 3"/>
          <p:cNvSpPr>
            <a:spLocks noGrp="1" noChangeArrowheads="1"/>
          </p:cNvSpPr>
          <p:nvPr>
            <p:ph type="body" idx="1"/>
          </p:nvPr>
        </p:nvSpPr>
        <p:spPr>
          <a:xfrm>
            <a:off x="906785" y="1704196"/>
            <a:ext cx="4984107" cy="7476787"/>
          </a:xfrm>
        </p:spPr>
        <p:txBody>
          <a:bodyPr lIns="92698" tIns="46349" rIns="92698" bIns="46349"/>
          <a:lstStyle/>
          <a:p>
            <a:r>
              <a:rPr lang="en-US" altLang="en-US" dirty="0" smtClean="0">
                <a:latin typeface="Arial" charset="0"/>
              </a:rPr>
              <a:t>A great deal of effort that both the police and the other partner agencies that we work with goes into tackling anti-social </a:t>
            </a:r>
            <a:r>
              <a:rPr lang="en-US" altLang="en-US" dirty="0" err="1" smtClean="0">
                <a:latin typeface="Arial" charset="0"/>
              </a:rPr>
              <a:t>behaviour</a:t>
            </a:r>
            <a:r>
              <a:rPr lang="en-US" altLang="en-US" dirty="0" smtClean="0">
                <a:latin typeface="Arial" charset="0"/>
              </a:rPr>
              <a:t>.  </a:t>
            </a:r>
          </a:p>
          <a:p>
            <a:r>
              <a:rPr lang="en-US" altLang="en-US" dirty="0" smtClean="0">
                <a:latin typeface="Arial" charset="0"/>
              </a:rPr>
              <a:t>The largest part of police contact with the public concerns problems and issues relating to the activities of both individuals and groups who, by the very nature of their </a:t>
            </a:r>
            <a:r>
              <a:rPr lang="en-US" altLang="en-US" dirty="0" err="1" smtClean="0">
                <a:latin typeface="Arial" charset="0"/>
              </a:rPr>
              <a:t>behaviour</a:t>
            </a:r>
            <a:r>
              <a:rPr lang="en-US" altLang="en-US" dirty="0" smtClean="0">
                <a:latin typeface="Arial" charset="0"/>
              </a:rPr>
              <a:t>, interfere with, harm, or even destroy the quality of life of their fellow citizens.  This session will define what anti-social </a:t>
            </a:r>
            <a:r>
              <a:rPr lang="en-US" altLang="en-US" dirty="0" err="1" smtClean="0">
                <a:latin typeface="Arial" charset="0"/>
              </a:rPr>
              <a:t>behaviour</a:t>
            </a:r>
            <a:r>
              <a:rPr lang="en-US" altLang="en-US" dirty="0" smtClean="0">
                <a:latin typeface="Arial" charset="0"/>
              </a:rPr>
              <a:t> is and outline some techniques available to address this problematic issue.</a:t>
            </a:r>
          </a:p>
        </p:txBody>
      </p:sp>
    </p:spTree>
    <p:extLst>
      <p:ext uri="{BB962C8B-B14F-4D97-AF65-F5344CB8AC3E}">
        <p14:creationId xmlns:p14="http://schemas.microsoft.com/office/powerpoint/2010/main" val="189387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3554" name="Rectangle 2"/>
          <p:cNvSpPr>
            <a:spLocks noGrp="1" noRot="1" noChangeAspect="1" noChangeArrowheads="1" noTextEdit="1"/>
          </p:cNvSpPr>
          <p:nvPr>
            <p:ph type="sldImg"/>
          </p:nvPr>
        </p:nvSpPr>
        <p:spPr>
          <a:xfrm>
            <a:off x="2976563" y="328613"/>
            <a:ext cx="1279525" cy="960437"/>
          </a:xfrm>
          <a:ln/>
        </p:spPr>
      </p:sp>
      <p:sp>
        <p:nvSpPr>
          <p:cNvPr id="663555" name="Rectangle 3"/>
          <p:cNvSpPr>
            <a:spLocks noGrp="1" noChangeArrowheads="1"/>
          </p:cNvSpPr>
          <p:nvPr>
            <p:ph type="body" idx="1"/>
          </p:nvPr>
        </p:nvSpPr>
        <p:spPr>
          <a:xfrm>
            <a:off x="419372" y="1414496"/>
            <a:ext cx="5958929" cy="7766486"/>
          </a:xfrm>
        </p:spPr>
        <p:txBody>
          <a:bodyPr/>
          <a:lstStyle/>
          <a:p>
            <a:r>
              <a:rPr lang="en-GB" altLang="en-US" dirty="0" smtClean="0">
                <a:latin typeface="Arial" charset="0"/>
              </a:rPr>
              <a:t>As well as causing significant harm to individuals and communities, anti-social behaviour also has a major impact on the way that people perceive the service provided by the police service.</a:t>
            </a:r>
          </a:p>
          <a:p>
            <a:r>
              <a:rPr lang="en-GB" altLang="en-US" dirty="0" smtClean="0">
                <a:latin typeface="Arial" charset="0"/>
              </a:rPr>
              <a:t>The police service has a responsibility to investigate and bring to justice, where appropriate, perpetrators of Anti-Social Behaviour.  </a:t>
            </a:r>
          </a:p>
          <a:p>
            <a:r>
              <a:rPr lang="en-GB" altLang="en-US" dirty="0" smtClean="0">
                <a:latin typeface="Arial" charset="0"/>
              </a:rPr>
              <a:t>We must also take a holistic approach in respect of the manner in which we deal with such victims, and raise the confidence levels of victims and communities to report such incidents</a:t>
            </a:r>
          </a:p>
          <a:p>
            <a:pPr>
              <a:buFontTx/>
              <a:buNone/>
            </a:pPr>
            <a:r>
              <a:rPr lang="en-GB" altLang="en-US" dirty="0" smtClean="0"/>
              <a:t>Anti-Social Behaviour can be defined as behaviour by an individual or group that results in:</a:t>
            </a:r>
          </a:p>
          <a:p>
            <a:r>
              <a:rPr lang="en-GB" altLang="en-US" dirty="0" smtClean="0"/>
              <a:t>Another party feeling personally threatened</a:t>
            </a:r>
          </a:p>
          <a:p>
            <a:r>
              <a:rPr lang="en-GB" altLang="en-US" dirty="0" smtClean="0"/>
              <a:t>Creates a public nuisance</a:t>
            </a:r>
          </a:p>
          <a:p>
            <a:pPr algn="ctr">
              <a:buFontTx/>
              <a:buNone/>
            </a:pPr>
            <a:r>
              <a:rPr lang="en-GB" altLang="en-US" dirty="0" smtClean="0"/>
              <a:t>OR</a:t>
            </a:r>
          </a:p>
          <a:p>
            <a:r>
              <a:rPr lang="en-GB" altLang="en-US" dirty="0" smtClean="0"/>
              <a:t>Has a detrimental impact upon the environment and thereby has a detrimental effect upon the quality of life of an individual or the community as a whole</a:t>
            </a:r>
          </a:p>
          <a:p>
            <a:endParaRPr lang="en-GB" altLang="en-US" dirty="0" smtClean="0">
              <a:latin typeface="Arial" charset="0"/>
            </a:endParaRPr>
          </a:p>
        </p:txBody>
      </p:sp>
    </p:spTree>
    <p:extLst>
      <p:ext uri="{BB962C8B-B14F-4D97-AF65-F5344CB8AC3E}">
        <p14:creationId xmlns:p14="http://schemas.microsoft.com/office/powerpoint/2010/main" val="927614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7650" name="Rectangle 2"/>
          <p:cNvSpPr>
            <a:spLocks noGrp="1" noRot="1" noChangeAspect="1" noChangeArrowheads="1" noTextEdit="1"/>
          </p:cNvSpPr>
          <p:nvPr>
            <p:ph type="sldImg"/>
          </p:nvPr>
        </p:nvSpPr>
        <p:spPr>
          <a:xfrm>
            <a:off x="2093913" y="255588"/>
            <a:ext cx="1665287" cy="1249362"/>
          </a:xfrm>
          <a:ln/>
        </p:spPr>
      </p:sp>
      <p:sp>
        <p:nvSpPr>
          <p:cNvPr id="667651" name="Rectangle 3"/>
          <p:cNvSpPr>
            <a:spLocks noGrp="1" noChangeArrowheads="1"/>
          </p:cNvSpPr>
          <p:nvPr>
            <p:ph type="body" idx="1"/>
          </p:nvPr>
        </p:nvSpPr>
        <p:spPr>
          <a:xfrm>
            <a:off x="346703" y="1631771"/>
            <a:ext cx="5958929" cy="7549212"/>
          </a:xfrm>
        </p:spPr>
        <p:txBody>
          <a:bodyPr/>
          <a:lstStyle/>
          <a:p>
            <a:r>
              <a:rPr lang="en-GB" altLang="en-US" dirty="0">
                <a:latin typeface="Arial" charset="0"/>
              </a:rPr>
              <a:t>The definition of ASB is quite wide and there is no definitive list of what amounts to ASB.  The act has been used by the police service to deal with increasing numbers and types of situations. What the act has done is give some sense of empowerment back to victims.  </a:t>
            </a:r>
          </a:p>
          <a:p>
            <a:r>
              <a:rPr lang="en-GB" altLang="en-US" b="1" dirty="0" smtClean="0">
                <a:latin typeface="Arial" charset="0"/>
              </a:rPr>
              <a:t>Click to set slide in motion</a:t>
            </a:r>
            <a:endParaRPr lang="en-GB" altLang="en-US" b="1" dirty="0">
              <a:latin typeface="Arial" charset="0"/>
            </a:endParaRPr>
          </a:p>
          <a:p>
            <a:r>
              <a:rPr lang="en-GB" altLang="en-US" dirty="0" smtClean="0">
                <a:latin typeface="Arial" charset="0"/>
              </a:rPr>
              <a:t>All of these things could, in a given set of circumstances, be Anti-Social Behaviour.</a:t>
            </a:r>
          </a:p>
          <a:p>
            <a:endParaRPr lang="en-GB" altLang="en-US" dirty="0">
              <a:latin typeface="Arial" charset="0"/>
            </a:endParaRPr>
          </a:p>
          <a:p>
            <a:r>
              <a:rPr lang="en-GB" altLang="en-US" dirty="0" smtClean="0">
                <a:latin typeface="Arial" charset="0"/>
              </a:rPr>
              <a:t>It can cause people to feel intimidated when going to local shops or trying to access other community facilities.  They may avoid public spaces.</a:t>
            </a:r>
          </a:p>
          <a:p>
            <a:r>
              <a:rPr lang="en-GB" altLang="en-US" dirty="0" smtClean="0">
                <a:latin typeface="Arial" charset="0"/>
              </a:rPr>
              <a:t>The local council may find increasing levels of damage being caused to the physical infrastructure of the area.</a:t>
            </a:r>
          </a:p>
          <a:p>
            <a:r>
              <a:rPr lang="en-GB" altLang="en-US" dirty="0" smtClean="0">
                <a:latin typeface="Arial" charset="0"/>
              </a:rPr>
              <a:t>It is estimated that the cost of anti-social behaviour is up to £3.4 billion per annum.  These costs are eventually paid for by the community in council tax charges.</a:t>
            </a:r>
          </a:p>
          <a:p>
            <a:endParaRPr lang="en-GB" altLang="en-US" dirty="0" smtClean="0">
              <a:latin typeface="Arial" charset="0"/>
            </a:endParaRPr>
          </a:p>
          <a:p>
            <a:r>
              <a:rPr lang="en-GB" altLang="en-US" dirty="0" smtClean="0">
                <a:latin typeface="Arial" charset="0"/>
              </a:rPr>
              <a:t>Show David Young</a:t>
            </a:r>
          </a:p>
        </p:txBody>
      </p:sp>
    </p:spTree>
    <p:extLst>
      <p:ext uri="{BB962C8B-B14F-4D97-AF65-F5344CB8AC3E}">
        <p14:creationId xmlns:p14="http://schemas.microsoft.com/office/powerpoint/2010/main" val="772569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9698" name="Rectangle 2"/>
          <p:cNvSpPr>
            <a:spLocks noGrp="1" noRot="1" noChangeAspect="1" noChangeArrowheads="1" noTextEdit="1"/>
          </p:cNvSpPr>
          <p:nvPr>
            <p:ph type="sldImg"/>
          </p:nvPr>
        </p:nvSpPr>
        <p:spPr>
          <a:xfrm>
            <a:off x="2166938" y="109538"/>
            <a:ext cx="2479675" cy="1860550"/>
          </a:xfrm>
          <a:ln/>
        </p:spPr>
      </p:sp>
      <p:sp>
        <p:nvSpPr>
          <p:cNvPr id="669699" name="Rectangle 3"/>
          <p:cNvSpPr>
            <a:spLocks noGrp="1" noChangeArrowheads="1"/>
          </p:cNvSpPr>
          <p:nvPr>
            <p:ph type="body" idx="1"/>
          </p:nvPr>
        </p:nvSpPr>
        <p:spPr>
          <a:xfrm>
            <a:off x="419373" y="2138746"/>
            <a:ext cx="5813589" cy="7042237"/>
          </a:xfrm>
        </p:spPr>
        <p:txBody>
          <a:bodyPr/>
          <a:lstStyle/>
          <a:p>
            <a:r>
              <a:rPr lang="en-GB" altLang="en-US" dirty="0" smtClean="0">
                <a:latin typeface="Arial" charset="0"/>
              </a:rPr>
              <a:t>For the purpose of effective management of Anti-Social Behaviour it is important to identify repeat and vulnerable victims.</a:t>
            </a:r>
          </a:p>
          <a:p>
            <a:endParaRPr lang="en-GB" altLang="en-US" dirty="0" smtClean="0">
              <a:latin typeface="Arial" charset="0"/>
            </a:endParaRPr>
          </a:p>
          <a:p>
            <a:r>
              <a:rPr lang="en-GB" altLang="en-US" dirty="0" smtClean="0">
                <a:latin typeface="Arial" charset="0"/>
              </a:rPr>
              <a:t>Individuals identified as ‘vulnerable’ through the risk assessment process will receive an enhanced level of response to their call</a:t>
            </a:r>
          </a:p>
          <a:p>
            <a:endParaRPr lang="en-GB" altLang="en-US" dirty="0" smtClean="0">
              <a:latin typeface="Arial" charset="0"/>
            </a:endParaRPr>
          </a:p>
          <a:p>
            <a:r>
              <a:rPr lang="en-GB" altLang="en-US" dirty="0" smtClean="0">
                <a:latin typeface="Arial" charset="0"/>
              </a:rPr>
              <a:t>Anti-Social Behaviour occurrences will not be finalised until the victim has been notified.</a:t>
            </a:r>
          </a:p>
        </p:txBody>
      </p:sp>
    </p:spTree>
    <p:extLst>
      <p:ext uri="{BB962C8B-B14F-4D97-AF65-F5344CB8AC3E}">
        <p14:creationId xmlns:p14="http://schemas.microsoft.com/office/powerpoint/2010/main" val="497425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9698" name="Rectangle 2"/>
          <p:cNvSpPr>
            <a:spLocks noGrp="1" noRot="1" noChangeAspect="1" noChangeArrowheads="1" noTextEdit="1"/>
          </p:cNvSpPr>
          <p:nvPr>
            <p:ph type="sldImg"/>
          </p:nvPr>
        </p:nvSpPr>
        <p:spPr>
          <a:xfrm>
            <a:off x="1878013" y="400050"/>
            <a:ext cx="2986087" cy="2239963"/>
          </a:xfrm>
          <a:ln/>
        </p:spPr>
      </p:sp>
      <p:sp>
        <p:nvSpPr>
          <p:cNvPr id="669699" name="Rectangle 3"/>
          <p:cNvSpPr>
            <a:spLocks noGrp="1" noChangeArrowheads="1"/>
          </p:cNvSpPr>
          <p:nvPr>
            <p:ph type="body" idx="1"/>
          </p:nvPr>
        </p:nvSpPr>
        <p:spPr>
          <a:xfrm>
            <a:off x="906785" y="2862996"/>
            <a:ext cx="4984107" cy="6317987"/>
          </a:xfrm>
        </p:spPr>
        <p:txBody>
          <a:bodyPr/>
          <a:lstStyle/>
          <a:p>
            <a:r>
              <a:rPr lang="en-GB" altLang="en-US" dirty="0" smtClean="0">
                <a:latin typeface="Arial" charset="0"/>
              </a:rPr>
              <a:t>Individuals identified as ‘vulnerable’ through the risk assessment process will receive an enhanced level of response to their call</a:t>
            </a:r>
          </a:p>
          <a:p>
            <a:endParaRPr lang="en-GB" altLang="en-US" dirty="0" smtClean="0">
              <a:latin typeface="Arial" charset="0"/>
            </a:endParaRPr>
          </a:p>
          <a:p>
            <a:r>
              <a:rPr lang="en-GB" altLang="en-US" dirty="0" smtClean="0">
                <a:latin typeface="Arial" charset="0"/>
              </a:rPr>
              <a:t>Anti-Social Behaviour occurrences will not be finalised until the victim has been notified.</a:t>
            </a:r>
          </a:p>
          <a:p>
            <a:r>
              <a:rPr lang="en-GB" altLang="en-US" dirty="0">
                <a:latin typeface="Arial" charset="0"/>
              </a:rPr>
              <a:t>In the last session we looked at the case of Fiona Pilkington and her daughter.  They were both repeat and vulnerable victims of anti-social behaviour</a:t>
            </a:r>
          </a:p>
          <a:p>
            <a:endParaRPr lang="en-GB" altLang="en-US" dirty="0" smtClean="0">
              <a:latin typeface="Arial" charset="0"/>
            </a:endParaRPr>
          </a:p>
        </p:txBody>
      </p:sp>
    </p:spTree>
    <p:extLst>
      <p:ext uri="{BB962C8B-B14F-4D97-AF65-F5344CB8AC3E}">
        <p14:creationId xmlns:p14="http://schemas.microsoft.com/office/powerpoint/2010/main" val="899589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2400"/>
              </a:spcAft>
            </a:pPr>
            <a:r>
              <a:rPr lang="en-GB" sz="20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Anti-social Behaviour, Crime and Policing Act 2014 includes two new measures which are designed to give victims and communities a say in the way anti-social behaviour is dealt with: </a:t>
            </a:r>
          </a:p>
          <a:p>
            <a:pPr>
              <a:spcBef>
                <a:spcPts val="0"/>
              </a:spcBef>
              <a:spcAft>
                <a:spcPts val="2400"/>
              </a:spcAft>
            </a:pPr>
            <a:r>
              <a:rPr lang="en-GB" sz="20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Community Trigger, gives victims the ability to demand action, starting with a review of their case, where the locally defined threshold is met.</a:t>
            </a:r>
          </a:p>
          <a:p>
            <a:pPr>
              <a:spcBef>
                <a:spcPts val="0"/>
              </a:spcBef>
              <a:spcAft>
                <a:spcPts val="2400"/>
              </a:spcAft>
            </a:pPr>
            <a:r>
              <a:rPr lang="en-GB" dirty="0" smtClean="0"/>
              <a:t>It gives </a:t>
            </a:r>
            <a:r>
              <a:rPr lang="en-GB" dirty="0"/>
              <a:t>victims the ability to demand action, starting with a review of their case</a:t>
            </a:r>
          </a:p>
          <a:p>
            <a:pPr>
              <a:spcBef>
                <a:spcPts val="0"/>
              </a:spcBef>
              <a:spcAft>
                <a:spcPts val="2400"/>
              </a:spcAft>
            </a:pPr>
            <a:r>
              <a:rPr lang="en-GB" dirty="0" smtClean="0"/>
              <a:t>It is a multi-agency </a:t>
            </a:r>
            <a:r>
              <a:rPr lang="en-GB" dirty="0"/>
              <a:t>problem solving approach involving </a:t>
            </a:r>
            <a:r>
              <a:rPr lang="en-GB" dirty="0" smtClean="0"/>
              <a:t>Councils, Police, Local </a:t>
            </a:r>
            <a:r>
              <a:rPr lang="en-GB" dirty="0"/>
              <a:t>Health Boards </a:t>
            </a:r>
            <a:r>
              <a:rPr lang="en-GB" dirty="0" smtClean="0"/>
              <a:t>and registered </a:t>
            </a:r>
            <a:r>
              <a:rPr lang="en-GB" dirty="0"/>
              <a:t>providers of social </a:t>
            </a:r>
            <a:r>
              <a:rPr lang="en-GB" dirty="0" smtClean="0"/>
              <a:t>housing.</a:t>
            </a:r>
            <a:endParaRPr lang="en-GB" dirty="0"/>
          </a:p>
          <a:p>
            <a:pPr>
              <a:spcBef>
                <a:spcPts val="0"/>
              </a:spcBef>
              <a:spcAft>
                <a:spcPts val="2400"/>
              </a:spcAft>
            </a:pPr>
            <a:r>
              <a:rPr lang="en-GB" dirty="0" smtClean="0"/>
              <a:t>If </a:t>
            </a:r>
            <a:r>
              <a:rPr lang="en-GB" dirty="0"/>
              <a:t>the threshold is </a:t>
            </a:r>
            <a:r>
              <a:rPr lang="en-GB" dirty="0" smtClean="0"/>
              <a:t>met (see PPT slide), </a:t>
            </a:r>
            <a:r>
              <a:rPr lang="en-GB" dirty="0"/>
              <a:t>a case review will be undertaken by the partner </a:t>
            </a:r>
            <a:r>
              <a:rPr lang="en-GB" dirty="0" smtClean="0"/>
              <a:t>agencies where information will be shared, previous actions will be reviewed and a decision made as to whether additional </a:t>
            </a:r>
            <a:r>
              <a:rPr lang="en-GB" dirty="0"/>
              <a:t>actions are possible. </a:t>
            </a:r>
            <a:endParaRPr lang="en-GB" sz="20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spcBef>
                <a:spcPts val="0"/>
              </a:spcBef>
              <a:spcAft>
                <a:spcPts val="2400"/>
              </a:spcAft>
            </a:pPr>
            <a:endParaRPr lang="en-GB" dirty="0"/>
          </a:p>
        </p:txBody>
      </p:sp>
    </p:spTree>
    <p:extLst>
      <p:ext uri="{BB962C8B-B14F-4D97-AF65-F5344CB8AC3E}">
        <p14:creationId xmlns:p14="http://schemas.microsoft.com/office/powerpoint/2010/main" val="1661664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2400"/>
              </a:spcAft>
            </a:pPr>
            <a:r>
              <a:rPr lang="en-GB" dirty="0" smtClean="0"/>
              <a:t>The </a:t>
            </a:r>
            <a:r>
              <a:rPr lang="en-GB" dirty="0"/>
              <a:t>Community Remedy gives victims a say in the out-of-court punishment </a:t>
            </a:r>
            <a:r>
              <a:rPr lang="en-GB" dirty="0" smtClean="0"/>
              <a:t>of perpetrators </a:t>
            </a:r>
            <a:r>
              <a:rPr lang="en-GB" dirty="0"/>
              <a:t>for low-level crime and anti-social behaviour</a:t>
            </a:r>
            <a:r>
              <a:rPr lang="en-GB" dirty="0" smtClean="0"/>
              <a:t>.</a:t>
            </a:r>
          </a:p>
          <a:p>
            <a:pPr>
              <a:spcBef>
                <a:spcPts val="0"/>
              </a:spcBef>
              <a:spcAft>
                <a:spcPts val="2400"/>
              </a:spcAft>
            </a:pPr>
            <a:r>
              <a:rPr lang="en-GB" dirty="0"/>
              <a:t>Some examples of community resolutions are: cleaning of graffiti, repairing damage, written apology, ABC contract, mediation, payment, unpaid work </a:t>
            </a:r>
            <a:r>
              <a:rPr lang="en-GB" dirty="0" err="1" smtClean="0"/>
              <a:t>etc</a:t>
            </a:r>
            <a:endParaRPr lang="en-GB" dirty="0"/>
          </a:p>
          <a:p>
            <a:pPr>
              <a:spcBef>
                <a:spcPts val="0"/>
              </a:spcBef>
              <a:spcAft>
                <a:spcPts val="2400"/>
              </a:spcAft>
            </a:pPr>
            <a:r>
              <a:rPr lang="en-GB" dirty="0"/>
              <a:t>Warning (verbal or written) – all warnings should explain what behaviour is causing the issue, the impact on the victims or the community and the consequences of non-compliance </a:t>
            </a:r>
          </a:p>
          <a:p>
            <a:pPr>
              <a:spcBef>
                <a:spcPts val="0"/>
              </a:spcBef>
              <a:spcAft>
                <a:spcPts val="2400"/>
              </a:spcAft>
            </a:pPr>
            <a:r>
              <a:rPr lang="en-GB" dirty="0"/>
              <a:t>Mediation – Mediation can be useful to resolve conflicts if all parties are willing to discuss their issues in order to find a </a:t>
            </a:r>
            <a:r>
              <a:rPr lang="en-GB" dirty="0" smtClean="0"/>
              <a:t>solution</a:t>
            </a:r>
            <a:endParaRPr lang="en-GB" dirty="0"/>
          </a:p>
        </p:txBody>
      </p:sp>
    </p:spTree>
    <p:extLst>
      <p:ext uri="{BB962C8B-B14F-4D97-AF65-F5344CB8AC3E}">
        <p14:creationId xmlns:p14="http://schemas.microsoft.com/office/powerpoint/2010/main" val="3184628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800"/>
              </a:spcAft>
            </a:pPr>
            <a:r>
              <a:rPr lang="en-GB" dirty="0" smtClean="0"/>
              <a:t>Acceptable </a:t>
            </a:r>
            <a:r>
              <a:rPr lang="en-GB" dirty="0"/>
              <a:t>behaviour contract – ABC is a written agreement between an anti-social individual and an agency or agencies acting locally to prevent the behaviour.  It is particularly useful for dealing with young people to nip problem behaviours in the bud before they escalate</a:t>
            </a:r>
            <a:r>
              <a:rPr lang="en-GB" dirty="0" smtClean="0"/>
              <a:t>.</a:t>
            </a:r>
            <a:endParaRPr lang="en-GB" dirty="0"/>
          </a:p>
          <a:p>
            <a:pPr>
              <a:spcBef>
                <a:spcPts val="0"/>
              </a:spcBef>
              <a:spcAft>
                <a:spcPts val="1800"/>
              </a:spcAft>
            </a:pPr>
            <a:r>
              <a:rPr lang="en-GB" dirty="0"/>
              <a:t>Parenting contract – if the parents behaviour is part of the reason why a young person is behaving anti-socially, the agencies could consider a parenting contract.  These are similar to an ABC but signed by the parent or guardian</a:t>
            </a:r>
          </a:p>
          <a:p>
            <a:pPr>
              <a:spcBef>
                <a:spcPts val="0"/>
              </a:spcBef>
              <a:spcAft>
                <a:spcPts val="1800"/>
              </a:spcAft>
            </a:pPr>
            <a:r>
              <a:rPr lang="en-GB" dirty="0" smtClean="0"/>
              <a:t>Support </a:t>
            </a:r>
            <a:r>
              <a:rPr lang="en-GB" dirty="0"/>
              <a:t>and counselling – if there is an underlying problem such as substance misuse or alcohol dependency causing ASB then support and counselling can have a positive impact</a:t>
            </a:r>
          </a:p>
          <a:p>
            <a:pPr>
              <a:spcBef>
                <a:spcPts val="0"/>
              </a:spcBef>
              <a:spcAft>
                <a:spcPts val="1800"/>
              </a:spcAft>
            </a:pPr>
            <a:endParaRPr lang="en-GB" dirty="0"/>
          </a:p>
        </p:txBody>
      </p:sp>
    </p:spTree>
    <p:extLst>
      <p:ext uri="{BB962C8B-B14F-4D97-AF65-F5344CB8AC3E}">
        <p14:creationId xmlns:p14="http://schemas.microsoft.com/office/powerpoint/2010/main" val="839301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5538" name="Rectangle 2"/>
          <p:cNvSpPr>
            <a:spLocks noGrp="1" noRot="1" noChangeAspect="1" noChangeArrowheads="1" noTextEdit="1"/>
          </p:cNvSpPr>
          <p:nvPr>
            <p:ph type="sldImg"/>
          </p:nvPr>
        </p:nvSpPr>
        <p:spPr>
          <a:xfrm>
            <a:off x="2265363" y="311150"/>
            <a:ext cx="2132012" cy="1598613"/>
          </a:xfrm>
          <a:ln/>
        </p:spPr>
      </p:sp>
      <p:sp>
        <p:nvSpPr>
          <p:cNvPr id="705539" name="Rectangle 3"/>
          <p:cNvSpPr>
            <a:spLocks noGrp="1" noChangeArrowheads="1"/>
          </p:cNvSpPr>
          <p:nvPr>
            <p:ph type="body" idx="1"/>
          </p:nvPr>
        </p:nvSpPr>
        <p:spPr>
          <a:xfrm>
            <a:off x="274033" y="2066320"/>
            <a:ext cx="6249608" cy="7387347"/>
          </a:xfrm>
        </p:spPr>
        <p:txBody>
          <a:bodyPr/>
          <a:lstStyle/>
          <a:p>
            <a:pPr>
              <a:spcBef>
                <a:spcPct val="0"/>
              </a:spcBef>
            </a:pPr>
            <a:r>
              <a:rPr lang="en-GB" altLang="en-US" dirty="0" smtClean="0">
                <a:latin typeface="Arial" charset="0"/>
              </a:rPr>
              <a:t>In 1998  the Government introduced the Crime and Disorder Act which created Crime and Disorder Reduction Partnerships in England and Community Safety partnerships in wales.</a:t>
            </a:r>
          </a:p>
          <a:p>
            <a:pPr>
              <a:spcBef>
                <a:spcPct val="0"/>
              </a:spcBef>
            </a:pPr>
            <a:r>
              <a:rPr lang="en-GB" altLang="en-US" dirty="0" smtClean="0">
                <a:latin typeface="Arial" charset="0"/>
              </a:rPr>
              <a:t>These bodies are required to carry out a crime and disorder audit and through consultation determine the priorities s identified by the community in their area.</a:t>
            </a:r>
          </a:p>
          <a:p>
            <a:pPr>
              <a:spcBef>
                <a:spcPct val="0"/>
              </a:spcBef>
            </a:pPr>
            <a:r>
              <a:rPr lang="en-GB" altLang="en-US" dirty="0" smtClean="0">
                <a:latin typeface="Arial" charset="0"/>
              </a:rPr>
              <a:t>Having carried out this process they are required to develop effective strategies to tackle these issues.</a:t>
            </a:r>
          </a:p>
          <a:p>
            <a:pPr>
              <a:spcBef>
                <a:spcPct val="0"/>
              </a:spcBef>
            </a:pPr>
            <a:r>
              <a:rPr lang="en-GB" altLang="en-US" dirty="0" smtClean="0">
                <a:latin typeface="Arial" charset="0"/>
              </a:rPr>
              <a:t>CSP’s operate at BCU/local authority level  providing an overall strategy for the area.  With the development of Police and Communities Together, known as PACT, the local partners have to work together to develop their own response to community issues.</a:t>
            </a:r>
          </a:p>
          <a:p>
            <a:pPr>
              <a:spcBef>
                <a:spcPct val="0"/>
              </a:spcBef>
            </a:pPr>
            <a:r>
              <a:rPr lang="en-GB" altLang="en-US" dirty="0" smtClean="0">
                <a:latin typeface="Arial" charset="0"/>
              </a:rPr>
              <a:t>This means that at the local level, the neighbourhood policing team, working with its partners and the local community, need to identify ASB issues and then provide realistic practical answers to the problem.</a:t>
            </a:r>
          </a:p>
          <a:p>
            <a:endParaRPr lang="en-US"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643872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71684" name="Slide Number Placeholder 3"/>
          <p:cNvSpPr>
            <a:spLocks noGrp="1"/>
          </p:cNvSpPr>
          <p:nvPr>
            <p:ph type="sldNum" sz="quarter" idx="5"/>
          </p:nvPr>
        </p:nvSpPr>
        <p:spPr>
          <a:xfrm>
            <a:off x="3814763" y="9374188"/>
            <a:ext cx="2919412" cy="493712"/>
          </a:xfrm>
          <a:prstGeom prst="rect">
            <a:avLst/>
          </a:prstGeom>
          <a:noFill/>
        </p:spPr>
        <p:txBody>
          <a:bodyPr/>
          <a:lstStyle>
            <a:lvl1pPr defTabSz="920750" eaLnBrk="0" hangingPunct="0">
              <a:spcBef>
                <a:spcPct val="30000"/>
              </a:spcBef>
              <a:defRPr sz="1200">
                <a:solidFill>
                  <a:schemeClr val="tx1"/>
                </a:solidFill>
                <a:latin typeface="Arial" panose="020B0604020202020204" pitchFamily="34" charset="0"/>
              </a:defRPr>
            </a:lvl1pPr>
            <a:lvl2pPr marL="742950" indent="-285750" defTabSz="920750" eaLnBrk="0" hangingPunct="0">
              <a:spcBef>
                <a:spcPct val="30000"/>
              </a:spcBef>
              <a:defRPr sz="1200">
                <a:solidFill>
                  <a:schemeClr val="tx1"/>
                </a:solidFill>
                <a:latin typeface="Arial" panose="020B0604020202020204" pitchFamily="34" charset="0"/>
              </a:defRPr>
            </a:lvl2pPr>
            <a:lvl3pPr marL="1143000" indent="-228600" defTabSz="920750" eaLnBrk="0" hangingPunct="0">
              <a:spcBef>
                <a:spcPct val="30000"/>
              </a:spcBef>
              <a:defRPr sz="1200">
                <a:solidFill>
                  <a:schemeClr val="tx1"/>
                </a:solidFill>
                <a:latin typeface="Arial" panose="020B0604020202020204" pitchFamily="34" charset="0"/>
              </a:defRPr>
            </a:lvl3pPr>
            <a:lvl4pPr marL="1600200" indent="-228600" defTabSz="920750" eaLnBrk="0" hangingPunct="0">
              <a:spcBef>
                <a:spcPct val="30000"/>
              </a:spcBef>
              <a:defRPr sz="1200">
                <a:solidFill>
                  <a:schemeClr val="tx1"/>
                </a:solidFill>
                <a:latin typeface="Arial" panose="020B0604020202020204" pitchFamily="34" charset="0"/>
              </a:defRPr>
            </a:lvl4pPr>
            <a:lvl5pPr marL="2057400" indent="-228600" defTabSz="920750" eaLnBrk="0" hangingPunct="0">
              <a:spcBef>
                <a:spcPct val="30000"/>
              </a:spcBef>
              <a:defRPr sz="1200">
                <a:solidFill>
                  <a:schemeClr val="tx1"/>
                </a:solidFill>
                <a:latin typeface="Arial" panose="020B0604020202020204" pitchFamily="34" charset="0"/>
              </a:defRPr>
            </a:lvl5pPr>
            <a:lvl6pPr marL="2514600" indent="-228600" defTabSz="92075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2075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2075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2075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ECABD897-F9AD-46FE-B5F5-8E9BB93ECBD2}" type="slidenum">
              <a:rPr lang="en-GB" altLang="en-US"/>
              <a:pPr eaLnBrk="1" hangingPunct="1">
                <a:spcBef>
                  <a:spcPct val="0"/>
                </a:spcBef>
              </a:pPr>
              <a:t>10</a:t>
            </a:fld>
            <a:endParaRPr lang="en-GB" altLang="en-US"/>
          </a:p>
        </p:txBody>
      </p:sp>
    </p:spTree>
    <p:extLst>
      <p:ext uri="{BB962C8B-B14F-4D97-AF65-F5344CB8AC3E}">
        <p14:creationId xmlns:p14="http://schemas.microsoft.com/office/powerpoint/2010/main" val="20741669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p:spPr>
        <p:txBody>
          <a:bodyPr/>
          <a:lstStyle/>
          <a:p>
            <a:pPr>
              <a:spcBef>
                <a:spcPts val="0"/>
              </a:spcBef>
              <a:spcAft>
                <a:spcPts val="1200"/>
              </a:spcAft>
            </a:pPr>
            <a:r>
              <a:rPr lang="en-GB" altLang="en-US" dirty="0" smtClean="0"/>
              <a:t>Civil injunctions are designed to </a:t>
            </a:r>
            <a:r>
              <a:rPr lang="en-GB" altLang="en-US" dirty="0"/>
              <a:t>stop or prevent individuals engaging in anti-social behaviour quickly, </a:t>
            </a:r>
            <a:r>
              <a:rPr lang="en-GB" altLang="en-US" dirty="0" smtClean="0"/>
              <a:t>nipping problems </a:t>
            </a:r>
            <a:r>
              <a:rPr lang="en-GB" altLang="en-US" dirty="0"/>
              <a:t>in the bud before they escalate</a:t>
            </a:r>
            <a:r>
              <a:rPr lang="en-GB" altLang="en-US" dirty="0" smtClean="0"/>
              <a:t>.</a:t>
            </a:r>
          </a:p>
          <a:p>
            <a:pPr>
              <a:spcBef>
                <a:spcPts val="0"/>
              </a:spcBef>
              <a:spcAft>
                <a:spcPts val="1200"/>
              </a:spcAft>
            </a:pPr>
            <a:r>
              <a:rPr lang="en-GB" altLang="en-US" dirty="0" smtClean="0">
                <a:latin typeface="Arial" panose="020B0604020202020204" pitchFamily="34" charset="0"/>
              </a:rPr>
              <a:t>The order can include prohibitions and positive requirements.  </a:t>
            </a:r>
          </a:p>
          <a:p>
            <a:pPr>
              <a:spcBef>
                <a:spcPts val="0"/>
              </a:spcBef>
              <a:spcAft>
                <a:spcPts val="1200"/>
              </a:spcAft>
            </a:pPr>
            <a:r>
              <a:rPr lang="en-GB" dirty="0"/>
              <a:t>Positive requirements could include the following: </a:t>
            </a:r>
          </a:p>
          <a:p>
            <a:pPr>
              <a:spcBef>
                <a:spcPts val="0"/>
              </a:spcBef>
              <a:spcAft>
                <a:spcPts val="1200"/>
              </a:spcAft>
            </a:pPr>
            <a:r>
              <a:rPr lang="en-GB" dirty="0"/>
              <a:t>The respondent attending alcohol awareness classes for alcohol-related problems; </a:t>
            </a:r>
          </a:p>
          <a:p>
            <a:pPr>
              <a:spcBef>
                <a:spcPts val="0"/>
              </a:spcBef>
              <a:spcAft>
                <a:spcPts val="1200"/>
              </a:spcAft>
            </a:pPr>
            <a:r>
              <a:rPr lang="en-GB" dirty="0"/>
              <a:t>Irresponsible dog owners attending dog training classes provided by animal welfare charities; or </a:t>
            </a:r>
          </a:p>
          <a:p>
            <a:pPr>
              <a:spcBef>
                <a:spcPts val="0"/>
              </a:spcBef>
              <a:spcAft>
                <a:spcPts val="1200"/>
              </a:spcAft>
            </a:pPr>
            <a:r>
              <a:rPr lang="en-GB" dirty="0"/>
              <a:t>The respondent attending mediation sessions with neighbours or victims. </a:t>
            </a:r>
          </a:p>
          <a:p>
            <a:pPr>
              <a:spcBef>
                <a:spcPts val="0"/>
              </a:spcBef>
              <a:spcAft>
                <a:spcPts val="1200"/>
              </a:spcAft>
            </a:pPr>
            <a:r>
              <a:rPr lang="en-GB" altLang="en-US" dirty="0"/>
              <a:t>Typical uses of civil injunctions: Drug/alcohol related ASB, harassment, noise, vandalism, aggressive, begging</a:t>
            </a:r>
          </a:p>
          <a:p>
            <a:pPr>
              <a:spcBef>
                <a:spcPts val="0"/>
              </a:spcBef>
              <a:spcAft>
                <a:spcPts val="1200"/>
              </a:spcAft>
            </a:pPr>
            <a:r>
              <a:rPr lang="en-GB" altLang="en-US" dirty="0" smtClean="0">
                <a:latin typeface="Arial" panose="020B0604020202020204" pitchFamily="34" charset="0"/>
              </a:rPr>
              <a:t>If someone breaches their civil injunction then the officer will have to go to court and apply for an arrest warrant which should be executed within 24 hours.  </a:t>
            </a:r>
          </a:p>
          <a:p>
            <a:pPr>
              <a:spcBef>
                <a:spcPts val="0"/>
              </a:spcBef>
              <a:spcAft>
                <a:spcPts val="1200"/>
              </a:spcAft>
            </a:pPr>
            <a:r>
              <a:rPr lang="en-GB" altLang="en-US" dirty="0" smtClean="0">
                <a:latin typeface="Arial" panose="020B0604020202020204" pitchFamily="34" charset="0"/>
              </a:rPr>
              <a:t>Breach: over 18 </a:t>
            </a:r>
            <a:r>
              <a:rPr lang="en-GB" altLang="en-US" dirty="0" err="1" smtClean="0">
                <a:latin typeface="Arial" panose="020B0604020202020204" pitchFamily="34" charset="0"/>
              </a:rPr>
              <a:t>yrs</a:t>
            </a:r>
            <a:r>
              <a:rPr lang="en-GB" altLang="en-US" dirty="0" smtClean="0">
                <a:latin typeface="Arial" panose="020B0604020202020204" pitchFamily="34" charset="0"/>
              </a:rPr>
              <a:t> - Fine or up to two years in prison</a:t>
            </a:r>
          </a:p>
          <a:p>
            <a:pPr>
              <a:spcBef>
                <a:spcPts val="0"/>
              </a:spcBef>
              <a:spcAft>
                <a:spcPts val="1200"/>
              </a:spcAft>
            </a:pPr>
            <a:r>
              <a:rPr lang="en-GB" altLang="en-US" dirty="0" smtClean="0">
                <a:latin typeface="Arial" panose="020B0604020202020204" pitchFamily="34" charset="0"/>
              </a:rPr>
              <a:t>Breach 1</a:t>
            </a:r>
            <a:r>
              <a:rPr lang="en-GB" altLang="en-US" dirty="0" smtClean="0"/>
              <a:t>4-17yr </a:t>
            </a:r>
            <a:r>
              <a:rPr lang="en-GB" altLang="en-US" dirty="0"/>
              <a:t>olds </a:t>
            </a:r>
            <a:r>
              <a:rPr lang="en-GB" altLang="en-US" dirty="0" smtClean="0"/>
              <a:t>- </a:t>
            </a:r>
            <a:r>
              <a:rPr lang="en-GB" altLang="en-US" dirty="0" smtClean="0">
                <a:latin typeface="Arial" panose="020B0604020202020204" pitchFamily="34" charset="0"/>
              </a:rPr>
              <a:t>Supervision order or, as a very last resort a civil detention order of up to 3 months</a:t>
            </a:r>
          </a:p>
        </p:txBody>
      </p:sp>
      <p:sp>
        <p:nvSpPr>
          <p:cNvPr id="73732" name="Slide Number Placeholder 3"/>
          <p:cNvSpPr>
            <a:spLocks noGrp="1"/>
          </p:cNvSpPr>
          <p:nvPr>
            <p:ph type="sldNum" sz="quarter" idx="5"/>
          </p:nvPr>
        </p:nvSpPr>
        <p:spPr>
          <a:xfrm>
            <a:off x="3814763" y="9374188"/>
            <a:ext cx="2919412" cy="493712"/>
          </a:xfrm>
          <a:prstGeom prst="rect">
            <a:avLst/>
          </a:prstGeom>
          <a:noFill/>
        </p:spPr>
        <p:txBody>
          <a:bodyPr/>
          <a:lstStyle>
            <a:lvl1pPr defTabSz="920750" eaLnBrk="0" hangingPunct="0">
              <a:spcBef>
                <a:spcPct val="30000"/>
              </a:spcBef>
              <a:defRPr sz="1200">
                <a:solidFill>
                  <a:schemeClr val="tx1"/>
                </a:solidFill>
                <a:latin typeface="Arial" panose="020B0604020202020204" pitchFamily="34" charset="0"/>
              </a:defRPr>
            </a:lvl1pPr>
            <a:lvl2pPr marL="742950" indent="-285750" defTabSz="920750" eaLnBrk="0" hangingPunct="0">
              <a:spcBef>
                <a:spcPct val="30000"/>
              </a:spcBef>
              <a:defRPr sz="1200">
                <a:solidFill>
                  <a:schemeClr val="tx1"/>
                </a:solidFill>
                <a:latin typeface="Arial" panose="020B0604020202020204" pitchFamily="34" charset="0"/>
              </a:defRPr>
            </a:lvl2pPr>
            <a:lvl3pPr marL="1143000" indent="-228600" defTabSz="920750" eaLnBrk="0" hangingPunct="0">
              <a:spcBef>
                <a:spcPct val="30000"/>
              </a:spcBef>
              <a:defRPr sz="1200">
                <a:solidFill>
                  <a:schemeClr val="tx1"/>
                </a:solidFill>
                <a:latin typeface="Arial" panose="020B0604020202020204" pitchFamily="34" charset="0"/>
              </a:defRPr>
            </a:lvl3pPr>
            <a:lvl4pPr marL="1600200" indent="-228600" defTabSz="920750" eaLnBrk="0" hangingPunct="0">
              <a:spcBef>
                <a:spcPct val="30000"/>
              </a:spcBef>
              <a:defRPr sz="1200">
                <a:solidFill>
                  <a:schemeClr val="tx1"/>
                </a:solidFill>
                <a:latin typeface="Arial" panose="020B0604020202020204" pitchFamily="34" charset="0"/>
              </a:defRPr>
            </a:lvl4pPr>
            <a:lvl5pPr marL="2057400" indent="-228600" defTabSz="920750" eaLnBrk="0" hangingPunct="0">
              <a:spcBef>
                <a:spcPct val="30000"/>
              </a:spcBef>
              <a:defRPr sz="1200">
                <a:solidFill>
                  <a:schemeClr val="tx1"/>
                </a:solidFill>
                <a:latin typeface="Arial" panose="020B0604020202020204" pitchFamily="34" charset="0"/>
              </a:defRPr>
            </a:lvl5pPr>
            <a:lvl6pPr marL="2514600" indent="-228600" defTabSz="92075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2075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2075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2075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E704DDA3-69C8-4C5D-9D3D-0CE598512D88}" type="slidenum">
              <a:rPr lang="en-GB" altLang="en-US"/>
              <a:pPr eaLnBrk="1" hangingPunct="1">
                <a:spcBef>
                  <a:spcPct val="0"/>
                </a:spcBef>
              </a:pPr>
              <a:t>11</a:t>
            </a:fld>
            <a:endParaRPr lang="en-GB" altLang="en-US"/>
          </a:p>
        </p:txBody>
      </p:sp>
    </p:spTree>
    <p:extLst>
      <p:ext uri="{BB962C8B-B14F-4D97-AF65-F5344CB8AC3E}">
        <p14:creationId xmlns:p14="http://schemas.microsoft.com/office/powerpoint/2010/main" val="8198106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p:spPr>
        <p:txBody>
          <a:bodyPr/>
          <a:lstStyle/>
          <a:p>
            <a:pPr>
              <a:spcBef>
                <a:spcPts val="0"/>
              </a:spcBef>
              <a:spcAft>
                <a:spcPts val="1200"/>
              </a:spcAft>
            </a:pPr>
            <a:r>
              <a:rPr lang="en-GB" altLang="en-US" sz="1800" dirty="0" smtClean="0"/>
              <a:t> A CBO (which replaced ASBOs) can be i</a:t>
            </a:r>
            <a:r>
              <a:rPr lang="en-GB" sz="1800" dirty="0" smtClean="0"/>
              <a:t>ssued </a:t>
            </a:r>
            <a:r>
              <a:rPr lang="en-GB" sz="1800" dirty="0"/>
              <a:t>by any criminal court against a person who has been convicted of an offence to tackle the most persistently anti-social individuals who are also engaged in criminal </a:t>
            </a:r>
            <a:r>
              <a:rPr lang="en-GB" sz="1800" dirty="0" smtClean="0"/>
              <a:t>activity, if </a:t>
            </a:r>
            <a:r>
              <a:rPr lang="en-GB" sz="1800" dirty="0"/>
              <a:t>the court is satisfied beyond reasonable doubt that the offender has engaged in behaviour that has caused or is likely to cause harassment, alarm or distress to any person; and </a:t>
            </a:r>
            <a:r>
              <a:rPr lang="en-GB" sz="1800" dirty="0" smtClean="0"/>
              <a:t> the </a:t>
            </a:r>
            <a:r>
              <a:rPr lang="en-GB" sz="1800" dirty="0"/>
              <a:t>court considers that making the order will help prevent the offender from engaging in such behaviour. </a:t>
            </a:r>
            <a:endParaRPr lang="en-GB" sz="1800" dirty="0" smtClean="0"/>
          </a:p>
          <a:p>
            <a:pPr>
              <a:spcBef>
                <a:spcPts val="0"/>
              </a:spcBef>
              <a:spcAft>
                <a:spcPts val="1200"/>
              </a:spcAft>
            </a:pPr>
            <a:r>
              <a:rPr lang="en-GB" sz="1800" dirty="0" smtClean="0"/>
              <a:t>It is issued </a:t>
            </a:r>
            <a:r>
              <a:rPr lang="en-GB" sz="1800" dirty="0"/>
              <a:t>by any criminal court for </a:t>
            </a:r>
            <a:r>
              <a:rPr lang="en-GB" sz="1800" dirty="0" smtClean="0"/>
              <a:t>ANY </a:t>
            </a:r>
            <a:r>
              <a:rPr lang="en-GB" sz="1800" dirty="0"/>
              <a:t>criminal offence. </a:t>
            </a:r>
            <a:r>
              <a:rPr lang="en-GB" sz="1800" dirty="0" smtClean="0"/>
              <a:t>  The </a:t>
            </a:r>
            <a:r>
              <a:rPr lang="en-GB" sz="1800" dirty="0"/>
              <a:t>anti-social behaviour does not need to be part of the criminal offence. </a:t>
            </a:r>
          </a:p>
          <a:p>
            <a:pPr>
              <a:spcBef>
                <a:spcPts val="0"/>
              </a:spcBef>
              <a:spcAft>
                <a:spcPts val="1200"/>
              </a:spcAft>
            </a:pPr>
            <a:r>
              <a:rPr lang="en-GB" sz="1800" dirty="0" smtClean="0"/>
              <a:t>The order </a:t>
            </a:r>
            <a:r>
              <a:rPr lang="en-GB" sz="1800" dirty="0"/>
              <a:t>will include prohibitions to stop the anti-social behaviour but it can also include positive requirements to get the offender to address the underlying causes of the offender's behaviour. </a:t>
            </a:r>
          </a:p>
          <a:p>
            <a:pPr>
              <a:spcBef>
                <a:spcPts val="0"/>
              </a:spcBef>
              <a:spcAft>
                <a:spcPts val="1200"/>
              </a:spcAft>
            </a:pPr>
            <a:r>
              <a:rPr lang="en-GB" sz="1800" dirty="0" smtClean="0"/>
              <a:t>Breach </a:t>
            </a:r>
            <a:r>
              <a:rPr lang="en-GB" sz="1800" dirty="0"/>
              <a:t>of the order is a criminal offence and must be proved to a criminal standard of proof, that is, beyond reasonable doubt. </a:t>
            </a:r>
          </a:p>
          <a:p>
            <a:pPr>
              <a:spcBef>
                <a:spcPts val="0"/>
              </a:spcBef>
              <a:spcAft>
                <a:spcPts val="1200"/>
              </a:spcAft>
            </a:pPr>
            <a:r>
              <a:rPr lang="en-GB" sz="1800" dirty="0"/>
              <a:t>• For over 18s on summary conviction: up to six months imprisonment or a fine or both. </a:t>
            </a:r>
          </a:p>
          <a:p>
            <a:pPr>
              <a:spcBef>
                <a:spcPts val="0"/>
              </a:spcBef>
              <a:spcAft>
                <a:spcPts val="1200"/>
              </a:spcAft>
            </a:pPr>
            <a:r>
              <a:rPr lang="en-GB" sz="1800" dirty="0"/>
              <a:t>• For over 18s on conviction on indictment: up to five years imprisonment or a fine or both. </a:t>
            </a:r>
          </a:p>
          <a:p>
            <a:pPr>
              <a:spcBef>
                <a:spcPts val="0"/>
              </a:spcBef>
              <a:spcAft>
                <a:spcPts val="1200"/>
              </a:spcAft>
            </a:pPr>
            <a:r>
              <a:rPr lang="en-GB" sz="1800" dirty="0"/>
              <a:t>• For under 18s: the sentencing powers in the youth court apply. </a:t>
            </a:r>
          </a:p>
          <a:p>
            <a:pPr>
              <a:spcBef>
                <a:spcPts val="0"/>
              </a:spcBef>
              <a:spcAft>
                <a:spcPts val="1200"/>
              </a:spcAft>
            </a:pPr>
            <a:r>
              <a:rPr lang="en-GB" sz="1800" dirty="0"/>
              <a:t>	</a:t>
            </a:r>
          </a:p>
          <a:p>
            <a:pPr>
              <a:spcBef>
                <a:spcPts val="0"/>
              </a:spcBef>
              <a:spcAft>
                <a:spcPts val="1200"/>
              </a:spcAft>
            </a:pPr>
            <a:endParaRPr lang="en-GB" sz="1800" dirty="0"/>
          </a:p>
          <a:p>
            <a:pPr>
              <a:spcBef>
                <a:spcPts val="0"/>
              </a:spcBef>
              <a:spcAft>
                <a:spcPts val="1200"/>
              </a:spcAft>
            </a:pPr>
            <a:r>
              <a:rPr lang="en-GB" sz="1800" dirty="0"/>
              <a:t>	</a:t>
            </a:r>
          </a:p>
          <a:p>
            <a:pPr>
              <a:spcBef>
                <a:spcPts val="0"/>
              </a:spcBef>
              <a:spcAft>
                <a:spcPts val="1200"/>
              </a:spcAft>
            </a:pPr>
            <a:endParaRPr lang="en-GB" sz="1800" dirty="0"/>
          </a:p>
        </p:txBody>
      </p:sp>
      <p:sp>
        <p:nvSpPr>
          <p:cNvPr id="74756" name="Slide Number Placeholder 3"/>
          <p:cNvSpPr>
            <a:spLocks noGrp="1"/>
          </p:cNvSpPr>
          <p:nvPr>
            <p:ph type="sldNum" sz="quarter" idx="5"/>
          </p:nvPr>
        </p:nvSpPr>
        <p:spPr>
          <a:xfrm>
            <a:off x="3814763" y="9374188"/>
            <a:ext cx="2919412" cy="493712"/>
          </a:xfrm>
          <a:prstGeom prst="rect">
            <a:avLst/>
          </a:prstGeom>
          <a:noFill/>
        </p:spPr>
        <p:txBody>
          <a:bodyPr/>
          <a:lstStyle>
            <a:lvl1pPr defTabSz="920750" eaLnBrk="0" hangingPunct="0">
              <a:spcBef>
                <a:spcPct val="30000"/>
              </a:spcBef>
              <a:defRPr sz="1200">
                <a:solidFill>
                  <a:schemeClr val="tx1"/>
                </a:solidFill>
                <a:latin typeface="Arial" panose="020B0604020202020204" pitchFamily="34" charset="0"/>
              </a:defRPr>
            </a:lvl1pPr>
            <a:lvl2pPr marL="742950" indent="-285750" defTabSz="920750" eaLnBrk="0" hangingPunct="0">
              <a:spcBef>
                <a:spcPct val="30000"/>
              </a:spcBef>
              <a:defRPr sz="1200">
                <a:solidFill>
                  <a:schemeClr val="tx1"/>
                </a:solidFill>
                <a:latin typeface="Arial" panose="020B0604020202020204" pitchFamily="34" charset="0"/>
              </a:defRPr>
            </a:lvl2pPr>
            <a:lvl3pPr marL="1143000" indent="-228600" defTabSz="920750" eaLnBrk="0" hangingPunct="0">
              <a:spcBef>
                <a:spcPct val="30000"/>
              </a:spcBef>
              <a:defRPr sz="1200">
                <a:solidFill>
                  <a:schemeClr val="tx1"/>
                </a:solidFill>
                <a:latin typeface="Arial" panose="020B0604020202020204" pitchFamily="34" charset="0"/>
              </a:defRPr>
            </a:lvl3pPr>
            <a:lvl4pPr marL="1600200" indent="-228600" defTabSz="920750" eaLnBrk="0" hangingPunct="0">
              <a:spcBef>
                <a:spcPct val="30000"/>
              </a:spcBef>
              <a:defRPr sz="1200">
                <a:solidFill>
                  <a:schemeClr val="tx1"/>
                </a:solidFill>
                <a:latin typeface="Arial" panose="020B0604020202020204" pitchFamily="34" charset="0"/>
              </a:defRPr>
            </a:lvl4pPr>
            <a:lvl5pPr marL="2057400" indent="-228600" defTabSz="920750" eaLnBrk="0" hangingPunct="0">
              <a:spcBef>
                <a:spcPct val="30000"/>
              </a:spcBef>
              <a:defRPr sz="1200">
                <a:solidFill>
                  <a:schemeClr val="tx1"/>
                </a:solidFill>
                <a:latin typeface="Arial" panose="020B0604020202020204" pitchFamily="34" charset="0"/>
              </a:defRPr>
            </a:lvl5pPr>
            <a:lvl6pPr marL="2514600" indent="-228600" defTabSz="92075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2075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2075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2075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E8D35D2-8FE4-4F4E-87B8-FD98430CC57A}" type="slidenum">
              <a:rPr lang="en-GB" altLang="en-US"/>
              <a:pPr eaLnBrk="1" hangingPunct="1">
                <a:spcBef>
                  <a:spcPct val="0"/>
                </a:spcBef>
              </a:pPr>
              <a:t>12</a:t>
            </a:fld>
            <a:endParaRPr lang="en-GB" altLang="en-US"/>
          </a:p>
        </p:txBody>
      </p:sp>
    </p:spTree>
    <p:extLst>
      <p:ext uri="{BB962C8B-B14F-4D97-AF65-F5344CB8AC3E}">
        <p14:creationId xmlns:p14="http://schemas.microsoft.com/office/powerpoint/2010/main" val="4636268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p:spPr>
        <p:txBody>
          <a:bodyPr/>
          <a:lstStyle/>
          <a:p>
            <a:r>
              <a:rPr lang="en-GB" altLang="en-US" dirty="0" smtClean="0">
                <a:latin typeface="Arial" panose="020B0604020202020204" pitchFamily="34" charset="0"/>
              </a:rPr>
              <a:t>The Order under section 35 of the Anti-social Behaviour and Crime and Policing Act 2014 can be issued by a police officer or PCSO</a:t>
            </a:r>
          </a:p>
          <a:p>
            <a:r>
              <a:rPr lang="en-GB" altLang="en-US" dirty="0" smtClean="0">
                <a:latin typeface="Arial" panose="020B0604020202020204" pitchFamily="34" charset="0"/>
              </a:rPr>
              <a:t>The officer must first get the permission of an inspector or above.</a:t>
            </a:r>
          </a:p>
          <a:p>
            <a:r>
              <a:rPr lang="en-GB" dirty="0" smtClean="0"/>
              <a:t>The </a:t>
            </a:r>
            <a:r>
              <a:rPr lang="en-GB" dirty="0"/>
              <a:t>direction must be given in writing, unless that is not reasonably practicable. </a:t>
            </a:r>
            <a:r>
              <a:rPr lang="en-GB" altLang="en-US" dirty="0" smtClean="0">
                <a:latin typeface="Arial" panose="020B0604020202020204" pitchFamily="34" charset="0"/>
              </a:rPr>
              <a:t>The officer must specify the area and they can determine time and route to take when leaving the area.</a:t>
            </a:r>
          </a:p>
          <a:p>
            <a:r>
              <a:rPr lang="en-GB" dirty="0"/>
              <a:t>The police officer or PCSO can require the person given the direction to hand over items causing or likely to cause anti-social behaviour. This could be any item but typical examples are alcohol, fireworks or spray paint. Failure to surrender items is </a:t>
            </a:r>
            <a:r>
              <a:rPr lang="en-GB" dirty="0" smtClean="0"/>
              <a:t>a </a:t>
            </a:r>
            <a:r>
              <a:rPr lang="en-GB" dirty="0"/>
              <a:t>criminal offence with a maximum penalty of a </a:t>
            </a:r>
            <a:r>
              <a:rPr lang="en-GB" dirty="0" smtClean="0"/>
              <a:t>fine</a:t>
            </a:r>
            <a:r>
              <a:rPr lang="en-GB" dirty="0"/>
              <a:t>. </a:t>
            </a:r>
            <a:endParaRPr lang="en-GB" altLang="en-US" dirty="0" smtClean="0">
              <a:latin typeface="Arial" panose="020B0604020202020204" pitchFamily="34" charset="0"/>
            </a:endParaRPr>
          </a:p>
          <a:p>
            <a:r>
              <a:rPr lang="en-GB" dirty="0"/>
              <a:t>Failure to comply with the direction is a summary only criminal offence which will be dealt with in the magistrates’ court or youth court for people under the age of 18. </a:t>
            </a:r>
            <a:endParaRPr lang="en-GB" dirty="0" smtClean="0"/>
          </a:p>
          <a:p>
            <a:r>
              <a:rPr lang="en-GB" dirty="0" smtClean="0"/>
              <a:t>On </a:t>
            </a:r>
            <a:r>
              <a:rPr lang="en-GB" dirty="0"/>
              <a:t>conviction it carries a maximum penalty of a </a:t>
            </a:r>
            <a:r>
              <a:rPr lang="en-GB" dirty="0" smtClean="0"/>
              <a:t>fine </a:t>
            </a:r>
            <a:r>
              <a:rPr lang="en-GB" dirty="0"/>
              <a:t>and/or three months imprisonment, although those people under the age of 18 cannot be imprisoned. </a:t>
            </a:r>
            <a:endParaRPr lang="en-GB" altLang="en-US" dirty="0" smtClean="0">
              <a:latin typeface="Arial" panose="020B0604020202020204" pitchFamily="34" charset="0"/>
            </a:endParaRPr>
          </a:p>
        </p:txBody>
      </p:sp>
      <p:sp>
        <p:nvSpPr>
          <p:cNvPr id="77828" name="Slide Number Placeholder 3"/>
          <p:cNvSpPr>
            <a:spLocks noGrp="1"/>
          </p:cNvSpPr>
          <p:nvPr>
            <p:ph type="sldNum" sz="quarter" idx="5"/>
          </p:nvPr>
        </p:nvSpPr>
        <p:spPr>
          <a:xfrm>
            <a:off x="3814763" y="9374188"/>
            <a:ext cx="2919412" cy="493712"/>
          </a:xfrm>
          <a:prstGeom prst="rect">
            <a:avLst/>
          </a:prstGeom>
          <a:noFill/>
        </p:spPr>
        <p:txBody>
          <a:bodyPr/>
          <a:lstStyle>
            <a:lvl1pPr defTabSz="920750" eaLnBrk="0" hangingPunct="0">
              <a:spcBef>
                <a:spcPct val="30000"/>
              </a:spcBef>
              <a:defRPr sz="1200">
                <a:solidFill>
                  <a:schemeClr val="tx1"/>
                </a:solidFill>
                <a:latin typeface="Arial" panose="020B0604020202020204" pitchFamily="34" charset="0"/>
              </a:defRPr>
            </a:lvl1pPr>
            <a:lvl2pPr marL="742950" indent="-285750" defTabSz="920750" eaLnBrk="0" hangingPunct="0">
              <a:spcBef>
                <a:spcPct val="30000"/>
              </a:spcBef>
              <a:defRPr sz="1200">
                <a:solidFill>
                  <a:schemeClr val="tx1"/>
                </a:solidFill>
                <a:latin typeface="Arial" panose="020B0604020202020204" pitchFamily="34" charset="0"/>
              </a:defRPr>
            </a:lvl2pPr>
            <a:lvl3pPr marL="1143000" indent="-228600" defTabSz="920750" eaLnBrk="0" hangingPunct="0">
              <a:spcBef>
                <a:spcPct val="30000"/>
              </a:spcBef>
              <a:defRPr sz="1200">
                <a:solidFill>
                  <a:schemeClr val="tx1"/>
                </a:solidFill>
                <a:latin typeface="Arial" panose="020B0604020202020204" pitchFamily="34" charset="0"/>
              </a:defRPr>
            </a:lvl3pPr>
            <a:lvl4pPr marL="1600200" indent="-228600" defTabSz="920750" eaLnBrk="0" hangingPunct="0">
              <a:spcBef>
                <a:spcPct val="30000"/>
              </a:spcBef>
              <a:defRPr sz="1200">
                <a:solidFill>
                  <a:schemeClr val="tx1"/>
                </a:solidFill>
                <a:latin typeface="Arial" panose="020B0604020202020204" pitchFamily="34" charset="0"/>
              </a:defRPr>
            </a:lvl4pPr>
            <a:lvl5pPr marL="2057400" indent="-228600" defTabSz="920750" eaLnBrk="0" hangingPunct="0">
              <a:spcBef>
                <a:spcPct val="30000"/>
              </a:spcBef>
              <a:defRPr sz="1200">
                <a:solidFill>
                  <a:schemeClr val="tx1"/>
                </a:solidFill>
                <a:latin typeface="Arial" panose="020B0604020202020204" pitchFamily="34" charset="0"/>
              </a:defRPr>
            </a:lvl5pPr>
            <a:lvl6pPr marL="2514600" indent="-228600" defTabSz="92075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2075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2075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2075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2D1F421-5446-45F3-AC80-20D4F720077E}" type="slidenum">
              <a:rPr lang="en-GB" altLang="en-US"/>
              <a:pPr eaLnBrk="1" hangingPunct="1">
                <a:spcBef>
                  <a:spcPct val="0"/>
                </a:spcBef>
              </a:pPr>
              <a:t>13</a:t>
            </a:fld>
            <a:endParaRPr lang="en-GB" altLang="en-US"/>
          </a:p>
        </p:txBody>
      </p:sp>
    </p:spTree>
    <p:extLst>
      <p:ext uri="{BB962C8B-B14F-4D97-AF65-F5344CB8AC3E}">
        <p14:creationId xmlns:p14="http://schemas.microsoft.com/office/powerpoint/2010/main" val="36331783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p:spPr>
        <p:txBody>
          <a:bodyPr/>
          <a:lstStyle/>
          <a:p>
            <a:pPr>
              <a:spcBef>
                <a:spcPts val="0"/>
              </a:spcBef>
              <a:spcAft>
                <a:spcPts val="1800"/>
              </a:spcAft>
            </a:pPr>
            <a:r>
              <a:rPr lang="en-GB" dirty="0"/>
              <a:t>To stop a person aged 16 or over, business or organisation committing anti-social behaviour which spoils the community’s quality of life. </a:t>
            </a:r>
            <a:endParaRPr lang="en-GB" dirty="0" smtClean="0"/>
          </a:p>
          <a:p>
            <a:pPr>
              <a:spcBef>
                <a:spcPts val="0"/>
              </a:spcBef>
              <a:spcAft>
                <a:spcPts val="1800"/>
              </a:spcAft>
            </a:pPr>
            <a:r>
              <a:rPr lang="en-GB" dirty="0"/>
              <a:t>Written warning issued informing the perpetrator of problem behaviour, requesting them to stop, and the consequences of continuing. </a:t>
            </a:r>
          </a:p>
          <a:p>
            <a:pPr>
              <a:spcBef>
                <a:spcPts val="0"/>
              </a:spcBef>
              <a:spcAft>
                <a:spcPts val="1800"/>
              </a:spcAft>
            </a:pPr>
            <a:r>
              <a:rPr lang="en-GB" altLang="en-US" dirty="0" smtClean="0">
                <a:latin typeface="Arial" panose="020B0604020202020204" pitchFamily="34" charset="0"/>
              </a:rPr>
              <a:t>Example: </a:t>
            </a:r>
          </a:p>
          <a:p>
            <a:pPr>
              <a:spcBef>
                <a:spcPts val="0"/>
              </a:spcBef>
              <a:spcAft>
                <a:spcPts val="1800"/>
              </a:spcAft>
            </a:pPr>
            <a:r>
              <a:rPr lang="en-GB" altLang="en-US" dirty="0" smtClean="0">
                <a:latin typeface="Arial" panose="020B0604020202020204" pitchFamily="34" charset="0"/>
              </a:rPr>
              <a:t>A garden full of rubbish looks unsightly and could also be a health hazard.  A notice is issued giving the occupier of the house 28 days to rectify problem.  </a:t>
            </a:r>
          </a:p>
          <a:p>
            <a:pPr>
              <a:spcBef>
                <a:spcPts val="0"/>
              </a:spcBef>
              <a:spcAft>
                <a:spcPts val="1800"/>
              </a:spcAft>
            </a:pPr>
            <a:r>
              <a:rPr lang="en-GB" altLang="en-US" dirty="0" smtClean="0">
                <a:latin typeface="Arial" panose="020B0604020202020204" pitchFamily="34" charset="0"/>
              </a:rPr>
              <a:t>Other examples of where CPN’s are used are dog fouling, graffiti , persistent begging</a:t>
            </a:r>
          </a:p>
          <a:p>
            <a:pPr>
              <a:spcBef>
                <a:spcPts val="0"/>
              </a:spcBef>
              <a:spcAft>
                <a:spcPts val="1800"/>
              </a:spcAft>
            </a:pPr>
            <a:r>
              <a:rPr lang="en-GB" dirty="0" smtClean="0"/>
              <a:t>The notice can include a requirement </a:t>
            </a:r>
            <a:r>
              <a:rPr lang="en-GB" dirty="0"/>
              <a:t>to stop things, do things or take reasonable steps to avoid further anti-social behaviour. </a:t>
            </a:r>
          </a:p>
          <a:p>
            <a:pPr>
              <a:spcBef>
                <a:spcPts val="0"/>
              </a:spcBef>
              <a:spcAft>
                <a:spcPts val="1800"/>
              </a:spcAft>
            </a:pPr>
            <a:r>
              <a:rPr lang="en-GB" dirty="0" smtClean="0"/>
              <a:t>It can also allow </a:t>
            </a:r>
            <a:r>
              <a:rPr lang="en-GB" dirty="0"/>
              <a:t>council to carry out works in default on behalf of a perpetrator. </a:t>
            </a:r>
          </a:p>
          <a:p>
            <a:pPr>
              <a:spcBef>
                <a:spcPts val="0"/>
              </a:spcBef>
              <a:spcAft>
                <a:spcPts val="1800"/>
              </a:spcAft>
            </a:pPr>
            <a:r>
              <a:rPr lang="en-GB" dirty="0" smtClean="0"/>
              <a:t>Breach </a:t>
            </a:r>
            <a:r>
              <a:rPr lang="en-GB" dirty="0"/>
              <a:t>of an order </a:t>
            </a:r>
            <a:r>
              <a:rPr lang="en-GB" dirty="0" smtClean="0"/>
              <a:t>is </a:t>
            </a:r>
            <a:r>
              <a:rPr lang="en-GB" dirty="0"/>
              <a:t>a criminal offence. </a:t>
            </a:r>
          </a:p>
          <a:p>
            <a:pPr>
              <a:spcBef>
                <a:spcPts val="0"/>
              </a:spcBef>
              <a:spcAft>
                <a:spcPts val="1800"/>
              </a:spcAft>
            </a:pPr>
            <a:r>
              <a:rPr lang="en-GB" dirty="0"/>
              <a:t>	</a:t>
            </a:r>
          </a:p>
          <a:p>
            <a:pPr>
              <a:spcBef>
                <a:spcPts val="0"/>
              </a:spcBef>
              <a:spcAft>
                <a:spcPts val="1800"/>
              </a:spcAft>
            </a:pPr>
            <a:endParaRPr lang="en-GB" altLang="en-US" dirty="0" smtClean="0">
              <a:latin typeface="Arial" panose="020B0604020202020204" pitchFamily="34" charset="0"/>
            </a:endParaRPr>
          </a:p>
        </p:txBody>
      </p:sp>
      <p:sp>
        <p:nvSpPr>
          <p:cNvPr id="78852" name="Slide Number Placeholder 3"/>
          <p:cNvSpPr>
            <a:spLocks noGrp="1"/>
          </p:cNvSpPr>
          <p:nvPr>
            <p:ph type="sldNum" sz="quarter" idx="5"/>
          </p:nvPr>
        </p:nvSpPr>
        <p:spPr>
          <a:xfrm>
            <a:off x="3814763" y="9374188"/>
            <a:ext cx="2919412" cy="493712"/>
          </a:xfrm>
          <a:prstGeom prst="rect">
            <a:avLst/>
          </a:prstGeom>
          <a:noFill/>
        </p:spPr>
        <p:txBody>
          <a:bodyPr/>
          <a:lstStyle>
            <a:lvl1pPr defTabSz="920750" eaLnBrk="0" hangingPunct="0">
              <a:spcBef>
                <a:spcPct val="30000"/>
              </a:spcBef>
              <a:defRPr sz="1200">
                <a:solidFill>
                  <a:schemeClr val="tx1"/>
                </a:solidFill>
                <a:latin typeface="Arial" panose="020B0604020202020204" pitchFamily="34" charset="0"/>
              </a:defRPr>
            </a:lvl1pPr>
            <a:lvl2pPr marL="742950" indent="-285750" defTabSz="920750" eaLnBrk="0" hangingPunct="0">
              <a:spcBef>
                <a:spcPct val="30000"/>
              </a:spcBef>
              <a:defRPr sz="1200">
                <a:solidFill>
                  <a:schemeClr val="tx1"/>
                </a:solidFill>
                <a:latin typeface="Arial" panose="020B0604020202020204" pitchFamily="34" charset="0"/>
              </a:defRPr>
            </a:lvl2pPr>
            <a:lvl3pPr marL="1143000" indent="-228600" defTabSz="920750" eaLnBrk="0" hangingPunct="0">
              <a:spcBef>
                <a:spcPct val="30000"/>
              </a:spcBef>
              <a:defRPr sz="1200">
                <a:solidFill>
                  <a:schemeClr val="tx1"/>
                </a:solidFill>
                <a:latin typeface="Arial" panose="020B0604020202020204" pitchFamily="34" charset="0"/>
              </a:defRPr>
            </a:lvl3pPr>
            <a:lvl4pPr marL="1600200" indent="-228600" defTabSz="920750" eaLnBrk="0" hangingPunct="0">
              <a:spcBef>
                <a:spcPct val="30000"/>
              </a:spcBef>
              <a:defRPr sz="1200">
                <a:solidFill>
                  <a:schemeClr val="tx1"/>
                </a:solidFill>
                <a:latin typeface="Arial" panose="020B0604020202020204" pitchFamily="34" charset="0"/>
              </a:defRPr>
            </a:lvl4pPr>
            <a:lvl5pPr marL="2057400" indent="-228600" defTabSz="920750" eaLnBrk="0" hangingPunct="0">
              <a:spcBef>
                <a:spcPct val="30000"/>
              </a:spcBef>
              <a:defRPr sz="1200">
                <a:solidFill>
                  <a:schemeClr val="tx1"/>
                </a:solidFill>
                <a:latin typeface="Arial" panose="020B0604020202020204" pitchFamily="34" charset="0"/>
              </a:defRPr>
            </a:lvl5pPr>
            <a:lvl6pPr marL="2514600" indent="-228600" defTabSz="92075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2075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2075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2075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818B8733-209E-4DBF-9A30-7534A8E2FEF8}" type="slidenum">
              <a:rPr lang="en-GB" altLang="en-US"/>
              <a:pPr eaLnBrk="1" hangingPunct="1">
                <a:spcBef>
                  <a:spcPct val="0"/>
                </a:spcBef>
              </a:pPr>
              <a:t>14</a:t>
            </a:fld>
            <a:endParaRPr lang="en-GB" altLang="en-US"/>
          </a:p>
        </p:txBody>
      </p:sp>
    </p:spTree>
    <p:extLst>
      <p:ext uri="{BB962C8B-B14F-4D97-AF65-F5344CB8AC3E}">
        <p14:creationId xmlns:p14="http://schemas.microsoft.com/office/powerpoint/2010/main" val="22873336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p:spPr>
        <p:txBody>
          <a:bodyPr/>
          <a:lstStyle/>
          <a:p>
            <a:r>
              <a:rPr lang="en-GB" altLang="en-US" dirty="0" smtClean="0"/>
              <a:t>PSPOs are designed </a:t>
            </a:r>
            <a:r>
              <a:rPr lang="en-GB" altLang="en-US" dirty="0"/>
              <a:t>to stop individuals or groups committing anti-social behaviour in a public space</a:t>
            </a:r>
          </a:p>
          <a:p>
            <a:r>
              <a:rPr lang="en-GB" altLang="en-US" dirty="0" smtClean="0"/>
              <a:t>Councils </a:t>
            </a:r>
            <a:r>
              <a:rPr lang="en-GB" altLang="en-US" dirty="0"/>
              <a:t>issue a </a:t>
            </a:r>
            <a:r>
              <a:rPr lang="en-GB" altLang="en-US" dirty="0" smtClean="0"/>
              <a:t>PSPO </a:t>
            </a:r>
            <a:r>
              <a:rPr lang="en-GB" altLang="en-US" dirty="0"/>
              <a:t>after consultation with </a:t>
            </a:r>
            <a:r>
              <a:rPr lang="en-GB" altLang="en-US" dirty="0" smtClean="0"/>
              <a:t>the police</a:t>
            </a:r>
            <a:r>
              <a:rPr lang="en-GB" altLang="en-US" dirty="0"/>
              <a:t>, </a:t>
            </a:r>
            <a:r>
              <a:rPr lang="en-GB" altLang="en-US" dirty="0" smtClean="0"/>
              <a:t>PCC and </a:t>
            </a:r>
            <a:r>
              <a:rPr lang="en-GB" altLang="en-US" dirty="0"/>
              <a:t>other relevant bodies.</a:t>
            </a:r>
          </a:p>
          <a:p>
            <a:r>
              <a:rPr lang="en-GB" altLang="en-US" dirty="0" smtClean="0"/>
              <a:t>Behaviour </a:t>
            </a:r>
            <a:r>
              <a:rPr lang="en-GB" altLang="en-US" dirty="0"/>
              <a:t>being restricted has </a:t>
            </a:r>
            <a:r>
              <a:rPr lang="en-GB" altLang="en-US" dirty="0" smtClean="0"/>
              <a:t>to be </a:t>
            </a:r>
            <a:r>
              <a:rPr lang="en-GB" altLang="en-US" dirty="0"/>
              <a:t>having, or be likely to have, a detrimental effect on the quality of life of those </a:t>
            </a:r>
            <a:r>
              <a:rPr lang="en-GB" altLang="en-US" dirty="0" smtClean="0"/>
              <a:t>in the locality, be </a:t>
            </a:r>
            <a:r>
              <a:rPr lang="en-GB" altLang="en-US" dirty="0"/>
              <a:t>persistent or continuing nature; </a:t>
            </a:r>
            <a:r>
              <a:rPr lang="en-GB" altLang="en-US" dirty="0" smtClean="0"/>
              <a:t>and be </a:t>
            </a:r>
            <a:r>
              <a:rPr lang="en-GB" altLang="en-US" dirty="0"/>
              <a:t>unreasonable.</a:t>
            </a:r>
          </a:p>
          <a:p>
            <a:r>
              <a:rPr lang="en-GB" altLang="en-US" dirty="0" smtClean="0"/>
              <a:t>Restrictions </a:t>
            </a:r>
            <a:r>
              <a:rPr lang="en-GB" altLang="en-US" dirty="0"/>
              <a:t>and requirements set by the </a:t>
            </a:r>
            <a:r>
              <a:rPr lang="en-GB" altLang="en-US" dirty="0" smtClean="0"/>
              <a:t>council can </a:t>
            </a:r>
            <a:r>
              <a:rPr lang="en-GB" altLang="en-US" dirty="0"/>
              <a:t>be blanket restrictions or requirements or can be targeted </a:t>
            </a:r>
            <a:r>
              <a:rPr lang="en-GB" altLang="en-US" dirty="0" smtClean="0"/>
              <a:t>against certain </a:t>
            </a:r>
            <a:r>
              <a:rPr lang="en-GB" altLang="en-US" dirty="0"/>
              <a:t>behaviours by certain groups at certain times</a:t>
            </a:r>
            <a:r>
              <a:rPr lang="en-GB" altLang="en-US" dirty="0" smtClean="0"/>
              <a:t>.</a:t>
            </a:r>
          </a:p>
          <a:p>
            <a:r>
              <a:rPr lang="en-GB" altLang="en-US" b="1" dirty="0"/>
              <a:t>CLICK </a:t>
            </a:r>
            <a:r>
              <a:rPr lang="en-GB" altLang="en-US" b="1" dirty="0" smtClean="0"/>
              <a:t>ONCE to </a:t>
            </a:r>
            <a:r>
              <a:rPr lang="en-GB" altLang="en-US" b="1" dirty="0"/>
              <a:t>show pictures</a:t>
            </a:r>
          </a:p>
          <a:p>
            <a:r>
              <a:rPr lang="en-GB" altLang="en-US" dirty="0" smtClean="0"/>
              <a:t>They can </a:t>
            </a:r>
            <a:r>
              <a:rPr lang="en-GB" altLang="en-US" dirty="0"/>
              <a:t>be enforced by a police officer, police community support officers </a:t>
            </a:r>
            <a:r>
              <a:rPr lang="en-GB" altLang="en-US" dirty="0" smtClean="0"/>
              <a:t>and council </a:t>
            </a:r>
            <a:r>
              <a:rPr lang="en-GB" altLang="en-US" dirty="0"/>
              <a:t>officers.</a:t>
            </a:r>
          </a:p>
          <a:p>
            <a:r>
              <a:rPr lang="en-GB" altLang="en-US" dirty="0" smtClean="0"/>
              <a:t>The breach of an order is </a:t>
            </a:r>
            <a:r>
              <a:rPr lang="en-GB" altLang="en-US" dirty="0"/>
              <a:t>a criminal offence</a:t>
            </a:r>
            <a:r>
              <a:rPr lang="en-GB" altLang="en-US" dirty="0" smtClean="0"/>
              <a:t>.</a:t>
            </a:r>
          </a:p>
          <a:p>
            <a:endParaRPr lang="en-GB" altLang="en-US" dirty="0"/>
          </a:p>
          <a:p>
            <a:endParaRPr lang="en-GB" altLang="en-US" dirty="0" smtClean="0">
              <a:latin typeface="Arial" panose="020B0604020202020204" pitchFamily="34" charset="0"/>
            </a:endParaRPr>
          </a:p>
        </p:txBody>
      </p:sp>
      <p:sp>
        <p:nvSpPr>
          <p:cNvPr id="79876" name="Slide Number Placeholder 3"/>
          <p:cNvSpPr>
            <a:spLocks noGrp="1"/>
          </p:cNvSpPr>
          <p:nvPr>
            <p:ph type="sldNum" sz="quarter" idx="5"/>
          </p:nvPr>
        </p:nvSpPr>
        <p:spPr>
          <a:xfrm>
            <a:off x="3814763" y="9374188"/>
            <a:ext cx="2919412" cy="493712"/>
          </a:xfrm>
          <a:prstGeom prst="rect">
            <a:avLst/>
          </a:prstGeom>
          <a:noFill/>
        </p:spPr>
        <p:txBody>
          <a:bodyPr/>
          <a:lstStyle>
            <a:lvl1pPr defTabSz="920750" eaLnBrk="0" hangingPunct="0">
              <a:spcBef>
                <a:spcPct val="30000"/>
              </a:spcBef>
              <a:defRPr sz="1200">
                <a:solidFill>
                  <a:schemeClr val="tx1"/>
                </a:solidFill>
                <a:latin typeface="Arial" panose="020B0604020202020204" pitchFamily="34" charset="0"/>
              </a:defRPr>
            </a:lvl1pPr>
            <a:lvl2pPr marL="742950" indent="-285750" defTabSz="920750" eaLnBrk="0" hangingPunct="0">
              <a:spcBef>
                <a:spcPct val="30000"/>
              </a:spcBef>
              <a:defRPr sz="1200">
                <a:solidFill>
                  <a:schemeClr val="tx1"/>
                </a:solidFill>
                <a:latin typeface="Arial" panose="020B0604020202020204" pitchFamily="34" charset="0"/>
              </a:defRPr>
            </a:lvl2pPr>
            <a:lvl3pPr marL="1143000" indent="-228600" defTabSz="920750" eaLnBrk="0" hangingPunct="0">
              <a:spcBef>
                <a:spcPct val="30000"/>
              </a:spcBef>
              <a:defRPr sz="1200">
                <a:solidFill>
                  <a:schemeClr val="tx1"/>
                </a:solidFill>
                <a:latin typeface="Arial" panose="020B0604020202020204" pitchFamily="34" charset="0"/>
              </a:defRPr>
            </a:lvl3pPr>
            <a:lvl4pPr marL="1600200" indent="-228600" defTabSz="920750" eaLnBrk="0" hangingPunct="0">
              <a:spcBef>
                <a:spcPct val="30000"/>
              </a:spcBef>
              <a:defRPr sz="1200">
                <a:solidFill>
                  <a:schemeClr val="tx1"/>
                </a:solidFill>
                <a:latin typeface="Arial" panose="020B0604020202020204" pitchFamily="34" charset="0"/>
              </a:defRPr>
            </a:lvl4pPr>
            <a:lvl5pPr marL="2057400" indent="-228600" defTabSz="920750" eaLnBrk="0" hangingPunct="0">
              <a:spcBef>
                <a:spcPct val="30000"/>
              </a:spcBef>
              <a:defRPr sz="1200">
                <a:solidFill>
                  <a:schemeClr val="tx1"/>
                </a:solidFill>
                <a:latin typeface="Arial" panose="020B0604020202020204" pitchFamily="34" charset="0"/>
              </a:defRPr>
            </a:lvl5pPr>
            <a:lvl6pPr marL="2514600" indent="-228600" defTabSz="92075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2075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2075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2075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2C781527-3316-46E9-BEF0-3DE8E60F3AE6}" type="slidenum">
              <a:rPr lang="en-GB" altLang="en-US"/>
              <a:pPr eaLnBrk="1" hangingPunct="1">
                <a:spcBef>
                  <a:spcPct val="0"/>
                </a:spcBef>
              </a:pPr>
              <a:t>15</a:t>
            </a:fld>
            <a:endParaRPr lang="en-GB" altLang="en-US"/>
          </a:p>
        </p:txBody>
      </p:sp>
    </p:spTree>
    <p:extLst>
      <p:ext uri="{BB962C8B-B14F-4D97-AF65-F5344CB8AC3E}">
        <p14:creationId xmlns:p14="http://schemas.microsoft.com/office/powerpoint/2010/main" val="22997626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p:spPr>
        <p:txBody>
          <a:bodyPr/>
          <a:lstStyle/>
          <a:p>
            <a:r>
              <a:rPr lang="en-GB" dirty="0" smtClean="0"/>
              <a:t>A closure notice allows </a:t>
            </a:r>
            <a:r>
              <a:rPr lang="en-GB" dirty="0"/>
              <a:t>the police or council to quickly close premises which are being used, or likely to be used, to commit nuisance or disorder. 	</a:t>
            </a:r>
          </a:p>
          <a:p>
            <a:r>
              <a:rPr lang="en-GB" dirty="0" smtClean="0"/>
              <a:t>The Closure notice last for up to 48 hours with an inspector’s authority where there has been a nuisance </a:t>
            </a:r>
            <a:r>
              <a:rPr lang="en-GB" dirty="0"/>
              <a:t>to the </a:t>
            </a:r>
            <a:r>
              <a:rPr lang="en-GB" dirty="0" smtClean="0"/>
              <a:t>public </a:t>
            </a:r>
            <a:r>
              <a:rPr lang="en-GB" dirty="0"/>
              <a:t>or </a:t>
            </a:r>
            <a:r>
              <a:rPr lang="en-GB" dirty="0" smtClean="0"/>
              <a:t>disorder </a:t>
            </a:r>
            <a:r>
              <a:rPr lang="en-GB" dirty="0"/>
              <a:t>near those premises. </a:t>
            </a:r>
          </a:p>
          <a:p>
            <a:r>
              <a:rPr lang="en-GB" dirty="0" smtClean="0"/>
              <a:t>A closure </a:t>
            </a:r>
            <a:r>
              <a:rPr lang="en-GB" dirty="0"/>
              <a:t>order </a:t>
            </a:r>
            <a:r>
              <a:rPr lang="en-GB" dirty="0" smtClean="0"/>
              <a:t>can last up to 6 months if disorderly</a:t>
            </a:r>
            <a:r>
              <a:rPr lang="en-GB" dirty="0"/>
              <a:t>, offensive or criminal behaviour; </a:t>
            </a:r>
            <a:r>
              <a:rPr lang="en-GB" dirty="0" smtClean="0"/>
              <a:t> a serious </a:t>
            </a:r>
            <a:r>
              <a:rPr lang="en-GB" dirty="0"/>
              <a:t>nuisance to the public; or </a:t>
            </a:r>
            <a:r>
              <a:rPr lang="en-GB" dirty="0" smtClean="0"/>
              <a:t>disorder </a:t>
            </a:r>
            <a:r>
              <a:rPr lang="en-GB" dirty="0"/>
              <a:t>near the </a:t>
            </a:r>
            <a:r>
              <a:rPr lang="en-GB" dirty="0" smtClean="0"/>
              <a:t>premises has occurred. </a:t>
            </a:r>
            <a:endParaRPr lang="en-GB" dirty="0"/>
          </a:p>
          <a:p>
            <a:r>
              <a:rPr lang="en-GB" dirty="0" smtClean="0"/>
              <a:t>A </a:t>
            </a:r>
            <a:r>
              <a:rPr lang="en-GB" dirty="0"/>
              <a:t>closure notice is issued out of court in the first instance. Flowing from this the closure order can be applied for through the courts. </a:t>
            </a:r>
          </a:p>
          <a:p>
            <a:r>
              <a:rPr lang="en-GB" dirty="0" smtClean="0"/>
              <a:t>A notice can </a:t>
            </a:r>
            <a:r>
              <a:rPr lang="en-GB" dirty="0"/>
              <a:t>close a premises for up to 48 hrs out of court but cannot stop owner or those who habitually live there accessing the premises. </a:t>
            </a:r>
          </a:p>
          <a:p>
            <a:r>
              <a:rPr lang="en-GB" dirty="0" smtClean="0"/>
              <a:t>An order </a:t>
            </a:r>
            <a:r>
              <a:rPr lang="en-GB" dirty="0"/>
              <a:t>can close premises for up to six months and can restrict all access. </a:t>
            </a:r>
          </a:p>
          <a:p>
            <a:r>
              <a:rPr lang="en-GB" dirty="0"/>
              <a:t>Both the notice and the order can cover any land or any other place, whether enclosed or not including residential, business, non-business and licensed premises. 	</a:t>
            </a:r>
          </a:p>
          <a:p>
            <a:r>
              <a:rPr lang="en-GB" dirty="0" smtClean="0"/>
              <a:t>Breaching the order  </a:t>
            </a:r>
            <a:r>
              <a:rPr lang="en-GB" dirty="0"/>
              <a:t>is a criminal offence. 	</a:t>
            </a:r>
          </a:p>
          <a:p>
            <a:endParaRPr lang="en-GB" altLang="en-US" dirty="0" smtClean="0">
              <a:latin typeface="Arial" panose="020B0604020202020204" pitchFamily="34" charset="0"/>
            </a:endParaRPr>
          </a:p>
          <a:p>
            <a:endParaRPr lang="en-GB" altLang="en-US" dirty="0" smtClean="0">
              <a:latin typeface="Arial" panose="020B0604020202020204" pitchFamily="34" charset="0"/>
            </a:endParaRPr>
          </a:p>
          <a:p>
            <a:endParaRPr lang="en-GB" altLang="en-US" dirty="0" smtClean="0">
              <a:latin typeface="Arial" panose="020B0604020202020204" pitchFamily="34" charset="0"/>
            </a:endParaRPr>
          </a:p>
        </p:txBody>
      </p:sp>
      <p:sp>
        <p:nvSpPr>
          <p:cNvPr id="80900" name="Slide Number Placeholder 3"/>
          <p:cNvSpPr>
            <a:spLocks noGrp="1"/>
          </p:cNvSpPr>
          <p:nvPr>
            <p:ph type="sldNum" sz="quarter" idx="5"/>
          </p:nvPr>
        </p:nvSpPr>
        <p:spPr>
          <a:xfrm>
            <a:off x="3814763" y="9374188"/>
            <a:ext cx="2919412" cy="493712"/>
          </a:xfrm>
          <a:prstGeom prst="rect">
            <a:avLst/>
          </a:prstGeom>
          <a:noFill/>
        </p:spPr>
        <p:txBody>
          <a:bodyPr/>
          <a:lstStyle>
            <a:lvl1pPr defTabSz="920750" eaLnBrk="0" hangingPunct="0">
              <a:spcBef>
                <a:spcPct val="30000"/>
              </a:spcBef>
              <a:defRPr sz="1200">
                <a:solidFill>
                  <a:schemeClr val="tx1"/>
                </a:solidFill>
                <a:latin typeface="Arial" panose="020B0604020202020204" pitchFamily="34" charset="0"/>
              </a:defRPr>
            </a:lvl1pPr>
            <a:lvl2pPr marL="742950" indent="-285750" defTabSz="920750" eaLnBrk="0" hangingPunct="0">
              <a:spcBef>
                <a:spcPct val="30000"/>
              </a:spcBef>
              <a:defRPr sz="1200">
                <a:solidFill>
                  <a:schemeClr val="tx1"/>
                </a:solidFill>
                <a:latin typeface="Arial" panose="020B0604020202020204" pitchFamily="34" charset="0"/>
              </a:defRPr>
            </a:lvl2pPr>
            <a:lvl3pPr marL="1143000" indent="-228600" defTabSz="920750" eaLnBrk="0" hangingPunct="0">
              <a:spcBef>
                <a:spcPct val="30000"/>
              </a:spcBef>
              <a:defRPr sz="1200">
                <a:solidFill>
                  <a:schemeClr val="tx1"/>
                </a:solidFill>
                <a:latin typeface="Arial" panose="020B0604020202020204" pitchFamily="34" charset="0"/>
              </a:defRPr>
            </a:lvl3pPr>
            <a:lvl4pPr marL="1600200" indent="-228600" defTabSz="920750" eaLnBrk="0" hangingPunct="0">
              <a:spcBef>
                <a:spcPct val="30000"/>
              </a:spcBef>
              <a:defRPr sz="1200">
                <a:solidFill>
                  <a:schemeClr val="tx1"/>
                </a:solidFill>
                <a:latin typeface="Arial" panose="020B0604020202020204" pitchFamily="34" charset="0"/>
              </a:defRPr>
            </a:lvl4pPr>
            <a:lvl5pPr marL="2057400" indent="-228600" defTabSz="920750" eaLnBrk="0" hangingPunct="0">
              <a:spcBef>
                <a:spcPct val="30000"/>
              </a:spcBef>
              <a:defRPr sz="1200">
                <a:solidFill>
                  <a:schemeClr val="tx1"/>
                </a:solidFill>
                <a:latin typeface="Arial" panose="020B0604020202020204" pitchFamily="34" charset="0"/>
              </a:defRPr>
            </a:lvl5pPr>
            <a:lvl6pPr marL="2514600" indent="-228600" defTabSz="92075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2075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2075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2075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E2507711-36FD-4F7C-845C-D7033E136687}" type="slidenum">
              <a:rPr lang="en-GB" altLang="en-US"/>
              <a:pPr eaLnBrk="1" hangingPunct="1">
                <a:spcBef>
                  <a:spcPct val="0"/>
                </a:spcBef>
              </a:pPr>
              <a:t>16</a:t>
            </a:fld>
            <a:endParaRPr lang="en-GB" altLang="en-US"/>
          </a:p>
        </p:txBody>
      </p:sp>
    </p:spTree>
    <p:extLst>
      <p:ext uri="{BB962C8B-B14F-4D97-AF65-F5344CB8AC3E}">
        <p14:creationId xmlns:p14="http://schemas.microsoft.com/office/powerpoint/2010/main" val="38588747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spcBef>
                <a:spcPts val="0"/>
              </a:spcBef>
              <a:spcAft>
                <a:spcPts val="1200"/>
              </a:spcAft>
            </a:pPr>
            <a:r>
              <a:rPr lang="en-GB" sz="1900" dirty="0"/>
              <a:t>The Act introduces a new absolute ground for possession of secure and assured tenancies where anti-social behaviour or criminality has already been proven by another court. 	</a:t>
            </a:r>
          </a:p>
          <a:p>
            <a:pPr>
              <a:spcBef>
                <a:spcPts val="0"/>
              </a:spcBef>
              <a:spcAft>
                <a:spcPts val="1200"/>
              </a:spcAft>
            </a:pPr>
            <a:r>
              <a:rPr lang="en-GB" sz="1900" dirty="0" smtClean="0"/>
              <a:t>The </a:t>
            </a:r>
            <a:r>
              <a:rPr lang="en-GB" sz="1900" dirty="0"/>
              <a:t>tenant, a member of the tenant’s household, or a person visiting the property has met one of the following conditions: </a:t>
            </a:r>
          </a:p>
          <a:p>
            <a:pPr>
              <a:spcBef>
                <a:spcPts val="0"/>
              </a:spcBef>
              <a:spcAft>
                <a:spcPts val="1200"/>
              </a:spcAft>
            </a:pPr>
            <a:r>
              <a:rPr lang="en-GB" sz="1900" dirty="0"/>
              <a:t>convicted of a serious offence (specified in Schedule 2A to the Housing Act 1985); </a:t>
            </a:r>
          </a:p>
          <a:p>
            <a:pPr>
              <a:spcBef>
                <a:spcPts val="0"/>
              </a:spcBef>
              <a:spcAft>
                <a:spcPts val="1200"/>
              </a:spcAft>
            </a:pPr>
            <a:r>
              <a:rPr lang="en-GB" sz="1900" dirty="0"/>
              <a:t>found by a court to have breached a civil injunction; </a:t>
            </a:r>
          </a:p>
          <a:p>
            <a:pPr>
              <a:spcBef>
                <a:spcPts val="0"/>
              </a:spcBef>
              <a:spcAft>
                <a:spcPts val="1200"/>
              </a:spcAft>
            </a:pPr>
            <a:r>
              <a:rPr lang="en-GB" sz="1900" dirty="0"/>
              <a:t>convicted for breaching a criminal behaviour order (CBO); </a:t>
            </a:r>
          </a:p>
          <a:p>
            <a:pPr>
              <a:spcBef>
                <a:spcPts val="0"/>
              </a:spcBef>
              <a:spcAft>
                <a:spcPts val="1200"/>
              </a:spcAft>
            </a:pPr>
            <a:r>
              <a:rPr lang="en-GB" sz="1900" dirty="0"/>
              <a:t>convicted for breaching a noise abatement notice; or </a:t>
            </a:r>
          </a:p>
          <a:p>
            <a:pPr>
              <a:spcBef>
                <a:spcPts val="0"/>
              </a:spcBef>
              <a:spcAft>
                <a:spcPts val="1200"/>
              </a:spcAft>
            </a:pPr>
            <a:r>
              <a:rPr lang="en-GB" sz="1900" dirty="0"/>
              <a:t>the tenant’s property has been closed for more than 48 hours under a closure order for anti-social behaviour. </a:t>
            </a:r>
          </a:p>
          <a:p>
            <a:pPr>
              <a:spcBef>
                <a:spcPts val="0"/>
              </a:spcBef>
              <a:spcAft>
                <a:spcPts val="1200"/>
              </a:spcAft>
            </a:pPr>
            <a:r>
              <a:rPr lang="en-GB" sz="1900" dirty="0" smtClean="0"/>
              <a:t>If </a:t>
            </a:r>
            <a:r>
              <a:rPr lang="en-GB" sz="1900" dirty="0"/>
              <a:t>the above test is met, the court must grant a possession order (subject to any available human rights defence raised by the tenant, including proportionality) where the correct procedure has been followed. </a:t>
            </a:r>
          </a:p>
          <a:p>
            <a:pPr>
              <a:spcBef>
                <a:spcPts val="0"/>
              </a:spcBef>
              <a:spcAft>
                <a:spcPts val="1200"/>
              </a:spcAft>
            </a:pPr>
            <a:r>
              <a:rPr lang="en-GB" sz="1900" dirty="0" smtClean="0"/>
              <a:t>It </a:t>
            </a:r>
            <a:r>
              <a:rPr lang="en-GB" sz="1900" dirty="0"/>
              <a:t>will provide new flexibility for landlords to obtain possession through this faster route for persistently anti-social tenants; </a:t>
            </a:r>
          </a:p>
          <a:p>
            <a:pPr>
              <a:spcBef>
                <a:spcPts val="0"/>
              </a:spcBef>
              <a:spcAft>
                <a:spcPts val="1200"/>
              </a:spcAft>
            </a:pPr>
            <a:r>
              <a:rPr lang="en-GB" sz="1900" dirty="0"/>
              <a:t>	</a:t>
            </a:r>
          </a:p>
        </p:txBody>
      </p:sp>
      <p:sp>
        <p:nvSpPr>
          <p:cNvPr id="81924" name="Slide Number Placeholder 3"/>
          <p:cNvSpPr>
            <a:spLocks noGrp="1"/>
          </p:cNvSpPr>
          <p:nvPr>
            <p:ph type="sldNum" sz="quarter" idx="5"/>
          </p:nvPr>
        </p:nvSpPr>
        <p:spPr>
          <a:xfrm>
            <a:off x="3814763" y="9374188"/>
            <a:ext cx="2919412" cy="493712"/>
          </a:xfrm>
          <a:prstGeom prst="rect">
            <a:avLst/>
          </a:prstGeom>
          <a:noFill/>
        </p:spPr>
        <p:txBody>
          <a:bodyPr/>
          <a:lstStyle>
            <a:lvl1pPr defTabSz="920750" eaLnBrk="0" hangingPunct="0">
              <a:spcBef>
                <a:spcPct val="30000"/>
              </a:spcBef>
              <a:defRPr sz="1200">
                <a:solidFill>
                  <a:schemeClr val="tx1"/>
                </a:solidFill>
                <a:latin typeface="Arial" panose="020B0604020202020204" pitchFamily="34" charset="0"/>
              </a:defRPr>
            </a:lvl1pPr>
            <a:lvl2pPr marL="742950" indent="-285750" defTabSz="920750" eaLnBrk="0" hangingPunct="0">
              <a:spcBef>
                <a:spcPct val="30000"/>
              </a:spcBef>
              <a:defRPr sz="1200">
                <a:solidFill>
                  <a:schemeClr val="tx1"/>
                </a:solidFill>
                <a:latin typeface="Arial" panose="020B0604020202020204" pitchFamily="34" charset="0"/>
              </a:defRPr>
            </a:lvl2pPr>
            <a:lvl3pPr marL="1143000" indent="-228600" defTabSz="920750" eaLnBrk="0" hangingPunct="0">
              <a:spcBef>
                <a:spcPct val="30000"/>
              </a:spcBef>
              <a:defRPr sz="1200">
                <a:solidFill>
                  <a:schemeClr val="tx1"/>
                </a:solidFill>
                <a:latin typeface="Arial" panose="020B0604020202020204" pitchFamily="34" charset="0"/>
              </a:defRPr>
            </a:lvl3pPr>
            <a:lvl4pPr marL="1600200" indent="-228600" defTabSz="920750" eaLnBrk="0" hangingPunct="0">
              <a:spcBef>
                <a:spcPct val="30000"/>
              </a:spcBef>
              <a:defRPr sz="1200">
                <a:solidFill>
                  <a:schemeClr val="tx1"/>
                </a:solidFill>
                <a:latin typeface="Arial" panose="020B0604020202020204" pitchFamily="34" charset="0"/>
              </a:defRPr>
            </a:lvl4pPr>
            <a:lvl5pPr marL="2057400" indent="-228600" defTabSz="920750" eaLnBrk="0" hangingPunct="0">
              <a:spcBef>
                <a:spcPct val="30000"/>
              </a:spcBef>
              <a:defRPr sz="1200">
                <a:solidFill>
                  <a:schemeClr val="tx1"/>
                </a:solidFill>
                <a:latin typeface="Arial" panose="020B0604020202020204" pitchFamily="34" charset="0"/>
              </a:defRPr>
            </a:lvl5pPr>
            <a:lvl6pPr marL="2514600" indent="-228600" defTabSz="92075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2075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2075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2075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B30C1B8-7303-4B1B-BF0E-9547549E1662}" type="slidenum">
              <a:rPr lang="en-GB" altLang="en-US"/>
              <a:pPr eaLnBrk="1" hangingPunct="1">
                <a:spcBef>
                  <a:spcPct val="0"/>
                </a:spcBef>
              </a:pPr>
              <a:t>17</a:t>
            </a:fld>
            <a:endParaRPr lang="en-GB" altLang="en-US"/>
          </a:p>
        </p:txBody>
      </p:sp>
    </p:spTree>
    <p:extLst>
      <p:ext uri="{BB962C8B-B14F-4D97-AF65-F5344CB8AC3E}">
        <p14:creationId xmlns:p14="http://schemas.microsoft.com/office/powerpoint/2010/main" val="39545498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0114" name="Rectangle 2"/>
          <p:cNvSpPr>
            <a:spLocks noGrp="1" noRot="1" noChangeAspect="1" noChangeArrowheads="1" noTextEdit="1"/>
          </p:cNvSpPr>
          <p:nvPr>
            <p:ph type="sldImg"/>
          </p:nvPr>
        </p:nvSpPr>
        <p:spPr>
          <a:xfrm>
            <a:off x="2530475" y="184150"/>
            <a:ext cx="1763713" cy="1322388"/>
          </a:xfrm>
          <a:ln/>
        </p:spPr>
      </p:sp>
      <p:sp>
        <p:nvSpPr>
          <p:cNvPr id="730115" name="Rectangle 3"/>
          <p:cNvSpPr>
            <a:spLocks noGrp="1" noChangeArrowheads="1"/>
          </p:cNvSpPr>
          <p:nvPr>
            <p:ph type="body" idx="1"/>
          </p:nvPr>
        </p:nvSpPr>
        <p:spPr>
          <a:xfrm>
            <a:off x="274033" y="1631771"/>
            <a:ext cx="6104269" cy="7549212"/>
          </a:xfrm>
        </p:spPr>
        <p:txBody>
          <a:bodyPr/>
          <a:lstStyle/>
          <a:p>
            <a:pPr>
              <a:lnSpc>
                <a:spcPct val="90000"/>
              </a:lnSpc>
            </a:pPr>
            <a:r>
              <a:rPr lang="en-GB" altLang="en-US" dirty="0" smtClean="0">
                <a:latin typeface="Arial" charset="0"/>
              </a:rPr>
              <a:t>The PRA 2002 gives a power to a Constable or PCSO in uniform to stop the vehicle if it is moving and seize and remove the vehicle if it is contravening either Sections 3 or 34 of the RTA 1988.</a:t>
            </a:r>
          </a:p>
          <a:p>
            <a:pPr>
              <a:lnSpc>
                <a:spcPct val="90000"/>
              </a:lnSpc>
            </a:pPr>
            <a:r>
              <a:rPr lang="en-GB" altLang="en-US" dirty="0" smtClean="0">
                <a:latin typeface="Arial" charset="0"/>
              </a:rPr>
              <a:t>The officer can enter any premises to exercise this power and may use reasonable force, if necessary.</a:t>
            </a:r>
          </a:p>
          <a:p>
            <a:pPr>
              <a:lnSpc>
                <a:spcPct val="90000"/>
              </a:lnSpc>
            </a:pPr>
            <a:r>
              <a:rPr lang="en-GB" altLang="en-US" dirty="0" smtClean="0">
                <a:latin typeface="Arial" charset="0"/>
              </a:rPr>
              <a:t> </a:t>
            </a:r>
            <a:r>
              <a:rPr lang="en-GB" altLang="en-US" b="1" dirty="0" smtClean="0">
                <a:latin typeface="Arial" charset="0"/>
              </a:rPr>
              <a:t>BUT </a:t>
            </a:r>
            <a:r>
              <a:rPr lang="en-GB" altLang="en-US" dirty="0" smtClean="0">
                <a:latin typeface="Arial" charset="0"/>
              </a:rPr>
              <a:t>A Constable shall not seize a Motor Vehicle unless:</a:t>
            </a:r>
          </a:p>
          <a:p>
            <a:pPr>
              <a:lnSpc>
                <a:spcPct val="90000"/>
              </a:lnSpc>
            </a:pPr>
            <a:r>
              <a:rPr lang="en-GB" altLang="en-US" dirty="0" smtClean="0">
                <a:latin typeface="Arial" charset="0"/>
              </a:rPr>
              <a:t>The person has been warned it will be seized if the Motor Vehicle is used again either right away or at any time in the next 12 months.</a:t>
            </a:r>
          </a:p>
          <a:p>
            <a:pPr>
              <a:lnSpc>
                <a:spcPct val="90000"/>
              </a:lnSpc>
            </a:pPr>
            <a:r>
              <a:rPr lang="en-GB" altLang="en-US" dirty="0" smtClean="0">
                <a:latin typeface="Arial" charset="0"/>
              </a:rPr>
              <a:t>No warning is needed if circumstances make it impracticable to do so.   </a:t>
            </a:r>
          </a:p>
        </p:txBody>
      </p:sp>
    </p:spTree>
    <p:extLst>
      <p:ext uri="{BB962C8B-B14F-4D97-AF65-F5344CB8AC3E}">
        <p14:creationId xmlns:p14="http://schemas.microsoft.com/office/powerpoint/2010/main" val="12070752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0114" name="Rectangle 2"/>
          <p:cNvSpPr>
            <a:spLocks noGrp="1" noRot="1" noChangeAspect="1" noChangeArrowheads="1" noTextEdit="1"/>
          </p:cNvSpPr>
          <p:nvPr>
            <p:ph type="sldImg"/>
          </p:nvPr>
        </p:nvSpPr>
        <p:spPr>
          <a:xfrm>
            <a:off x="2530475" y="184150"/>
            <a:ext cx="1763713" cy="1322388"/>
          </a:xfrm>
          <a:ln/>
        </p:spPr>
      </p:sp>
      <p:sp>
        <p:nvSpPr>
          <p:cNvPr id="730115" name="Rectangle 3"/>
          <p:cNvSpPr>
            <a:spLocks noGrp="1" noChangeArrowheads="1"/>
          </p:cNvSpPr>
          <p:nvPr>
            <p:ph type="body" idx="1"/>
          </p:nvPr>
        </p:nvSpPr>
        <p:spPr>
          <a:xfrm>
            <a:off x="492042" y="1631771"/>
            <a:ext cx="5886259" cy="7549212"/>
          </a:xfrm>
        </p:spPr>
        <p:txBody>
          <a:bodyPr/>
          <a:lstStyle/>
          <a:p>
            <a:pPr>
              <a:lnSpc>
                <a:spcPct val="90000"/>
              </a:lnSpc>
            </a:pPr>
            <a:r>
              <a:rPr lang="en-GB" altLang="en-US" dirty="0" smtClean="0">
                <a:latin typeface="Arial" charset="0"/>
              </a:rPr>
              <a:t>If the officer has reasonable grounds to believe  that person has been given a warning  (whether or not by that officer) on a previous occasion in the previous twelve months (not necessarily the same vehicle or conduct involved). </a:t>
            </a:r>
          </a:p>
          <a:p>
            <a:pPr>
              <a:lnSpc>
                <a:spcPct val="90000"/>
              </a:lnSpc>
            </a:pPr>
            <a:endParaRPr lang="en-GB" altLang="en-US" dirty="0" smtClean="0">
              <a:latin typeface="Arial" charset="0"/>
            </a:endParaRPr>
          </a:p>
          <a:p>
            <a:pPr>
              <a:lnSpc>
                <a:spcPct val="90000"/>
              </a:lnSpc>
            </a:pPr>
            <a:r>
              <a:rPr lang="en-GB" altLang="en-US" dirty="0">
                <a:latin typeface="Arial" charset="0"/>
              </a:rPr>
              <a:t>I</a:t>
            </a:r>
            <a:r>
              <a:rPr lang="en-GB" altLang="en-US" dirty="0" smtClean="0">
                <a:latin typeface="Arial" charset="0"/>
              </a:rPr>
              <a:t>f the offence was taking place on a road a constable (not a PCSO power) could use Section 170 RTA 1988 (Vehicle Docs </a:t>
            </a:r>
            <a:r>
              <a:rPr lang="en-GB" altLang="en-US" dirty="0" err="1" smtClean="0">
                <a:latin typeface="Arial" charset="0"/>
              </a:rPr>
              <a:t>etc</a:t>
            </a:r>
            <a:r>
              <a:rPr lang="en-GB" altLang="en-US" dirty="0">
                <a:latin typeface="Arial" charset="0"/>
              </a:rPr>
              <a:t>) </a:t>
            </a:r>
            <a:r>
              <a:rPr lang="en-GB" altLang="en-US" dirty="0" smtClean="0">
                <a:latin typeface="Arial" charset="0"/>
              </a:rPr>
              <a:t>to </a:t>
            </a:r>
            <a:r>
              <a:rPr lang="en-GB" altLang="en-US" dirty="0">
                <a:latin typeface="Arial" charset="0"/>
              </a:rPr>
              <a:t>stop </a:t>
            </a:r>
            <a:r>
              <a:rPr lang="en-GB" altLang="en-US" dirty="0" smtClean="0">
                <a:latin typeface="Arial" charset="0"/>
              </a:rPr>
              <a:t>vehicle.</a:t>
            </a:r>
          </a:p>
        </p:txBody>
      </p:sp>
    </p:spTree>
    <p:extLst>
      <p:ext uri="{BB962C8B-B14F-4D97-AF65-F5344CB8AC3E}">
        <p14:creationId xmlns:p14="http://schemas.microsoft.com/office/powerpoint/2010/main" val="41349207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Tree>
    <p:extLst>
      <p:ext uri="{BB962C8B-B14F-4D97-AF65-F5344CB8AC3E}">
        <p14:creationId xmlns:p14="http://schemas.microsoft.com/office/powerpoint/2010/main" val="18431296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184150"/>
            <a:ext cx="1563688" cy="1173163"/>
          </a:xfrm>
        </p:spPr>
      </p:sp>
      <p:sp>
        <p:nvSpPr>
          <p:cNvPr id="3" name="Notes Placeholder 2"/>
          <p:cNvSpPr>
            <a:spLocks noGrp="1"/>
          </p:cNvSpPr>
          <p:nvPr>
            <p:ph type="body" idx="1"/>
          </p:nvPr>
        </p:nvSpPr>
        <p:spPr/>
        <p:txBody>
          <a:bodyPr>
            <a:normAutofit/>
          </a:bodyPr>
          <a:lstStyle/>
          <a:p>
            <a:pPr>
              <a:spcBef>
                <a:spcPts val="0"/>
              </a:spcBef>
              <a:spcAft>
                <a:spcPts val="3021"/>
              </a:spcAft>
            </a:pPr>
            <a:r>
              <a:rPr lang="en-GB" dirty="0" smtClean="0"/>
              <a:t>Section 34 of the Road Traffic Act 1988 is the section that makes it an offence to drive on a right of way or off-road without lawful authority in several ways. </a:t>
            </a:r>
          </a:p>
          <a:p>
            <a:pPr>
              <a:spcBef>
                <a:spcPts val="0"/>
              </a:spcBef>
              <a:spcAft>
                <a:spcPts val="3021"/>
              </a:spcAft>
            </a:pPr>
            <a:r>
              <a:rPr lang="en-GB" dirty="0" smtClean="0"/>
              <a:t>It is not an offence under this section to drive a mechanically propelled vehicle on any land within fifteen yards of a road, being a road on which a motor vehicle may lawfully be driven, for the purpose only of parking the vehicle on that land.</a:t>
            </a:r>
          </a:p>
          <a:p>
            <a:pPr>
              <a:spcBef>
                <a:spcPts val="0"/>
              </a:spcBef>
              <a:spcAft>
                <a:spcPts val="3021"/>
              </a:spcAft>
            </a:pPr>
            <a:r>
              <a:rPr lang="en-GB" dirty="0" smtClean="0"/>
              <a:t>A person shall not be convicted of an offence under this section with respect to a vehicle if he proves to the satisfaction of the court that it was driven in contravention of this section for the purpose of saving life or extinguishing fire or meeting any other like emergency.</a:t>
            </a:r>
            <a:endParaRPr lang="en-GB" dirty="0"/>
          </a:p>
        </p:txBody>
      </p:sp>
    </p:spTree>
    <p:extLst>
      <p:ext uri="{BB962C8B-B14F-4D97-AF65-F5344CB8AC3E}">
        <p14:creationId xmlns:p14="http://schemas.microsoft.com/office/powerpoint/2010/main" val="42071095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82" name="Rectangle 2"/>
          <p:cNvSpPr>
            <a:spLocks noGrp="1" noRot="1" noChangeAspect="1" noChangeArrowheads="1" noTextEdit="1"/>
          </p:cNvSpPr>
          <p:nvPr>
            <p:ph type="sldImg"/>
          </p:nvPr>
        </p:nvSpPr>
        <p:spPr>
          <a:xfrm>
            <a:off x="2239963" y="255588"/>
            <a:ext cx="1955800" cy="1466850"/>
          </a:xfrm>
          <a:ln/>
        </p:spPr>
      </p:sp>
      <p:sp>
        <p:nvSpPr>
          <p:cNvPr id="737283" name="Rectangle 3"/>
          <p:cNvSpPr>
            <a:spLocks noGrp="1" noChangeArrowheads="1"/>
          </p:cNvSpPr>
          <p:nvPr>
            <p:ph type="body" idx="1"/>
          </p:nvPr>
        </p:nvSpPr>
        <p:spPr>
          <a:xfrm>
            <a:off x="906785" y="2138746"/>
            <a:ext cx="4984107" cy="7042237"/>
          </a:xfrm>
        </p:spPr>
        <p:txBody>
          <a:bodyPr/>
          <a:lstStyle/>
          <a:p>
            <a:endParaRPr lang="en-GB" dirty="0" smtClean="0"/>
          </a:p>
          <a:p>
            <a:endParaRPr lang="en-GB" dirty="0" smtClean="0"/>
          </a:p>
          <a:p>
            <a:endParaRPr lang="en-GB" dirty="0" smtClean="0"/>
          </a:p>
          <a:p>
            <a:endParaRPr lang="en-GB" dirty="0" smtClean="0"/>
          </a:p>
          <a:p>
            <a:r>
              <a:rPr lang="en-GB" dirty="0" smtClean="0"/>
              <a:t>The Countryside and Rights of Way Act 2000 changed the original </a:t>
            </a:r>
            <a:r>
              <a:rPr lang="en-GB" altLang="en-US" dirty="0" smtClean="0">
                <a:latin typeface="Arial" charset="0"/>
              </a:rPr>
              <a:t>Motor vehicle to MPV – Any vehicle powered by Gas, Oil etc and could be something like a fork lift truck which is NOT intended or adapted for use on roads and </a:t>
            </a:r>
            <a:r>
              <a:rPr lang="en-GB" dirty="0" smtClean="0"/>
              <a:t>now includes vehicles that are not road-legal vehicles, such as an unlicensed or untaxed motorbike or quad bike.</a:t>
            </a:r>
          </a:p>
          <a:p>
            <a:endParaRPr lang="en-GB" altLang="en-US" dirty="0" smtClean="0">
              <a:latin typeface="Arial" charset="0"/>
            </a:endParaRPr>
          </a:p>
        </p:txBody>
      </p:sp>
    </p:spTree>
    <p:extLst>
      <p:ext uri="{BB962C8B-B14F-4D97-AF65-F5344CB8AC3E}">
        <p14:creationId xmlns:p14="http://schemas.microsoft.com/office/powerpoint/2010/main" val="5377982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3490" name="Rectangle 2"/>
          <p:cNvSpPr>
            <a:spLocks noGrp="1" noRot="1" noChangeAspect="1" noChangeArrowheads="1" noTextEdit="1"/>
          </p:cNvSpPr>
          <p:nvPr>
            <p:ph type="sldImg"/>
          </p:nvPr>
        </p:nvSpPr>
        <p:spPr>
          <a:xfrm>
            <a:off x="920750" y="746125"/>
            <a:ext cx="4959350" cy="3719513"/>
          </a:xfrm>
          <a:ln/>
        </p:spPr>
      </p:sp>
      <p:sp>
        <p:nvSpPr>
          <p:cNvPr id="703491" name="Rectangle 3"/>
          <p:cNvSpPr>
            <a:spLocks noGrp="1" noChangeArrowheads="1"/>
          </p:cNvSpPr>
          <p:nvPr>
            <p:ph type="body" idx="1"/>
          </p:nvPr>
        </p:nvSpPr>
        <p:spPr>
          <a:xfrm>
            <a:off x="680890" y="4715034"/>
            <a:ext cx="5435896" cy="4465949"/>
          </a:xfrm>
        </p:spPr>
        <p:txBody>
          <a:bodyPr/>
          <a:lstStyle/>
          <a:p>
            <a:endParaRPr lang="en-US" altLang="en-US" smtClean="0">
              <a:latin typeface="Arial" charset="0"/>
            </a:endParaRPr>
          </a:p>
        </p:txBody>
      </p:sp>
    </p:spTree>
    <p:extLst>
      <p:ext uri="{BB962C8B-B14F-4D97-AF65-F5344CB8AC3E}">
        <p14:creationId xmlns:p14="http://schemas.microsoft.com/office/powerpoint/2010/main" val="1464103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showMasterPhAnim="0" type="title" preserve="1">
  <p:cSld name="Title Slide">
    <p:spTree>
      <p:nvGrpSpPr>
        <p:cNvPr id="1" name=""/>
        <p:cNvGrpSpPr/>
        <p:nvPr/>
      </p:nvGrpSpPr>
      <p:grpSpPr>
        <a:xfrm>
          <a:off x="0" y="0"/>
          <a:ext cx="0" cy="0"/>
          <a:chOff x="0" y="0"/>
          <a:chExt cx="0" cy="0"/>
        </a:xfrm>
      </p:grpSpPr>
      <p:pic>
        <p:nvPicPr>
          <p:cNvPr id="4" name="Picture 2" descr="PowerpointPresentation.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hc"/>
          <p:cNvSpPr txBox="1">
            <a:spLocks noChangeArrowheads="1"/>
          </p:cNvSpPr>
          <p:nvPr userDrawn="1"/>
        </p:nvSpPr>
        <p:spPr bwMode="auto">
          <a:xfrm>
            <a:off x="0" y="0"/>
            <a:ext cx="914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
        <p:nvSpPr>
          <p:cNvPr id="6" name="fc"/>
          <p:cNvSpPr txBox="1">
            <a:spLocks noChangeArrowheads="1"/>
          </p:cNvSpPr>
          <p:nvPr userDrawn="1"/>
        </p:nvSpPr>
        <p:spPr bwMode="auto">
          <a:xfrm>
            <a:off x="0" y="6611938"/>
            <a:ext cx="914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
        <p:nvSpPr>
          <p:cNvPr id="47106" name="Rectangle 2"/>
          <p:cNvSpPr>
            <a:spLocks noGrp="1" noChangeArrowheads="1"/>
          </p:cNvSpPr>
          <p:nvPr>
            <p:ph type="ctrTitle"/>
          </p:nvPr>
        </p:nvSpPr>
        <p:spPr>
          <a:xfrm>
            <a:off x="685800" y="2130425"/>
            <a:ext cx="7772400" cy="1470025"/>
          </a:xfrm>
          <a:prstGeom prst="rect">
            <a:avLst/>
          </a:prstGeom>
        </p:spPr>
        <p:txBody>
          <a:bodyPr/>
          <a:lstStyle>
            <a:lvl1pPr>
              <a:defRPr/>
            </a:lvl1pPr>
          </a:lstStyle>
          <a:p>
            <a:r>
              <a:rPr lang="en-GB"/>
              <a:t>Click to edit Master title style</a:t>
            </a:r>
          </a:p>
        </p:txBody>
      </p:sp>
      <p:sp>
        <p:nvSpPr>
          <p:cNvPr id="47107" name="Rectangle 3"/>
          <p:cNvSpPr>
            <a:spLocks noGrp="1" noChangeArrowheads="1"/>
          </p:cNvSpPr>
          <p:nvPr>
            <p:ph type="subTitle" idx="1"/>
          </p:nvPr>
        </p:nvSpPr>
        <p:spPr>
          <a:xfrm>
            <a:off x="1371600" y="3886200"/>
            <a:ext cx="6400800" cy="1752600"/>
          </a:xfrm>
          <a:prstGeom prst="rect">
            <a:avLst/>
          </a:prstGeom>
        </p:spPr>
        <p:txBody>
          <a:bodyPr/>
          <a:lstStyle>
            <a:lvl1pPr marL="0" indent="0" algn="ctr">
              <a:buFontTx/>
              <a:buNone/>
              <a:defRPr/>
            </a:lvl1pPr>
          </a:lstStyle>
          <a:p>
            <a:r>
              <a:rPr lang="en-GB"/>
              <a:t>Click to edit Master subtitle style</a:t>
            </a:r>
          </a:p>
        </p:txBody>
      </p:sp>
      <p:sp>
        <p:nvSpPr>
          <p:cNvPr id="7" name="Date Placeholder 6"/>
          <p:cNvSpPr>
            <a:spLocks noGrp="1" noChangeArrowheads="1"/>
          </p:cNvSpPr>
          <p:nvPr>
            <p:ph type="dt" sz="half" idx="10"/>
          </p:nvPr>
        </p:nvSpPr>
        <p:spPr>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algn="l">
              <a:defRPr/>
            </a:lvl1pPr>
          </a:lstStyle>
          <a:p>
            <a:endParaRPr lang="en-US" altLang="en-US"/>
          </a:p>
        </p:txBody>
      </p:sp>
      <p:sp>
        <p:nvSpPr>
          <p:cNvPr id="8" name="Footer Placeholder 7"/>
          <p:cNvSpPr>
            <a:spLocks noGrp="1" noChangeArrowheads="1"/>
          </p:cNvSpPr>
          <p:nvPr>
            <p:ph type="ftr" sz="quarter" idx="11"/>
          </p:nvPr>
        </p:nvSpPr>
        <p:spPr>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l">
              <a:defRPr/>
            </a:lvl1pPr>
          </a:lstStyle>
          <a:p>
            <a:endParaRPr lang="en-US" altLang="en-US"/>
          </a:p>
        </p:txBody>
      </p:sp>
      <p:sp>
        <p:nvSpPr>
          <p:cNvPr id="9" name="Slide Number Placeholder 8"/>
          <p:cNvSpPr>
            <a:spLocks noGrp="1" noChangeArrowheads="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l">
              <a:defRPr/>
            </a:lvl1pPr>
          </a:lstStyle>
          <a:p>
            <a:fld id="{6512E676-4D68-4CD8-A309-EED485FDFDFA}" type="slidenum">
              <a:rPr lang="en-GB" altLang="en-US"/>
              <a:pPr/>
              <a:t>‹#›</a:t>
            </a:fld>
            <a:endParaRPr lang="en-GB" altLang="en-US"/>
          </a:p>
        </p:txBody>
      </p:sp>
    </p:spTree>
    <p:extLst>
      <p:ext uri="{BB962C8B-B14F-4D97-AF65-F5344CB8AC3E}">
        <p14:creationId xmlns:p14="http://schemas.microsoft.com/office/powerpoint/2010/main" val="2701531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showMasterPhAnim="0" type="twoObj" preserve="1">
  <p:cSld name="Two Content">
    <p:spTree>
      <p:nvGrpSpPr>
        <p:cNvPr id="1" name=""/>
        <p:cNvGrpSpPr/>
        <p:nvPr/>
      </p:nvGrpSpPr>
      <p:grpSpPr>
        <a:xfrm>
          <a:off x="0" y="0"/>
          <a:ext cx="0" cy="0"/>
          <a:chOff x="0" y="0"/>
          <a:chExt cx="0" cy="0"/>
        </a:xfrm>
      </p:grpSpPr>
      <p:sp>
        <p:nvSpPr>
          <p:cNvPr id="6" name="hc"/>
          <p:cNvSpPr txBox="1">
            <a:spLocks noChangeArrowheads="1"/>
          </p:cNvSpPr>
          <p:nvPr userDrawn="1"/>
        </p:nvSpPr>
        <p:spPr bwMode="auto">
          <a:xfrm>
            <a:off x="0" y="0"/>
            <a:ext cx="914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
        <p:nvSpPr>
          <p:cNvPr id="7" name="fc"/>
          <p:cNvSpPr txBox="1">
            <a:spLocks noChangeArrowheads="1"/>
          </p:cNvSpPr>
          <p:nvPr userDrawn="1"/>
        </p:nvSpPr>
        <p:spPr bwMode="auto">
          <a:xfrm>
            <a:off x="0" y="6611938"/>
            <a:ext cx="914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marL="0" indent="0">
              <a:buNone/>
              <a:defRPr sz="2400"/>
            </a:lvl1pPr>
            <a:lvl2pPr marL="457200" indent="0">
              <a:buNone/>
              <a:defRPr sz="2400"/>
            </a:lvl2pPr>
            <a:lvl3pPr marL="914400" indent="0">
              <a:buNone/>
              <a:defRPr sz="2400"/>
            </a:lvl3pPr>
            <a:lvl4pPr marL="1371600" indent="0">
              <a:buNone/>
              <a:defRPr sz="2400"/>
            </a:lvl4pPr>
            <a:lvl5pPr marL="1828800" indent="0">
              <a:buNone/>
              <a:defRPr sz="24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Content Placeholder 3"/>
          <p:cNvSpPr>
            <a:spLocks noGrp="1"/>
          </p:cNvSpPr>
          <p:nvPr>
            <p:ph sz="half" idx="2"/>
          </p:nvPr>
        </p:nvSpPr>
        <p:spPr>
          <a:xfrm>
            <a:off x="4648200" y="1600200"/>
            <a:ext cx="4038600" cy="4525963"/>
          </a:xfrm>
          <a:prstGeom prst="rect">
            <a:avLst/>
          </a:prstGeom>
        </p:spPr>
        <p:txBody>
          <a:bodyPr/>
          <a:lstStyle>
            <a:lvl1pPr marL="0" indent="0">
              <a:buNone/>
              <a:defRPr sz="2400"/>
            </a:lvl1pPr>
            <a:lvl2pPr marL="457200" indent="0">
              <a:buNone/>
              <a:defRPr sz="2400"/>
            </a:lvl2pPr>
            <a:lvl3pPr marL="914400" indent="0">
              <a:buNone/>
              <a:defRPr sz="2400"/>
            </a:lvl3pPr>
            <a:lvl4pPr marL="1371600" indent="0">
              <a:buNone/>
              <a:defRPr sz="2400"/>
            </a:lvl4pPr>
            <a:lvl5pPr marL="1828800" indent="0">
              <a:buNone/>
              <a:defRPr sz="24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8" name="Date Placeholder 7"/>
          <p:cNvSpPr>
            <a:spLocks noGrp="1" noChangeArrowheads="1"/>
          </p:cNvSpPr>
          <p:nvPr>
            <p:ph type="dt" sz="half" idx="10"/>
          </p:nvPr>
        </p:nvSpPr>
        <p:spPr>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algn="l">
              <a:defRPr/>
            </a:lvl1pPr>
          </a:lstStyle>
          <a:p>
            <a:endParaRPr lang="en-US" altLang="en-US"/>
          </a:p>
        </p:txBody>
      </p:sp>
      <p:sp>
        <p:nvSpPr>
          <p:cNvPr id="9" name="Footer Placeholder 8"/>
          <p:cNvSpPr>
            <a:spLocks noGrp="1" noChangeArrowheads="1"/>
          </p:cNvSpPr>
          <p:nvPr>
            <p:ph type="ftr" sz="quarter" idx="11"/>
          </p:nvPr>
        </p:nvSpPr>
        <p:spPr>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l">
              <a:defRPr/>
            </a:lvl1pPr>
          </a:lstStyle>
          <a:p>
            <a:endParaRPr lang="en-US" altLang="en-US"/>
          </a:p>
        </p:txBody>
      </p:sp>
      <p:sp>
        <p:nvSpPr>
          <p:cNvPr id="10" name="Slide Number Placeholder 9"/>
          <p:cNvSpPr>
            <a:spLocks noGrp="1" noChangeArrowheads="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l">
              <a:defRPr/>
            </a:lvl1pPr>
          </a:lstStyle>
          <a:p>
            <a:fld id="{43D4CC51-1433-4B0C-8685-7629EA95446A}" type="slidenum">
              <a:rPr lang="en-GB" altLang="en-US"/>
              <a:pPr/>
              <a:t>‹#›</a:t>
            </a:fld>
            <a:endParaRPr lang="en-GB" altLang="en-US"/>
          </a:p>
        </p:txBody>
      </p:sp>
    </p:spTree>
    <p:extLst>
      <p:ext uri="{BB962C8B-B14F-4D97-AF65-F5344CB8AC3E}">
        <p14:creationId xmlns:p14="http://schemas.microsoft.com/office/powerpoint/2010/main" val="1910280983"/>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showMasterPhAnim="0" type="titleOnly" preserve="1">
  <p:cSld name="Title Only">
    <p:spTree>
      <p:nvGrpSpPr>
        <p:cNvPr id="1" name=""/>
        <p:cNvGrpSpPr/>
        <p:nvPr/>
      </p:nvGrpSpPr>
      <p:grpSpPr>
        <a:xfrm>
          <a:off x="0" y="0"/>
          <a:ext cx="0" cy="0"/>
          <a:chOff x="0" y="0"/>
          <a:chExt cx="0" cy="0"/>
        </a:xfrm>
      </p:grpSpPr>
      <p:sp>
        <p:nvSpPr>
          <p:cNvPr id="4" name="hc"/>
          <p:cNvSpPr txBox="1">
            <a:spLocks noChangeArrowheads="1"/>
          </p:cNvSpPr>
          <p:nvPr userDrawn="1"/>
        </p:nvSpPr>
        <p:spPr bwMode="auto">
          <a:xfrm>
            <a:off x="0" y="0"/>
            <a:ext cx="914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
        <p:nvSpPr>
          <p:cNvPr id="5" name="fc"/>
          <p:cNvSpPr txBox="1">
            <a:spLocks noChangeArrowheads="1"/>
          </p:cNvSpPr>
          <p:nvPr userDrawn="1"/>
        </p:nvSpPr>
        <p:spPr bwMode="auto">
          <a:xfrm>
            <a:off x="0" y="6611938"/>
            <a:ext cx="914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1743267001"/>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1520353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68313" y="576263"/>
            <a:ext cx="8229600" cy="549275"/>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412875"/>
            <a:ext cx="4038600" cy="4713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412875"/>
            <a:ext cx="4038600" cy="4713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743379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68313" y="576263"/>
            <a:ext cx="8229600" cy="549275"/>
          </a:xfrm>
        </p:spPr>
        <p:txBody>
          <a:bodyPr/>
          <a:lstStyle>
            <a:lvl1pPr>
              <a:defRPr sz="3200"/>
            </a:lvl1pPr>
          </a:lstStyle>
          <a:p>
            <a:r>
              <a:rPr lang="en-US" dirty="0" smtClean="0"/>
              <a:t>Click to edit Master title style</a:t>
            </a:r>
            <a:endParaRPr lang="en-GB" dirty="0"/>
          </a:p>
        </p:txBody>
      </p:sp>
      <p:sp>
        <p:nvSpPr>
          <p:cNvPr id="3" name="Content Placeholder 2"/>
          <p:cNvSpPr>
            <a:spLocks noGrp="1"/>
          </p:cNvSpPr>
          <p:nvPr>
            <p:ph idx="1"/>
          </p:nvPr>
        </p:nvSpPr>
        <p:spPr>
          <a:xfrm>
            <a:off x="457200" y="1412875"/>
            <a:ext cx="8229600" cy="4713288"/>
          </a:xfrm>
        </p:spPr>
        <p:txBody>
          <a:bodyPr/>
          <a:lstStyle>
            <a:lvl1pPr>
              <a:buNone/>
              <a:defRPr sz="3200"/>
            </a:lvl1pPr>
            <a:lvl2pPr>
              <a:buNone/>
              <a:defRPr sz="3200"/>
            </a:lvl2pPr>
            <a:lvl3pPr>
              <a:buNone/>
              <a:defRPr sz="3200"/>
            </a:lvl3pPr>
            <a:lvl4pPr>
              <a:buNone/>
              <a:defRPr sz="3200"/>
            </a:lvl4pPr>
            <a:lvl5pPr>
              <a:buNone/>
              <a:defRPr sz="32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840942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A5715FA6-B559-4699-B2FA-18C6515E0282}" type="datetimeFigureOut">
              <a:rPr lang="en-US"/>
              <a:pPr>
                <a:defRPr/>
              </a:pPr>
              <a:t>8/7/2017</a:t>
            </a:fld>
            <a:endParaRPr lang="en-GB"/>
          </a:p>
        </p:txBody>
      </p:sp>
      <p:sp>
        <p:nvSpPr>
          <p:cNvPr id="3"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4"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9B2F655D-D913-42CB-A2CD-CB7E542ECA2D}"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9" name="Rectangle 5"/>
          <p:cNvSpPr>
            <a:spLocks noGrp="1" noChangeArrowheads="1"/>
          </p:cNvSpPr>
          <p:nvPr>
            <p:ph type="title"/>
          </p:nvPr>
        </p:nvSpPr>
        <p:spPr bwMode="auto">
          <a:xfrm>
            <a:off x="468313" y="576263"/>
            <a:ext cx="82296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30" name="Rectangle 6"/>
          <p:cNvSpPr>
            <a:spLocks noGrp="1" noChangeArrowheads="1"/>
          </p:cNvSpPr>
          <p:nvPr>
            <p:ph type="body" idx="1"/>
          </p:nvPr>
        </p:nvSpPr>
        <p:spPr bwMode="auto">
          <a:xfrm>
            <a:off x="457200" y="1412875"/>
            <a:ext cx="8229600" cy="4713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35" name="fc"/>
          <p:cNvSpPr txBox="1">
            <a:spLocks noChangeArrowheads="1"/>
          </p:cNvSpPr>
          <p:nvPr userDrawn="1"/>
        </p:nvSpPr>
        <p:spPr bwMode="auto">
          <a:xfrm>
            <a:off x="0" y="6611938"/>
            <a:ext cx="914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
        <p:nvSpPr>
          <p:cNvPr id="1036" name="hc"/>
          <p:cNvSpPr txBox="1">
            <a:spLocks noChangeArrowheads="1"/>
          </p:cNvSpPr>
          <p:nvPr userDrawn="1"/>
        </p:nvSpPr>
        <p:spPr bwMode="auto">
          <a:xfrm>
            <a:off x="0" y="0"/>
            <a:ext cx="914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Tree>
  </p:cSld>
  <p:clrMap bg1="lt1" tx1="dk1" bg2="lt2" tx2="dk2" accent1="accent1" accent2="accent2" accent3="accent3" accent4="accent4" accent5="accent5" accent6="accent6" hlink="hlink" folHlink="folHlink"/>
  <p:sldLayoutIdLst>
    <p:sldLayoutId id="2147483758" r:id="rId1"/>
    <p:sldLayoutId id="2147483761" r:id="rId2"/>
    <p:sldLayoutId id="2147483763" r:id="rId3"/>
    <p:sldLayoutId id="2147483754" r:id="rId4"/>
    <p:sldLayoutId id="2147483755" r:id="rId5"/>
    <p:sldLayoutId id="2147483756" r:id="rId6"/>
    <p:sldLayoutId id="2147483764" r:id="rId7"/>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3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3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3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30">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3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0" grpId="0" build="p">
        <p:tmplLst>
          <p:tmpl lvl="1">
            <p:tnLst>
              <p:par>
                <p:cTn presetID="1" presetClass="entr" presetSubtype="0" fill="hold" nodeType="clickEffect">
                  <p:stCondLst>
                    <p:cond delay="0"/>
                  </p:stCondLst>
                  <p:childTnLst>
                    <p:set>
                      <p:cBhvr>
                        <p:cTn dur="1" fill="hold">
                          <p:stCondLst>
                            <p:cond delay="0"/>
                          </p:stCondLst>
                        </p:cTn>
                        <p:tgtEl>
                          <p:spTgt spid="1030"/>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1030"/>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1030"/>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1030"/>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1030"/>
                        </p:tgtEl>
                        <p:attrNameLst>
                          <p:attrName>style.visibility</p:attrName>
                        </p:attrNameLst>
                      </p:cBhvr>
                      <p:to>
                        <p:strVal val="visible"/>
                      </p:to>
                    </p:set>
                  </p:childTnLst>
                </p:cTn>
              </p:par>
            </p:tnLst>
          </p:tmpl>
        </p:tmplLst>
      </p:bldP>
    </p:bldLst>
  </p:timing>
  <p:txStyles>
    <p:title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p:titleStyle>
    <p:body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6.xml"/><Relationship Id="rId5" Type="http://schemas.openxmlformats.org/officeDocument/2006/relationships/image" Target="../media/image23.jpeg"/><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bracknellforesthomes.org.uk/image/ASB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36" y="77788"/>
            <a:ext cx="9091364" cy="6780212"/>
          </a:xfrm>
          <a:prstGeom prst="rect">
            <a:avLst/>
          </a:prstGeom>
          <a:noFill/>
          <a:extLst>
            <a:ext uri="{909E8E84-426E-40DD-AFC4-6F175D3DCCD1}">
              <a14:hiddenFill xmlns:a14="http://schemas.microsoft.com/office/drawing/2010/main">
                <a:solidFill>
                  <a:srgbClr val="FFFFFF"/>
                </a:solidFill>
              </a14:hiddenFill>
            </a:ext>
          </a:extLst>
        </p:spPr>
      </p:pic>
      <p:sp>
        <p:nvSpPr>
          <p:cNvPr id="660483" name="Slide Number Placeholder 5"/>
          <p:cNvSpPr txBox="1">
            <a:spLocks noGrp="1"/>
          </p:cNvSpPr>
          <p:nvPr/>
        </p:nvSpPr>
        <p:spPr bwMode="auto">
          <a:xfrm>
            <a:off x="0" y="1271588"/>
            <a:ext cx="5334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l" eaLnBrk="0" hangingPunct="0">
              <a:defRPr sz="3200" b="1">
                <a:solidFill>
                  <a:schemeClr val="bg1"/>
                </a:solidFill>
                <a:latin typeface="Verdana" pitchFamily="34" charset="0"/>
                <a:ea typeface="ＭＳ Ｐゴシック" pitchFamily="-112" charset="-128"/>
              </a:defRPr>
            </a:lvl1pPr>
            <a:lvl2pPr marL="37931725" indent="-37474525" algn="l" eaLnBrk="0" hangingPunct="0">
              <a:defRPr sz="3200" b="1">
                <a:solidFill>
                  <a:schemeClr val="bg1"/>
                </a:solidFill>
                <a:latin typeface="Verdana" pitchFamily="34" charset="0"/>
                <a:ea typeface="ＭＳ Ｐゴシック" pitchFamily="-112" charset="-128"/>
              </a:defRPr>
            </a:lvl2pPr>
            <a:lvl3pPr eaLnBrk="0" hangingPunct="0">
              <a:defRPr sz="3200" b="1">
                <a:solidFill>
                  <a:schemeClr val="bg1"/>
                </a:solidFill>
                <a:latin typeface="Verdana" pitchFamily="34" charset="0"/>
                <a:ea typeface="ＭＳ Ｐゴシック" pitchFamily="-112" charset="-128"/>
              </a:defRPr>
            </a:lvl3pPr>
            <a:lvl4pPr eaLnBrk="0" hangingPunct="0">
              <a:defRPr sz="3200" b="1">
                <a:solidFill>
                  <a:schemeClr val="bg1"/>
                </a:solidFill>
                <a:latin typeface="Verdana" pitchFamily="34" charset="0"/>
                <a:ea typeface="ＭＳ Ｐゴシック" pitchFamily="-112" charset="-128"/>
              </a:defRPr>
            </a:lvl4pPr>
            <a:lvl5pPr eaLnBrk="0" hangingPunct="0">
              <a:defRPr sz="3200" b="1">
                <a:solidFill>
                  <a:schemeClr val="bg1"/>
                </a:solidFill>
                <a:latin typeface="Verdana" pitchFamily="34" charset="0"/>
                <a:ea typeface="ＭＳ Ｐゴシック" pitchFamily="-112" charset="-128"/>
              </a:defRPr>
            </a:lvl5pPr>
            <a:lvl6pPr marL="4572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9144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1371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18288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lnSpc>
                <a:spcPct val="80000"/>
              </a:lnSpc>
            </a:pPr>
            <a:fld id="{B48BA259-6022-432E-81B6-6621C6479B6A}" type="slidenum">
              <a:rPr lang="en-GB" altLang="en-US" sz="1200">
                <a:solidFill>
                  <a:srgbClr val="FFFFFF"/>
                </a:solidFill>
                <a:latin typeface="Arial" charset="0"/>
              </a:rPr>
              <a:pPr algn="ctr" eaLnBrk="1" hangingPunct="1">
                <a:lnSpc>
                  <a:spcPct val="80000"/>
                </a:lnSpc>
              </a:pPr>
              <a:t>1</a:t>
            </a:fld>
            <a:endParaRPr lang="en-GB" altLang="en-US" sz="1200">
              <a:solidFill>
                <a:srgbClr val="FFFFFF"/>
              </a:solidFill>
              <a:latin typeface="Arial" charset="0"/>
            </a:endParaRPr>
          </a:p>
        </p:txBody>
      </p:sp>
      <p:sp>
        <p:nvSpPr>
          <p:cNvPr id="660486" name="Text Box 2"/>
          <p:cNvSpPr txBox="1">
            <a:spLocks noChangeArrowheads="1"/>
          </p:cNvSpPr>
          <p:nvPr/>
        </p:nvSpPr>
        <p:spPr bwMode="auto">
          <a:xfrm>
            <a:off x="215900" y="5287963"/>
            <a:ext cx="3563938" cy="43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lgn="l" eaLnBrk="0" hangingPunct="0">
              <a:defRPr sz="3200" b="1">
                <a:solidFill>
                  <a:schemeClr val="bg1"/>
                </a:solidFill>
                <a:latin typeface="Verdana" pitchFamily="34" charset="0"/>
                <a:ea typeface="ＭＳ Ｐゴシック" pitchFamily="-112" charset="-128"/>
              </a:defRPr>
            </a:lvl1pPr>
            <a:lvl2pPr marL="37931725" indent="-37474525" algn="l" eaLnBrk="0" hangingPunct="0">
              <a:defRPr sz="3200" b="1">
                <a:solidFill>
                  <a:schemeClr val="bg1"/>
                </a:solidFill>
                <a:latin typeface="Verdana" pitchFamily="34" charset="0"/>
                <a:ea typeface="ＭＳ Ｐゴシック" pitchFamily="-112" charset="-128"/>
              </a:defRPr>
            </a:lvl2pPr>
            <a:lvl3pPr eaLnBrk="0" hangingPunct="0">
              <a:defRPr sz="3200" b="1">
                <a:solidFill>
                  <a:schemeClr val="bg1"/>
                </a:solidFill>
                <a:latin typeface="Verdana" pitchFamily="34" charset="0"/>
                <a:ea typeface="ＭＳ Ｐゴシック" pitchFamily="-112" charset="-128"/>
              </a:defRPr>
            </a:lvl3pPr>
            <a:lvl4pPr eaLnBrk="0" hangingPunct="0">
              <a:defRPr sz="3200" b="1">
                <a:solidFill>
                  <a:schemeClr val="bg1"/>
                </a:solidFill>
                <a:latin typeface="Verdana" pitchFamily="34" charset="0"/>
                <a:ea typeface="ＭＳ Ｐゴシック" pitchFamily="-112" charset="-128"/>
              </a:defRPr>
            </a:lvl4pPr>
            <a:lvl5pPr eaLnBrk="0" hangingPunct="0">
              <a:defRPr sz="3200" b="1">
                <a:solidFill>
                  <a:schemeClr val="bg1"/>
                </a:solidFill>
                <a:latin typeface="Verdana" pitchFamily="34" charset="0"/>
                <a:ea typeface="ＭＳ Ｐゴシック" pitchFamily="-112" charset="-128"/>
              </a:defRPr>
            </a:lvl5pPr>
            <a:lvl6pPr marL="4572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9144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1371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18288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a:lnSpc>
                <a:spcPct val="80000"/>
              </a:lnSpc>
              <a:spcBef>
                <a:spcPct val="50000"/>
              </a:spcBef>
            </a:pPr>
            <a:r>
              <a:rPr lang="en-GB" altLang="en-US" sz="2800" b="0">
                <a:latin typeface="Arial" charset="0"/>
              </a:rPr>
              <a:t>  </a:t>
            </a:r>
            <a:endParaRPr lang="en-GB" altLang="en-US" sz="2800">
              <a:latin typeface="Arial"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2530" name="Rectangle 2"/>
          <p:cNvSpPr>
            <a:spLocks noGrp="1" noChangeArrowheads="1"/>
          </p:cNvSpPr>
          <p:nvPr>
            <p:ph type="title"/>
          </p:nvPr>
        </p:nvSpPr>
        <p:spPr>
          <a:xfrm>
            <a:off x="468313" y="260648"/>
            <a:ext cx="8229600" cy="549275"/>
          </a:xfrm>
        </p:spPr>
        <p:txBody>
          <a:bodyPr/>
          <a:lstStyle/>
          <a:p>
            <a:r>
              <a:rPr lang="en-US" altLang="en-US" sz="3200" dirty="0" smtClean="0"/>
              <a:t>What is anti-social </a:t>
            </a:r>
            <a:r>
              <a:rPr lang="en-US" altLang="en-US" sz="3200" dirty="0" err="1" smtClean="0"/>
              <a:t>behaviour</a:t>
            </a:r>
            <a:r>
              <a:rPr lang="en-US" altLang="en-US" sz="3200" dirty="0" smtClean="0"/>
              <a:t>?</a:t>
            </a:r>
          </a:p>
        </p:txBody>
      </p:sp>
      <p:sp>
        <p:nvSpPr>
          <p:cNvPr id="662531" name="Rectangle 3"/>
          <p:cNvSpPr>
            <a:spLocks noGrp="1" noChangeArrowheads="1"/>
          </p:cNvSpPr>
          <p:nvPr>
            <p:ph type="body" sz="half" idx="1"/>
          </p:nvPr>
        </p:nvSpPr>
        <p:spPr>
          <a:xfrm>
            <a:off x="457201" y="1484784"/>
            <a:ext cx="4186808" cy="4608041"/>
          </a:xfrm>
        </p:spPr>
        <p:txBody>
          <a:bodyPr/>
          <a:lstStyle/>
          <a:p>
            <a:pPr marL="0" indent="0">
              <a:buFontTx/>
              <a:buNone/>
            </a:pPr>
            <a:r>
              <a:rPr lang="en-GB" altLang="en-US" sz="3200" dirty="0" smtClean="0"/>
              <a:t>Acting in a manner that is causing or likely to cause harassment, alarm or distress to one or more persons not in the same household as the perpetrator</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6096" y="1845206"/>
            <a:ext cx="2981700" cy="3803578"/>
          </a:xfrm>
          <a:prstGeom prst="rect">
            <a:avLst/>
          </a:prstGeom>
          <a:effectLst>
            <a:softEdge rad="317500"/>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6626" name="Rectangle 2"/>
          <p:cNvSpPr>
            <a:spLocks noGrp="1" noChangeArrowheads="1"/>
          </p:cNvSpPr>
          <p:nvPr>
            <p:ph type="title"/>
          </p:nvPr>
        </p:nvSpPr>
        <p:spPr>
          <a:xfrm>
            <a:off x="468313" y="260648"/>
            <a:ext cx="8229600" cy="549275"/>
          </a:xfrm>
        </p:spPr>
        <p:txBody>
          <a:bodyPr/>
          <a:lstStyle/>
          <a:p>
            <a:r>
              <a:rPr lang="en-US" altLang="en-US" dirty="0" smtClean="0"/>
              <a:t>What is anti-social </a:t>
            </a:r>
            <a:r>
              <a:rPr lang="en-US" altLang="en-US" dirty="0" err="1" smtClean="0"/>
              <a:t>behaviour</a:t>
            </a:r>
            <a:r>
              <a:rPr lang="en-US" altLang="en-US" dirty="0" smtClean="0"/>
              <a:t>?</a:t>
            </a:r>
          </a:p>
        </p:txBody>
      </p:sp>
      <p:sp>
        <p:nvSpPr>
          <p:cNvPr id="2" name="TextBox 1"/>
          <p:cNvSpPr txBox="1"/>
          <p:nvPr/>
        </p:nvSpPr>
        <p:spPr>
          <a:xfrm rot="19337920">
            <a:off x="-52405" y="1430195"/>
            <a:ext cx="4523418" cy="461665"/>
          </a:xfrm>
          <a:prstGeom prst="rect">
            <a:avLst/>
          </a:prstGeom>
          <a:solidFill>
            <a:srgbClr val="C00000"/>
          </a:solidFill>
        </p:spPr>
        <p:txBody>
          <a:bodyPr wrap="none" rtlCol="0">
            <a:spAutoFit/>
          </a:bodyPr>
          <a:lstStyle/>
          <a:p>
            <a:r>
              <a:rPr lang="en-GB" altLang="en-US" sz="2400" b="0" dirty="0" smtClean="0"/>
              <a:t>Riding/Cycling on Footpaths</a:t>
            </a:r>
            <a:endParaRPr lang="en-GB" dirty="0"/>
          </a:p>
        </p:txBody>
      </p:sp>
      <p:sp>
        <p:nvSpPr>
          <p:cNvPr id="3" name="TextBox 2"/>
          <p:cNvSpPr txBox="1"/>
          <p:nvPr/>
        </p:nvSpPr>
        <p:spPr>
          <a:xfrm rot="2736664">
            <a:off x="5660935" y="1098199"/>
            <a:ext cx="3267689" cy="461665"/>
          </a:xfrm>
          <a:prstGeom prst="rect">
            <a:avLst/>
          </a:prstGeom>
          <a:solidFill>
            <a:srgbClr val="FF0000"/>
          </a:solidFill>
        </p:spPr>
        <p:txBody>
          <a:bodyPr wrap="none" rtlCol="0">
            <a:spAutoFit/>
          </a:bodyPr>
          <a:lstStyle/>
          <a:p>
            <a:r>
              <a:rPr lang="en-GB" altLang="en-US" sz="2400" b="0" dirty="0" smtClean="0"/>
              <a:t>Graffiti &amp; Vandalism</a:t>
            </a:r>
          </a:p>
        </p:txBody>
      </p:sp>
      <p:sp>
        <p:nvSpPr>
          <p:cNvPr id="4" name="TextBox 3"/>
          <p:cNvSpPr txBox="1"/>
          <p:nvPr/>
        </p:nvSpPr>
        <p:spPr>
          <a:xfrm>
            <a:off x="4566404" y="764704"/>
            <a:ext cx="1031051" cy="461665"/>
          </a:xfrm>
          <a:prstGeom prst="rect">
            <a:avLst/>
          </a:prstGeom>
          <a:solidFill>
            <a:srgbClr val="FFC000"/>
          </a:solidFill>
        </p:spPr>
        <p:txBody>
          <a:bodyPr wrap="none" rtlCol="0">
            <a:spAutoFit/>
          </a:bodyPr>
          <a:lstStyle/>
          <a:p>
            <a:r>
              <a:rPr lang="en-GB" altLang="en-US" sz="2400" b="0" dirty="0" smtClean="0"/>
              <a:t>Noise</a:t>
            </a:r>
          </a:p>
        </p:txBody>
      </p:sp>
      <p:sp>
        <p:nvSpPr>
          <p:cNvPr id="5" name="TextBox 4"/>
          <p:cNvSpPr txBox="1"/>
          <p:nvPr/>
        </p:nvSpPr>
        <p:spPr>
          <a:xfrm rot="19563224">
            <a:off x="-95604" y="2204864"/>
            <a:ext cx="3950632" cy="461665"/>
          </a:xfrm>
          <a:prstGeom prst="rect">
            <a:avLst/>
          </a:prstGeom>
          <a:solidFill>
            <a:srgbClr val="FFFF00"/>
          </a:solidFill>
        </p:spPr>
        <p:txBody>
          <a:bodyPr wrap="none" rtlCol="0">
            <a:spAutoFit/>
          </a:bodyPr>
          <a:lstStyle/>
          <a:p>
            <a:r>
              <a:rPr lang="en-GB" altLang="en-US" sz="2400" b="0" dirty="0" smtClean="0">
                <a:solidFill>
                  <a:schemeClr val="tx1"/>
                </a:solidFill>
              </a:rPr>
              <a:t>Alcohol &amp; Solvent Abuse</a:t>
            </a:r>
          </a:p>
        </p:txBody>
      </p:sp>
      <p:sp>
        <p:nvSpPr>
          <p:cNvPr id="6" name="TextBox 5"/>
          <p:cNvSpPr txBox="1"/>
          <p:nvPr/>
        </p:nvSpPr>
        <p:spPr>
          <a:xfrm rot="1978725">
            <a:off x="6869287" y="2341865"/>
            <a:ext cx="2179828" cy="461665"/>
          </a:xfrm>
          <a:prstGeom prst="rect">
            <a:avLst/>
          </a:prstGeom>
          <a:solidFill>
            <a:srgbClr val="92D050"/>
          </a:solidFill>
        </p:spPr>
        <p:txBody>
          <a:bodyPr wrap="none" rtlCol="0">
            <a:spAutoFit/>
          </a:bodyPr>
          <a:lstStyle/>
          <a:p>
            <a:r>
              <a:rPr lang="en-GB" altLang="en-US" sz="2400" b="0" dirty="0" smtClean="0">
                <a:solidFill>
                  <a:schemeClr val="tx1"/>
                </a:solidFill>
              </a:rPr>
              <a:t>Verbal abuse</a:t>
            </a:r>
          </a:p>
        </p:txBody>
      </p:sp>
      <p:sp>
        <p:nvSpPr>
          <p:cNvPr id="7" name="TextBox 6"/>
          <p:cNvSpPr txBox="1"/>
          <p:nvPr/>
        </p:nvSpPr>
        <p:spPr>
          <a:xfrm rot="20358436">
            <a:off x="4104727" y="1327641"/>
            <a:ext cx="1963999" cy="461665"/>
          </a:xfrm>
          <a:prstGeom prst="rect">
            <a:avLst/>
          </a:prstGeom>
          <a:solidFill>
            <a:srgbClr val="00B0F0"/>
          </a:solidFill>
        </p:spPr>
        <p:txBody>
          <a:bodyPr wrap="none" rtlCol="0">
            <a:spAutoFit/>
          </a:bodyPr>
          <a:lstStyle/>
          <a:p>
            <a:r>
              <a:rPr lang="en-GB" altLang="en-US" sz="2400" b="0" dirty="0" smtClean="0">
                <a:solidFill>
                  <a:schemeClr val="tx1"/>
                </a:solidFill>
              </a:rPr>
              <a:t>Prostitution</a:t>
            </a:r>
          </a:p>
        </p:txBody>
      </p:sp>
      <p:sp>
        <p:nvSpPr>
          <p:cNvPr id="10" name="TextBox 9"/>
          <p:cNvSpPr txBox="1"/>
          <p:nvPr/>
        </p:nvSpPr>
        <p:spPr>
          <a:xfrm rot="19971520">
            <a:off x="1379725" y="2436808"/>
            <a:ext cx="2753061" cy="461665"/>
          </a:xfrm>
          <a:prstGeom prst="rect">
            <a:avLst/>
          </a:prstGeom>
          <a:solidFill>
            <a:srgbClr val="0070C0"/>
          </a:solidFill>
        </p:spPr>
        <p:txBody>
          <a:bodyPr wrap="none" rtlCol="0">
            <a:spAutoFit/>
          </a:bodyPr>
          <a:lstStyle/>
          <a:p>
            <a:r>
              <a:rPr lang="en-GB" altLang="en-US" sz="2400" b="0" dirty="0" smtClean="0"/>
              <a:t>Racists incidents</a:t>
            </a:r>
          </a:p>
        </p:txBody>
      </p:sp>
      <p:sp>
        <p:nvSpPr>
          <p:cNvPr id="11" name="TextBox 10"/>
          <p:cNvSpPr txBox="1"/>
          <p:nvPr/>
        </p:nvSpPr>
        <p:spPr>
          <a:xfrm rot="1034830">
            <a:off x="6909013" y="3065245"/>
            <a:ext cx="2068194" cy="461665"/>
          </a:xfrm>
          <a:prstGeom prst="rect">
            <a:avLst/>
          </a:prstGeom>
          <a:solidFill>
            <a:srgbClr val="002060"/>
          </a:solidFill>
        </p:spPr>
        <p:txBody>
          <a:bodyPr wrap="none" rtlCol="0">
            <a:spAutoFit/>
          </a:bodyPr>
          <a:lstStyle/>
          <a:p>
            <a:r>
              <a:rPr lang="en-GB" sz="2400" b="0" dirty="0" smtClean="0"/>
              <a:t>Intimidation</a:t>
            </a:r>
            <a:endParaRPr lang="en-GB" sz="2400" b="0" dirty="0"/>
          </a:p>
        </p:txBody>
      </p:sp>
      <p:sp>
        <p:nvSpPr>
          <p:cNvPr id="12" name="TextBox 11"/>
          <p:cNvSpPr txBox="1"/>
          <p:nvPr/>
        </p:nvSpPr>
        <p:spPr>
          <a:xfrm>
            <a:off x="5436117" y="1834271"/>
            <a:ext cx="1101584" cy="461665"/>
          </a:xfrm>
          <a:prstGeom prst="rect">
            <a:avLst/>
          </a:prstGeom>
          <a:solidFill>
            <a:srgbClr val="CC0066"/>
          </a:solidFill>
        </p:spPr>
        <p:txBody>
          <a:bodyPr wrap="none" rtlCol="0">
            <a:spAutoFit/>
          </a:bodyPr>
          <a:lstStyle/>
          <a:p>
            <a:r>
              <a:rPr lang="en-GB" altLang="en-US" sz="2400" b="0" dirty="0" smtClean="0"/>
              <a:t>Drugs</a:t>
            </a:r>
            <a:endParaRPr lang="en-US" altLang="en-US" sz="2400" b="0" dirty="0" smtClean="0"/>
          </a:p>
        </p:txBody>
      </p:sp>
      <p:sp>
        <p:nvSpPr>
          <p:cNvPr id="13" name="TextBox 12"/>
          <p:cNvSpPr txBox="1"/>
          <p:nvPr/>
        </p:nvSpPr>
        <p:spPr>
          <a:xfrm rot="19627335">
            <a:off x="346279" y="3890848"/>
            <a:ext cx="3066865" cy="461665"/>
          </a:xfrm>
          <a:prstGeom prst="rect">
            <a:avLst/>
          </a:prstGeom>
          <a:solidFill>
            <a:srgbClr val="CCCCFF"/>
          </a:solidFill>
        </p:spPr>
        <p:txBody>
          <a:bodyPr wrap="none" rtlCol="0">
            <a:spAutoFit/>
          </a:bodyPr>
          <a:lstStyle/>
          <a:p>
            <a:r>
              <a:rPr lang="en-GB" altLang="en-US" sz="2400" b="0" dirty="0" smtClean="0">
                <a:solidFill>
                  <a:schemeClr val="tx1"/>
                </a:solidFill>
              </a:rPr>
              <a:t>Indecent language</a:t>
            </a:r>
          </a:p>
        </p:txBody>
      </p:sp>
      <p:sp>
        <p:nvSpPr>
          <p:cNvPr id="14" name="TextBox 13"/>
          <p:cNvSpPr txBox="1"/>
          <p:nvPr/>
        </p:nvSpPr>
        <p:spPr>
          <a:xfrm rot="2049431">
            <a:off x="6259698" y="4134545"/>
            <a:ext cx="3128549" cy="461665"/>
          </a:xfrm>
          <a:prstGeom prst="rect">
            <a:avLst/>
          </a:prstGeom>
          <a:solidFill>
            <a:srgbClr val="00FF00"/>
          </a:solidFill>
        </p:spPr>
        <p:txBody>
          <a:bodyPr wrap="none" rtlCol="0">
            <a:spAutoFit/>
          </a:bodyPr>
          <a:lstStyle/>
          <a:p>
            <a:r>
              <a:rPr lang="en-GB" altLang="en-US" sz="2400" b="0" dirty="0" smtClean="0">
                <a:solidFill>
                  <a:schemeClr val="tx1"/>
                </a:solidFill>
              </a:rPr>
              <a:t>Criminal Behaviour</a:t>
            </a:r>
          </a:p>
        </p:txBody>
      </p:sp>
      <p:sp>
        <p:nvSpPr>
          <p:cNvPr id="15" name="TextBox 14"/>
          <p:cNvSpPr txBox="1"/>
          <p:nvPr/>
        </p:nvSpPr>
        <p:spPr>
          <a:xfrm>
            <a:off x="3419872" y="2721657"/>
            <a:ext cx="2977290" cy="461665"/>
          </a:xfrm>
          <a:prstGeom prst="rect">
            <a:avLst/>
          </a:prstGeom>
          <a:solidFill>
            <a:srgbClr val="3366FF"/>
          </a:solidFill>
        </p:spPr>
        <p:txBody>
          <a:bodyPr wrap="none" rtlCol="0">
            <a:spAutoFit/>
          </a:bodyPr>
          <a:lstStyle/>
          <a:p>
            <a:r>
              <a:rPr lang="en-GB" altLang="en-US" sz="2400" b="0" dirty="0" smtClean="0"/>
              <a:t>Unkempt Gardens</a:t>
            </a:r>
          </a:p>
        </p:txBody>
      </p:sp>
      <p:sp>
        <p:nvSpPr>
          <p:cNvPr id="16" name="TextBox 15"/>
          <p:cNvSpPr txBox="1"/>
          <p:nvPr/>
        </p:nvSpPr>
        <p:spPr>
          <a:xfrm rot="2101143">
            <a:off x="6222389" y="5200579"/>
            <a:ext cx="2901756" cy="461665"/>
          </a:xfrm>
          <a:prstGeom prst="rect">
            <a:avLst/>
          </a:prstGeom>
          <a:solidFill>
            <a:srgbClr val="C00000"/>
          </a:solidFill>
        </p:spPr>
        <p:txBody>
          <a:bodyPr wrap="none" rtlCol="0">
            <a:spAutoFit/>
          </a:bodyPr>
          <a:lstStyle/>
          <a:p>
            <a:r>
              <a:rPr lang="en-GB" altLang="en-US" sz="2400" b="0" dirty="0" smtClean="0"/>
              <a:t>Uncontrolled pets</a:t>
            </a:r>
          </a:p>
        </p:txBody>
      </p:sp>
      <p:sp>
        <p:nvSpPr>
          <p:cNvPr id="17" name="TextBox 16"/>
          <p:cNvSpPr txBox="1"/>
          <p:nvPr/>
        </p:nvSpPr>
        <p:spPr>
          <a:xfrm>
            <a:off x="2756255" y="3920070"/>
            <a:ext cx="3932487" cy="830997"/>
          </a:xfrm>
          <a:prstGeom prst="rect">
            <a:avLst/>
          </a:prstGeom>
          <a:solidFill>
            <a:srgbClr val="FF0000"/>
          </a:solidFill>
        </p:spPr>
        <p:txBody>
          <a:bodyPr wrap="none" rtlCol="0">
            <a:spAutoFit/>
          </a:bodyPr>
          <a:lstStyle/>
          <a:p>
            <a:r>
              <a:rPr lang="en-GB" altLang="en-US" sz="2400" b="0" dirty="0" smtClean="0"/>
              <a:t>Intimidating gatherings </a:t>
            </a:r>
          </a:p>
          <a:p>
            <a:r>
              <a:rPr lang="en-GB" altLang="en-US" sz="2400" b="0" dirty="0" smtClean="0"/>
              <a:t>of young people</a:t>
            </a:r>
          </a:p>
        </p:txBody>
      </p:sp>
      <p:sp>
        <p:nvSpPr>
          <p:cNvPr id="19" name="TextBox 18"/>
          <p:cNvSpPr txBox="1"/>
          <p:nvPr/>
        </p:nvSpPr>
        <p:spPr>
          <a:xfrm rot="19850303">
            <a:off x="-52514" y="4916914"/>
            <a:ext cx="4298997" cy="461665"/>
          </a:xfrm>
          <a:prstGeom prst="rect">
            <a:avLst/>
          </a:prstGeom>
          <a:solidFill>
            <a:srgbClr val="FFC000"/>
          </a:solidFill>
        </p:spPr>
        <p:txBody>
          <a:bodyPr wrap="none" rtlCol="0">
            <a:spAutoFit/>
          </a:bodyPr>
          <a:lstStyle/>
          <a:p>
            <a:r>
              <a:rPr lang="en-GB" altLang="en-US" sz="2400" b="0" dirty="0" smtClean="0"/>
              <a:t>Harassment of Neighbours</a:t>
            </a:r>
          </a:p>
        </p:txBody>
      </p:sp>
      <p:sp>
        <p:nvSpPr>
          <p:cNvPr id="20" name="TextBox 19"/>
          <p:cNvSpPr txBox="1"/>
          <p:nvPr/>
        </p:nvSpPr>
        <p:spPr>
          <a:xfrm rot="2527875">
            <a:off x="4453113" y="4906059"/>
            <a:ext cx="3203634" cy="461665"/>
          </a:xfrm>
          <a:prstGeom prst="rect">
            <a:avLst/>
          </a:prstGeom>
          <a:solidFill>
            <a:srgbClr val="FFFF00"/>
          </a:solidFill>
        </p:spPr>
        <p:txBody>
          <a:bodyPr wrap="none" rtlCol="0">
            <a:spAutoFit/>
          </a:bodyPr>
          <a:lstStyle/>
          <a:p>
            <a:r>
              <a:rPr lang="en-GB" altLang="en-US" sz="2400" b="0" dirty="0" smtClean="0">
                <a:solidFill>
                  <a:schemeClr val="tx1"/>
                </a:solidFill>
              </a:rPr>
              <a:t>Aggressive begging</a:t>
            </a:r>
          </a:p>
        </p:txBody>
      </p:sp>
      <p:sp>
        <p:nvSpPr>
          <p:cNvPr id="21" name="TextBox 20"/>
          <p:cNvSpPr txBox="1"/>
          <p:nvPr/>
        </p:nvSpPr>
        <p:spPr>
          <a:xfrm rot="19942188">
            <a:off x="2016693" y="5400092"/>
            <a:ext cx="2739275" cy="461665"/>
          </a:xfrm>
          <a:prstGeom prst="rect">
            <a:avLst/>
          </a:prstGeom>
          <a:solidFill>
            <a:srgbClr val="92D050"/>
          </a:solidFill>
        </p:spPr>
        <p:txBody>
          <a:bodyPr wrap="none" rtlCol="0">
            <a:spAutoFit/>
          </a:bodyPr>
          <a:lstStyle/>
          <a:p>
            <a:r>
              <a:rPr lang="en-GB" sz="2400" b="0" dirty="0" smtClean="0">
                <a:solidFill>
                  <a:schemeClr val="tx1"/>
                </a:solidFill>
              </a:rPr>
              <a:t>Vehicle nuisance</a:t>
            </a:r>
            <a:endParaRPr lang="en-GB" sz="2400" b="0" dirty="0">
              <a:solidFill>
                <a:schemeClr val="tx1"/>
              </a:solidFill>
            </a:endParaRPr>
          </a:p>
        </p:txBody>
      </p:sp>
      <p:sp>
        <p:nvSpPr>
          <p:cNvPr id="22" name="TextBox 21"/>
          <p:cNvSpPr txBox="1"/>
          <p:nvPr/>
        </p:nvSpPr>
        <p:spPr>
          <a:xfrm>
            <a:off x="4139954" y="5877272"/>
            <a:ext cx="1869422" cy="461665"/>
          </a:xfrm>
          <a:prstGeom prst="rect">
            <a:avLst/>
          </a:prstGeom>
          <a:solidFill>
            <a:srgbClr val="00B0F0"/>
          </a:solidFill>
        </p:spPr>
        <p:txBody>
          <a:bodyPr wrap="none" rtlCol="0">
            <a:spAutoFit/>
          </a:bodyPr>
          <a:lstStyle/>
          <a:p>
            <a:r>
              <a:rPr lang="en-GB" altLang="en-US" sz="2400" b="0" dirty="0" smtClean="0">
                <a:solidFill>
                  <a:schemeClr val="tx1"/>
                </a:solidFill>
              </a:rPr>
              <a:t>Fly Tipping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 calcmode="lin" valueType="num">
                                      <p:cBhvr>
                                        <p:cTn id="9" dur="500" fill="hold"/>
                                        <p:tgtEl>
                                          <p:spTgt spid="2"/>
                                        </p:tgtEl>
                                        <p:attrNameLst>
                                          <p:attrName>style.rotation</p:attrName>
                                        </p:attrNameLst>
                                      </p:cBhvr>
                                      <p:tavLst>
                                        <p:tav tm="0">
                                          <p:val>
                                            <p:fltVal val="90"/>
                                          </p:val>
                                        </p:tav>
                                        <p:tav tm="100000">
                                          <p:val>
                                            <p:fltVal val="0"/>
                                          </p:val>
                                        </p:tav>
                                      </p:tavLst>
                                    </p:anim>
                                    <p:animEffect transition="in" filter="fade">
                                      <p:cBhvr>
                                        <p:cTn id="10" dur="500"/>
                                        <p:tgtEl>
                                          <p:spTgt spid="2"/>
                                        </p:tgtEl>
                                      </p:cBhvr>
                                    </p:animEffect>
                                  </p:childTnLst>
                                </p:cTn>
                              </p:par>
                            </p:childTnLst>
                          </p:cTn>
                        </p:par>
                        <p:par>
                          <p:cTn id="11" fill="hold">
                            <p:stCondLst>
                              <p:cond delay="500"/>
                            </p:stCondLst>
                            <p:childTnLst>
                              <p:par>
                                <p:cTn id="12" presetID="31" presetClass="entr" presetSubtype="0" fill="hold" grpId="0" nodeType="after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 calcmode="lin" valueType="num">
                                      <p:cBhvr>
                                        <p:cTn id="16" dur="500" fill="hold"/>
                                        <p:tgtEl>
                                          <p:spTgt spid="3"/>
                                        </p:tgtEl>
                                        <p:attrNameLst>
                                          <p:attrName>style.rotation</p:attrName>
                                        </p:attrNameLst>
                                      </p:cBhvr>
                                      <p:tavLst>
                                        <p:tav tm="0">
                                          <p:val>
                                            <p:fltVal val="90"/>
                                          </p:val>
                                        </p:tav>
                                        <p:tav tm="100000">
                                          <p:val>
                                            <p:fltVal val="0"/>
                                          </p:val>
                                        </p:tav>
                                      </p:tavLst>
                                    </p:anim>
                                    <p:animEffect transition="in" filter="fade">
                                      <p:cBhvr>
                                        <p:cTn id="17" dur="500"/>
                                        <p:tgtEl>
                                          <p:spTgt spid="3"/>
                                        </p:tgtEl>
                                      </p:cBhvr>
                                    </p:animEffect>
                                  </p:childTnLst>
                                </p:cTn>
                              </p:par>
                            </p:childTnLst>
                          </p:cTn>
                        </p:par>
                        <p:par>
                          <p:cTn id="18" fill="hold">
                            <p:stCondLst>
                              <p:cond delay="1000"/>
                            </p:stCondLst>
                            <p:childTnLst>
                              <p:par>
                                <p:cTn id="19" presetID="31" presetClass="entr" presetSubtype="0"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500" fill="hold"/>
                                        <p:tgtEl>
                                          <p:spTgt spid="4"/>
                                        </p:tgtEl>
                                        <p:attrNameLst>
                                          <p:attrName>ppt_w</p:attrName>
                                        </p:attrNameLst>
                                      </p:cBhvr>
                                      <p:tavLst>
                                        <p:tav tm="0">
                                          <p:val>
                                            <p:fltVal val="0"/>
                                          </p:val>
                                        </p:tav>
                                        <p:tav tm="100000">
                                          <p:val>
                                            <p:strVal val="#ppt_w"/>
                                          </p:val>
                                        </p:tav>
                                      </p:tavLst>
                                    </p:anim>
                                    <p:anim calcmode="lin" valueType="num">
                                      <p:cBhvr>
                                        <p:cTn id="22" dur="500" fill="hold"/>
                                        <p:tgtEl>
                                          <p:spTgt spid="4"/>
                                        </p:tgtEl>
                                        <p:attrNameLst>
                                          <p:attrName>ppt_h</p:attrName>
                                        </p:attrNameLst>
                                      </p:cBhvr>
                                      <p:tavLst>
                                        <p:tav tm="0">
                                          <p:val>
                                            <p:fltVal val="0"/>
                                          </p:val>
                                        </p:tav>
                                        <p:tav tm="100000">
                                          <p:val>
                                            <p:strVal val="#ppt_h"/>
                                          </p:val>
                                        </p:tav>
                                      </p:tavLst>
                                    </p:anim>
                                    <p:anim calcmode="lin" valueType="num">
                                      <p:cBhvr>
                                        <p:cTn id="23" dur="500" fill="hold"/>
                                        <p:tgtEl>
                                          <p:spTgt spid="4"/>
                                        </p:tgtEl>
                                        <p:attrNameLst>
                                          <p:attrName>style.rotation</p:attrName>
                                        </p:attrNameLst>
                                      </p:cBhvr>
                                      <p:tavLst>
                                        <p:tav tm="0">
                                          <p:val>
                                            <p:fltVal val="90"/>
                                          </p:val>
                                        </p:tav>
                                        <p:tav tm="100000">
                                          <p:val>
                                            <p:fltVal val="0"/>
                                          </p:val>
                                        </p:tav>
                                      </p:tavLst>
                                    </p:anim>
                                    <p:animEffect transition="in" filter="fade">
                                      <p:cBhvr>
                                        <p:cTn id="24" dur="500"/>
                                        <p:tgtEl>
                                          <p:spTgt spid="4"/>
                                        </p:tgtEl>
                                      </p:cBhvr>
                                    </p:animEffect>
                                  </p:childTnLst>
                                </p:cTn>
                              </p:par>
                            </p:childTnLst>
                          </p:cTn>
                        </p:par>
                        <p:par>
                          <p:cTn id="25" fill="hold">
                            <p:stCondLst>
                              <p:cond delay="1500"/>
                            </p:stCondLst>
                            <p:childTnLst>
                              <p:par>
                                <p:cTn id="26" presetID="31" presetClass="entr" presetSubtype="0" fill="hold" grpId="0" nodeType="afterEffect">
                                  <p:stCondLst>
                                    <p:cond delay="0"/>
                                  </p:stCondLst>
                                  <p:childTnLst>
                                    <p:set>
                                      <p:cBhvr>
                                        <p:cTn id="27" dur="1" fill="hold">
                                          <p:stCondLst>
                                            <p:cond delay="0"/>
                                          </p:stCondLst>
                                        </p:cTn>
                                        <p:tgtEl>
                                          <p:spTgt spid="5"/>
                                        </p:tgtEl>
                                        <p:attrNameLst>
                                          <p:attrName>style.visibility</p:attrName>
                                        </p:attrNameLst>
                                      </p:cBhvr>
                                      <p:to>
                                        <p:strVal val="visible"/>
                                      </p:to>
                                    </p:set>
                                    <p:anim calcmode="lin" valueType="num">
                                      <p:cBhvr>
                                        <p:cTn id="28" dur="500" fill="hold"/>
                                        <p:tgtEl>
                                          <p:spTgt spid="5"/>
                                        </p:tgtEl>
                                        <p:attrNameLst>
                                          <p:attrName>ppt_w</p:attrName>
                                        </p:attrNameLst>
                                      </p:cBhvr>
                                      <p:tavLst>
                                        <p:tav tm="0">
                                          <p:val>
                                            <p:fltVal val="0"/>
                                          </p:val>
                                        </p:tav>
                                        <p:tav tm="100000">
                                          <p:val>
                                            <p:strVal val="#ppt_w"/>
                                          </p:val>
                                        </p:tav>
                                      </p:tavLst>
                                    </p:anim>
                                    <p:anim calcmode="lin" valueType="num">
                                      <p:cBhvr>
                                        <p:cTn id="29" dur="500" fill="hold"/>
                                        <p:tgtEl>
                                          <p:spTgt spid="5"/>
                                        </p:tgtEl>
                                        <p:attrNameLst>
                                          <p:attrName>ppt_h</p:attrName>
                                        </p:attrNameLst>
                                      </p:cBhvr>
                                      <p:tavLst>
                                        <p:tav tm="0">
                                          <p:val>
                                            <p:fltVal val="0"/>
                                          </p:val>
                                        </p:tav>
                                        <p:tav tm="100000">
                                          <p:val>
                                            <p:strVal val="#ppt_h"/>
                                          </p:val>
                                        </p:tav>
                                      </p:tavLst>
                                    </p:anim>
                                    <p:anim calcmode="lin" valueType="num">
                                      <p:cBhvr>
                                        <p:cTn id="30" dur="500" fill="hold"/>
                                        <p:tgtEl>
                                          <p:spTgt spid="5"/>
                                        </p:tgtEl>
                                        <p:attrNameLst>
                                          <p:attrName>style.rotation</p:attrName>
                                        </p:attrNameLst>
                                      </p:cBhvr>
                                      <p:tavLst>
                                        <p:tav tm="0">
                                          <p:val>
                                            <p:fltVal val="90"/>
                                          </p:val>
                                        </p:tav>
                                        <p:tav tm="100000">
                                          <p:val>
                                            <p:fltVal val="0"/>
                                          </p:val>
                                        </p:tav>
                                      </p:tavLst>
                                    </p:anim>
                                    <p:animEffect transition="in" filter="fade">
                                      <p:cBhvr>
                                        <p:cTn id="31" dur="500"/>
                                        <p:tgtEl>
                                          <p:spTgt spid="5"/>
                                        </p:tgtEl>
                                      </p:cBhvr>
                                    </p:animEffect>
                                  </p:childTnLst>
                                </p:cTn>
                              </p:par>
                            </p:childTnLst>
                          </p:cTn>
                        </p:par>
                        <p:par>
                          <p:cTn id="32" fill="hold">
                            <p:stCondLst>
                              <p:cond delay="2000"/>
                            </p:stCondLst>
                            <p:childTnLst>
                              <p:par>
                                <p:cTn id="33" presetID="31" presetClass="entr" presetSubtype="0" fill="hold" grpId="0" nodeType="after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p:cTn id="35" dur="500" fill="hold"/>
                                        <p:tgtEl>
                                          <p:spTgt spid="6"/>
                                        </p:tgtEl>
                                        <p:attrNameLst>
                                          <p:attrName>ppt_w</p:attrName>
                                        </p:attrNameLst>
                                      </p:cBhvr>
                                      <p:tavLst>
                                        <p:tav tm="0">
                                          <p:val>
                                            <p:fltVal val="0"/>
                                          </p:val>
                                        </p:tav>
                                        <p:tav tm="100000">
                                          <p:val>
                                            <p:strVal val="#ppt_w"/>
                                          </p:val>
                                        </p:tav>
                                      </p:tavLst>
                                    </p:anim>
                                    <p:anim calcmode="lin" valueType="num">
                                      <p:cBhvr>
                                        <p:cTn id="36" dur="500" fill="hold"/>
                                        <p:tgtEl>
                                          <p:spTgt spid="6"/>
                                        </p:tgtEl>
                                        <p:attrNameLst>
                                          <p:attrName>ppt_h</p:attrName>
                                        </p:attrNameLst>
                                      </p:cBhvr>
                                      <p:tavLst>
                                        <p:tav tm="0">
                                          <p:val>
                                            <p:fltVal val="0"/>
                                          </p:val>
                                        </p:tav>
                                        <p:tav tm="100000">
                                          <p:val>
                                            <p:strVal val="#ppt_h"/>
                                          </p:val>
                                        </p:tav>
                                      </p:tavLst>
                                    </p:anim>
                                    <p:anim calcmode="lin" valueType="num">
                                      <p:cBhvr>
                                        <p:cTn id="37" dur="500" fill="hold"/>
                                        <p:tgtEl>
                                          <p:spTgt spid="6"/>
                                        </p:tgtEl>
                                        <p:attrNameLst>
                                          <p:attrName>style.rotation</p:attrName>
                                        </p:attrNameLst>
                                      </p:cBhvr>
                                      <p:tavLst>
                                        <p:tav tm="0">
                                          <p:val>
                                            <p:fltVal val="90"/>
                                          </p:val>
                                        </p:tav>
                                        <p:tav tm="100000">
                                          <p:val>
                                            <p:fltVal val="0"/>
                                          </p:val>
                                        </p:tav>
                                      </p:tavLst>
                                    </p:anim>
                                    <p:animEffect transition="in" filter="fade">
                                      <p:cBhvr>
                                        <p:cTn id="38" dur="500"/>
                                        <p:tgtEl>
                                          <p:spTgt spid="6"/>
                                        </p:tgtEl>
                                      </p:cBhvr>
                                    </p:animEffect>
                                  </p:childTnLst>
                                </p:cTn>
                              </p:par>
                            </p:childTnLst>
                          </p:cTn>
                        </p:par>
                        <p:par>
                          <p:cTn id="39" fill="hold">
                            <p:stCondLst>
                              <p:cond delay="2500"/>
                            </p:stCondLst>
                            <p:childTnLst>
                              <p:par>
                                <p:cTn id="40" presetID="31" presetClass="entr" presetSubtype="0" fill="hold" grpId="0" nodeType="afterEffect">
                                  <p:stCondLst>
                                    <p:cond delay="0"/>
                                  </p:stCondLst>
                                  <p:childTnLst>
                                    <p:set>
                                      <p:cBhvr>
                                        <p:cTn id="41" dur="1" fill="hold">
                                          <p:stCondLst>
                                            <p:cond delay="0"/>
                                          </p:stCondLst>
                                        </p:cTn>
                                        <p:tgtEl>
                                          <p:spTgt spid="7"/>
                                        </p:tgtEl>
                                        <p:attrNameLst>
                                          <p:attrName>style.visibility</p:attrName>
                                        </p:attrNameLst>
                                      </p:cBhvr>
                                      <p:to>
                                        <p:strVal val="visible"/>
                                      </p:to>
                                    </p:set>
                                    <p:anim calcmode="lin" valueType="num">
                                      <p:cBhvr>
                                        <p:cTn id="42" dur="500" fill="hold"/>
                                        <p:tgtEl>
                                          <p:spTgt spid="7"/>
                                        </p:tgtEl>
                                        <p:attrNameLst>
                                          <p:attrName>ppt_w</p:attrName>
                                        </p:attrNameLst>
                                      </p:cBhvr>
                                      <p:tavLst>
                                        <p:tav tm="0">
                                          <p:val>
                                            <p:fltVal val="0"/>
                                          </p:val>
                                        </p:tav>
                                        <p:tav tm="100000">
                                          <p:val>
                                            <p:strVal val="#ppt_w"/>
                                          </p:val>
                                        </p:tav>
                                      </p:tavLst>
                                    </p:anim>
                                    <p:anim calcmode="lin" valueType="num">
                                      <p:cBhvr>
                                        <p:cTn id="43" dur="500" fill="hold"/>
                                        <p:tgtEl>
                                          <p:spTgt spid="7"/>
                                        </p:tgtEl>
                                        <p:attrNameLst>
                                          <p:attrName>ppt_h</p:attrName>
                                        </p:attrNameLst>
                                      </p:cBhvr>
                                      <p:tavLst>
                                        <p:tav tm="0">
                                          <p:val>
                                            <p:fltVal val="0"/>
                                          </p:val>
                                        </p:tav>
                                        <p:tav tm="100000">
                                          <p:val>
                                            <p:strVal val="#ppt_h"/>
                                          </p:val>
                                        </p:tav>
                                      </p:tavLst>
                                    </p:anim>
                                    <p:anim calcmode="lin" valueType="num">
                                      <p:cBhvr>
                                        <p:cTn id="44" dur="500" fill="hold"/>
                                        <p:tgtEl>
                                          <p:spTgt spid="7"/>
                                        </p:tgtEl>
                                        <p:attrNameLst>
                                          <p:attrName>style.rotation</p:attrName>
                                        </p:attrNameLst>
                                      </p:cBhvr>
                                      <p:tavLst>
                                        <p:tav tm="0">
                                          <p:val>
                                            <p:fltVal val="90"/>
                                          </p:val>
                                        </p:tav>
                                        <p:tav tm="100000">
                                          <p:val>
                                            <p:fltVal val="0"/>
                                          </p:val>
                                        </p:tav>
                                      </p:tavLst>
                                    </p:anim>
                                    <p:animEffect transition="in" filter="fade">
                                      <p:cBhvr>
                                        <p:cTn id="45" dur="500"/>
                                        <p:tgtEl>
                                          <p:spTgt spid="7"/>
                                        </p:tgtEl>
                                      </p:cBhvr>
                                    </p:animEffect>
                                  </p:childTnLst>
                                </p:cTn>
                              </p:par>
                            </p:childTnLst>
                          </p:cTn>
                        </p:par>
                        <p:par>
                          <p:cTn id="46" fill="hold">
                            <p:stCondLst>
                              <p:cond delay="3000"/>
                            </p:stCondLst>
                            <p:childTnLst>
                              <p:par>
                                <p:cTn id="47" presetID="31" presetClass="entr" presetSubtype="0" fill="hold" grpId="0" nodeType="after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p:cTn id="49" dur="500" fill="hold"/>
                                        <p:tgtEl>
                                          <p:spTgt spid="10"/>
                                        </p:tgtEl>
                                        <p:attrNameLst>
                                          <p:attrName>ppt_w</p:attrName>
                                        </p:attrNameLst>
                                      </p:cBhvr>
                                      <p:tavLst>
                                        <p:tav tm="0">
                                          <p:val>
                                            <p:fltVal val="0"/>
                                          </p:val>
                                        </p:tav>
                                        <p:tav tm="100000">
                                          <p:val>
                                            <p:strVal val="#ppt_w"/>
                                          </p:val>
                                        </p:tav>
                                      </p:tavLst>
                                    </p:anim>
                                    <p:anim calcmode="lin" valueType="num">
                                      <p:cBhvr>
                                        <p:cTn id="50" dur="500" fill="hold"/>
                                        <p:tgtEl>
                                          <p:spTgt spid="10"/>
                                        </p:tgtEl>
                                        <p:attrNameLst>
                                          <p:attrName>ppt_h</p:attrName>
                                        </p:attrNameLst>
                                      </p:cBhvr>
                                      <p:tavLst>
                                        <p:tav tm="0">
                                          <p:val>
                                            <p:fltVal val="0"/>
                                          </p:val>
                                        </p:tav>
                                        <p:tav tm="100000">
                                          <p:val>
                                            <p:strVal val="#ppt_h"/>
                                          </p:val>
                                        </p:tav>
                                      </p:tavLst>
                                    </p:anim>
                                    <p:anim calcmode="lin" valueType="num">
                                      <p:cBhvr>
                                        <p:cTn id="51" dur="500" fill="hold"/>
                                        <p:tgtEl>
                                          <p:spTgt spid="10"/>
                                        </p:tgtEl>
                                        <p:attrNameLst>
                                          <p:attrName>style.rotation</p:attrName>
                                        </p:attrNameLst>
                                      </p:cBhvr>
                                      <p:tavLst>
                                        <p:tav tm="0">
                                          <p:val>
                                            <p:fltVal val="90"/>
                                          </p:val>
                                        </p:tav>
                                        <p:tav tm="100000">
                                          <p:val>
                                            <p:fltVal val="0"/>
                                          </p:val>
                                        </p:tav>
                                      </p:tavLst>
                                    </p:anim>
                                    <p:animEffect transition="in" filter="fade">
                                      <p:cBhvr>
                                        <p:cTn id="52" dur="500"/>
                                        <p:tgtEl>
                                          <p:spTgt spid="10"/>
                                        </p:tgtEl>
                                      </p:cBhvr>
                                    </p:animEffect>
                                  </p:childTnLst>
                                </p:cTn>
                              </p:par>
                            </p:childTnLst>
                          </p:cTn>
                        </p:par>
                        <p:par>
                          <p:cTn id="53" fill="hold">
                            <p:stCondLst>
                              <p:cond delay="3500"/>
                            </p:stCondLst>
                            <p:childTnLst>
                              <p:par>
                                <p:cTn id="54" presetID="31" presetClass="entr" presetSubtype="0" fill="hold" grpId="0" nodeType="afterEffect">
                                  <p:stCondLst>
                                    <p:cond delay="0"/>
                                  </p:stCondLst>
                                  <p:childTnLst>
                                    <p:set>
                                      <p:cBhvr>
                                        <p:cTn id="55" dur="1" fill="hold">
                                          <p:stCondLst>
                                            <p:cond delay="0"/>
                                          </p:stCondLst>
                                        </p:cTn>
                                        <p:tgtEl>
                                          <p:spTgt spid="11"/>
                                        </p:tgtEl>
                                        <p:attrNameLst>
                                          <p:attrName>style.visibility</p:attrName>
                                        </p:attrNameLst>
                                      </p:cBhvr>
                                      <p:to>
                                        <p:strVal val="visible"/>
                                      </p:to>
                                    </p:set>
                                    <p:anim calcmode="lin" valueType="num">
                                      <p:cBhvr>
                                        <p:cTn id="56" dur="500" fill="hold"/>
                                        <p:tgtEl>
                                          <p:spTgt spid="11"/>
                                        </p:tgtEl>
                                        <p:attrNameLst>
                                          <p:attrName>ppt_w</p:attrName>
                                        </p:attrNameLst>
                                      </p:cBhvr>
                                      <p:tavLst>
                                        <p:tav tm="0">
                                          <p:val>
                                            <p:fltVal val="0"/>
                                          </p:val>
                                        </p:tav>
                                        <p:tav tm="100000">
                                          <p:val>
                                            <p:strVal val="#ppt_w"/>
                                          </p:val>
                                        </p:tav>
                                      </p:tavLst>
                                    </p:anim>
                                    <p:anim calcmode="lin" valueType="num">
                                      <p:cBhvr>
                                        <p:cTn id="57" dur="500" fill="hold"/>
                                        <p:tgtEl>
                                          <p:spTgt spid="11"/>
                                        </p:tgtEl>
                                        <p:attrNameLst>
                                          <p:attrName>ppt_h</p:attrName>
                                        </p:attrNameLst>
                                      </p:cBhvr>
                                      <p:tavLst>
                                        <p:tav tm="0">
                                          <p:val>
                                            <p:fltVal val="0"/>
                                          </p:val>
                                        </p:tav>
                                        <p:tav tm="100000">
                                          <p:val>
                                            <p:strVal val="#ppt_h"/>
                                          </p:val>
                                        </p:tav>
                                      </p:tavLst>
                                    </p:anim>
                                    <p:anim calcmode="lin" valueType="num">
                                      <p:cBhvr>
                                        <p:cTn id="58" dur="500" fill="hold"/>
                                        <p:tgtEl>
                                          <p:spTgt spid="11"/>
                                        </p:tgtEl>
                                        <p:attrNameLst>
                                          <p:attrName>style.rotation</p:attrName>
                                        </p:attrNameLst>
                                      </p:cBhvr>
                                      <p:tavLst>
                                        <p:tav tm="0">
                                          <p:val>
                                            <p:fltVal val="90"/>
                                          </p:val>
                                        </p:tav>
                                        <p:tav tm="100000">
                                          <p:val>
                                            <p:fltVal val="0"/>
                                          </p:val>
                                        </p:tav>
                                      </p:tavLst>
                                    </p:anim>
                                    <p:animEffect transition="in" filter="fade">
                                      <p:cBhvr>
                                        <p:cTn id="59" dur="500"/>
                                        <p:tgtEl>
                                          <p:spTgt spid="11"/>
                                        </p:tgtEl>
                                      </p:cBhvr>
                                    </p:animEffect>
                                  </p:childTnLst>
                                </p:cTn>
                              </p:par>
                            </p:childTnLst>
                          </p:cTn>
                        </p:par>
                        <p:par>
                          <p:cTn id="60" fill="hold">
                            <p:stCondLst>
                              <p:cond delay="4000"/>
                            </p:stCondLst>
                            <p:childTnLst>
                              <p:par>
                                <p:cTn id="61" presetID="31" presetClass="entr" presetSubtype="0" fill="hold" grpId="0" nodeType="afterEffect">
                                  <p:stCondLst>
                                    <p:cond delay="0"/>
                                  </p:stCondLst>
                                  <p:childTnLst>
                                    <p:set>
                                      <p:cBhvr>
                                        <p:cTn id="62" dur="1" fill="hold">
                                          <p:stCondLst>
                                            <p:cond delay="0"/>
                                          </p:stCondLst>
                                        </p:cTn>
                                        <p:tgtEl>
                                          <p:spTgt spid="12"/>
                                        </p:tgtEl>
                                        <p:attrNameLst>
                                          <p:attrName>style.visibility</p:attrName>
                                        </p:attrNameLst>
                                      </p:cBhvr>
                                      <p:to>
                                        <p:strVal val="visible"/>
                                      </p:to>
                                    </p:set>
                                    <p:anim calcmode="lin" valueType="num">
                                      <p:cBhvr>
                                        <p:cTn id="63" dur="500" fill="hold"/>
                                        <p:tgtEl>
                                          <p:spTgt spid="12"/>
                                        </p:tgtEl>
                                        <p:attrNameLst>
                                          <p:attrName>ppt_w</p:attrName>
                                        </p:attrNameLst>
                                      </p:cBhvr>
                                      <p:tavLst>
                                        <p:tav tm="0">
                                          <p:val>
                                            <p:fltVal val="0"/>
                                          </p:val>
                                        </p:tav>
                                        <p:tav tm="100000">
                                          <p:val>
                                            <p:strVal val="#ppt_w"/>
                                          </p:val>
                                        </p:tav>
                                      </p:tavLst>
                                    </p:anim>
                                    <p:anim calcmode="lin" valueType="num">
                                      <p:cBhvr>
                                        <p:cTn id="64" dur="500" fill="hold"/>
                                        <p:tgtEl>
                                          <p:spTgt spid="12"/>
                                        </p:tgtEl>
                                        <p:attrNameLst>
                                          <p:attrName>ppt_h</p:attrName>
                                        </p:attrNameLst>
                                      </p:cBhvr>
                                      <p:tavLst>
                                        <p:tav tm="0">
                                          <p:val>
                                            <p:fltVal val="0"/>
                                          </p:val>
                                        </p:tav>
                                        <p:tav tm="100000">
                                          <p:val>
                                            <p:strVal val="#ppt_h"/>
                                          </p:val>
                                        </p:tav>
                                      </p:tavLst>
                                    </p:anim>
                                    <p:anim calcmode="lin" valueType="num">
                                      <p:cBhvr>
                                        <p:cTn id="65" dur="500" fill="hold"/>
                                        <p:tgtEl>
                                          <p:spTgt spid="12"/>
                                        </p:tgtEl>
                                        <p:attrNameLst>
                                          <p:attrName>style.rotation</p:attrName>
                                        </p:attrNameLst>
                                      </p:cBhvr>
                                      <p:tavLst>
                                        <p:tav tm="0">
                                          <p:val>
                                            <p:fltVal val="90"/>
                                          </p:val>
                                        </p:tav>
                                        <p:tav tm="100000">
                                          <p:val>
                                            <p:fltVal val="0"/>
                                          </p:val>
                                        </p:tav>
                                      </p:tavLst>
                                    </p:anim>
                                    <p:animEffect transition="in" filter="fade">
                                      <p:cBhvr>
                                        <p:cTn id="66" dur="500"/>
                                        <p:tgtEl>
                                          <p:spTgt spid="12"/>
                                        </p:tgtEl>
                                      </p:cBhvr>
                                    </p:animEffect>
                                  </p:childTnLst>
                                </p:cTn>
                              </p:par>
                            </p:childTnLst>
                          </p:cTn>
                        </p:par>
                        <p:par>
                          <p:cTn id="67" fill="hold">
                            <p:stCondLst>
                              <p:cond delay="4500"/>
                            </p:stCondLst>
                            <p:childTnLst>
                              <p:par>
                                <p:cTn id="68" presetID="31" presetClass="entr" presetSubtype="0" fill="hold" grpId="0" nodeType="afterEffect">
                                  <p:stCondLst>
                                    <p:cond delay="0"/>
                                  </p:stCondLst>
                                  <p:childTnLst>
                                    <p:set>
                                      <p:cBhvr>
                                        <p:cTn id="69" dur="1" fill="hold">
                                          <p:stCondLst>
                                            <p:cond delay="0"/>
                                          </p:stCondLst>
                                        </p:cTn>
                                        <p:tgtEl>
                                          <p:spTgt spid="14"/>
                                        </p:tgtEl>
                                        <p:attrNameLst>
                                          <p:attrName>style.visibility</p:attrName>
                                        </p:attrNameLst>
                                      </p:cBhvr>
                                      <p:to>
                                        <p:strVal val="visible"/>
                                      </p:to>
                                    </p:set>
                                    <p:anim calcmode="lin" valueType="num">
                                      <p:cBhvr>
                                        <p:cTn id="70" dur="500" fill="hold"/>
                                        <p:tgtEl>
                                          <p:spTgt spid="14"/>
                                        </p:tgtEl>
                                        <p:attrNameLst>
                                          <p:attrName>ppt_w</p:attrName>
                                        </p:attrNameLst>
                                      </p:cBhvr>
                                      <p:tavLst>
                                        <p:tav tm="0">
                                          <p:val>
                                            <p:fltVal val="0"/>
                                          </p:val>
                                        </p:tav>
                                        <p:tav tm="100000">
                                          <p:val>
                                            <p:strVal val="#ppt_w"/>
                                          </p:val>
                                        </p:tav>
                                      </p:tavLst>
                                    </p:anim>
                                    <p:anim calcmode="lin" valueType="num">
                                      <p:cBhvr>
                                        <p:cTn id="71" dur="500" fill="hold"/>
                                        <p:tgtEl>
                                          <p:spTgt spid="14"/>
                                        </p:tgtEl>
                                        <p:attrNameLst>
                                          <p:attrName>ppt_h</p:attrName>
                                        </p:attrNameLst>
                                      </p:cBhvr>
                                      <p:tavLst>
                                        <p:tav tm="0">
                                          <p:val>
                                            <p:fltVal val="0"/>
                                          </p:val>
                                        </p:tav>
                                        <p:tav tm="100000">
                                          <p:val>
                                            <p:strVal val="#ppt_h"/>
                                          </p:val>
                                        </p:tav>
                                      </p:tavLst>
                                    </p:anim>
                                    <p:anim calcmode="lin" valueType="num">
                                      <p:cBhvr>
                                        <p:cTn id="72" dur="500" fill="hold"/>
                                        <p:tgtEl>
                                          <p:spTgt spid="14"/>
                                        </p:tgtEl>
                                        <p:attrNameLst>
                                          <p:attrName>style.rotation</p:attrName>
                                        </p:attrNameLst>
                                      </p:cBhvr>
                                      <p:tavLst>
                                        <p:tav tm="0">
                                          <p:val>
                                            <p:fltVal val="90"/>
                                          </p:val>
                                        </p:tav>
                                        <p:tav tm="100000">
                                          <p:val>
                                            <p:fltVal val="0"/>
                                          </p:val>
                                        </p:tav>
                                      </p:tavLst>
                                    </p:anim>
                                    <p:animEffect transition="in" filter="fade">
                                      <p:cBhvr>
                                        <p:cTn id="73" dur="500"/>
                                        <p:tgtEl>
                                          <p:spTgt spid="14"/>
                                        </p:tgtEl>
                                      </p:cBhvr>
                                    </p:animEffect>
                                  </p:childTnLst>
                                </p:cTn>
                              </p:par>
                            </p:childTnLst>
                          </p:cTn>
                        </p:par>
                        <p:par>
                          <p:cTn id="74" fill="hold">
                            <p:stCondLst>
                              <p:cond delay="5000"/>
                            </p:stCondLst>
                            <p:childTnLst>
                              <p:par>
                                <p:cTn id="75" presetID="31" presetClass="entr" presetSubtype="0" fill="hold" grpId="0" nodeType="afterEffect">
                                  <p:stCondLst>
                                    <p:cond delay="0"/>
                                  </p:stCondLst>
                                  <p:childTnLst>
                                    <p:set>
                                      <p:cBhvr>
                                        <p:cTn id="76" dur="1" fill="hold">
                                          <p:stCondLst>
                                            <p:cond delay="0"/>
                                          </p:stCondLst>
                                        </p:cTn>
                                        <p:tgtEl>
                                          <p:spTgt spid="13"/>
                                        </p:tgtEl>
                                        <p:attrNameLst>
                                          <p:attrName>style.visibility</p:attrName>
                                        </p:attrNameLst>
                                      </p:cBhvr>
                                      <p:to>
                                        <p:strVal val="visible"/>
                                      </p:to>
                                    </p:set>
                                    <p:anim calcmode="lin" valueType="num">
                                      <p:cBhvr>
                                        <p:cTn id="77" dur="500" fill="hold"/>
                                        <p:tgtEl>
                                          <p:spTgt spid="13"/>
                                        </p:tgtEl>
                                        <p:attrNameLst>
                                          <p:attrName>ppt_w</p:attrName>
                                        </p:attrNameLst>
                                      </p:cBhvr>
                                      <p:tavLst>
                                        <p:tav tm="0">
                                          <p:val>
                                            <p:fltVal val="0"/>
                                          </p:val>
                                        </p:tav>
                                        <p:tav tm="100000">
                                          <p:val>
                                            <p:strVal val="#ppt_w"/>
                                          </p:val>
                                        </p:tav>
                                      </p:tavLst>
                                    </p:anim>
                                    <p:anim calcmode="lin" valueType="num">
                                      <p:cBhvr>
                                        <p:cTn id="78" dur="500" fill="hold"/>
                                        <p:tgtEl>
                                          <p:spTgt spid="13"/>
                                        </p:tgtEl>
                                        <p:attrNameLst>
                                          <p:attrName>ppt_h</p:attrName>
                                        </p:attrNameLst>
                                      </p:cBhvr>
                                      <p:tavLst>
                                        <p:tav tm="0">
                                          <p:val>
                                            <p:fltVal val="0"/>
                                          </p:val>
                                        </p:tav>
                                        <p:tav tm="100000">
                                          <p:val>
                                            <p:strVal val="#ppt_h"/>
                                          </p:val>
                                        </p:tav>
                                      </p:tavLst>
                                    </p:anim>
                                    <p:anim calcmode="lin" valueType="num">
                                      <p:cBhvr>
                                        <p:cTn id="79" dur="500" fill="hold"/>
                                        <p:tgtEl>
                                          <p:spTgt spid="13"/>
                                        </p:tgtEl>
                                        <p:attrNameLst>
                                          <p:attrName>style.rotation</p:attrName>
                                        </p:attrNameLst>
                                      </p:cBhvr>
                                      <p:tavLst>
                                        <p:tav tm="0">
                                          <p:val>
                                            <p:fltVal val="90"/>
                                          </p:val>
                                        </p:tav>
                                        <p:tav tm="100000">
                                          <p:val>
                                            <p:fltVal val="0"/>
                                          </p:val>
                                        </p:tav>
                                      </p:tavLst>
                                    </p:anim>
                                    <p:animEffect transition="in" filter="fade">
                                      <p:cBhvr>
                                        <p:cTn id="80" dur="500"/>
                                        <p:tgtEl>
                                          <p:spTgt spid="13"/>
                                        </p:tgtEl>
                                      </p:cBhvr>
                                    </p:animEffect>
                                  </p:childTnLst>
                                </p:cTn>
                              </p:par>
                            </p:childTnLst>
                          </p:cTn>
                        </p:par>
                        <p:par>
                          <p:cTn id="81" fill="hold">
                            <p:stCondLst>
                              <p:cond delay="5500"/>
                            </p:stCondLst>
                            <p:childTnLst>
                              <p:par>
                                <p:cTn id="82" presetID="31" presetClass="entr" presetSubtype="0" fill="hold" grpId="0" nodeType="afterEffect">
                                  <p:stCondLst>
                                    <p:cond delay="0"/>
                                  </p:stCondLst>
                                  <p:childTnLst>
                                    <p:set>
                                      <p:cBhvr>
                                        <p:cTn id="83" dur="1" fill="hold">
                                          <p:stCondLst>
                                            <p:cond delay="0"/>
                                          </p:stCondLst>
                                        </p:cTn>
                                        <p:tgtEl>
                                          <p:spTgt spid="15"/>
                                        </p:tgtEl>
                                        <p:attrNameLst>
                                          <p:attrName>style.visibility</p:attrName>
                                        </p:attrNameLst>
                                      </p:cBhvr>
                                      <p:to>
                                        <p:strVal val="visible"/>
                                      </p:to>
                                    </p:set>
                                    <p:anim calcmode="lin" valueType="num">
                                      <p:cBhvr>
                                        <p:cTn id="84" dur="1000" fill="hold"/>
                                        <p:tgtEl>
                                          <p:spTgt spid="15"/>
                                        </p:tgtEl>
                                        <p:attrNameLst>
                                          <p:attrName>ppt_w</p:attrName>
                                        </p:attrNameLst>
                                      </p:cBhvr>
                                      <p:tavLst>
                                        <p:tav tm="0">
                                          <p:val>
                                            <p:fltVal val="0"/>
                                          </p:val>
                                        </p:tav>
                                        <p:tav tm="100000">
                                          <p:val>
                                            <p:strVal val="#ppt_w"/>
                                          </p:val>
                                        </p:tav>
                                      </p:tavLst>
                                    </p:anim>
                                    <p:anim calcmode="lin" valueType="num">
                                      <p:cBhvr>
                                        <p:cTn id="85" dur="1000" fill="hold"/>
                                        <p:tgtEl>
                                          <p:spTgt spid="15"/>
                                        </p:tgtEl>
                                        <p:attrNameLst>
                                          <p:attrName>ppt_h</p:attrName>
                                        </p:attrNameLst>
                                      </p:cBhvr>
                                      <p:tavLst>
                                        <p:tav tm="0">
                                          <p:val>
                                            <p:fltVal val="0"/>
                                          </p:val>
                                        </p:tav>
                                        <p:tav tm="100000">
                                          <p:val>
                                            <p:strVal val="#ppt_h"/>
                                          </p:val>
                                        </p:tav>
                                      </p:tavLst>
                                    </p:anim>
                                    <p:anim calcmode="lin" valueType="num">
                                      <p:cBhvr>
                                        <p:cTn id="86" dur="1000" fill="hold"/>
                                        <p:tgtEl>
                                          <p:spTgt spid="15"/>
                                        </p:tgtEl>
                                        <p:attrNameLst>
                                          <p:attrName>style.rotation</p:attrName>
                                        </p:attrNameLst>
                                      </p:cBhvr>
                                      <p:tavLst>
                                        <p:tav tm="0">
                                          <p:val>
                                            <p:fltVal val="90"/>
                                          </p:val>
                                        </p:tav>
                                        <p:tav tm="100000">
                                          <p:val>
                                            <p:fltVal val="0"/>
                                          </p:val>
                                        </p:tav>
                                      </p:tavLst>
                                    </p:anim>
                                    <p:animEffect transition="in" filter="fade">
                                      <p:cBhvr>
                                        <p:cTn id="87" dur="1000"/>
                                        <p:tgtEl>
                                          <p:spTgt spid="15"/>
                                        </p:tgtEl>
                                      </p:cBhvr>
                                    </p:animEffect>
                                  </p:childTnLst>
                                </p:cTn>
                              </p:par>
                            </p:childTnLst>
                          </p:cTn>
                        </p:par>
                        <p:par>
                          <p:cTn id="88" fill="hold">
                            <p:stCondLst>
                              <p:cond delay="6500"/>
                            </p:stCondLst>
                            <p:childTnLst>
                              <p:par>
                                <p:cTn id="89" presetID="31" presetClass="entr" presetSubtype="0" fill="hold" grpId="0" nodeType="afterEffect">
                                  <p:stCondLst>
                                    <p:cond delay="0"/>
                                  </p:stCondLst>
                                  <p:childTnLst>
                                    <p:set>
                                      <p:cBhvr>
                                        <p:cTn id="90" dur="1" fill="hold">
                                          <p:stCondLst>
                                            <p:cond delay="0"/>
                                          </p:stCondLst>
                                        </p:cTn>
                                        <p:tgtEl>
                                          <p:spTgt spid="17"/>
                                        </p:tgtEl>
                                        <p:attrNameLst>
                                          <p:attrName>style.visibility</p:attrName>
                                        </p:attrNameLst>
                                      </p:cBhvr>
                                      <p:to>
                                        <p:strVal val="visible"/>
                                      </p:to>
                                    </p:set>
                                    <p:anim calcmode="lin" valueType="num">
                                      <p:cBhvr>
                                        <p:cTn id="91" dur="500" fill="hold"/>
                                        <p:tgtEl>
                                          <p:spTgt spid="17"/>
                                        </p:tgtEl>
                                        <p:attrNameLst>
                                          <p:attrName>ppt_w</p:attrName>
                                        </p:attrNameLst>
                                      </p:cBhvr>
                                      <p:tavLst>
                                        <p:tav tm="0">
                                          <p:val>
                                            <p:fltVal val="0"/>
                                          </p:val>
                                        </p:tav>
                                        <p:tav tm="100000">
                                          <p:val>
                                            <p:strVal val="#ppt_w"/>
                                          </p:val>
                                        </p:tav>
                                      </p:tavLst>
                                    </p:anim>
                                    <p:anim calcmode="lin" valueType="num">
                                      <p:cBhvr>
                                        <p:cTn id="92" dur="500" fill="hold"/>
                                        <p:tgtEl>
                                          <p:spTgt spid="17"/>
                                        </p:tgtEl>
                                        <p:attrNameLst>
                                          <p:attrName>ppt_h</p:attrName>
                                        </p:attrNameLst>
                                      </p:cBhvr>
                                      <p:tavLst>
                                        <p:tav tm="0">
                                          <p:val>
                                            <p:fltVal val="0"/>
                                          </p:val>
                                        </p:tav>
                                        <p:tav tm="100000">
                                          <p:val>
                                            <p:strVal val="#ppt_h"/>
                                          </p:val>
                                        </p:tav>
                                      </p:tavLst>
                                    </p:anim>
                                    <p:anim calcmode="lin" valueType="num">
                                      <p:cBhvr>
                                        <p:cTn id="93" dur="500" fill="hold"/>
                                        <p:tgtEl>
                                          <p:spTgt spid="17"/>
                                        </p:tgtEl>
                                        <p:attrNameLst>
                                          <p:attrName>style.rotation</p:attrName>
                                        </p:attrNameLst>
                                      </p:cBhvr>
                                      <p:tavLst>
                                        <p:tav tm="0">
                                          <p:val>
                                            <p:fltVal val="90"/>
                                          </p:val>
                                        </p:tav>
                                        <p:tav tm="100000">
                                          <p:val>
                                            <p:fltVal val="0"/>
                                          </p:val>
                                        </p:tav>
                                      </p:tavLst>
                                    </p:anim>
                                    <p:animEffect transition="in" filter="fade">
                                      <p:cBhvr>
                                        <p:cTn id="94" dur="500"/>
                                        <p:tgtEl>
                                          <p:spTgt spid="17"/>
                                        </p:tgtEl>
                                      </p:cBhvr>
                                    </p:animEffect>
                                  </p:childTnLst>
                                </p:cTn>
                              </p:par>
                            </p:childTnLst>
                          </p:cTn>
                        </p:par>
                        <p:par>
                          <p:cTn id="95" fill="hold">
                            <p:stCondLst>
                              <p:cond delay="7000"/>
                            </p:stCondLst>
                            <p:childTnLst>
                              <p:par>
                                <p:cTn id="96" presetID="31" presetClass="entr" presetSubtype="0" fill="hold" grpId="0" nodeType="afterEffect">
                                  <p:stCondLst>
                                    <p:cond delay="0"/>
                                  </p:stCondLst>
                                  <p:childTnLst>
                                    <p:set>
                                      <p:cBhvr>
                                        <p:cTn id="97" dur="1" fill="hold">
                                          <p:stCondLst>
                                            <p:cond delay="0"/>
                                          </p:stCondLst>
                                        </p:cTn>
                                        <p:tgtEl>
                                          <p:spTgt spid="19"/>
                                        </p:tgtEl>
                                        <p:attrNameLst>
                                          <p:attrName>style.visibility</p:attrName>
                                        </p:attrNameLst>
                                      </p:cBhvr>
                                      <p:to>
                                        <p:strVal val="visible"/>
                                      </p:to>
                                    </p:set>
                                    <p:anim calcmode="lin" valueType="num">
                                      <p:cBhvr>
                                        <p:cTn id="98" dur="500" fill="hold"/>
                                        <p:tgtEl>
                                          <p:spTgt spid="19"/>
                                        </p:tgtEl>
                                        <p:attrNameLst>
                                          <p:attrName>ppt_w</p:attrName>
                                        </p:attrNameLst>
                                      </p:cBhvr>
                                      <p:tavLst>
                                        <p:tav tm="0">
                                          <p:val>
                                            <p:fltVal val="0"/>
                                          </p:val>
                                        </p:tav>
                                        <p:tav tm="100000">
                                          <p:val>
                                            <p:strVal val="#ppt_w"/>
                                          </p:val>
                                        </p:tav>
                                      </p:tavLst>
                                    </p:anim>
                                    <p:anim calcmode="lin" valueType="num">
                                      <p:cBhvr>
                                        <p:cTn id="99" dur="500" fill="hold"/>
                                        <p:tgtEl>
                                          <p:spTgt spid="19"/>
                                        </p:tgtEl>
                                        <p:attrNameLst>
                                          <p:attrName>ppt_h</p:attrName>
                                        </p:attrNameLst>
                                      </p:cBhvr>
                                      <p:tavLst>
                                        <p:tav tm="0">
                                          <p:val>
                                            <p:fltVal val="0"/>
                                          </p:val>
                                        </p:tav>
                                        <p:tav tm="100000">
                                          <p:val>
                                            <p:strVal val="#ppt_h"/>
                                          </p:val>
                                        </p:tav>
                                      </p:tavLst>
                                    </p:anim>
                                    <p:anim calcmode="lin" valueType="num">
                                      <p:cBhvr>
                                        <p:cTn id="100" dur="500" fill="hold"/>
                                        <p:tgtEl>
                                          <p:spTgt spid="19"/>
                                        </p:tgtEl>
                                        <p:attrNameLst>
                                          <p:attrName>style.rotation</p:attrName>
                                        </p:attrNameLst>
                                      </p:cBhvr>
                                      <p:tavLst>
                                        <p:tav tm="0">
                                          <p:val>
                                            <p:fltVal val="90"/>
                                          </p:val>
                                        </p:tav>
                                        <p:tav tm="100000">
                                          <p:val>
                                            <p:fltVal val="0"/>
                                          </p:val>
                                        </p:tav>
                                      </p:tavLst>
                                    </p:anim>
                                    <p:animEffect transition="in" filter="fade">
                                      <p:cBhvr>
                                        <p:cTn id="101" dur="500"/>
                                        <p:tgtEl>
                                          <p:spTgt spid="19"/>
                                        </p:tgtEl>
                                      </p:cBhvr>
                                    </p:animEffect>
                                  </p:childTnLst>
                                </p:cTn>
                              </p:par>
                            </p:childTnLst>
                          </p:cTn>
                        </p:par>
                        <p:par>
                          <p:cTn id="102" fill="hold">
                            <p:stCondLst>
                              <p:cond delay="7500"/>
                            </p:stCondLst>
                            <p:childTnLst>
                              <p:par>
                                <p:cTn id="103" presetID="31" presetClass="entr" presetSubtype="0" fill="hold" grpId="0" nodeType="afterEffect">
                                  <p:stCondLst>
                                    <p:cond delay="0"/>
                                  </p:stCondLst>
                                  <p:childTnLst>
                                    <p:set>
                                      <p:cBhvr>
                                        <p:cTn id="104" dur="1" fill="hold">
                                          <p:stCondLst>
                                            <p:cond delay="0"/>
                                          </p:stCondLst>
                                        </p:cTn>
                                        <p:tgtEl>
                                          <p:spTgt spid="21"/>
                                        </p:tgtEl>
                                        <p:attrNameLst>
                                          <p:attrName>style.visibility</p:attrName>
                                        </p:attrNameLst>
                                      </p:cBhvr>
                                      <p:to>
                                        <p:strVal val="visible"/>
                                      </p:to>
                                    </p:set>
                                    <p:anim calcmode="lin" valueType="num">
                                      <p:cBhvr>
                                        <p:cTn id="105" dur="500" fill="hold"/>
                                        <p:tgtEl>
                                          <p:spTgt spid="21"/>
                                        </p:tgtEl>
                                        <p:attrNameLst>
                                          <p:attrName>ppt_w</p:attrName>
                                        </p:attrNameLst>
                                      </p:cBhvr>
                                      <p:tavLst>
                                        <p:tav tm="0">
                                          <p:val>
                                            <p:fltVal val="0"/>
                                          </p:val>
                                        </p:tav>
                                        <p:tav tm="100000">
                                          <p:val>
                                            <p:strVal val="#ppt_w"/>
                                          </p:val>
                                        </p:tav>
                                      </p:tavLst>
                                    </p:anim>
                                    <p:anim calcmode="lin" valueType="num">
                                      <p:cBhvr>
                                        <p:cTn id="106" dur="500" fill="hold"/>
                                        <p:tgtEl>
                                          <p:spTgt spid="21"/>
                                        </p:tgtEl>
                                        <p:attrNameLst>
                                          <p:attrName>ppt_h</p:attrName>
                                        </p:attrNameLst>
                                      </p:cBhvr>
                                      <p:tavLst>
                                        <p:tav tm="0">
                                          <p:val>
                                            <p:fltVal val="0"/>
                                          </p:val>
                                        </p:tav>
                                        <p:tav tm="100000">
                                          <p:val>
                                            <p:strVal val="#ppt_h"/>
                                          </p:val>
                                        </p:tav>
                                      </p:tavLst>
                                    </p:anim>
                                    <p:anim calcmode="lin" valueType="num">
                                      <p:cBhvr>
                                        <p:cTn id="107" dur="500" fill="hold"/>
                                        <p:tgtEl>
                                          <p:spTgt spid="21"/>
                                        </p:tgtEl>
                                        <p:attrNameLst>
                                          <p:attrName>style.rotation</p:attrName>
                                        </p:attrNameLst>
                                      </p:cBhvr>
                                      <p:tavLst>
                                        <p:tav tm="0">
                                          <p:val>
                                            <p:fltVal val="90"/>
                                          </p:val>
                                        </p:tav>
                                        <p:tav tm="100000">
                                          <p:val>
                                            <p:fltVal val="0"/>
                                          </p:val>
                                        </p:tav>
                                      </p:tavLst>
                                    </p:anim>
                                    <p:animEffect transition="in" filter="fade">
                                      <p:cBhvr>
                                        <p:cTn id="108" dur="500"/>
                                        <p:tgtEl>
                                          <p:spTgt spid="21"/>
                                        </p:tgtEl>
                                      </p:cBhvr>
                                    </p:animEffect>
                                  </p:childTnLst>
                                </p:cTn>
                              </p:par>
                            </p:childTnLst>
                          </p:cTn>
                        </p:par>
                        <p:par>
                          <p:cTn id="109" fill="hold">
                            <p:stCondLst>
                              <p:cond delay="8000"/>
                            </p:stCondLst>
                            <p:childTnLst>
                              <p:par>
                                <p:cTn id="110" presetID="31" presetClass="entr" presetSubtype="0" fill="hold" grpId="0" nodeType="afterEffect">
                                  <p:stCondLst>
                                    <p:cond delay="0"/>
                                  </p:stCondLst>
                                  <p:childTnLst>
                                    <p:set>
                                      <p:cBhvr>
                                        <p:cTn id="111" dur="1" fill="hold">
                                          <p:stCondLst>
                                            <p:cond delay="0"/>
                                          </p:stCondLst>
                                        </p:cTn>
                                        <p:tgtEl>
                                          <p:spTgt spid="16"/>
                                        </p:tgtEl>
                                        <p:attrNameLst>
                                          <p:attrName>style.visibility</p:attrName>
                                        </p:attrNameLst>
                                      </p:cBhvr>
                                      <p:to>
                                        <p:strVal val="visible"/>
                                      </p:to>
                                    </p:set>
                                    <p:anim calcmode="lin" valueType="num">
                                      <p:cBhvr>
                                        <p:cTn id="112" dur="500" fill="hold"/>
                                        <p:tgtEl>
                                          <p:spTgt spid="16"/>
                                        </p:tgtEl>
                                        <p:attrNameLst>
                                          <p:attrName>ppt_w</p:attrName>
                                        </p:attrNameLst>
                                      </p:cBhvr>
                                      <p:tavLst>
                                        <p:tav tm="0">
                                          <p:val>
                                            <p:fltVal val="0"/>
                                          </p:val>
                                        </p:tav>
                                        <p:tav tm="100000">
                                          <p:val>
                                            <p:strVal val="#ppt_w"/>
                                          </p:val>
                                        </p:tav>
                                      </p:tavLst>
                                    </p:anim>
                                    <p:anim calcmode="lin" valueType="num">
                                      <p:cBhvr>
                                        <p:cTn id="113" dur="500" fill="hold"/>
                                        <p:tgtEl>
                                          <p:spTgt spid="16"/>
                                        </p:tgtEl>
                                        <p:attrNameLst>
                                          <p:attrName>ppt_h</p:attrName>
                                        </p:attrNameLst>
                                      </p:cBhvr>
                                      <p:tavLst>
                                        <p:tav tm="0">
                                          <p:val>
                                            <p:fltVal val="0"/>
                                          </p:val>
                                        </p:tav>
                                        <p:tav tm="100000">
                                          <p:val>
                                            <p:strVal val="#ppt_h"/>
                                          </p:val>
                                        </p:tav>
                                      </p:tavLst>
                                    </p:anim>
                                    <p:anim calcmode="lin" valueType="num">
                                      <p:cBhvr>
                                        <p:cTn id="114" dur="500" fill="hold"/>
                                        <p:tgtEl>
                                          <p:spTgt spid="16"/>
                                        </p:tgtEl>
                                        <p:attrNameLst>
                                          <p:attrName>style.rotation</p:attrName>
                                        </p:attrNameLst>
                                      </p:cBhvr>
                                      <p:tavLst>
                                        <p:tav tm="0">
                                          <p:val>
                                            <p:fltVal val="90"/>
                                          </p:val>
                                        </p:tav>
                                        <p:tav tm="100000">
                                          <p:val>
                                            <p:fltVal val="0"/>
                                          </p:val>
                                        </p:tav>
                                      </p:tavLst>
                                    </p:anim>
                                    <p:animEffect transition="in" filter="fade">
                                      <p:cBhvr>
                                        <p:cTn id="115" dur="500"/>
                                        <p:tgtEl>
                                          <p:spTgt spid="16"/>
                                        </p:tgtEl>
                                      </p:cBhvr>
                                    </p:animEffect>
                                  </p:childTnLst>
                                </p:cTn>
                              </p:par>
                            </p:childTnLst>
                          </p:cTn>
                        </p:par>
                        <p:par>
                          <p:cTn id="116" fill="hold">
                            <p:stCondLst>
                              <p:cond delay="8500"/>
                            </p:stCondLst>
                            <p:childTnLst>
                              <p:par>
                                <p:cTn id="117" presetID="31" presetClass="entr" presetSubtype="0" fill="hold" grpId="0" nodeType="afterEffect">
                                  <p:stCondLst>
                                    <p:cond delay="0"/>
                                  </p:stCondLst>
                                  <p:childTnLst>
                                    <p:set>
                                      <p:cBhvr>
                                        <p:cTn id="118" dur="1" fill="hold">
                                          <p:stCondLst>
                                            <p:cond delay="0"/>
                                          </p:stCondLst>
                                        </p:cTn>
                                        <p:tgtEl>
                                          <p:spTgt spid="20"/>
                                        </p:tgtEl>
                                        <p:attrNameLst>
                                          <p:attrName>style.visibility</p:attrName>
                                        </p:attrNameLst>
                                      </p:cBhvr>
                                      <p:to>
                                        <p:strVal val="visible"/>
                                      </p:to>
                                    </p:set>
                                    <p:anim calcmode="lin" valueType="num">
                                      <p:cBhvr>
                                        <p:cTn id="119" dur="500" fill="hold"/>
                                        <p:tgtEl>
                                          <p:spTgt spid="20"/>
                                        </p:tgtEl>
                                        <p:attrNameLst>
                                          <p:attrName>ppt_w</p:attrName>
                                        </p:attrNameLst>
                                      </p:cBhvr>
                                      <p:tavLst>
                                        <p:tav tm="0">
                                          <p:val>
                                            <p:fltVal val="0"/>
                                          </p:val>
                                        </p:tav>
                                        <p:tav tm="100000">
                                          <p:val>
                                            <p:strVal val="#ppt_w"/>
                                          </p:val>
                                        </p:tav>
                                      </p:tavLst>
                                    </p:anim>
                                    <p:anim calcmode="lin" valueType="num">
                                      <p:cBhvr>
                                        <p:cTn id="120" dur="500" fill="hold"/>
                                        <p:tgtEl>
                                          <p:spTgt spid="20"/>
                                        </p:tgtEl>
                                        <p:attrNameLst>
                                          <p:attrName>ppt_h</p:attrName>
                                        </p:attrNameLst>
                                      </p:cBhvr>
                                      <p:tavLst>
                                        <p:tav tm="0">
                                          <p:val>
                                            <p:fltVal val="0"/>
                                          </p:val>
                                        </p:tav>
                                        <p:tav tm="100000">
                                          <p:val>
                                            <p:strVal val="#ppt_h"/>
                                          </p:val>
                                        </p:tav>
                                      </p:tavLst>
                                    </p:anim>
                                    <p:anim calcmode="lin" valueType="num">
                                      <p:cBhvr>
                                        <p:cTn id="121" dur="500" fill="hold"/>
                                        <p:tgtEl>
                                          <p:spTgt spid="20"/>
                                        </p:tgtEl>
                                        <p:attrNameLst>
                                          <p:attrName>style.rotation</p:attrName>
                                        </p:attrNameLst>
                                      </p:cBhvr>
                                      <p:tavLst>
                                        <p:tav tm="0">
                                          <p:val>
                                            <p:fltVal val="90"/>
                                          </p:val>
                                        </p:tav>
                                        <p:tav tm="100000">
                                          <p:val>
                                            <p:fltVal val="0"/>
                                          </p:val>
                                        </p:tav>
                                      </p:tavLst>
                                    </p:anim>
                                    <p:animEffect transition="in" filter="fade">
                                      <p:cBhvr>
                                        <p:cTn id="122" dur="500"/>
                                        <p:tgtEl>
                                          <p:spTgt spid="20"/>
                                        </p:tgtEl>
                                      </p:cBhvr>
                                    </p:animEffect>
                                  </p:childTnLst>
                                </p:cTn>
                              </p:par>
                            </p:childTnLst>
                          </p:cTn>
                        </p:par>
                        <p:par>
                          <p:cTn id="123" fill="hold">
                            <p:stCondLst>
                              <p:cond delay="9000"/>
                            </p:stCondLst>
                            <p:childTnLst>
                              <p:par>
                                <p:cTn id="124" presetID="31" presetClass="entr" presetSubtype="0" fill="hold" grpId="0" nodeType="afterEffect">
                                  <p:stCondLst>
                                    <p:cond delay="0"/>
                                  </p:stCondLst>
                                  <p:childTnLst>
                                    <p:set>
                                      <p:cBhvr>
                                        <p:cTn id="125" dur="1" fill="hold">
                                          <p:stCondLst>
                                            <p:cond delay="0"/>
                                          </p:stCondLst>
                                        </p:cTn>
                                        <p:tgtEl>
                                          <p:spTgt spid="22"/>
                                        </p:tgtEl>
                                        <p:attrNameLst>
                                          <p:attrName>style.visibility</p:attrName>
                                        </p:attrNameLst>
                                      </p:cBhvr>
                                      <p:to>
                                        <p:strVal val="visible"/>
                                      </p:to>
                                    </p:set>
                                    <p:anim calcmode="lin" valueType="num">
                                      <p:cBhvr>
                                        <p:cTn id="126" dur="500" fill="hold"/>
                                        <p:tgtEl>
                                          <p:spTgt spid="22"/>
                                        </p:tgtEl>
                                        <p:attrNameLst>
                                          <p:attrName>ppt_w</p:attrName>
                                        </p:attrNameLst>
                                      </p:cBhvr>
                                      <p:tavLst>
                                        <p:tav tm="0">
                                          <p:val>
                                            <p:fltVal val="0"/>
                                          </p:val>
                                        </p:tav>
                                        <p:tav tm="100000">
                                          <p:val>
                                            <p:strVal val="#ppt_w"/>
                                          </p:val>
                                        </p:tav>
                                      </p:tavLst>
                                    </p:anim>
                                    <p:anim calcmode="lin" valueType="num">
                                      <p:cBhvr>
                                        <p:cTn id="127" dur="500" fill="hold"/>
                                        <p:tgtEl>
                                          <p:spTgt spid="22"/>
                                        </p:tgtEl>
                                        <p:attrNameLst>
                                          <p:attrName>ppt_h</p:attrName>
                                        </p:attrNameLst>
                                      </p:cBhvr>
                                      <p:tavLst>
                                        <p:tav tm="0">
                                          <p:val>
                                            <p:fltVal val="0"/>
                                          </p:val>
                                        </p:tav>
                                        <p:tav tm="100000">
                                          <p:val>
                                            <p:strVal val="#ppt_h"/>
                                          </p:val>
                                        </p:tav>
                                      </p:tavLst>
                                    </p:anim>
                                    <p:anim calcmode="lin" valueType="num">
                                      <p:cBhvr>
                                        <p:cTn id="128" dur="500" fill="hold"/>
                                        <p:tgtEl>
                                          <p:spTgt spid="22"/>
                                        </p:tgtEl>
                                        <p:attrNameLst>
                                          <p:attrName>style.rotation</p:attrName>
                                        </p:attrNameLst>
                                      </p:cBhvr>
                                      <p:tavLst>
                                        <p:tav tm="0">
                                          <p:val>
                                            <p:fltVal val="90"/>
                                          </p:val>
                                        </p:tav>
                                        <p:tav tm="100000">
                                          <p:val>
                                            <p:fltVal val="0"/>
                                          </p:val>
                                        </p:tav>
                                      </p:tavLst>
                                    </p:anim>
                                    <p:animEffect transition="in" filter="fade">
                                      <p:cBhvr>
                                        <p:cTn id="12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10" grpId="0" animBg="1"/>
      <p:bldP spid="11" grpId="0" animBg="1"/>
      <p:bldP spid="12" grpId="0" animBg="1"/>
      <p:bldP spid="13" grpId="0" animBg="1"/>
      <p:bldP spid="14" grpId="0" animBg="1"/>
      <p:bldP spid="15" grpId="0" animBg="1"/>
      <p:bldP spid="16" grpId="0" animBg="1"/>
      <p:bldP spid="17" grpId="0" animBg="1"/>
      <p:bldP spid="19" grpId="0" animBg="1"/>
      <p:bldP spid="20" grpId="0" animBg="1"/>
      <p:bldP spid="21" grpId="0" animBg="1"/>
      <p:bldP spid="2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lum bright="70000" contrast="-70000"/>
            <a:extLst>
              <a:ext uri="{28A0092B-C50C-407E-A947-70E740481C1C}">
                <a14:useLocalDpi xmlns:a14="http://schemas.microsoft.com/office/drawing/2010/main" val="0"/>
              </a:ext>
            </a:extLst>
          </a:blip>
          <a:stretch>
            <a:fillRect/>
          </a:stretch>
        </p:blipFill>
        <p:spPr>
          <a:xfrm>
            <a:off x="0" y="908720"/>
            <a:ext cx="9144000" cy="6067312"/>
          </a:xfrm>
          <a:prstGeom prst="rect">
            <a:avLst/>
          </a:prstGeom>
          <a:ln>
            <a:noFill/>
          </a:ln>
          <a:effectLst>
            <a:softEdge rad="317500"/>
          </a:effectLst>
        </p:spPr>
      </p:pic>
      <p:sp>
        <p:nvSpPr>
          <p:cNvPr id="668674" name="Rectangle 2"/>
          <p:cNvSpPr>
            <a:spLocks noGrp="1" noChangeArrowheads="1"/>
          </p:cNvSpPr>
          <p:nvPr>
            <p:ph type="title"/>
          </p:nvPr>
        </p:nvSpPr>
        <p:spPr>
          <a:xfrm>
            <a:off x="468313" y="260648"/>
            <a:ext cx="8229600" cy="549275"/>
          </a:xfrm>
        </p:spPr>
        <p:txBody>
          <a:bodyPr/>
          <a:lstStyle/>
          <a:p>
            <a:r>
              <a:rPr lang="en-US" altLang="en-US" dirty="0" smtClean="0"/>
              <a:t>Repeat and Vulnerable Victims</a:t>
            </a:r>
          </a:p>
        </p:txBody>
      </p:sp>
      <p:sp>
        <p:nvSpPr>
          <p:cNvPr id="668675" name="Rectangle 3"/>
          <p:cNvSpPr>
            <a:spLocks noGrp="1" noChangeArrowheads="1"/>
          </p:cNvSpPr>
          <p:nvPr>
            <p:ph type="body" sz="half" idx="1"/>
          </p:nvPr>
        </p:nvSpPr>
        <p:spPr>
          <a:xfrm>
            <a:off x="457200" y="1052513"/>
            <a:ext cx="8291513" cy="5040312"/>
          </a:xfrm>
        </p:spPr>
        <p:txBody>
          <a:bodyPr/>
          <a:lstStyle/>
          <a:p>
            <a:pPr>
              <a:lnSpc>
                <a:spcPct val="140000"/>
              </a:lnSpc>
              <a:buFontTx/>
              <a:buNone/>
            </a:pPr>
            <a:r>
              <a:rPr lang="en-GB" altLang="en-US" b="1" dirty="0" smtClean="0"/>
              <a:t>Repeat Victim</a:t>
            </a:r>
          </a:p>
          <a:p>
            <a:pPr>
              <a:lnSpc>
                <a:spcPct val="140000"/>
              </a:lnSpc>
              <a:buFontTx/>
              <a:buNone/>
            </a:pPr>
            <a:endParaRPr lang="en-GB" altLang="en-US" b="1" dirty="0" smtClean="0"/>
          </a:p>
          <a:p>
            <a:pPr>
              <a:lnSpc>
                <a:spcPct val="140000"/>
              </a:lnSpc>
              <a:buFontTx/>
              <a:buNone/>
            </a:pPr>
            <a:r>
              <a:rPr lang="en-GB" altLang="en-US" dirty="0" smtClean="0"/>
              <a:t>   ‘An individual or location that has been the subject of 3 similar occurrences of Anti-Social Behaviour within the last 3 months and the ASB Unit has required a Repeat Victim Action Plan (RVAP) to be in place’</a:t>
            </a:r>
          </a:p>
          <a:p>
            <a:pPr>
              <a:lnSpc>
                <a:spcPct val="140000"/>
              </a:lnSpc>
              <a:buFontTx/>
              <a:buNone/>
            </a:pPr>
            <a:endParaRPr lang="en-GB" altLang="en-US" i="1"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lum bright="70000" contrast="-70000"/>
            <a:extLst>
              <a:ext uri="{28A0092B-C50C-407E-A947-70E740481C1C}">
                <a14:useLocalDpi xmlns:a14="http://schemas.microsoft.com/office/drawing/2010/main" val="0"/>
              </a:ext>
            </a:extLst>
          </a:blip>
          <a:stretch>
            <a:fillRect/>
          </a:stretch>
        </p:blipFill>
        <p:spPr>
          <a:xfrm>
            <a:off x="0" y="908720"/>
            <a:ext cx="9144000" cy="6067312"/>
          </a:xfrm>
          <a:prstGeom prst="rect">
            <a:avLst/>
          </a:prstGeom>
          <a:ln>
            <a:noFill/>
          </a:ln>
          <a:effectLst>
            <a:softEdge rad="317500"/>
          </a:effectLst>
        </p:spPr>
      </p:pic>
      <p:sp>
        <p:nvSpPr>
          <p:cNvPr id="668674" name="Rectangle 2"/>
          <p:cNvSpPr>
            <a:spLocks noGrp="1" noChangeArrowheads="1"/>
          </p:cNvSpPr>
          <p:nvPr>
            <p:ph type="title"/>
          </p:nvPr>
        </p:nvSpPr>
        <p:spPr>
          <a:xfrm>
            <a:off x="468313" y="260648"/>
            <a:ext cx="8229600" cy="549275"/>
          </a:xfrm>
        </p:spPr>
        <p:txBody>
          <a:bodyPr/>
          <a:lstStyle/>
          <a:p>
            <a:r>
              <a:rPr lang="en-US" altLang="en-US" dirty="0" smtClean="0"/>
              <a:t>Repeat and Vulnerable Victims</a:t>
            </a:r>
          </a:p>
        </p:txBody>
      </p:sp>
      <p:sp>
        <p:nvSpPr>
          <p:cNvPr id="668675" name="Rectangle 3"/>
          <p:cNvSpPr>
            <a:spLocks noGrp="1" noChangeArrowheads="1"/>
          </p:cNvSpPr>
          <p:nvPr>
            <p:ph type="body" sz="half" idx="1"/>
          </p:nvPr>
        </p:nvSpPr>
        <p:spPr>
          <a:xfrm>
            <a:off x="457200" y="1052513"/>
            <a:ext cx="8291513" cy="5040312"/>
          </a:xfrm>
        </p:spPr>
        <p:txBody>
          <a:bodyPr/>
          <a:lstStyle/>
          <a:p>
            <a:pPr>
              <a:lnSpc>
                <a:spcPct val="140000"/>
              </a:lnSpc>
              <a:buFontTx/>
              <a:buNone/>
            </a:pPr>
            <a:r>
              <a:rPr lang="en-GB" altLang="en-US" b="1" dirty="0" smtClean="0"/>
              <a:t>Vulnerable Victim</a:t>
            </a:r>
          </a:p>
          <a:p>
            <a:pPr>
              <a:lnSpc>
                <a:spcPct val="140000"/>
              </a:lnSpc>
              <a:buFontTx/>
              <a:buNone/>
            </a:pPr>
            <a:r>
              <a:rPr lang="en-GB" altLang="en-US" dirty="0" smtClean="0"/>
              <a:t>  </a:t>
            </a:r>
          </a:p>
          <a:p>
            <a:pPr>
              <a:lnSpc>
                <a:spcPct val="140000"/>
              </a:lnSpc>
              <a:buFontTx/>
              <a:buNone/>
            </a:pPr>
            <a:r>
              <a:rPr lang="en-GB" altLang="en-US" dirty="0" smtClean="0"/>
              <a:t> ‘An individual that has been subject to an ASB Risk Assessment, and who has been recorded as medium or high risk for which there is a Vulnerable Victim Action Plan (VVAP) in place’</a:t>
            </a:r>
          </a:p>
        </p:txBody>
      </p:sp>
    </p:spTree>
    <p:extLst>
      <p:ext uri="{BB962C8B-B14F-4D97-AF65-F5344CB8AC3E}">
        <p14:creationId xmlns:p14="http://schemas.microsoft.com/office/powerpoint/2010/main" val="17320491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lum bright="70000" contrast="-70000"/>
            <a:extLst>
              <a:ext uri="{28A0092B-C50C-407E-A947-70E740481C1C}">
                <a14:useLocalDpi xmlns:a14="http://schemas.microsoft.com/office/drawing/2010/main" val="0"/>
              </a:ext>
            </a:extLst>
          </a:blip>
          <a:stretch>
            <a:fillRect/>
          </a:stretch>
        </p:blipFill>
        <p:spPr>
          <a:xfrm>
            <a:off x="58288" y="1412875"/>
            <a:ext cx="8866436" cy="3960341"/>
          </a:xfrm>
          <a:prstGeom prst="rect">
            <a:avLst/>
          </a:prstGeom>
        </p:spPr>
      </p:pic>
      <p:sp>
        <p:nvSpPr>
          <p:cNvPr id="2" name="Title 1"/>
          <p:cNvSpPr>
            <a:spLocks noGrp="1"/>
          </p:cNvSpPr>
          <p:nvPr>
            <p:ph type="title"/>
          </p:nvPr>
        </p:nvSpPr>
        <p:spPr>
          <a:xfrm>
            <a:off x="468313" y="260648"/>
            <a:ext cx="8229600" cy="549275"/>
          </a:xfrm>
        </p:spPr>
        <p:txBody>
          <a:bodyPr/>
          <a:lstStyle/>
          <a:p>
            <a:r>
              <a:rPr lang="en-GB" dirty="0" smtClean="0"/>
              <a:t>Putting the victims first</a:t>
            </a:r>
            <a:endParaRPr lang="en-GB" dirty="0"/>
          </a:p>
        </p:txBody>
      </p:sp>
      <p:sp>
        <p:nvSpPr>
          <p:cNvPr id="3" name="Content Placeholder 2"/>
          <p:cNvSpPr>
            <a:spLocks noGrp="1"/>
          </p:cNvSpPr>
          <p:nvPr>
            <p:ph sz="half" idx="1"/>
          </p:nvPr>
        </p:nvSpPr>
        <p:spPr>
          <a:xfrm>
            <a:off x="457200" y="980728"/>
            <a:ext cx="7787208" cy="5145435"/>
          </a:xfrm>
        </p:spPr>
        <p:txBody>
          <a:bodyPr/>
          <a:lstStyle/>
          <a:p>
            <a:pPr marL="0" indent="0">
              <a:buNone/>
            </a:pPr>
            <a:r>
              <a:rPr lang="en-GB" b="1" dirty="0"/>
              <a:t>Community </a:t>
            </a:r>
            <a:r>
              <a:rPr lang="en-GB" b="1" dirty="0" smtClean="0"/>
              <a:t>Trigger</a:t>
            </a:r>
          </a:p>
          <a:p>
            <a:pPr marL="0" indent="0">
              <a:buNone/>
            </a:pPr>
            <a:endParaRPr lang="en-GB" b="1" dirty="0"/>
          </a:p>
          <a:p>
            <a:pPr marL="0" indent="0">
              <a:spcBef>
                <a:spcPts val="0"/>
              </a:spcBef>
              <a:spcAft>
                <a:spcPts val="2400"/>
              </a:spcAft>
              <a:buNone/>
            </a:pPr>
            <a:r>
              <a:rPr lang="en-GB" dirty="0" smtClean="0"/>
              <a:t>ASB reported on </a:t>
            </a:r>
            <a:r>
              <a:rPr lang="en-GB" dirty="0"/>
              <a:t>three occasions in the last six months and no action </a:t>
            </a:r>
            <a:r>
              <a:rPr lang="en-GB" dirty="0" smtClean="0"/>
              <a:t>taken</a:t>
            </a:r>
            <a:r>
              <a:rPr lang="en-GB" dirty="0"/>
              <a:t>.</a:t>
            </a:r>
          </a:p>
          <a:p>
            <a:pPr marL="0" indent="0">
              <a:spcBef>
                <a:spcPts val="0"/>
              </a:spcBef>
              <a:spcAft>
                <a:spcPts val="2400"/>
              </a:spcAft>
              <a:buNone/>
            </a:pPr>
            <a:r>
              <a:rPr lang="en-GB" dirty="0" smtClean="0"/>
              <a:t>different </a:t>
            </a:r>
            <a:r>
              <a:rPr lang="en-GB" dirty="0"/>
              <a:t>victims have made reports about the same problem five times in the past six months.</a:t>
            </a:r>
          </a:p>
          <a:p>
            <a:pPr marL="0" indent="0">
              <a:buNone/>
            </a:pPr>
            <a:r>
              <a:rPr lang="en-GB" dirty="0" smtClean="0"/>
              <a:t>Hate incident reported in </a:t>
            </a:r>
            <a:r>
              <a:rPr lang="en-GB" dirty="0"/>
              <a:t>the last three months and no action </a:t>
            </a:r>
            <a:r>
              <a:rPr lang="en-GB" dirty="0" smtClean="0"/>
              <a:t>taken</a:t>
            </a:r>
            <a:r>
              <a:rPr lang="en-GB" dirty="0"/>
              <a:t>.</a:t>
            </a:r>
          </a:p>
          <a:p>
            <a:pPr marL="0" indent="0">
              <a:buNone/>
            </a:pPr>
            <a:endParaRPr lang="en-GB" dirty="0"/>
          </a:p>
        </p:txBody>
      </p:sp>
    </p:spTree>
    <p:extLst>
      <p:ext uri="{BB962C8B-B14F-4D97-AF65-F5344CB8AC3E}">
        <p14:creationId xmlns:p14="http://schemas.microsoft.com/office/powerpoint/2010/main" val="12559222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l="9910" b="10158"/>
          <a:stretch/>
        </p:blipFill>
        <p:spPr>
          <a:xfrm>
            <a:off x="683568" y="980728"/>
            <a:ext cx="7709264" cy="5760640"/>
          </a:xfrm>
          <a:prstGeom prst="rect">
            <a:avLst/>
          </a:prstGeom>
          <a:effectLst>
            <a:softEdge rad="635000"/>
          </a:effectLst>
        </p:spPr>
      </p:pic>
      <p:sp>
        <p:nvSpPr>
          <p:cNvPr id="2" name="Title 1"/>
          <p:cNvSpPr>
            <a:spLocks noGrp="1"/>
          </p:cNvSpPr>
          <p:nvPr>
            <p:ph type="title"/>
          </p:nvPr>
        </p:nvSpPr>
        <p:spPr>
          <a:xfrm>
            <a:off x="468313" y="260648"/>
            <a:ext cx="8229600" cy="549275"/>
          </a:xfrm>
        </p:spPr>
        <p:txBody>
          <a:bodyPr/>
          <a:lstStyle/>
          <a:p>
            <a:r>
              <a:rPr lang="en-GB" dirty="0" smtClean="0"/>
              <a:t>Putting the victims first</a:t>
            </a:r>
            <a:endParaRPr lang="en-GB" dirty="0"/>
          </a:p>
        </p:txBody>
      </p:sp>
      <p:sp>
        <p:nvSpPr>
          <p:cNvPr id="3" name="Content Placeholder 2"/>
          <p:cNvSpPr>
            <a:spLocks noGrp="1"/>
          </p:cNvSpPr>
          <p:nvPr>
            <p:ph sz="half" idx="1"/>
          </p:nvPr>
        </p:nvSpPr>
        <p:spPr>
          <a:xfrm>
            <a:off x="457200" y="980728"/>
            <a:ext cx="7787208" cy="5145435"/>
          </a:xfrm>
        </p:spPr>
        <p:txBody>
          <a:bodyPr/>
          <a:lstStyle/>
          <a:p>
            <a:pPr marL="0" indent="0">
              <a:buNone/>
            </a:pPr>
            <a:r>
              <a:rPr lang="en-GB" b="1" dirty="0"/>
              <a:t>Community </a:t>
            </a:r>
            <a:r>
              <a:rPr lang="en-GB" b="1" dirty="0" smtClean="0"/>
              <a:t>Remedy</a:t>
            </a:r>
          </a:p>
          <a:p>
            <a:pPr marL="0" indent="0">
              <a:buNone/>
            </a:pPr>
            <a:endParaRPr lang="en-GB" b="1" dirty="0" smtClean="0"/>
          </a:p>
          <a:p>
            <a:pPr marL="0" indent="0">
              <a:spcBef>
                <a:spcPts val="0"/>
              </a:spcBef>
              <a:spcAft>
                <a:spcPts val="2400"/>
              </a:spcAft>
              <a:buNone/>
            </a:pPr>
            <a:r>
              <a:rPr lang="en-GB" dirty="0"/>
              <a:t>A list of agreed community resolutions are agreed by the Chief Constable</a:t>
            </a:r>
          </a:p>
          <a:p>
            <a:pPr marL="0" indent="0">
              <a:spcBef>
                <a:spcPts val="0"/>
              </a:spcBef>
              <a:spcAft>
                <a:spcPts val="2400"/>
              </a:spcAft>
              <a:buNone/>
            </a:pPr>
            <a:r>
              <a:rPr lang="en-GB" dirty="0"/>
              <a:t>These are presented to the victim to ‘choose’ a remedy</a:t>
            </a:r>
          </a:p>
          <a:p>
            <a:pPr marL="0" indent="0">
              <a:spcBef>
                <a:spcPts val="0"/>
              </a:spcBef>
              <a:spcAft>
                <a:spcPts val="2400"/>
              </a:spcAft>
              <a:buNone/>
            </a:pPr>
            <a:r>
              <a:rPr lang="en-GB" dirty="0"/>
              <a:t>Gives victims of low level crime and ASB a say in the punishment of the perpetrator out of court</a:t>
            </a:r>
          </a:p>
          <a:p>
            <a:pPr marL="0" indent="0">
              <a:spcBef>
                <a:spcPts val="0"/>
              </a:spcBef>
              <a:spcAft>
                <a:spcPts val="2400"/>
              </a:spcAft>
              <a:buNone/>
            </a:pPr>
            <a:endParaRPr lang="en-GB" dirty="0"/>
          </a:p>
        </p:txBody>
      </p:sp>
    </p:spTree>
    <p:extLst>
      <p:ext uri="{BB962C8B-B14F-4D97-AF65-F5344CB8AC3E}">
        <p14:creationId xmlns:p14="http://schemas.microsoft.com/office/powerpoint/2010/main" val="6754154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l="9910" b="10158"/>
          <a:stretch/>
        </p:blipFill>
        <p:spPr>
          <a:xfrm>
            <a:off x="683568" y="980728"/>
            <a:ext cx="7709264" cy="5760640"/>
          </a:xfrm>
          <a:prstGeom prst="rect">
            <a:avLst/>
          </a:prstGeom>
          <a:effectLst>
            <a:softEdge rad="635000"/>
          </a:effectLst>
        </p:spPr>
      </p:pic>
      <p:sp>
        <p:nvSpPr>
          <p:cNvPr id="2" name="Title 1"/>
          <p:cNvSpPr>
            <a:spLocks noGrp="1"/>
          </p:cNvSpPr>
          <p:nvPr>
            <p:ph type="title"/>
          </p:nvPr>
        </p:nvSpPr>
        <p:spPr>
          <a:xfrm>
            <a:off x="468313" y="260648"/>
            <a:ext cx="8229600" cy="549275"/>
          </a:xfrm>
        </p:spPr>
        <p:txBody>
          <a:bodyPr/>
          <a:lstStyle/>
          <a:p>
            <a:r>
              <a:rPr lang="en-GB" dirty="0" smtClean="0"/>
              <a:t>Putting the victims first</a:t>
            </a:r>
            <a:endParaRPr lang="en-GB" dirty="0"/>
          </a:p>
        </p:txBody>
      </p:sp>
      <p:sp>
        <p:nvSpPr>
          <p:cNvPr id="3" name="Content Placeholder 2"/>
          <p:cNvSpPr>
            <a:spLocks noGrp="1"/>
          </p:cNvSpPr>
          <p:nvPr>
            <p:ph sz="half" idx="1"/>
          </p:nvPr>
        </p:nvSpPr>
        <p:spPr>
          <a:xfrm>
            <a:off x="457200" y="980728"/>
            <a:ext cx="7787208" cy="5145435"/>
          </a:xfrm>
        </p:spPr>
        <p:txBody>
          <a:bodyPr/>
          <a:lstStyle/>
          <a:p>
            <a:pPr marL="0" indent="0">
              <a:buNone/>
            </a:pPr>
            <a:r>
              <a:rPr lang="en-GB" b="1" dirty="0"/>
              <a:t>Community </a:t>
            </a:r>
            <a:r>
              <a:rPr lang="en-GB" b="1" dirty="0" smtClean="0"/>
              <a:t>Remedy</a:t>
            </a:r>
          </a:p>
          <a:p>
            <a:pPr marL="0" indent="0">
              <a:buNone/>
            </a:pPr>
            <a:endParaRPr lang="en-GB" b="1" dirty="0" smtClean="0"/>
          </a:p>
          <a:p>
            <a:pPr marL="0" indent="0">
              <a:spcBef>
                <a:spcPts val="0"/>
              </a:spcBef>
              <a:spcAft>
                <a:spcPts val="2400"/>
              </a:spcAft>
              <a:buNone/>
            </a:pPr>
            <a:r>
              <a:rPr lang="en-GB" dirty="0"/>
              <a:t>A list of agreed community resolutions are agreed by the Chief Constable</a:t>
            </a:r>
          </a:p>
          <a:p>
            <a:pPr marL="0" indent="0">
              <a:spcBef>
                <a:spcPts val="0"/>
              </a:spcBef>
              <a:spcAft>
                <a:spcPts val="2400"/>
              </a:spcAft>
              <a:buNone/>
            </a:pPr>
            <a:r>
              <a:rPr lang="en-GB" dirty="0"/>
              <a:t>These are presented to the victim to ‘choose’ a remedy</a:t>
            </a:r>
          </a:p>
          <a:p>
            <a:pPr marL="0" indent="0">
              <a:spcBef>
                <a:spcPts val="0"/>
              </a:spcBef>
              <a:spcAft>
                <a:spcPts val="2400"/>
              </a:spcAft>
              <a:buNone/>
            </a:pPr>
            <a:r>
              <a:rPr lang="en-GB" dirty="0"/>
              <a:t>Gives victims of low level crime and ASB a say in the punishment of the perpetrator out of court</a:t>
            </a:r>
          </a:p>
          <a:p>
            <a:pPr marL="0" indent="0">
              <a:spcBef>
                <a:spcPts val="0"/>
              </a:spcBef>
              <a:spcAft>
                <a:spcPts val="2400"/>
              </a:spcAft>
              <a:buNone/>
            </a:pPr>
            <a:endParaRPr lang="en-GB" dirty="0"/>
          </a:p>
        </p:txBody>
      </p:sp>
    </p:spTree>
    <p:extLst>
      <p:ext uri="{BB962C8B-B14F-4D97-AF65-F5344CB8AC3E}">
        <p14:creationId xmlns:p14="http://schemas.microsoft.com/office/powerpoint/2010/main" val="5309011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thejusticegap.com/wp-content/uploads/2012/10/police-lantern1.jpg"/>
          <p:cNvPicPr>
            <a:picLocks noChangeAspect="1" noChangeArrowheads="1"/>
          </p:cNvPicPr>
          <p:nvPr/>
        </p:nvPicPr>
        <p:blipFill>
          <a:blip r:embed="rId3" cstate="print">
            <a:lum bright="70000" contrast="-70000"/>
          </a:blip>
          <a:srcRect/>
          <a:stretch>
            <a:fillRect/>
          </a:stretch>
        </p:blipFill>
        <p:spPr bwMode="auto">
          <a:xfrm>
            <a:off x="611560" y="692696"/>
            <a:ext cx="7962900" cy="5467351"/>
          </a:xfrm>
          <a:prstGeom prst="rect">
            <a:avLst/>
          </a:prstGeom>
          <a:noFill/>
        </p:spPr>
      </p:pic>
      <p:sp>
        <p:nvSpPr>
          <p:cNvPr id="670722" name="Rectangle 2"/>
          <p:cNvSpPr>
            <a:spLocks noGrp="1" noChangeArrowheads="1"/>
          </p:cNvSpPr>
          <p:nvPr>
            <p:ph type="title"/>
          </p:nvPr>
        </p:nvSpPr>
        <p:spPr/>
        <p:txBody>
          <a:bodyPr/>
          <a:lstStyle/>
          <a:p>
            <a:endParaRPr lang="en-US" altLang="en-US" dirty="0" smtClean="0"/>
          </a:p>
        </p:txBody>
      </p:sp>
      <p:sp>
        <p:nvSpPr>
          <p:cNvPr id="670723" name="Rectangle 3"/>
          <p:cNvSpPr>
            <a:spLocks noGrp="1" noChangeArrowheads="1"/>
          </p:cNvSpPr>
          <p:nvPr>
            <p:ph type="body" idx="1"/>
          </p:nvPr>
        </p:nvSpPr>
        <p:spPr/>
        <p:txBody>
          <a:bodyPr/>
          <a:lstStyle/>
          <a:p>
            <a:pPr algn="ctr">
              <a:buFontTx/>
              <a:buNone/>
            </a:pPr>
            <a:endParaRPr lang="en-GB" altLang="en-US" dirty="0" smtClean="0"/>
          </a:p>
          <a:p>
            <a:pPr algn="ctr">
              <a:buFontTx/>
              <a:buNone/>
            </a:pPr>
            <a:endParaRPr lang="en-GB" altLang="en-US" dirty="0" smtClean="0"/>
          </a:p>
          <a:p>
            <a:pPr algn="ctr">
              <a:buFontTx/>
              <a:buNone/>
            </a:pPr>
            <a:endParaRPr lang="en-GB" altLang="en-US" dirty="0" smtClean="0"/>
          </a:p>
          <a:p>
            <a:pPr algn="ctr">
              <a:buFontTx/>
              <a:buNone/>
            </a:pPr>
            <a:endParaRPr lang="en-GB" altLang="en-US" dirty="0" smtClean="0"/>
          </a:p>
          <a:p>
            <a:pPr algn="ctr">
              <a:buFontTx/>
              <a:buNone/>
            </a:pPr>
            <a:r>
              <a:rPr lang="en-GB" altLang="en-US" sz="4000" b="1" dirty="0" smtClean="0"/>
              <a:t>Section 1 Crime &amp; Disorder Act 1998</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5616" y="-34846"/>
            <a:ext cx="6912768" cy="6892846"/>
          </a:xfrm>
          <a:prstGeom prst="rect">
            <a:avLst/>
          </a:prstGeom>
        </p:spPr>
      </p:pic>
      <p:sp>
        <p:nvSpPr>
          <p:cNvPr id="29699" name="Content Placeholder 2"/>
          <p:cNvSpPr>
            <a:spLocks noGrp="1"/>
          </p:cNvSpPr>
          <p:nvPr>
            <p:ph idx="1"/>
          </p:nvPr>
        </p:nvSpPr>
        <p:spPr>
          <a:xfrm rot="1663408">
            <a:off x="1510776" y="4553749"/>
            <a:ext cx="2153251" cy="719981"/>
          </a:xfrm>
        </p:spPr>
        <p:txBody>
          <a:bodyPr/>
          <a:lstStyle/>
          <a:p>
            <a:pPr marL="0" indent="0" algn="ctr">
              <a:buFontTx/>
              <a:buNone/>
            </a:pPr>
            <a:r>
              <a:rPr lang="en-GB" altLang="en-US" sz="2400" dirty="0" smtClean="0">
                <a:solidFill>
                  <a:schemeClr val="bg1"/>
                </a:solidFill>
              </a:rPr>
              <a:t>ASB Toolkit </a:t>
            </a:r>
          </a:p>
          <a:p>
            <a:pPr marL="0" indent="0" algn="ctr">
              <a:buFontTx/>
              <a:buNone/>
            </a:pPr>
            <a:endParaRPr lang="en-GB" altLang="en-US" sz="2400" dirty="0" smtClean="0">
              <a:solidFill>
                <a:schemeClr val="bg1"/>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lum bright="70000" contrast="-70000"/>
          </a:blip>
          <a:stretch>
            <a:fillRect/>
          </a:stretch>
        </p:blipFill>
        <p:spPr>
          <a:xfrm>
            <a:off x="1142999" y="-27385"/>
            <a:ext cx="6885385" cy="6885385"/>
          </a:xfrm>
          <a:prstGeom prst="rect">
            <a:avLst/>
          </a:prstGeom>
          <a:effectLst>
            <a:softEdge rad="635000"/>
          </a:effectLst>
        </p:spPr>
      </p:pic>
      <p:sp>
        <p:nvSpPr>
          <p:cNvPr id="31746" name="Title 1"/>
          <p:cNvSpPr>
            <a:spLocks noGrp="1"/>
          </p:cNvSpPr>
          <p:nvPr>
            <p:ph type="title"/>
          </p:nvPr>
        </p:nvSpPr>
        <p:spPr/>
        <p:txBody>
          <a:bodyPr/>
          <a:lstStyle/>
          <a:p>
            <a:r>
              <a:rPr lang="en-GB" altLang="en-US" dirty="0" smtClean="0"/>
              <a:t>Civil Injunction</a:t>
            </a:r>
          </a:p>
        </p:txBody>
      </p:sp>
      <p:sp>
        <p:nvSpPr>
          <p:cNvPr id="3" name="Content Placeholder 2"/>
          <p:cNvSpPr>
            <a:spLocks noGrp="1"/>
          </p:cNvSpPr>
          <p:nvPr>
            <p:ph idx="1"/>
          </p:nvPr>
        </p:nvSpPr>
        <p:spPr/>
        <p:txBody>
          <a:bodyPr/>
          <a:lstStyle/>
          <a:p>
            <a:pPr marL="0" indent="0" algn="ctr">
              <a:buFontTx/>
              <a:buNone/>
              <a:defRPr/>
            </a:pPr>
            <a:endParaRPr lang="en-GB" dirty="0" smtClean="0"/>
          </a:p>
          <a:p>
            <a:pPr marL="0" indent="0" algn="ctr">
              <a:buFontTx/>
              <a:buNone/>
              <a:defRPr/>
            </a:pPr>
            <a:endParaRPr lang="en-GB" dirty="0"/>
          </a:p>
          <a:p>
            <a:pPr marL="0" indent="0" algn="ctr">
              <a:buFontTx/>
              <a:buNone/>
              <a:defRPr/>
            </a:pPr>
            <a:r>
              <a:rPr lang="en-GB" dirty="0" smtClean="0"/>
              <a:t>Civil power to stop a person’s ASB escalating and set a clear standard of behaviour</a:t>
            </a:r>
          </a:p>
          <a:p>
            <a:pPr marL="0" indent="0">
              <a:buFontTx/>
              <a:buNone/>
              <a:defRPr/>
            </a:pP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lum bright="70000" contrast="-70000"/>
          </a:blip>
          <a:stretch>
            <a:fillRect/>
          </a:stretch>
        </p:blipFill>
        <p:spPr>
          <a:xfrm>
            <a:off x="1142999" y="-27385"/>
            <a:ext cx="6885385" cy="6885385"/>
          </a:xfrm>
          <a:prstGeom prst="rect">
            <a:avLst/>
          </a:prstGeom>
          <a:effectLst>
            <a:softEdge rad="635000"/>
          </a:effectLst>
        </p:spPr>
      </p:pic>
      <p:sp>
        <p:nvSpPr>
          <p:cNvPr id="32770" name="Title 1"/>
          <p:cNvSpPr>
            <a:spLocks noGrp="1"/>
          </p:cNvSpPr>
          <p:nvPr>
            <p:ph type="title"/>
          </p:nvPr>
        </p:nvSpPr>
        <p:spPr/>
        <p:txBody>
          <a:bodyPr/>
          <a:lstStyle/>
          <a:p>
            <a:r>
              <a:rPr lang="en-GB" altLang="en-US" smtClean="0"/>
              <a:t>Criminal Behaviour Order (CBO)</a:t>
            </a:r>
          </a:p>
        </p:txBody>
      </p:sp>
      <p:sp>
        <p:nvSpPr>
          <p:cNvPr id="32771" name="Content Placeholder 2"/>
          <p:cNvSpPr>
            <a:spLocks noGrp="1"/>
          </p:cNvSpPr>
          <p:nvPr>
            <p:ph idx="1"/>
          </p:nvPr>
        </p:nvSpPr>
        <p:spPr/>
        <p:txBody>
          <a:bodyPr/>
          <a:lstStyle/>
          <a:p>
            <a:pPr marL="0" indent="0" algn="ctr"/>
            <a:endParaRPr lang="en-US" altLang="en-US" dirty="0" smtClean="0"/>
          </a:p>
          <a:p>
            <a:pPr marL="0" indent="0" algn="ctr"/>
            <a:endParaRPr lang="en-US" altLang="en-US" dirty="0"/>
          </a:p>
          <a:p>
            <a:pPr marL="0" indent="0" algn="ctr"/>
            <a:r>
              <a:rPr lang="en-US" altLang="en-US" dirty="0" smtClean="0"/>
              <a:t>Court order to tackle ASB which is applied following a conviction for any criminal offence</a:t>
            </a:r>
          </a:p>
          <a:p>
            <a:endParaRPr lang="en-US" altLang="en-US"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lum bright="70000" contrast="-70000"/>
          </a:blip>
          <a:stretch>
            <a:fillRect/>
          </a:stretch>
        </p:blipFill>
        <p:spPr>
          <a:xfrm>
            <a:off x="971600" y="651620"/>
            <a:ext cx="7459839" cy="5585692"/>
          </a:xfrm>
          <a:prstGeom prst="rect">
            <a:avLst/>
          </a:prstGeom>
          <a:effectLst>
            <a:softEdge rad="317500"/>
          </a:effectLst>
        </p:spPr>
      </p:pic>
      <p:sp>
        <p:nvSpPr>
          <p:cNvPr id="35842" name="Title 1"/>
          <p:cNvSpPr>
            <a:spLocks noGrp="1"/>
          </p:cNvSpPr>
          <p:nvPr>
            <p:ph type="title"/>
          </p:nvPr>
        </p:nvSpPr>
        <p:spPr/>
        <p:txBody>
          <a:bodyPr/>
          <a:lstStyle/>
          <a:p>
            <a:r>
              <a:rPr lang="en-GB" altLang="en-US" smtClean="0"/>
              <a:t>Dispersal Powers</a:t>
            </a:r>
          </a:p>
        </p:txBody>
      </p:sp>
      <p:sp>
        <p:nvSpPr>
          <p:cNvPr id="3" name="Content Placeholder 2"/>
          <p:cNvSpPr>
            <a:spLocks noGrp="1"/>
          </p:cNvSpPr>
          <p:nvPr>
            <p:ph idx="1"/>
          </p:nvPr>
        </p:nvSpPr>
        <p:spPr>
          <a:xfrm>
            <a:off x="457200" y="1412875"/>
            <a:ext cx="8229600" cy="4176365"/>
          </a:xfrm>
        </p:spPr>
        <p:txBody>
          <a:bodyPr/>
          <a:lstStyle/>
          <a:p>
            <a:pPr marL="0" indent="0" algn="ctr">
              <a:defRPr/>
            </a:pPr>
            <a:endParaRPr lang="en-GB" dirty="0" smtClean="0"/>
          </a:p>
          <a:p>
            <a:pPr marL="0" indent="0" algn="ctr">
              <a:defRPr/>
            </a:pPr>
            <a:endParaRPr lang="en-GB" dirty="0"/>
          </a:p>
          <a:p>
            <a:pPr marL="0" indent="0" algn="ctr">
              <a:defRPr/>
            </a:pPr>
            <a:r>
              <a:rPr lang="en-GB" dirty="0" smtClean="0"/>
              <a:t>Requires a person </a:t>
            </a:r>
            <a:r>
              <a:rPr lang="en-GB" dirty="0" smtClean="0">
                <a:solidFill>
                  <a:srgbClr val="FF0000"/>
                </a:solidFill>
              </a:rPr>
              <a:t>committing</a:t>
            </a:r>
            <a:r>
              <a:rPr lang="en-GB" dirty="0" smtClean="0"/>
              <a:t> or </a:t>
            </a:r>
            <a:r>
              <a:rPr lang="en-GB" dirty="0" smtClean="0">
                <a:solidFill>
                  <a:srgbClr val="FF0000"/>
                </a:solidFill>
              </a:rPr>
              <a:t>likely</a:t>
            </a:r>
            <a:r>
              <a:rPr lang="en-GB" dirty="0" smtClean="0"/>
              <a:t> to commit anti-social behaviour, crime or disorder to leave an area for up to 48 hrs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smtClean="0"/>
              <a:t>Community Protection Notice</a:t>
            </a:r>
          </a:p>
        </p:txBody>
      </p:sp>
      <p:sp>
        <p:nvSpPr>
          <p:cNvPr id="3" name="Content Placeholder 2"/>
          <p:cNvSpPr>
            <a:spLocks noGrp="1"/>
          </p:cNvSpPr>
          <p:nvPr>
            <p:ph idx="1"/>
          </p:nvPr>
        </p:nvSpPr>
        <p:spPr>
          <a:xfrm>
            <a:off x="107504" y="1268760"/>
            <a:ext cx="5127286" cy="5040560"/>
          </a:xfrm>
        </p:spPr>
        <p:txBody>
          <a:bodyPr/>
          <a:lstStyle/>
          <a:p>
            <a:pPr marL="0" indent="0" algn="ctr">
              <a:defRPr/>
            </a:pPr>
            <a:r>
              <a:rPr lang="en-GB" dirty="0" smtClean="0"/>
              <a:t>Notice to stop persistently anti-social </a:t>
            </a:r>
          </a:p>
          <a:p>
            <a:pPr marL="0" indent="0" algn="ctr">
              <a:defRPr/>
            </a:pPr>
            <a:r>
              <a:rPr lang="en-GB" dirty="0" smtClean="0"/>
              <a:t>individuals, </a:t>
            </a:r>
          </a:p>
          <a:p>
            <a:pPr marL="0" indent="0" algn="ctr">
              <a:defRPr/>
            </a:pPr>
            <a:r>
              <a:rPr lang="en-GB" dirty="0" smtClean="0"/>
              <a:t>businesses or organisations, </a:t>
            </a:r>
          </a:p>
          <a:p>
            <a:pPr marL="0" indent="0" algn="ctr">
              <a:defRPr/>
            </a:pPr>
            <a:r>
              <a:rPr lang="en-GB" dirty="0" smtClean="0"/>
              <a:t>which has a negative impact on a community’s quality of life</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38188"/>
          <a:stretch/>
        </p:blipFill>
        <p:spPr>
          <a:xfrm>
            <a:off x="5485493" y="1916832"/>
            <a:ext cx="3334979" cy="324036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mtClean="0"/>
              <a:t>Public Spaces Protection Order (PSPO)</a:t>
            </a:r>
          </a:p>
        </p:txBody>
      </p:sp>
      <p:sp>
        <p:nvSpPr>
          <p:cNvPr id="3" name="Content Placeholder 2"/>
          <p:cNvSpPr>
            <a:spLocks noGrp="1"/>
          </p:cNvSpPr>
          <p:nvPr>
            <p:ph idx="1"/>
          </p:nvPr>
        </p:nvSpPr>
        <p:spPr>
          <a:xfrm>
            <a:off x="457199" y="1412875"/>
            <a:ext cx="8240713" cy="4713288"/>
          </a:xfrm>
        </p:spPr>
        <p:txBody>
          <a:bodyPr/>
          <a:lstStyle/>
          <a:p>
            <a:pPr>
              <a:defRPr/>
            </a:pPr>
            <a:endParaRPr lang="en-GB" dirty="0" smtClean="0"/>
          </a:p>
          <a:p>
            <a:pPr>
              <a:defRPr/>
            </a:pPr>
            <a:endParaRPr lang="en-GB" dirty="0"/>
          </a:p>
          <a:p>
            <a:pPr marL="0" indent="0" algn="ctr">
              <a:defRPr/>
            </a:pPr>
            <a:r>
              <a:rPr lang="en-GB" dirty="0" smtClean="0"/>
              <a:t>Order designed to protect public spaces from persistently anti-social individuals or groups</a:t>
            </a:r>
          </a:p>
          <a:p>
            <a:pPr>
              <a:defRPr/>
            </a:pPr>
            <a:endParaRPr lang="en-GB" dirty="0" smtClean="0"/>
          </a:p>
          <a:p>
            <a:pPr>
              <a:defRPr/>
            </a:pPr>
            <a:endParaRPr lang="en-GB" dirty="0"/>
          </a:p>
        </p:txBody>
      </p:sp>
      <p:pic>
        <p:nvPicPr>
          <p:cNvPr id="2" name="Picture 1"/>
          <p:cNvPicPr>
            <a:picLocks noChangeAspect="1"/>
          </p:cNvPicPr>
          <p:nvPr/>
        </p:nvPicPr>
        <p:blipFill rotWithShape="1">
          <a:blip r:embed="rId3"/>
          <a:srcRect l="5881" t="8628" r="1111" b="18030"/>
          <a:stretch/>
        </p:blipFill>
        <p:spPr>
          <a:xfrm>
            <a:off x="185272" y="4077072"/>
            <a:ext cx="2644240" cy="1322120"/>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rotWithShape="1">
          <a:blip r:embed="rId4"/>
          <a:srcRect l="24800" t="7476" r="23226" b="40550"/>
          <a:stretch/>
        </p:blipFill>
        <p:spPr>
          <a:xfrm>
            <a:off x="3101439" y="5349286"/>
            <a:ext cx="1382448" cy="1382448"/>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rotWithShape="1">
          <a:blip r:embed="rId5"/>
          <a:srcRect l="11121" t="5731" r="11599" b="4270"/>
          <a:stretch/>
        </p:blipFill>
        <p:spPr>
          <a:xfrm>
            <a:off x="7236296" y="4221088"/>
            <a:ext cx="1656184" cy="2520281"/>
          </a:xfrm>
          <a:prstGeom prst="rect">
            <a:avLst/>
          </a:prstGeom>
          <a:ln>
            <a:noFill/>
          </a:ln>
          <a:effectLst>
            <a:outerShdw blurRad="292100" dist="139700" dir="2700000" algn="tl" rotWithShape="0">
              <a:srgbClr val="333333">
                <a:alpha val="65000"/>
              </a:srgbClr>
            </a:outerShdw>
          </a:effectLst>
        </p:spPr>
      </p:pic>
      <p:pic>
        <p:nvPicPr>
          <p:cNvPr id="6" name="Picture 5"/>
          <p:cNvPicPr>
            <a:picLocks noChangeAspect="1"/>
          </p:cNvPicPr>
          <p:nvPr/>
        </p:nvPicPr>
        <p:blipFill>
          <a:blip r:embed="rId6"/>
          <a:stretch>
            <a:fillRect/>
          </a:stretch>
        </p:blipFill>
        <p:spPr>
          <a:xfrm>
            <a:off x="4784456" y="4149080"/>
            <a:ext cx="1958512" cy="1300047"/>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2000"/>
                                        <p:tgtEl>
                                          <p:spTgt spid="4"/>
                                        </p:tgtEl>
                                      </p:cBhvr>
                                    </p:animEffect>
                                  </p:childTnLst>
                                </p:cTn>
                              </p:par>
                            </p:childTnLst>
                          </p:cTn>
                        </p:par>
                        <p:par>
                          <p:cTn id="12" fill="hold">
                            <p:stCondLst>
                              <p:cond delay="2500"/>
                            </p:stCondLst>
                            <p:childTnLst>
                              <p:par>
                                <p:cTn id="13" presetID="10" presetClass="entr" presetSubtype="0"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2000"/>
                                        <p:tgtEl>
                                          <p:spTgt spid="6"/>
                                        </p:tgtEl>
                                      </p:cBhvr>
                                    </p:animEffect>
                                  </p:childTnLst>
                                </p:cTn>
                              </p:par>
                            </p:childTnLst>
                          </p:cTn>
                        </p:par>
                        <p:par>
                          <p:cTn id="16" fill="hold">
                            <p:stCondLst>
                              <p:cond delay="4500"/>
                            </p:stCondLst>
                            <p:childTnLst>
                              <p:par>
                                <p:cTn id="17" presetID="10" presetClass="entr" presetSubtype="0" fill="hold"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lum bright="70000" contrast="-70000"/>
          </a:blip>
          <a:srcRect l="21009" t="26720" r="21848" b="29620"/>
          <a:stretch/>
        </p:blipFill>
        <p:spPr>
          <a:xfrm>
            <a:off x="165109" y="1412875"/>
            <a:ext cx="8813587" cy="4536405"/>
          </a:xfrm>
          <a:prstGeom prst="rect">
            <a:avLst/>
          </a:prstGeom>
          <a:effectLst>
            <a:softEdge rad="317500"/>
          </a:effectLst>
        </p:spPr>
      </p:pic>
      <p:sp>
        <p:nvSpPr>
          <p:cNvPr id="38914" name="Title 1"/>
          <p:cNvSpPr>
            <a:spLocks noGrp="1"/>
          </p:cNvSpPr>
          <p:nvPr>
            <p:ph type="title"/>
          </p:nvPr>
        </p:nvSpPr>
        <p:spPr/>
        <p:txBody>
          <a:bodyPr/>
          <a:lstStyle/>
          <a:p>
            <a:r>
              <a:rPr lang="en-GB" altLang="en-US" smtClean="0"/>
              <a:t>Closure Powers</a:t>
            </a:r>
          </a:p>
        </p:txBody>
      </p:sp>
      <p:sp>
        <p:nvSpPr>
          <p:cNvPr id="38915" name="Content Placeholder 2"/>
          <p:cNvSpPr>
            <a:spLocks noGrp="1"/>
          </p:cNvSpPr>
          <p:nvPr>
            <p:ph idx="1"/>
          </p:nvPr>
        </p:nvSpPr>
        <p:spPr/>
        <p:txBody>
          <a:bodyPr/>
          <a:lstStyle/>
          <a:p>
            <a:pPr marL="0" indent="0" algn="ctr"/>
            <a:endParaRPr lang="en-US" altLang="en-US" dirty="0" smtClean="0"/>
          </a:p>
          <a:p>
            <a:pPr marL="0" indent="0" algn="ctr"/>
            <a:endParaRPr lang="en-US" altLang="en-US" dirty="0"/>
          </a:p>
          <a:p>
            <a:pPr marL="0" indent="0" algn="ctr"/>
            <a:r>
              <a:rPr lang="en-US" altLang="en-US" dirty="0" smtClean="0"/>
              <a:t>Close premises which </a:t>
            </a:r>
            <a:r>
              <a:rPr lang="en-US" altLang="en-US" dirty="0" smtClean="0">
                <a:solidFill>
                  <a:srgbClr val="FF0000"/>
                </a:solidFill>
              </a:rPr>
              <a:t>are being used</a:t>
            </a:r>
            <a:r>
              <a:rPr lang="en-US" altLang="en-US" dirty="0" smtClean="0"/>
              <a:t>, or </a:t>
            </a:r>
            <a:r>
              <a:rPr lang="en-US" altLang="en-US" dirty="0" smtClean="0">
                <a:solidFill>
                  <a:srgbClr val="FF0000"/>
                </a:solidFill>
              </a:rPr>
              <a:t>likely</a:t>
            </a:r>
            <a:r>
              <a:rPr lang="en-US" altLang="en-US" dirty="0" smtClean="0"/>
              <a:t> to be used, to commit nuisance or disorder </a:t>
            </a:r>
          </a:p>
          <a:p>
            <a:endParaRPr lang="en-US" altLang="en-US"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0" name="Picture 5"/>
          <p:cNvPicPr>
            <a:picLocks noChangeAspect="1" noChangeArrowheads="1"/>
          </p:cNvPicPr>
          <p:nvPr/>
        </p:nvPicPr>
        <p:blipFill rotWithShape="1">
          <a:blip r:embed="rId3">
            <a:lum bright="70000" contrast="-70000"/>
            <a:extLst>
              <a:ext uri="{28A0092B-C50C-407E-A947-70E740481C1C}">
                <a14:useLocalDpi xmlns:a14="http://schemas.microsoft.com/office/drawing/2010/main" val="0"/>
              </a:ext>
            </a:extLst>
          </a:blip>
          <a:srcRect l="3674" t="13854" r="4500" b="14689"/>
          <a:stretch/>
        </p:blipFill>
        <p:spPr bwMode="auto">
          <a:xfrm>
            <a:off x="323528" y="1052736"/>
            <a:ext cx="8568952" cy="5741198"/>
          </a:xfrm>
          <a:prstGeom prst="rect">
            <a:avLst/>
          </a:prstGeom>
          <a:noFill/>
          <a:ln>
            <a:noFill/>
          </a:ln>
          <a:effectLst>
            <a:outerShdw dist="35921" dir="2700000" algn="ctr" rotWithShape="0">
              <a:schemeClr val="bg2"/>
            </a:outerShdw>
            <a:softEdge rad="317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9938" name="Title 1"/>
          <p:cNvSpPr>
            <a:spLocks noGrp="1"/>
          </p:cNvSpPr>
          <p:nvPr>
            <p:ph type="title"/>
          </p:nvPr>
        </p:nvSpPr>
        <p:spPr/>
        <p:txBody>
          <a:bodyPr/>
          <a:lstStyle/>
          <a:p>
            <a:r>
              <a:rPr lang="en-GB" altLang="en-US" smtClean="0"/>
              <a:t>Absolute Ground for Possession</a:t>
            </a:r>
          </a:p>
        </p:txBody>
      </p:sp>
      <p:sp>
        <p:nvSpPr>
          <p:cNvPr id="3" name="Content Placeholder 2"/>
          <p:cNvSpPr>
            <a:spLocks noGrp="1"/>
          </p:cNvSpPr>
          <p:nvPr>
            <p:ph idx="1"/>
          </p:nvPr>
        </p:nvSpPr>
        <p:spPr/>
        <p:txBody>
          <a:bodyPr/>
          <a:lstStyle/>
          <a:p>
            <a:pPr>
              <a:defRPr/>
            </a:pPr>
            <a:endParaRPr lang="en-GB" dirty="0" smtClean="0"/>
          </a:p>
          <a:p>
            <a:pPr marL="0" indent="0" algn="ctr">
              <a:defRPr/>
            </a:pPr>
            <a:endParaRPr lang="en-GB" dirty="0"/>
          </a:p>
          <a:p>
            <a:pPr marL="0" indent="0" algn="ctr">
              <a:defRPr/>
            </a:pPr>
            <a:r>
              <a:rPr lang="en-GB" dirty="0" smtClean="0"/>
              <a:t>To expedite the eviction of landlords’ most anti-social tenants to bring faster relief to victims</a:t>
            </a:r>
          </a:p>
          <a:p>
            <a:pPr marL="0" indent="0">
              <a:buFontTx/>
              <a:buNone/>
              <a:defRPr/>
            </a:pPr>
            <a:endParaRPr lang="en-GB"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9090" name="Rectangle 2"/>
          <p:cNvSpPr>
            <a:spLocks noGrp="1" noChangeArrowheads="1"/>
          </p:cNvSpPr>
          <p:nvPr>
            <p:ph type="body" idx="1"/>
          </p:nvPr>
        </p:nvSpPr>
        <p:spPr>
          <a:xfrm>
            <a:off x="179512" y="1124744"/>
            <a:ext cx="5400600" cy="5562600"/>
          </a:xfrm>
        </p:spPr>
        <p:txBody>
          <a:bodyPr/>
          <a:lstStyle/>
          <a:p>
            <a:pPr marL="0" indent="0">
              <a:spcBef>
                <a:spcPts val="0"/>
              </a:spcBef>
              <a:spcAft>
                <a:spcPts val="1200"/>
              </a:spcAft>
              <a:buFontTx/>
              <a:buNone/>
            </a:pPr>
            <a:r>
              <a:rPr lang="en-GB" altLang="en-US" dirty="0" smtClean="0"/>
              <a:t>Motor Vehicle is being used on any occasion </a:t>
            </a:r>
          </a:p>
          <a:p>
            <a:pPr marL="0" indent="0">
              <a:spcBef>
                <a:spcPts val="0"/>
              </a:spcBef>
              <a:spcAft>
                <a:spcPts val="1800"/>
              </a:spcAft>
              <a:buFontTx/>
              <a:buNone/>
            </a:pPr>
            <a:r>
              <a:rPr lang="en-GB" altLang="en-US" dirty="0" smtClean="0"/>
              <a:t>in a manner which contravenes S.3 or  34 RTA 1988 </a:t>
            </a:r>
          </a:p>
          <a:p>
            <a:pPr marL="0" indent="0">
              <a:spcBef>
                <a:spcPts val="0"/>
              </a:spcBef>
              <a:spcAft>
                <a:spcPts val="1800"/>
              </a:spcAft>
              <a:buFontTx/>
              <a:buNone/>
            </a:pPr>
            <a:r>
              <a:rPr lang="en-GB" altLang="en-US" dirty="0" smtClean="0"/>
              <a:t>and</a:t>
            </a:r>
          </a:p>
          <a:p>
            <a:pPr marL="0" indent="0">
              <a:spcBef>
                <a:spcPts val="0"/>
              </a:spcBef>
              <a:spcAft>
                <a:spcPts val="1800"/>
              </a:spcAft>
              <a:buFontTx/>
              <a:buNone/>
            </a:pPr>
            <a:r>
              <a:rPr lang="en-GB" altLang="en-US" dirty="0" smtClean="0"/>
              <a:t>causing/likely to cause alarm, distress, annoyance to members of public</a:t>
            </a:r>
          </a:p>
          <a:p>
            <a:pPr marL="0" indent="0" algn="r">
              <a:lnSpc>
                <a:spcPct val="90000"/>
              </a:lnSpc>
              <a:buFontTx/>
              <a:buNone/>
            </a:pPr>
            <a:endParaRPr lang="en-GB" altLang="en-US" dirty="0" smtClean="0">
              <a:solidFill>
                <a:srgbClr val="0000FF"/>
              </a:solidFill>
            </a:endParaRPr>
          </a:p>
          <a:p>
            <a:pPr marL="0" indent="0" algn="ctr">
              <a:lnSpc>
                <a:spcPct val="90000"/>
              </a:lnSpc>
              <a:buFontTx/>
              <a:buNone/>
            </a:pPr>
            <a:endParaRPr lang="en-GB" altLang="en-US" dirty="0" smtClean="0"/>
          </a:p>
        </p:txBody>
      </p:sp>
      <p:sp>
        <p:nvSpPr>
          <p:cNvPr id="729094" name="Rectangle 6"/>
          <p:cNvSpPr>
            <a:spLocks noGrp="1" noChangeArrowheads="1"/>
          </p:cNvSpPr>
          <p:nvPr>
            <p:ph type="title"/>
          </p:nvPr>
        </p:nvSpPr>
        <p:spPr>
          <a:xfrm>
            <a:off x="0" y="260648"/>
            <a:ext cx="9144000" cy="792163"/>
          </a:xfrm>
        </p:spPr>
        <p:txBody>
          <a:bodyPr/>
          <a:lstStyle/>
          <a:p>
            <a:pPr marL="0" indent="0">
              <a:lnSpc>
                <a:spcPct val="90000"/>
              </a:lnSpc>
            </a:pPr>
            <a:r>
              <a:rPr lang="en-GB" altLang="en-US" sz="3200" dirty="0" smtClean="0"/>
              <a:t>S.59 Police Reform Act 2002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84034" y="2564904"/>
            <a:ext cx="4512502" cy="3384376"/>
          </a:xfrm>
          <a:prstGeom prst="rect">
            <a:avLst/>
          </a:prstGeom>
          <a:effectLst>
            <a:softEdge rad="635000"/>
          </a:effec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9090" name="Rectangle 2"/>
          <p:cNvSpPr>
            <a:spLocks noGrp="1" noChangeArrowheads="1"/>
          </p:cNvSpPr>
          <p:nvPr>
            <p:ph type="body" idx="1"/>
          </p:nvPr>
        </p:nvSpPr>
        <p:spPr>
          <a:xfrm>
            <a:off x="179512" y="1124744"/>
            <a:ext cx="5400600" cy="5562600"/>
          </a:xfrm>
        </p:spPr>
        <p:txBody>
          <a:bodyPr/>
          <a:lstStyle/>
          <a:p>
            <a:pPr marL="0" indent="0">
              <a:spcBef>
                <a:spcPts val="0"/>
              </a:spcBef>
              <a:spcAft>
                <a:spcPts val="1200"/>
              </a:spcAft>
              <a:buFontTx/>
              <a:buNone/>
            </a:pPr>
            <a:r>
              <a:rPr lang="en-GB" altLang="en-US" dirty="0" smtClean="0"/>
              <a:t>Motor Vehicle is being used on any occasion </a:t>
            </a:r>
          </a:p>
          <a:p>
            <a:pPr marL="0" indent="0">
              <a:spcBef>
                <a:spcPts val="0"/>
              </a:spcBef>
              <a:spcAft>
                <a:spcPts val="1800"/>
              </a:spcAft>
              <a:buFontTx/>
              <a:buNone/>
            </a:pPr>
            <a:r>
              <a:rPr lang="en-GB" altLang="en-US" dirty="0" smtClean="0"/>
              <a:t>in a manner which contravenes S.3 or  34 RTA 1988 </a:t>
            </a:r>
          </a:p>
          <a:p>
            <a:pPr marL="0" indent="0">
              <a:spcBef>
                <a:spcPts val="0"/>
              </a:spcBef>
              <a:spcAft>
                <a:spcPts val="1800"/>
              </a:spcAft>
              <a:buFontTx/>
              <a:buNone/>
            </a:pPr>
            <a:r>
              <a:rPr lang="en-GB" altLang="en-US" dirty="0" smtClean="0"/>
              <a:t>and</a:t>
            </a:r>
          </a:p>
          <a:p>
            <a:pPr marL="0" indent="0">
              <a:spcBef>
                <a:spcPts val="0"/>
              </a:spcBef>
              <a:spcAft>
                <a:spcPts val="1800"/>
              </a:spcAft>
              <a:buFontTx/>
              <a:buNone/>
            </a:pPr>
            <a:r>
              <a:rPr lang="en-GB" altLang="en-US" dirty="0" smtClean="0"/>
              <a:t>causing/likely to cause alarm, distress, annoyance to members of public</a:t>
            </a:r>
          </a:p>
          <a:p>
            <a:pPr marL="0" indent="0" algn="r">
              <a:lnSpc>
                <a:spcPct val="90000"/>
              </a:lnSpc>
              <a:buFontTx/>
              <a:buNone/>
            </a:pPr>
            <a:endParaRPr lang="en-GB" altLang="en-US" dirty="0" smtClean="0">
              <a:solidFill>
                <a:srgbClr val="0000FF"/>
              </a:solidFill>
            </a:endParaRPr>
          </a:p>
          <a:p>
            <a:pPr marL="0" indent="0" algn="ctr">
              <a:lnSpc>
                <a:spcPct val="90000"/>
              </a:lnSpc>
              <a:buFontTx/>
              <a:buNone/>
            </a:pPr>
            <a:endParaRPr lang="en-GB" altLang="en-US" dirty="0" smtClean="0"/>
          </a:p>
        </p:txBody>
      </p:sp>
      <p:sp>
        <p:nvSpPr>
          <p:cNvPr id="729094" name="Rectangle 6"/>
          <p:cNvSpPr>
            <a:spLocks noGrp="1" noChangeArrowheads="1"/>
          </p:cNvSpPr>
          <p:nvPr>
            <p:ph type="title"/>
          </p:nvPr>
        </p:nvSpPr>
        <p:spPr>
          <a:xfrm>
            <a:off x="0" y="260648"/>
            <a:ext cx="9144000" cy="792163"/>
          </a:xfrm>
        </p:spPr>
        <p:txBody>
          <a:bodyPr/>
          <a:lstStyle/>
          <a:p>
            <a:pPr marL="0" indent="0">
              <a:lnSpc>
                <a:spcPct val="90000"/>
              </a:lnSpc>
            </a:pPr>
            <a:r>
              <a:rPr lang="en-GB" altLang="en-US" sz="3200" dirty="0" smtClean="0"/>
              <a:t>S.59 Police Reform Act 2002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84034" y="2564904"/>
            <a:ext cx="4512502" cy="3384376"/>
          </a:xfrm>
          <a:prstGeom prst="rect">
            <a:avLst/>
          </a:prstGeom>
          <a:effectLst>
            <a:softEdge rad="635000"/>
          </a:effectLst>
        </p:spPr>
      </p:pic>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scotsman.com/webimage/1.3342764.1395013421!/image/641126424.jpg_gen/derivatives/articleImgDeriv_628px/641126424.jpg"/>
          <p:cNvPicPr>
            <a:picLocks noChangeAspect="1" noChangeArrowheads="1"/>
          </p:cNvPicPr>
          <p:nvPr/>
        </p:nvPicPr>
        <p:blipFill>
          <a:blip r:embed="rId3" cstate="print">
            <a:lum bright="70000" contrast="-70000"/>
          </a:blip>
          <a:srcRect b="7965"/>
          <a:stretch>
            <a:fillRect/>
          </a:stretch>
        </p:blipFill>
        <p:spPr bwMode="auto">
          <a:xfrm>
            <a:off x="395536" y="1052736"/>
            <a:ext cx="8501980" cy="5544616"/>
          </a:xfrm>
          <a:prstGeom prst="rect">
            <a:avLst/>
          </a:prstGeom>
          <a:noFill/>
          <a:effectLst>
            <a:softEdge rad="317500"/>
          </a:effectLst>
        </p:spPr>
      </p:pic>
      <p:sp>
        <p:nvSpPr>
          <p:cNvPr id="2051" name="Rectangle 3"/>
          <p:cNvSpPr>
            <a:spLocks noChangeArrowheads="1"/>
          </p:cNvSpPr>
          <p:nvPr/>
        </p:nvSpPr>
        <p:spPr bwMode="auto">
          <a:xfrm>
            <a:off x="785813" y="1474444"/>
            <a:ext cx="7546975" cy="4031873"/>
          </a:xfrm>
          <a:prstGeom prst="rect">
            <a:avLst/>
          </a:prstGeom>
          <a:noFill/>
          <a:ln w="9525">
            <a:noFill/>
            <a:miter lim="800000"/>
            <a:headEnd/>
            <a:tailEnd/>
          </a:ln>
        </p:spPr>
        <p:txBody>
          <a:bodyPr wrap="square" anchor="ctr">
            <a:spAutoFit/>
          </a:bodyPr>
          <a:lstStyle/>
          <a:p>
            <a:r>
              <a:rPr lang="en-GB" b="0" dirty="0" smtClean="0">
                <a:solidFill>
                  <a:srgbClr val="333399"/>
                </a:solidFill>
                <a:ea typeface="Times New Roman" pitchFamily="18" charset="0"/>
                <a:cs typeface="Arial" pitchFamily="34" charset="0"/>
              </a:rPr>
              <a:t>drives </a:t>
            </a:r>
            <a:r>
              <a:rPr lang="en-GB" b="0" dirty="0">
                <a:solidFill>
                  <a:srgbClr val="333399"/>
                </a:solidFill>
                <a:ea typeface="Times New Roman" pitchFamily="18" charset="0"/>
                <a:cs typeface="Arial" pitchFamily="34" charset="0"/>
              </a:rPr>
              <a:t>a mechanically propelled vehicle on a road</a:t>
            </a:r>
          </a:p>
          <a:p>
            <a:r>
              <a:rPr lang="en-GB" b="0" dirty="0">
                <a:solidFill>
                  <a:srgbClr val="333399"/>
                </a:solidFill>
                <a:ea typeface="Times New Roman" pitchFamily="18" charset="0"/>
                <a:cs typeface="Arial" pitchFamily="34" charset="0"/>
              </a:rPr>
              <a:t>or other public place without due care and attention, </a:t>
            </a:r>
          </a:p>
          <a:p>
            <a:r>
              <a:rPr lang="en-GB" b="0" dirty="0">
                <a:solidFill>
                  <a:srgbClr val="333399"/>
                </a:solidFill>
                <a:ea typeface="Times New Roman" pitchFamily="18" charset="0"/>
                <a:cs typeface="Arial" pitchFamily="34" charset="0"/>
              </a:rPr>
              <a:t>or without reasonable consideration for other persons </a:t>
            </a:r>
          </a:p>
          <a:p>
            <a:r>
              <a:rPr lang="en-GB" b="0" dirty="0">
                <a:solidFill>
                  <a:srgbClr val="333399"/>
                </a:solidFill>
                <a:ea typeface="Times New Roman" pitchFamily="18" charset="0"/>
                <a:cs typeface="Arial" pitchFamily="34" charset="0"/>
              </a:rPr>
              <a:t>using the road or place is guilty of an </a:t>
            </a:r>
            <a:r>
              <a:rPr lang="en-GB" b="0" dirty="0" smtClean="0">
                <a:solidFill>
                  <a:srgbClr val="333399"/>
                </a:solidFill>
                <a:ea typeface="Times New Roman" pitchFamily="18" charset="0"/>
                <a:cs typeface="Arial" pitchFamily="34" charset="0"/>
              </a:rPr>
              <a:t>offence.</a:t>
            </a:r>
            <a:endParaRPr lang="en-GB" b="0" dirty="0">
              <a:solidFill>
                <a:srgbClr val="333399"/>
              </a:solidFill>
              <a:cs typeface="Arial" pitchFamily="34" charset="0"/>
            </a:endParaRPr>
          </a:p>
        </p:txBody>
      </p:sp>
      <p:sp>
        <p:nvSpPr>
          <p:cNvPr id="3075" name="TextBox 5"/>
          <p:cNvSpPr txBox="1">
            <a:spLocks noChangeArrowheads="1"/>
          </p:cNvSpPr>
          <p:nvPr/>
        </p:nvSpPr>
        <p:spPr bwMode="auto">
          <a:xfrm>
            <a:off x="531643" y="357188"/>
            <a:ext cx="8006101" cy="584775"/>
          </a:xfrm>
          <a:prstGeom prst="rect">
            <a:avLst/>
          </a:prstGeom>
          <a:noFill/>
          <a:ln w="9525">
            <a:noFill/>
            <a:miter lim="800000"/>
            <a:headEnd/>
            <a:tailEnd/>
          </a:ln>
        </p:spPr>
        <p:txBody>
          <a:bodyPr wrap="none">
            <a:spAutoFit/>
          </a:bodyPr>
          <a:lstStyle/>
          <a:p>
            <a:r>
              <a:rPr lang="en-GB" b="0" dirty="0">
                <a:solidFill>
                  <a:schemeClr val="tx1"/>
                </a:solidFill>
              </a:rPr>
              <a:t>Section 3 of the Road Traffic Act 1988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ntr" presetSubtype="0" fill="hold" nodeType="afterEffect">
                                  <p:stCondLst>
                                    <p:cond delay="0"/>
                                  </p:stCondLst>
                                  <p:iterate type="lt">
                                    <p:tmPct val="50000"/>
                                  </p:iterate>
                                  <p:childTnLst>
                                    <p:set>
                                      <p:cBhvr>
                                        <p:cTn id="6" dur="1" fill="hold">
                                          <p:stCondLst>
                                            <p:cond delay="0"/>
                                          </p:stCondLst>
                                        </p:cTn>
                                        <p:tgtEl>
                                          <p:spTgt spid="2051">
                                            <p:txEl>
                                              <p:pRg st="0" end="0"/>
                                            </p:txEl>
                                          </p:spTgt>
                                        </p:tgtEl>
                                        <p:attrNameLst>
                                          <p:attrName>style.visibility</p:attrName>
                                        </p:attrNameLst>
                                      </p:cBhvr>
                                      <p:to>
                                        <p:strVal val="visible"/>
                                      </p:to>
                                    </p:set>
                                    <p:anim calcmode="discrete" valueType="clr">
                                      <p:cBhvr override="childStyle">
                                        <p:cTn id="7" dur="80"/>
                                        <p:tgtEl>
                                          <p:spTgt spid="2051">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051">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2051">
                                            <p:txEl>
                                              <p:pRg st="0" end="0"/>
                                            </p:txEl>
                                          </p:spTgt>
                                        </p:tgtEl>
                                        <p:attrNameLst>
                                          <p:attrName>fill.type</p:attrName>
                                        </p:attrNameLst>
                                      </p:cBhvr>
                                      <p:to>
                                        <p:strVal val="solid"/>
                                      </p:to>
                                    </p:set>
                                  </p:childTnLst>
                                </p:cTn>
                              </p:par>
                            </p:childTnLst>
                          </p:cTn>
                        </p:par>
                        <p:par>
                          <p:cTn id="10" fill="hold">
                            <p:stCondLst>
                              <p:cond delay="1720"/>
                            </p:stCondLst>
                            <p:childTnLst>
                              <p:par>
                                <p:cTn id="11" presetID="27" presetClass="entr" presetSubtype="0" fill="hold" nodeType="afterEffect">
                                  <p:stCondLst>
                                    <p:cond delay="0"/>
                                  </p:stCondLst>
                                  <p:iterate type="lt">
                                    <p:tmPct val="50000"/>
                                  </p:iterate>
                                  <p:childTnLst>
                                    <p:set>
                                      <p:cBhvr>
                                        <p:cTn id="12" dur="1" fill="hold">
                                          <p:stCondLst>
                                            <p:cond delay="0"/>
                                          </p:stCondLst>
                                        </p:cTn>
                                        <p:tgtEl>
                                          <p:spTgt spid="2051">
                                            <p:txEl>
                                              <p:pRg st="1" end="1"/>
                                            </p:txEl>
                                          </p:spTgt>
                                        </p:tgtEl>
                                        <p:attrNameLst>
                                          <p:attrName>style.visibility</p:attrName>
                                        </p:attrNameLst>
                                      </p:cBhvr>
                                      <p:to>
                                        <p:strVal val="visible"/>
                                      </p:to>
                                    </p:set>
                                    <p:anim calcmode="discrete" valueType="clr">
                                      <p:cBhvr override="childStyle">
                                        <p:cTn id="13" dur="80"/>
                                        <p:tgtEl>
                                          <p:spTgt spid="2051">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4" dur="80"/>
                                        <p:tgtEl>
                                          <p:spTgt spid="2051">
                                            <p:txEl>
                                              <p:pRg st="1" end="1"/>
                                            </p:txEl>
                                          </p:spTgt>
                                        </p:tgtEl>
                                        <p:attrNameLst>
                                          <p:attrName>fillcolor</p:attrName>
                                        </p:attrNameLst>
                                      </p:cBhvr>
                                      <p:tavLst>
                                        <p:tav tm="0">
                                          <p:val>
                                            <p:clrVal>
                                              <a:schemeClr val="accent2"/>
                                            </p:clrVal>
                                          </p:val>
                                        </p:tav>
                                        <p:tav tm="50000">
                                          <p:val>
                                            <p:clrVal>
                                              <a:schemeClr val="hlink"/>
                                            </p:clrVal>
                                          </p:val>
                                        </p:tav>
                                      </p:tavLst>
                                    </p:anim>
                                    <p:set>
                                      <p:cBhvr>
                                        <p:cTn id="15" dur="80"/>
                                        <p:tgtEl>
                                          <p:spTgt spid="2051">
                                            <p:txEl>
                                              <p:pRg st="1" end="1"/>
                                            </p:txEl>
                                          </p:spTgt>
                                        </p:tgtEl>
                                        <p:attrNameLst>
                                          <p:attrName>fill.type</p:attrName>
                                        </p:attrNameLst>
                                      </p:cBhvr>
                                      <p:to>
                                        <p:strVal val="solid"/>
                                      </p:to>
                                    </p:set>
                                  </p:childTnLst>
                                </p:cTn>
                              </p:par>
                            </p:childTnLst>
                          </p:cTn>
                        </p:par>
                        <p:par>
                          <p:cTn id="16" fill="hold">
                            <p:stCondLst>
                              <p:cond delay="3560"/>
                            </p:stCondLst>
                            <p:childTnLst>
                              <p:par>
                                <p:cTn id="17" presetID="27" presetClass="entr" presetSubtype="0" fill="hold" nodeType="afterEffect">
                                  <p:stCondLst>
                                    <p:cond delay="0"/>
                                  </p:stCondLst>
                                  <p:iterate type="lt">
                                    <p:tmPct val="50000"/>
                                  </p:iterate>
                                  <p:childTnLst>
                                    <p:set>
                                      <p:cBhvr>
                                        <p:cTn id="18" dur="1" fill="hold">
                                          <p:stCondLst>
                                            <p:cond delay="0"/>
                                          </p:stCondLst>
                                        </p:cTn>
                                        <p:tgtEl>
                                          <p:spTgt spid="2051">
                                            <p:txEl>
                                              <p:pRg st="2" end="2"/>
                                            </p:txEl>
                                          </p:spTgt>
                                        </p:tgtEl>
                                        <p:attrNameLst>
                                          <p:attrName>style.visibility</p:attrName>
                                        </p:attrNameLst>
                                      </p:cBhvr>
                                      <p:to>
                                        <p:strVal val="visible"/>
                                      </p:to>
                                    </p:set>
                                    <p:anim calcmode="discrete" valueType="clr">
                                      <p:cBhvr override="childStyle">
                                        <p:cTn id="19" dur="80"/>
                                        <p:tgtEl>
                                          <p:spTgt spid="2051">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2051">
                                            <p:txEl>
                                              <p:pRg st="2" end="2"/>
                                            </p:txEl>
                                          </p:spTgt>
                                        </p:tgtEl>
                                        <p:attrNameLst>
                                          <p:attrName>fillcolor</p:attrName>
                                        </p:attrNameLst>
                                      </p:cBhvr>
                                      <p:tavLst>
                                        <p:tav tm="0">
                                          <p:val>
                                            <p:clrVal>
                                              <a:schemeClr val="accent2"/>
                                            </p:clrVal>
                                          </p:val>
                                        </p:tav>
                                        <p:tav tm="50000">
                                          <p:val>
                                            <p:clrVal>
                                              <a:schemeClr val="hlink"/>
                                            </p:clrVal>
                                          </p:val>
                                        </p:tav>
                                      </p:tavLst>
                                    </p:anim>
                                    <p:set>
                                      <p:cBhvr>
                                        <p:cTn id="21" dur="80"/>
                                        <p:tgtEl>
                                          <p:spTgt spid="2051">
                                            <p:txEl>
                                              <p:pRg st="2" end="2"/>
                                            </p:txEl>
                                          </p:spTgt>
                                        </p:tgtEl>
                                        <p:attrNameLst>
                                          <p:attrName>fill.type</p:attrName>
                                        </p:attrNameLst>
                                      </p:cBhvr>
                                      <p:to>
                                        <p:strVal val="solid"/>
                                      </p:to>
                                    </p:set>
                                  </p:childTnLst>
                                </p:cTn>
                              </p:par>
                            </p:childTnLst>
                          </p:cTn>
                        </p:par>
                        <p:par>
                          <p:cTn id="22" fill="hold">
                            <p:stCondLst>
                              <p:cond delay="5480"/>
                            </p:stCondLst>
                            <p:childTnLst>
                              <p:par>
                                <p:cTn id="23" presetID="27" presetClass="entr" presetSubtype="0" fill="hold" nodeType="afterEffect">
                                  <p:stCondLst>
                                    <p:cond delay="0"/>
                                  </p:stCondLst>
                                  <p:iterate type="lt">
                                    <p:tmPct val="50000"/>
                                  </p:iterate>
                                  <p:childTnLst>
                                    <p:set>
                                      <p:cBhvr>
                                        <p:cTn id="24" dur="1" fill="hold">
                                          <p:stCondLst>
                                            <p:cond delay="0"/>
                                          </p:stCondLst>
                                        </p:cTn>
                                        <p:tgtEl>
                                          <p:spTgt spid="2051">
                                            <p:txEl>
                                              <p:pRg st="3" end="3"/>
                                            </p:txEl>
                                          </p:spTgt>
                                        </p:tgtEl>
                                        <p:attrNameLst>
                                          <p:attrName>style.visibility</p:attrName>
                                        </p:attrNameLst>
                                      </p:cBhvr>
                                      <p:to>
                                        <p:strVal val="visible"/>
                                      </p:to>
                                    </p:set>
                                    <p:anim calcmode="discrete" valueType="clr">
                                      <p:cBhvr override="childStyle">
                                        <p:cTn id="25" dur="80"/>
                                        <p:tgtEl>
                                          <p:spTgt spid="2051">
                                            <p:txEl>
                                              <p:pRg st="3" end="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6" dur="80"/>
                                        <p:tgtEl>
                                          <p:spTgt spid="2051">
                                            <p:txEl>
                                              <p:pRg st="3" end="3"/>
                                            </p:txEl>
                                          </p:spTgt>
                                        </p:tgtEl>
                                        <p:attrNameLst>
                                          <p:attrName>fillcolor</p:attrName>
                                        </p:attrNameLst>
                                      </p:cBhvr>
                                      <p:tavLst>
                                        <p:tav tm="0">
                                          <p:val>
                                            <p:clrVal>
                                              <a:schemeClr val="accent2"/>
                                            </p:clrVal>
                                          </p:val>
                                        </p:tav>
                                        <p:tav tm="50000">
                                          <p:val>
                                            <p:clrVal>
                                              <a:schemeClr val="hlink"/>
                                            </p:clrVal>
                                          </p:val>
                                        </p:tav>
                                      </p:tavLst>
                                    </p:anim>
                                    <p:set>
                                      <p:cBhvr>
                                        <p:cTn id="27" dur="80"/>
                                        <p:tgtEl>
                                          <p:spTgt spid="2051">
                                            <p:txEl>
                                              <p:pRg st="3" end="3"/>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3" name="Picture 3"/>
          <p:cNvPicPr>
            <a:picLocks noChangeAspect="1" noChangeArrowheads="1"/>
          </p:cNvPicPr>
          <p:nvPr/>
        </p:nvPicPr>
        <p:blipFill>
          <a:blip r:embed="rId3" cstate="print">
            <a:lum bright="70000" contrast="-70000"/>
          </a:blip>
          <a:srcRect l="11688" r="10159"/>
          <a:stretch>
            <a:fillRect/>
          </a:stretch>
        </p:blipFill>
        <p:spPr bwMode="auto">
          <a:xfrm>
            <a:off x="0" y="1060002"/>
            <a:ext cx="9144000" cy="5797998"/>
          </a:xfrm>
          <a:prstGeom prst="rect">
            <a:avLst/>
          </a:prstGeom>
          <a:noFill/>
          <a:ln w="9525">
            <a:noFill/>
            <a:miter lim="800000"/>
            <a:headEnd/>
            <a:tailEnd/>
          </a:ln>
        </p:spPr>
      </p:pic>
      <p:sp>
        <p:nvSpPr>
          <p:cNvPr id="4098" name="TextBox 1"/>
          <p:cNvSpPr txBox="1">
            <a:spLocks noChangeArrowheads="1"/>
          </p:cNvSpPr>
          <p:nvPr/>
        </p:nvSpPr>
        <p:spPr bwMode="auto">
          <a:xfrm>
            <a:off x="436718" y="428625"/>
            <a:ext cx="8267391" cy="584775"/>
          </a:xfrm>
          <a:prstGeom prst="rect">
            <a:avLst/>
          </a:prstGeom>
          <a:noFill/>
          <a:ln w="9525">
            <a:noFill/>
            <a:miter lim="800000"/>
            <a:headEnd/>
            <a:tailEnd/>
          </a:ln>
        </p:spPr>
        <p:txBody>
          <a:bodyPr wrap="none">
            <a:spAutoFit/>
          </a:bodyPr>
          <a:lstStyle/>
          <a:p>
            <a:r>
              <a:rPr lang="en-GB" sz="3200" b="0" dirty="0">
                <a:solidFill>
                  <a:schemeClr val="tx1"/>
                </a:solidFill>
              </a:rPr>
              <a:t>Section 34 of the Road Traffic Act 1988</a:t>
            </a:r>
          </a:p>
        </p:txBody>
      </p:sp>
      <p:sp>
        <p:nvSpPr>
          <p:cNvPr id="4099" name="TextBox 2"/>
          <p:cNvSpPr txBox="1">
            <a:spLocks noChangeArrowheads="1"/>
          </p:cNvSpPr>
          <p:nvPr/>
        </p:nvSpPr>
        <p:spPr bwMode="auto">
          <a:xfrm>
            <a:off x="1322283" y="1000125"/>
            <a:ext cx="6226383" cy="584775"/>
          </a:xfrm>
          <a:prstGeom prst="rect">
            <a:avLst/>
          </a:prstGeom>
          <a:noFill/>
          <a:ln w="9525">
            <a:noFill/>
            <a:miter lim="800000"/>
            <a:headEnd/>
            <a:tailEnd/>
          </a:ln>
        </p:spPr>
        <p:txBody>
          <a:bodyPr wrap="none">
            <a:spAutoFit/>
          </a:bodyPr>
          <a:lstStyle/>
          <a:p>
            <a:r>
              <a:rPr lang="en-GB" b="0" dirty="0">
                <a:solidFill>
                  <a:srgbClr val="333399"/>
                </a:solidFill>
              </a:rPr>
              <a:t>Prohibition of off road driving</a:t>
            </a:r>
          </a:p>
        </p:txBody>
      </p:sp>
      <p:sp>
        <p:nvSpPr>
          <p:cNvPr id="10" name="TextBox 9"/>
          <p:cNvSpPr txBox="1"/>
          <p:nvPr/>
        </p:nvSpPr>
        <p:spPr>
          <a:xfrm>
            <a:off x="251520" y="1989415"/>
            <a:ext cx="8496944" cy="4031873"/>
          </a:xfrm>
          <a:prstGeom prst="rect">
            <a:avLst/>
          </a:prstGeom>
          <a:noFill/>
        </p:spPr>
        <p:txBody>
          <a:bodyPr wrap="square" rtlCol="0">
            <a:spAutoFit/>
          </a:bodyPr>
          <a:lstStyle/>
          <a:p>
            <a:r>
              <a:rPr lang="en-GB" b="0" dirty="0" smtClean="0">
                <a:solidFill>
                  <a:srgbClr val="333399"/>
                </a:solidFill>
              </a:rPr>
              <a:t>if without lawful authority a person drives a mechanically propelled vehicle</a:t>
            </a:r>
          </a:p>
          <a:p>
            <a:r>
              <a:rPr lang="en-GB" b="0" dirty="0" smtClean="0">
                <a:solidFill>
                  <a:srgbClr val="333399"/>
                </a:solidFill>
              </a:rPr>
              <a:t>on to or upon any common land, moorland or land of any other description, not being land forming part of a road, or on any road being a footpath, bridleway or restricted byway,</a:t>
            </a:r>
          </a:p>
          <a:p>
            <a:r>
              <a:rPr lang="en-GB" b="0" dirty="0" smtClean="0">
                <a:solidFill>
                  <a:srgbClr val="333399"/>
                </a:solidFill>
              </a:rPr>
              <a:t>he is guilty of an offence. </a:t>
            </a:r>
            <a:endParaRPr lang="en-GB" b="0" dirty="0">
              <a:solidFill>
                <a:srgbClr val="33339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6258" name="Rectangle 2"/>
          <p:cNvSpPr>
            <a:spLocks noGrp="1" noChangeArrowheads="1"/>
          </p:cNvSpPr>
          <p:nvPr>
            <p:ph type="title"/>
          </p:nvPr>
        </p:nvSpPr>
        <p:spPr>
          <a:xfrm>
            <a:off x="1619250" y="260648"/>
            <a:ext cx="5600700" cy="762000"/>
          </a:xfrm>
        </p:spPr>
        <p:txBody>
          <a:bodyPr/>
          <a:lstStyle/>
          <a:p>
            <a:r>
              <a:rPr lang="en-GB" altLang="en-US" dirty="0" smtClean="0"/>
              <a:t>Meaning of terms</a:t>
            </a:r>
          </a:p>
        </p:txBody>
      </p:sp>
      <p:sp>
        <p:nvSpPr>
          <p:cNvPr id="736259" name="Rectangle 3"/>
          <p:cNvSpPr>
            <a:spLocks noGrp="1" noChangeArrowheads="1"/>
          </p:cNvSpPr>
          <p:nvPr>
            <p:ph type="body" idx="1"/>
          </p:nvPr>
        </p:nvSpPr>
        <p:spPr>
          <a:xfrm>
            <a:off x="539750" y="980728"/>
            <a:ext cx="4680322" cy="5207347"/>
          </a:xfrm>
        </p:spPr>
        <p:txBody>
          <a:bodyPr/>
          <a:lstStyle/>
          <a:p>
            <a:pPr marL="0" indent="0">
              <a:buFontTx/>
              <a:buNone/>
            </a:pPr>
            <a:endParaRPr lang="en-GB" altLang="en-US" dirty="0" smtClean="0"/>
          </a:p>
          <a:p>
            <a:pPr marL="0" indent="0">
              <a:buFontTx/>
              <a:buNone/>
            </a:pPr>
            <a:r>
              <a:rPr lang="en-GB" altLang="en-US" dirty="0" smtClean="0"/>
              <a:t>Driving</a:t>
            </a:r>
          </a:p>
          <a:p>
            <a:pPr marL="0" indent="0">
              <a:buFontTx/>
              <a:buNone/>
            </a:pPr>
            <a:endParaRPr lang="en-GB" altLang="en-US" dirty="0" smtClean="0"/>
          </a:p>
          <a:p>
            <a:pPr marL="0" indent="0">
              <a:buFontTx/>
              <a:buNone/>
            </a:pPr>
            <a:endParaRPr lang="en-GB" altLang="en-US" dirty="0"/>
          </a:p>
          <a:p>
            <a:pPr marL="0" indent="0">
              <a:buFontTx/>
              <a:buNone/>
            </a:pPr>
            <a:r>
              <a:rPr lang="en-GB" altLang="en-US" dirty="0" smtClean="0"/>
              <a:t>Mechanically propelled vehicle</a:t>
            </a:r>
          </a:p>
          <a:p>
            <a:pPr marL="0" indent="0">
              <a:buFontTx/>
              <a:buNone/>
            </a:pPr>
            <a:endParaRPr lang="en-GB" altLang="en-US" i="1" dirty="0" smtClean="0"/>
          </a:p>
          <a:p>
            <a:pPr marL="0" indent="0">
              <a:buFontTx/>
              <a:buNone/>
            </a:pPr>
            <a:endParaRPr lang="en-GB" altLang="en-US" sz="800" dirty="0" smtClean="0"/>
          </a:p>
          <a:p>
            <a:pPr marL="0" indent="0">
              <a:buFontTx/>
              <a:buNone/>
            </a:pPr>
            <a:r>
              <a:rPr lang="en-GB" altLang="en-US" dirty="0" smtClean="0"/>
              <a:t>Private Dwelling House</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5776" y="1062084"/>
            <a:ext cx="3134122" cy="1741179"/>
          </a:xfrm>
          <a:prstGeom prst="rect">
            <a:avLst/>
          </a:prstGeom>
          <a:ln>
            <a:noFill/>
          </a:ln>
          <a:effectLst>
            <a:softEdge rad="112500"/>
          </a:effectLst>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22837" y="2416249"/>
            <a:ext cx="3024335" cy="1887771"/>
          </a:xfrm>
          <a:prstGeom prst="rect">
            <a:avLst/>
          </a:prstGeom>
          <a:ln>
            <a:noFill/>
          </a:ln>
          <a:effectLst>
            <a:softEdge rad="112500"/>
          </a:effectLst>
        </p:spPr>
      </p:pic>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l="26608" r="17710"/>
          <a:stretch/>
        </p:blipFill>
        <p:spPr>
          <a:xfrm>
            <a:off x="6408847" y="4077072"/>
            <a:ext cx="2557331" cy="2451762"/>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4750" y="1682750"/>
            <a:ext cx="6794500" cy="3492500"/>
          </a:xfrm>
          <a:prstGeom prst="rect">
            <a:avLst/>
          </a:prstGeom>
          <a:effectLst>
            <a:softEdge rad="635000"/>
          </a:effectLst>
        </p:spPr>
      </p:pic>
      <p:sp>
        <p:nvSpPr>
          <p:cNvPr id="702468" name="Rectangle 4"/>
          <p:cNvSpPr>
            <a:spLocks noGrp="1" noChangeArrowheads="1"/>
          </p:cNvSpPr>
          <p:nvPr>
            <p:ph type="ctrTitle"/>
          </p:nvPr>
        </p:nvSpPr>
        <p:spPr>
          <a:xfrm>
            <a:off x="685800" y="2895079"/>
            <a:ext cx="7772400" cy="1470025"/>
          </a:xfrm>
        </p:spPr>
        <p:txBody>
          <a:bodyPr/>
          <a:lstStyle/>
          <a:p>
            <a:r>
              <a:rPr lang="en-GB" altLang="en-US" sz="4400" b="1" dirty="0" smtClean="0">
                <a:solidFill>
                  <a:schemeClr val="bg1"/>
                </a:solidFill>
                <a:effectLst>
                  <a:outerShdw blurRad="38100" dist="38100" dir="2700000" algn="tl">
                    <a:srgbClr val="000000">
                      <a:alpha val="43137"/>
                    </a:srgbClr>
                  </a:outerShdw>
                </a:effectLst>
              </a:rPr>
              <a:t>Any questions?</a:t>
            </a:r>
            <a:r>
              <a:rPr lang="en-GB" altLang="en-US" sz="4400" dirty="0" smtClean="0">
                <a:solidFill>
                  <a:schemeClr val="bg1"/>
                </a:solidFill>
                <a:effectLst>
                  <a:outerShdw blurRad="38100" dist="38100" dir="2700000" algn="tl">
                    <a:srgbClr val="000000">
                      <a:alpha val="43137"/>
                    </a:srgbClr>
                  </a:outerShdw>
                </a:effectLst>
              </a:rPr>
              <a:t/>
            </a:r>
            <a:br>
              <a:rPr lang="en-GB" altLang="en-US" sz="4400" dirty="0" smtClean="0">
                <a:solidFill>
                  <a:schemeClr val="bg1"/>
                </a:solidFill>
                <a:effectLst>
                  <a:outerShdw blurRad="38100" dist="38100" dir="2700000" algn="tl">
                    <a:srgbClr val="000000">
                      <a:alpha val="43137"/>
                    </a:srgbClr>
                  </a:outerShdw>
                </a:effectLst>
              </a:rPr>
            </a:br>
            <a:endParaRPr lang="en-GB" altLang="en-US" sz="4400" dirty="0" smtClean="0">
              <a:solidFill>
                <a:schemeClr val="bg1"/>
              </a:solidFill>
              <a:effectLst>
                <a:outerShdw blurRad="38100" dist="38100" dir="2700000" algn="tl">
                  <a:srgbClr val="000000">
                    <a:alpha val="43137"/>
                  </a:srgbClr>
                </a:outerShdw>
              </a:effectLst>
            </a:endParaRPr>
          </a:p>
        </p:txBody>
      </p:sp>
      <p:sp>
        <p:nvSpPr>
          <p:cNvPr id="702467" name="Rectangle 3"/>
          <p:cNvSpPr>
            <a:spLocks noGrp="1" noChangeArrowheads="1"/>
          </p:cNvSpPr>
          <p:nvPr>
            <p:ph type="subTitle" idx="1"/>
          </p:nvPr>
        </p:nvSpPr>
        <p:spPr/>
        <p:txBody>
          <a:bodyPr/>
          <a:lstStyle/>
          <a:p>
            <a:pPr>
              <a:lnSpc>
                <a:spcPct val="90000"/>
              </a:lnSpc>
            </a:pPr>
            <a:endParaRPr lang="en-GB" altLang="en-US" smtClean="0"/>
          </a:p>
          <a:p>
            <a:pPr>
              <a:lnSpc>
                <a:spcPct val="90000"/>
              </a:lnSpc>
            </a:pPr>
            <a:endParaRPr lang="en-GB" altLang="en-US" smtClean="0"/>
          </a:p>
          <a:p>
            <a:pPr>
              <a:lnSpc>
                <a:spcPct val="90000"/>
              </a:lnSpc>
            </a:pPr>
            <a:endParaRPr lang="en-GB" altLang="en-US" smtClean="0"/>
          </a:p>
          <a:p>
            <a:pPr>
              <a:lnSpc>
                <a:spcPct val="90000"/>
              </a:lnSpc>
            </a:pPr>
            <a:endParaRPr lang="en-GB" altLang="en-US"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22405</TotalTime>
  <Words>2978</Words>
  <Application>Microsoft Office PowerPoint</Application>
  <PresentationFormat>On-screen Show (4:3)</PresentationFormat>
  <Paragraphs>249</Paragraphs>
  <Slides>23</Slides>
  <Notes>23</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ＭＳ Ｐゴシック</vt:lpstr>
      <vt:lpstr>Arial</vt:lpstr>
      <vt:lpstr>Calibri</vt:lpstr>
      <vt:lpstr>Times New Roman</vt:lpstr>
      <vt:lpstr>Verdana</vt:lpstr>
      <vt:lpstr>Default Design</vt:lpstr>
      <vt:lpstr>PowerPoint Presentation</vt:lpstr>
      <vt:lpstr>What is anti-social behaviour?</vt:lpstr>
      <vt:lpstr>What is anti-social behaviour?</vt:lpstr>
      <vt:lpstr>Repeat and Vulnerable Victims</vt:lpstr>
      <vt:lpstr>Repeat and Vulnerable Victims</vt:lpstr>
      <vt:lpstr>Putting the victims first</vt:lpstr>
      <vt:lpstr>Putting the victims first</vt:lpstr>
      <vt:lpstr>Putting the victims first</vt:lpstr>
      <vt:lpstr>PowerPoint Presentation</vt:lpstr>
      <vt:lpstr>PowerPoint Presentation</vt:lpstr>
      <vt:lpstr>Civil Injunction</vt:lpstr>
      <vt:lpstr>Criminal Behaviour Order (CBO)</vt:lpstr>
      <vt:lpstr>Dispersal Powers</vt:lpstr>
      <vt:lpstr>Community Protection Notice</vt:lpstr>
      <vt:lpstr>Public Spaces Protection Order (PSPO)</vt:lpstr>
      <vt:lpstr>Closure Powers</vt:lpstr>
      <vt:lpstr>Absolute Ground for Possession</vt:lpstr>
      <vt:lpstr>S.59 Police Reform Act 2002 </vt:lpstr>
      <vt:lpstr>S.59 Police Reform Act 2002 </vt:lpstr>
      <vt:lpstr>PowerPoint Presentation</vt:lpstr>
      <vt:lpstr>PowerPoint Presentation</vt:lpstr>
      <vt:lpstr>Meaning of terms</vt:lpstr>
      <vt:lpstr>Any questions? </vt:lpstr>
    </vt:vector>
  </TitlesOfParts>
  <Company>South Wales Police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Wynne Jones (Business &amp; Management)</cp:lastModifiedBy>
  <cp:revision>291</cp:revision>
  <cp:lastPrinted>2014-06-12T09:31:52Z</cp:lastPrinted>
  <dcterms:created xsi:type="dcterms:W3CDTF">2010-07-02T08:46:54Z</dcterms:created>
  <dcterms:modified xsi:type="dcterms:W3CDTF">2017-08-07T10:18:57Z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dcc51645-f9c8-4452-836c-2c0714702dac</vt:lpwstr>
  </property>
  <property fmtid="{D5CDD505-2E9C-101B-9397-08002B2CF9AE}" pid="3" name="SWPIL">
    <vt:lpwstr>NOT PROTECTIVELY MARKED</vt:lpwstr>
  </property>
  <property fmtid="{D5CDD505-2E9C-101B-9397-08002B2CF9AE}" pid="4" name="SWPVNV">
    <vt:lpwstr>No Visual Mark</vt:lpwstr>
  </property>
</Properties>
</file>