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94575"/>
  </p:normalViewPr>
  <p:slideViewPr>
    <p:cSldViewPr snapToGrid="0">
      <p:cViewPr varScale="1">
        <p:scale>
          <a:sx n="90" d="100"/>
          <a:sy n="90" d="100"/>
        </p:scale>
        <p:origin x="232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49C78F-F55D-5C40-8C98-13BAEA9283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2971"/>
          <a:stretch/>
        </p:blipFill>
        <p:spPr>
          <a:xfrm>
            <a:off x="5240340" y="2282059"/>
            <a:ext cx="2247263" cy="2304000"/>
          </a:xfrm>
          <a:prstGeom prst="rect">
            <a:avLst/>
          </a:prstGeom>
          <a:ln>
            <a:solidFill>
              <a:schemeClr val="accent1">
                <a:shade val="50000"/>
                <a:hueMod val="94000"/>
              </a:schemeClr>
            </a:solidFill>
          </a:ln>
          <a:effectLst>
            <a:softEdge rad="508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73E9B5-2805-0142-9ED1-6977ECB230DA}"/>
              </a:ext>
            </a:extLst>
          </p:cNvPr>
          <p:cNvSpPr txBox="1"/>
          <p:nvPr/>
        </p:nvSpPr>
        <p:spPr>
          <a:xfrm>
            <a:off x="274004" y="164484"/>
            <a:ext cx="3071812" cy="2954655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4925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pPr algn="ctr"/>
            <a:endParaRPr lang="en-GB" sz="1400" dirty="0"/>
          </a:p>
          <a:p>
            <a:pPr algn="ctr" fontAlgn="base"/>
            <a:r>
              <a:rPr lang="en-GB" sz="1400" b="1" dirty="0"/>
              <a:t>Profiad addysgu blaenorol</a:t>
            </a:r>
            <a:r>
              <a:rPr lang="en-GB" sz="1400" dirty="0"/>
              <a:t>​</a:t>
            </a:r>
          </a:p>
          <a:p>
            <a:pPr algn="ctr" fontAlgn="base"/>
            <a:r>
              <a:rPr lang="en-GB" sz="1400" b="1" dirty="0"/>
              <a:t> Previous teaching experiences </a:t>
            </a:r>
            <a:r>
              <a:rPr lang="en-US" sz="1400" dirty="0"/>
              <a:t>​</a:t>
            </a:r>
          </a:p>
          <a:p>
            <a:pPr fontAlgn="base"/>
            <a:r>
              <a:rPr lang="en-GB" sz="1200" dirty="0"/>
              <a:t>​</a:t>
            </a:r>
          </a:p>
          <a:p>
            <a:pPr algn="just" fontAlgn="base"/>
            <a:r>
              <a:rPr lang="en-GB" sz="1200" dirty="0"/>
              <a:t>I have completed over 500 hours of paid and unpaid work as a  Level 3 Teaching assistant. These hours were completed during placement throughout my studies and agency work there-after.  Within that role I have worked with and guided groups of up to 10 children. I have planned and been observed on a couple of lessons whilst I was completing my Level 3 TA course.</a:t>
            </a:r>
            <a:endParaRPr lang="en-US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D0A409-D401-4542-9071-99A8DA8F6014}"/>
              </a:ext>
            </a:extLst>
          </p:cNvPr>
          <p:cNvSpPr txBox="1"/>
          <p:nvPr/>
        </p:nvSpPr>
        <p:spPr>
          <a:xfrm>
            <a:off x="3524250" y="186988"/>
            <a:ext cx="4029075" cy="2123658"/>
          </a:xfrm>
          <a:prstGeom prst="rect">
            <a:avLst/>
          </a:prstGeom>
          <a:solidFill>
            <a:schemeClr val="bg2">
              <a:lumMod val="50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 fontAlgn="base"/>
            <a:r>
              <a:rPr lang="en-GB" dirty="0"/>
              <a:t>Amdana I / ​About Me</a:t>
            </a:r>
          </a:p>
          <a:p>
            <a:pPr algn="just" fontAlgn="base"/>
            <a:endParaRPr lang="en-GB" sz="1200" dirty="0"/>
          </a:p>
          <a:p>
            <a:pPr algn="just" fontAlgn="base"/>
            <a:r>
              <a:rPr lang="en-GB" sz="1200" dirty="0"/>
              <a:t>I am 37 years old and I am a mum to two boys who recognises the importance of them having a positive role model. I have completed a BSC Hons degree in Childhood Studies after realising that I wanted to progress to do my PGCE qualification. I am a creative, passionate, patient and kind person who thrives on being in a classroom environment. </a:t>
            </a:r>
            <a:endParaRPr lang="en-US" sz="1200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437071-1625-7743-BAAB-1D39870418B7}"/>
              </a:ext>
            </a:extLst>
          </p:cNvPr>
          <p:cNvSpPr txBox="1"/>
          <p:nvPr/>
        </p:nvSpPr>
        <p:spPr>
          <a:xfrm>
            <a:off x="8635364" y="3162359"/>
            <a:ext cx="3414712" cy="3508653"/>
          </a:xfrm>
          <a:prstGeom prst="rect">
            <a:avLst/>
          </a:prstGeom>
          <a:solidFill>
            <a:srgbClr val="002060"/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 fontAlgn="base"/>
            <a:r>
              <a:rPr lang="en-GB" sz="1400" b="1" dirty="0"/>
              <a:t>Y math o athro hoffaf bod</a:t>
            </a:r>
            <a:r>
              <a:rPr lang="en-US" sz="1400" dirty="0"/>
              <a:t>​</a:t>
            </a:r>
          </a:p>
          <a:p>
            <a:pPr algn="ctr" fontAlgn="base"/>
            <a:r>
              <a:rPr lang="en-GB" sz="1400" b="1" dirty="0"/>
              <a:t>The kind of teacher I aspire to be</a:t>
            </a:r>
            <a:r>
              <a:rPr lang="en-US" sz="1400" dirty="0"/>
              <a:t>​</a:t>
            </a:r>
          </a:p>
          <a:p>
            <a:pPr algn="ctr" fontAlgn="base"/>
            <a:r>
              <a:rPr lang="en-GB" sz="1400" dirty="0"/>
              <a:t>​</a:t>
            </a:r>
          </a:p>
          <a:p>
            <a:pPr fontAlgn="base"/>
            <a:r>
              <a:rPr lang="en-GB" sz="1200" dirty="0"/>
              <a:t>I want to be the type of teacher that can create an enjoyable and inclusive learning environment for all children. I want to encourage and build confidence in the all leaners so that they can reach their full potential. and help them to find a love of learning. I believe that experiential learning can  enhance a child’s development and through exploration their skills and confidence in learning can grow.  I love Outdoor Learning and have studied the many benefits that this can promote, not only in a child’s cognitive development but in building resilience, confidence and collaboration.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35B3B7-122D-FD45-A67E-D2BA8467865D}"/>
              </a:ext>
            </a:extLst>
          </p:cNvPr>
          <p:cNvSpPr txBox="1"/>
          <p:nvPr/>
        </p:nvSpPr>
        <p:spPr>
          <a:xfrm>
            <a:off x="4962525" y="4557472"/>
            <a:ext cx="3414712" cy="2092881"/>
          </a:xfrm>
          <a:prstGeom prst="rect">
            <a:avLst/>
          </a:prstGeom>
          <a:solidFill>
            <a:schemeClr val="tx2">
              <a:lumMod val="50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 fontAlgn="base"/>
            <a:r>
              <a:rPr lang="en-GB" sz="1400" b="1" dirty="0"/>
              <a:t>Cefndir academaidd</a:t>
            </a:r>
            <a:r>
              <a:rPr lang="en-GB" sz="1400" dirty="0"/>
              <a:t>​</a:t>
            </a:r>
          </a:p>
          <a:p>
            <a:pPr algn="ctr" fontAlgn="base"/>
            <a:r>
              <a:rPr lang="en-GB" sz="1400" b="1" dirty="0"/>
              <a:t>Academic history</a:t>
            </a:r>
            <a:r>
              <a:rPr lang="en-US" sz="1400" dirty="0"/>
              <a:t>​</a:t>
            </a:r>
          </a:p>
          <a:p>
            <a:pPr fontAlgn="base"/>
            <a:r>
              <a:rPr lang="en-GB" sz="1200" dirty="0"/>
              <a:t>​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dirty="0"/>
              <a:t>9 GCSE's A-C Grade (including core subjects)</a:t>
            </a:r>
            <a:r>
              <a:rPr lang="en-US" sz="1200" dirty="0"/>
              <a:t>​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dirty="0"/>
              <a:t>A-Levels Art-B, Design Technology- D</a:t>
            </a:r>
            <a:r>
              <a:rPr lang="en-US" sz="1200" dirty="0"/>
              <a:t>​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dirty="0"/>
              <a:t>Level 3 Assisting Teaching and Learning</a:t>
            </a:r>
            <a:r>
              <a:rPr lang="en-US" sz="1200" dirty="0"/>
              <a:t>​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dirty="0"/>
              <a:t>HND Photography</a:t>
            </a:r>
            <a:r>
              <a:rPr lang="en-US" sz="1200" dirty="0"/>
              <a:t>​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dirty="0"/>
              <a:t>BSc Hons – Childhood Studies</a:t>
            </a:r>
            <a:endParaRPr lang="en-US" sz="1200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5D0A07-C447-6E47-BF11-A3A3F5763EC1}"/>
              </a:ext>
            </a:extLst>
          </p:cNvPr>
          <p:cNvSpPr txBox="1"/>
          <p:nvPr/>
        </p:nvSpPr>
        <p:spPr>
          <a:xfrm>
            <a:off x="141924" y="3254692"/>
            <a:ext cx="4562475" cy="3416320"/>
          </a:xfrm>
          <a:prstGeom prst="rect">
            <a:avLst/>
          </a:prstGeom>
          <a:solidFill>
            <a:schemeClr val="bg2">
              <a:lumMod val="7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 fontAlgn="base"/>
            <a:r>
              <a:rPr lang="en-GB" sz="1400" b="1" dirty="0" err="1"/>
              <a:t>Meysydd</a:t>
            </a:r>
            <a:r>
              <a:rPr lang="en-GB" sz="1400" b="1" dirty="0"/>
              <a:t> / </a:t>
            </a:r>
            <a:r>
              <a:rPr lang="en-GB" sz="1400" b="1" dirty="0" err="1"/>
              <a:t>pynciau</a:t>
            </a:r>
            <a:r>
              <a:rPr lang="en-GB" sz="1400" b="1" dirty="0"/>
              <a:t> </a:t>
            </a:r>
            <a:r>
              <a:rPr lang="en-GB" sz="1400" b="1" dirty="0" err="1"/>
              <a:t>medraf</a:t>
            </a:r>
            <a:r>
              <a:rPr lang="en-GB" sz="1400" b="1" dirty="0"/>
              <a:t> </a:t>
            </a:r>
            <a:r>
              <a:rPr lang="en-GB" sz="1400" b="1" dirty="0" err="1"/>
              <a:t>eu</a:t>
            </a:r>
            <a:r>
              <a:rPr lang="en-GB" sz="1400" b="1" dirty="0"/>
              <a:t> </a:t>
            </a:r>
            <a:r>
              <a:rPr lang="en-GB" sz="1400" b="1" dirty="0" err="1"/>
              <a:t>haddysgu</a:t>
            </a:r>
            <a:r>
              <a:rPr lang="en-GB" sz="1400" dirty="0"/>
              <a:t>​</a:t>
            </a:r>
          </a:p>
          <a:p>
            <a:pPr algn="ctr" fontAlgn="base"/>
            <a:r>
              <a:rPr lang="en-GB" sz="1400" b="1" dirty="0"/>
              <a:t>Areas / subjects I could teach</a:t>
            </a:r>
            <a:r>
              <a:rPr lang="en-US" sz="1400" dirty="0"/>
              <a:t>​</a:t>
            </a:r>
          </a:p>
          <a:p>
            <a:pPr algn="ctr" fontAlgn="base"/>
            <a:r>
              <a:rPr lang="en-GB" sz="1400" dirty="0"/>
              <a:t>​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dirty="0"/>
              <a:t>I have a love for Art and Design.</a:t>
            </a:r>
            <a:r>
              <a:rPr lang="en-US" sz="1200" dirty="0"/>
              <a:t> And creative arts.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dirty="0"/>
              <a:t>I love music and although I only have a basic knowledge, I believe that music can really be used to encourage children across the curriculum.</a:t>
            </a:r>
            <a:r>
              <a:rPr lang="en-US" sz="1200" dirty="0"/>
              <a:t>​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dirty="0"/>
              <a:t>I am passionate about getting children outside for Outdoor Learning.</a:t>
            </a:r>
            <a:r>
              <a:rPr lang="en-US" sz="1200" dirty="0"/>
              <a:t>​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dirty="0"/>
              <a:t>I was a professional baker before embarking on my career as a teacher and would really enjoy bringing this skill to the classroom.</a:t>
            </a:r>
            <a:r>
              <a:rPr lang="en-US" sz="1200" dirty="0"/>
              <a:t>​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dirty="0"/>
              <a:t>I really enjoy promoting positive well-being and growth mindset. This has stemmed from encouraging my own two children but it is really important for all children to have a healthy mindset.</a:t>
            </a:r>
            <a:endParaRPr lang="en-US" sz="1200" dirty="0"/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D837C-3DE3-F346-893E-B94177FAB995}"/>
              </a:ext>
            </a:extLst>
          </p:cNvPr>
          <p:cNvSpPr txBox="1"/>
          <p:nvPr/>
        </p:nvSpPr>
        <p:spPr>
          <a:xfrm>
            <a:off x="7934325" y="133706"/>
            <a:ext cx="4029075" cy="2800767"/>
          </a:xfrm>
          <a:prstGeom prst="rect">
            <a:avLst/>
          </a:prstGeom>
          <a:solidFill>
            <a:schemeClr val="bg2">
              <a:lumMod val="7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 fontAlgn="base"/>
            <a:r>
              <a:rPr lang="en-GB" sz="1400" b="1" dirty="0" err="1"/>
              <a:t>Rhesymau</a:t>
            </a:r>
            <a:r>
              <a:rPr lang="en-GB" sz="1400" b="1" dirty="0"/>
              <a:t> </a:t>
            </a:r>
            <a:r>
              <a:rPr lang="en-GB" sz="1400" b="1" dirty="0" err="1"/>
              <a:t>dros</a:t>
            </a:r>
            <a:r>
              <a:rPr lang="en-GB" sz="1400" b="1" dirty="0"/>
              <a:t> </a:t>
            </a:r>
            <a:r>
              <a:rPr lang="en-GB" sz="1400" b="1" dirty="0" err="1"/>
              <a:t>ddewis</a:t>
            </a:r>
            <a:r>
              <a:rPr lang="en-GB" sz="1400" b="1" dirty="0"/>
              <a:t> addysgu </a:t>
            </a:r>
            <a:r>
              <a:rPr lang="en-GB" sz="1400" b="1" dirty="0" err="1"/>
              <a:t>fel</a:t>
            </a:r>
            <a:r>
              <a:rPr lang="en-GB" sz="1400" b="1" dirty="0"/>
              <a:t> </a:t>
            </a:r>
            <a:r>
              <a:rPr lang="en-GB" sz="1400" b="1" dirty="0" err="1"/>
              <a:t>proffesiwn</a:t>
            </a:r>
            <a:r>
              <a:rPr lang="en-GB" sz="1400" dirty="0"/>
              <a:t>​</a:t>
            </a:r>
          </a:p>
          <a:p>
            <a:pPr algn="ctr" fontAlgn="base"/>
            <a:r>
              <a:rPr lang="en-GB" sz="1400" b="1" dirty="0"/>
              <a:t>Reasons for entering the teaching profession </a:t>
            </a:r>
            <a:r>
              <a:rPr lang="en-US" sz="1400" dirty="0"/>
              <a:t>​</a:t>
            </a:r>
            <a:endParaRPr lang="en-GB" dirty="0"/>
          </a:p>
          <a:p>
            <a:pPr fontAlgn="base"/>
            <a:r>
              <a:rPr lang="en-GB" sz="1200" dirty="0"/>
              <a:t>When both of my boys had started school I really missed being around children. I loved being a stay at home mum with both of my boys and enjoyed every second of watching them develop. I encouraged their love of learning and it inspired me to pursue the role of becoming a teacher. After becoming a TA I was determined to complete my degree and enrol on the PGCE course. I am passionate about teaching and want to be the very best that I can be.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8338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108</TotalTime>
  <Words>10</Words>
  <Application>Microsoft Macintosh PowerPoint</Application>
  <PresentationFormat>Widescreen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Melanie Houldcroft (1900244)</cp:lastModifiedBy>
  <cp:revision>12</cp:revision>
  <dcterms:created xsi:type="dcterms:W3CDTF">2019-09-05T20:58:34Z</dcterms:created>
  <dcterms:modified xsi:type="dcterms:W3CDTF">2019-09-23T18:03:24Z</dcterms:modified>
</cp:coreProperties>
</file>