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58" r:id="rId5"/>
    <p:sldId id="261" r:id="rId6"/>
    <p:sldId id="259" r:id="rId7"/>
    <p:sldId id="260" r:id="rId8"/>
    <p:sldId id="263" r:id="rId9"/>
    <p:sldId id="264" r:id="rId10"/>
    <p:sldId id="266" r:id="rId11"/>
    <p:sldId id="265" r:id="rId12"/>
    <p:sldId id="268" r:id="rId13"/>
    <p:sldId id="267" r:id="rId14"/>
    <p:sldId id="269" r:id="rId15"/>
    <p:sldId id="270" r:id="rId16"/>
    <p:sldId id="272" r:id="rId17"/>
    <p:sldId id="271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96" y="-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A0D1461-0618-4664-B6CB-492F651C5949}" type="datetimeFigureOut">
              <a:rPr lang="en-GB" smtClean="0"/>
              <a:t>24/02/2011</a:t>
            </a:fld>
            <a:endParaRPr lang="en-GB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B46BC90-69F5-44C0-A840-CF828DB0A8FF}" type="slidenum">
              <a:rPr lang="en-GB" smtClean="0"/>
              <a:t>‹#›</a:t>
            </a:fld>
            <a:endParaRPr lang="en-GB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D1461-0618-4664-B6CB-492F651C5949}" type="datetimeFigureOut">
              <a:rPr lang="en-GB" smtClean="0"/>
              <a:t>24/02/2011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BC90-69F5-44C0-A840-CF828DB0A8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D1461-0618-4664-B6CB-492F651C5949}" type="datetimeFigureOut">
              <a:rPr lang="en-GB" smtClean="0"/>
              <a:t>24/02/2011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BC90-69F5-44C0-A840-CF828DB0A8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D1461-0618-4664-B6CB-492F651C5949}" type="datetimeFigureOut">
              <a:rPr lang="en-GB" smtClean="0"/>
              <a:t>24/02/2011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BC90-69F5-44C0-A840-CF828DB0A8F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D1461-0618-4664-B6CB-492F651C5949}" type="datetimeFigureOut">
              <a:rPr lang="en-GB" smtClean="0"/>
              <a:t>24/02/2011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BC90-69F5-44C0-A840-CF828DB0A8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D1461-0618-4664-B6CB-492F651C5949}" type="datetimeFigureOut">
              <a:rPr lang="en-GB" smtClean="0"/>
              <a:t>24/02/2011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BC90-69F5-44C0-A840-CF828DB0A8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D1461-0618-4664-B6CB-492F651C5949}" type="datetimeFigureOut">
              <a:rPr lang="en-GB" smtClean="0"/>
              <a:t>24/02/2011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BC90-69F5-44C0-A840-CF828DB0A8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D1461-0618-4664-B6CB-492F651C5949}" type="datetimeFigureOut">
              <a:rPr lang="en-GB" smtClean="0"/>
              <a:t>24/02/2011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BC90-69F5-44C0-A840-CF828DB0A8FF}" type="slidenum">
              <a:rPr lang="en-GB" smtClean="0"/>
              <a:t>‹#›</a:t>
            </a:fld>
            <a:endParaRPr lang="en-GB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D1461-0618-4664-B6CB-492F651C5949}" type="datetimeFigureOut">
              <a:rPr lang="en-GB" smtClean="0"/>
              <a:t>24/02/2011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BC90-69F5-44C0-A840-CF828DB0A8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D1461-0618-4664-B6CB-492F651C5949}" type="datetimeFigureOut">
              <a:rPr lang="en-GB" smtClean="0"/>
              <a:t>24/02/2011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BC90-69F5-44C0-A840-CF828DB0A8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0D1461-0618-4664-B6CB-492F651C5949}" type="datetimeFigureOut">
              <a:rPr lang="en-GB" smtClean="0"/>
              <a:t>24/02/2011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46BC90-69F5-44C0-A840-CF828DB0A8F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A0D1461-0618-4664-B6CB-492F651C5949}" type="datetimeFigureOut">
              <a:rPr lang="en-GB" smtClean="0"/>
              <a:t>24/02/2011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B46BC90-69F5-44C0-A840-CF828DB0A8F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Gender Socialisation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809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Gender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Social and cultural aspects attributed to being female or male </a:t>
            </a:r>
          </a:p>
          <a:p>
            <a:r>
              <a:rPr lang="en-GB" dirty="0" smtClean="0"/>
              <a:t>Learned attribute not biological trait</a:t>
            </a:r>
          </a:p>
          <a:p>
            <a:r>
              <a:rPr lang="en-GB" dirty="0" smtClean="0"/>
              <a:t>You are born male or female but learn to be a man or woman </a:t>
            </a:r>
          </a:p>
          <a:p>
            <a:r>
              <a:rPr lang="en-GB" dirty="0" smtClean="0"/>
              <a:t>All societies have stereotypes and conceptions of gender</a:t>
            </a:r>
          </a:p>
          <a:p>
            <a:r>
              <a:rPr lang="en-GB" dirty="0" smtClean="0"/>
              <a:t>Children are treated differently according to these conceptions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8412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836712"/>
            <a:ext cx="6777317" cy="5472608"/>
          </a:xfrm>
        </p:spPr>
        <p:txBody>
          <a:bodyPr>
            <a:noAutofit/>
          </a:bodyPr>
          <a:lstStyle/>
          <a:p>
            <a:pPr marL="68580" indent="0" algn="r">
              <a:buNone/>
            </a:pPr>
            <a:r>
              <a:rPr lang="en-GB" sz="3600" dirty="0" smtClean="0"/>
              <a:t>“Since in all societies discrimination on the basis of sex starts at the </a:t>
            </a:r>
            <a:r>
              <a:rPr lang="en-GB" sz="3600" b="1" dirty="0" smtClean="0"/>
              <a:t>earliest stage of life</a:t>
            </a:r>
            <a:r>
              <a:rPr lang="en-GB" sz="3600" dirty="0" smtClean="0"/>
              <a:t>, greater equality for the girl child is a </a:t>
            </a:r>
            <a:r>
              <a:rPr lang="en-GB" sz="3600" b="1" dirty="0" smtClean="0"/>
              <a:t>necessary first step </a:t>
            </a:r>
            <a:r>
              <a:rPr lang="en-GB" sz="3600" dirty="0" smtClean="0"/>
              <a:t>in ensuring that women realise their full potential and become equal partners”</a:t>
            </a:r>
          </a:p>
          <a:p>
            <a:pPr marL="68580" indent="0" algn="r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405957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Gender Expectations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Socialised from the day of birth:</a:t>
            </a:r>
          </a:p>
          <a:p>
            <a:r>
              <a:rPr lang="en-GB" dirty="0" smtClean="0"/>
              <a:t>Family</a:t>
            </a:r>
          </a:p>
          <a:p>
            <a:r>
              <a:rPr lang="en-GB" dirty="0" smtClean="0"/>
              <a:t>Education</a:t>
            </a:r>
          </a:p>
          <a:p>
            <a:r>
              <a:rPr lang="en-GB" dirty="0" smtClean="0"/>
              <a:t>Culture</a:t>
            </a:r>
          </a:p>
          <a:p>
            <a:r>
              <a:rPr lang="en-GB" dirty="0" smtClean="0"/>
              <a:t>Socio-economic status</a:t>
            </a:r>
          </a:p>
          <a:p>
            <a:r>
              <a:rPr lang="en-GB" dirty="0" smtClean="0"/>
              <a:t>Religion </a:t>
            </a:r>
          </a:p>
          <a:p>
            <a:r>
              <a:rPr lang="en-GB" dirty="0" smtClean="0"/>
              <a:t>Ethnicity  </a:t>
            </a:r>
          </a:p>
          <a:p>
            <a:r>
              <a:rPr lang="en-GB" dirty="0" smtClean="0"/>
              <a:t>Internalised  by 5 years old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404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347845"/>
          </a:xfrm>
        </p:spPr>
        <p:txBody>
          <a:bodyPr/>
          <a:lstStyle/>
          <a:p>
            <a:pPr marL="68580" indent="0">
              <a:buNone/>
            </a:pPr>
            <a:r>
              <a:rPr lang="en-GB" sz="5000" dirty="0"/>
              <a:t>No society treats its women as well as its </a:t>
            </a:r>
            <a:r>
              <a:rPr lang="en-GB" sz="5000" dirty="0" smtClean="0"/>
              <a:t>men </a:t>
            </a:r>
          </a:p>
          <a:p>
            <a:pPr marL="68580" indent="0" algn="r">
              <a:buNone/>
            </a:pPr>
            <a:r>
              <a:rPr lang="en-GB" sz="3000" dirty="0" smtClean="0"/>
              <a:t>(</a:t>
            </a:r>
            <a:r>
              <a:rPr lang="en-GB" sz="3000" dirty="0"/>
              <a:t>1997)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76287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Upon Future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Inequality </a:t>
            </a:r>
          </a:p>
          <a:p>
            <a:r>
              <a:rPr lang="en-GB" dirty="0" smtClean="0"/>
              <a:t>Labour force participation </a:t>
            </a:r>
          </a:p>
          <a:p>
            <a:r>
              <a:rPr lang="en-GB" dirty="0" smtClean="0"/>
              <a:t>Status in relationships</a:t>
            </a:r>
          </a:p>
          <a:p>
            <a:r>
              <a:rPr lang="en-GB" dirty="0" smtClean="0"/>
              <a:t>Physical health</a:t>
            </a:r>
          </a:p>
          <a:p>
            <a:r>
              <a:rPr lang="en-GB" dirty="0" smtClean="0"/>
              <a:t>Psychological health </a:t>
            </a:r>
          </a:p>
          <a:p>
            <a:r>
              <a:rPr lang="en-GB" dirty="0" smtClean="0"/>
              <a:t>Expectations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729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1052736"/>
            <a:ext cx="6777317" cy="4779893"/>
          </a:xfrm>
        </p:spPr>
        <p:txBody>
          <a:bodyPr/>
          <a:lstStyle/>
          <a:p>
            <a:pPr marL="68580" indent="0">
              <a:buNone/>
            </a:pPr>
            <a:r>
              <a:rPr lang="en-GB" sz="5000" dirty="0" smtClean="0"/>
              <a:t>Of </a:t>
            </a:r>
            <a:r>
              <a:rPr lang="en-GB" sz="5000" dirty="0"/>
              <a:t>1.3 billion people living in poverty on Earth, 70% are women </a:t>
            </a:r>
            <a:endParaRPr lang="en-GB" sz="5000" dirty="0" smtClean="0"/>
          </a:p>
          <a:p>
            <a:pPr marL="68580" indent="0">
              <a:buNone/>
            </a:pPr>
            <a:endParaRPr lang="en-GB" sz="3000" dirty="0" smtClean="0"/>
          </a:p>
          <a:p>
            <a:pPr marL="68580" indent="0">
              <a:buNone/>
            </a:pPr>
            <a:r>
              <a:rPr lang="en-GB" sz="3000" dirty="0" smtClean="0"/>
              <a:t>(</a:t>
            </a:r>
            <a:r>
              <a:rPr lang="en-GB" sz="3000" dirty="0"/>
              <a:t>1995)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33567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World Gender Inequality: Access to Food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Girls have lower nutritional health</a:t>
            </a:r>
          </a:p>
          <a:p>
            <a:r>
              <a:rPr lang="en-GB" dirty="0" smtClean="0"/>
              <a:t>Less access to food (including breast feeding)</a:t>
            </a:r>
          </a:p>
          <a:p>
            <a:r>
              <a:rPr lang="en-GB" dirty="0" smtClean="0"/>
              <a:t>This jeopardises health and future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2492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Vulnerability to Illness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98566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Other factors include exhaustion from greater burden of labour</a:t>
            </a:r>
          </a:p>
          <a:p>
            <a:r>
              <a:rPr lang="en-GB" dirty="0" smtClean="0"/>
              <a:t>Early pregnancy complications</a:t>
            </a:r>
          </a:p>
          <a:p>
            <a:r>
              <a:rPr lang="en-GB" dirty="0" smtClean="0"/>
              <a:t>Reduced access to healthcare services and medical attention</a:t>
            </a:r>
          </a:p>
          <a:p>
            <a:r>
              <a:rPr lang="en-GB" dirty="0" smtClean="0"/>
              <a:t>Girls condition must be more serious before visiting the doctor</a:t>
            </a:r>
          </a:p>
          <a:p>
            <a:r>
              <a:rPr lang="en-GB" dirty="0" smtClean="0"/>
              <a:t>Child mortality rates for females are higher</a:t>
            </a:r>
          </a:p>
          <a:p>
            <a:r>
              <a:rPr lang="en-GB" dirty="0" smtClean="0"/>
              <a:t>Biologically mortality rates higher for males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8480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Education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Less likely to be educated after primary level</a:t>
            </a:r>
          </a:p>
          <a:p>
            <a:r>
              <a:rPr lang="en-GB" dirty="0" smtClean="0"/>
              <a:t>Used as domestic, agricultural and informal labourers</a:t>
            </a:r>
          </a:p>
          <a:p>
            <a:r>
              <a:rPr lang="en-GB" dirty="0" smtClean="0"/>
              <a:t>Increasing impediment to education is HIV/AIDS</a:t>
            </a:r>
          </a:p>
          <a:p>
            <a:r>
              <a:rPr lang="en-GB" dirty="0" smtClean="0"/>
              <a:t>Educated girls more likely to end in lower paid jobs</a:t>
            </a:r>
          </a:p>
          <a:p>
            <a:r>
              <a:rPr lang="en-GB" dirty="0" smtClean="0"/>
              <a:t>Less opportunity for progression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41181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Violence and Exploitation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Role of violence extremely high</a:t>
            </a:r>
          </a:p>
          <a:p>
            <a:r>
              <a:rPr lang="en-GB" dirty="0" smtClean="0"/>
              <a:t>Much greater proportion of girls victims of abuse from family members, friends, educators, and strangers</a:t>
            </a:r>
          </a:p>
          <a:p>
            <a:r>
              <a:rPr lang="en-GB" dirty="0" smtClean="0"/>
              <a:t>Exploitation is sexual and labour based</a:t>
            </a:r>
          </a:p>
          <a:p>
            <a:r>
              <a:rPr lang="en-GB" dirty="0" smtClean="0"/>
              <a:t>Many western boys are said to not even understand what rape is</a:t>
            </a:r>
          </a:p>
        </p:txBody>
      </p:sp>
    </p:spTree>
    <p:extLst>
      <p:ext uri="{BB962C8B-B14F-4D97-AF65-F5344CB8AC3E}">
        <p14:creationId xmlns:p14="http://schemas.microsoft.com/office/powerpoint/2010/main" val="1384463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Labour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Under-recognised labour performed by girls and women </a:t>
            </a:r>
          </a:p>
          <a:p>
            <a:r>
              <a:rPr lang="en-GB" dirty="0" smtClean="0"/>
              <a:t>Includes domestic cooking, cleaning, caring and agricultural duties</a:t>
            </a:r>
          </a:p>
          <a:p>
            <a:r>
              <a:rPr lang="en-GB" dirty="0" smtClean="0"/>
              <a:t>Physical and educational development suffer</a:t>
            </a:r>
          </a:p>
          <a:p>
            <a:pPr marL="6858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565617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Media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913660"/>
          </a:xfrm>
        </p:spPr>
        <p:txBody>
          <a:bodyPr>
            <a:normAutofit/>
          </a:bodyPr>
          <a:lstStyle/>
          <a:p>
            <a:r>
              <a:rPr lang="en-GB" dirty="0" smtClean="0"/>
              <a:t>Primarily television </a:t>
            </a:r>
          </a:p>
          <a:p>
            <a:r>
              <a:rPr lang="en-GB" dirty="0" smtClean="0"/>
              <a:t>Increasing influence on girls especially</a:t>
            </a:r>
          </a:p>
          <a:p>
            <a:r>
              <a:rPr lang="en-GB" dirty="0" smtClean="0"/>
              <a:t>Gender stereotypes are shown continually </a:t>
            </a:r>
          </a:p>
          <a:p>
            <a:r>
              <a:rPr lang="en-GB" dirty="0" smtClean="0"/>
              <a:t>Teaches girls how to talk, dress and behave</a:t>
            </a:r>
          </a:p>
          <a:p>
            <a:r>
              <a:rPr lang="en-GB" dirty="0" smtClean="0"/>
              <a:t>Images of men using strength or violence to establish their authority used frequently </a:t>
            </a:r>
          </a:p>
          <a:p>
            <a:r>
              <a:rPr lang="en-GB" dirty="0" smtClean="0"/>
              <a:t>Women are shown in submissive or traditional roles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3715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Self Esteem and Confidence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Boys are more highly valued in every society on the planet</a:t>
            </a:r>
          </a:p>
          <a:p>
            <a:r>
              <a:rPr lang="en-GB" dirty="0" smtClean="0"/>
              <a:t>Boys regarded as financial investment that will pay dividends</a:t>
            </a:r>
          </a:p>
          <a:p>
            <a:r>
              <a:rPr lang="en-GB" dirty="0" smtClean="0"/>
              <a:t>Girls regarded as financial burden</a:t>
            </a:r>
          </a:p>
          <a:p>
            <a:r>
              <a:rPr lang="en-GB" dirty="0" smtClean="0"/>
              <a:t>Boys carry on family line</a:t>
            </a:r>
          </a:p>
          <a:p>
            <a:r>
              <a:rPr lang="en-GB" dirty="0" smtClean="0"/>
              <a:t>Girls will ‘belong’ to another family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55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Family as an Agent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Imitation </a:t>
            </a:r>
          </a:p>
          <a:p>
            <a:r>
              <a:rPr lang="en-GB" dirty="0" smtClean="0"/>
              <a:t>Behaviour </a:t>
            </a:r>
          </a:p>
          <a:p>
            <a:r>
              <a:rPr lang="en-GB" dirty="0" smtClean="0"/>
              <a:t>Communication</a:t>
            </a:r>
          </a:p>
          <a:p>
            <a:r>
              <a:rPr lang="en-GB" dirty="0" smtClean="0"/>
              <a:t>Phrases/words/language </a:t>
            </a:r>
          </a:p>
          <a:p>
            <a:r>
              <a:rPr lang="en-GB" dirty="0" smtClean="0"/>
              <a:t> Manipulation to shape gender identities</a:t>
            </a:r>
          </a:p>
          <a:p>
            <a:r>
              <a:rPr lang="en-GB" dirty="0" smtClean="0"/>
              <a:t>Looks</a:t>
            </a:r>
          </a:p>
          <a:p>
            <a:r>
              <a:rPr lang="en-GB" dirty="0" smtClean="0"/>
              <a:t>Gender specific toys (canalisation)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06148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Gender Inequalities within the Family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Expectations </a:t>
            </a:r>
          </a:p>
          <a:p>
            <a:r>
              <a:rPr lang="en-GB" dirty="0" smtClean="0"/>
              <a:t>Roles</a:t>
            </a:r>
          </a:p>
          <a:p>
            <a:r>
              <a:rPr lang="en-GB" dirty="0" smtClean="0"/>
              <a:t>Jobs within home-life</a:t>
            </a:r>
          </a:p>
          <a:p>
            <a:r>
              <a:rPr lang="en-GB" dirty="0" smtClean="0"/>
              <a:t>Career</a:t>
            </a:r>
          </a:p>
          <a:p>
            <a:r>
              <a:rPr lang="en-GB" dirty="0" smtClean="0"/>
              <a:t>Allowances made for behaviour</a:t>
            </a:r>
          </a:p>
          <a:p>
            <a:r>
              <a:rPr lang="en-GB" dirty="0" smtClean="0"/>
              <a:t>Paranoia of parents </a:t>
            </a:r>
          </a:p>
          <a:p>
            <a:r>
              <a:rPr lang="en-GB" dirty="0" smtClean="0"/>
              <a:t>Rewards and punishments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50361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Class and Socialisation: </a:t>
            </a:r>
            <a:r>
              <a:rPr lang="en-GB" dirty="0" err="1" smtClean="0"/>
              <a:t>Reay</a:t>
            </a:r>
            <a:r>
              <a:rPr lang="en-GB" dirty="0" smtClean="0"/>
              <a:t> (1998)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492" y="2323652"/>
            <a:ext cx="6777317" cy="38416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Detailed study of 33 London mothers </a:t>
            </a:r>
          </a:p>
          <a:p>
            <a:r>
              <a:rPr lang="en-GB" dirty="0" smtClean="0"/>
              <a:t>She identified major class differences</a:t>
            </a:r>
          </a:p>
          <a:p>
            <a:r>
              <a:rPr lang="en-GB" dirty="0" smtClean="0"/>
              <a:t>Middle class mothers had more time and energy</a:t>
            </a:r>
          </a:p>
          <a:p>
            <a:r>
              <a:rPr lang="en-GB" dirty="0" smtClean="0"/>
              <a:t>Spent more time reading to their children</a:t>
            </a:r>
          </a:p>
          <a:p>
            <a:r>
              <a:rPr lang="en-GB" dirty="0" smtClean="0"/>
              <a:t>More confident talking to teachers </a:t>
            </a:r>
          </a:p>
          <a:p>
            <a:r>
              <a:rPr lang="en-GB" dirty="0" smtClean="0"/>
              <a:t>Working class struggled to make ends meet</a:t>
            </a:r>
          </a:p>
          <a:p>
            <a:r>
              <a:rPr lang="en-GB" dirty="0" smtClean="0"/>
              <a:t>Less time and energy, verbal confidence and knowledge of educational system</a:t>
            </a:r>
          </a:p>
        </p:txBody>
      </p:sp>
    </p:spTree>
    <p:extLst>
      <p:ext uri="{BB962C8B-B14F-4D97-AF65-F5344CB8AC3E}">
        <p14:creationId xmlns:p14="http://schemas.microsoft.com/office/powerpoint/2010/main" val="6743216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Solving Female Social Inequality: The Facts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Reduces fertility and infant mortality rates</a:t>
            </a:r>
          </a:p>
          <a:p>
            <a:r>
              <a:rPr lang="en-GB" dirty="0" smtClean="0"/>
              <a:t>Promotes better health and nutrition</a:t>
            </a:r>
          </a:p>
          <a:p>
            <a:r>
              <a:rPr lang="en-GB" dirty="0" smtClean="0"/>
              <a:t>Better quality of life for families</a:t>
            </a:r>
          </a:p>
          <a:p>
            <a:r>
              <a:rPr lang="en-GB" dirty="0" smtClean="0"/>
              <a:t>Encourages greater economic productivity and labour force participation </a:t>
            </a:r>
          </a:p>
          <a:p>
            <a:r>
              <a:rPr lang="en-GB" dirty="0" smtClean="0"/>
              <a:t>Improves overall social and economic development</a:t>
            </a:r>
          </a:p>
          <a:p>
            <a:r>
              <a:rPr lang="en-GB" dirty="0" smtClean="0"/>
              <a:t>Access to education is the vital key </a:t>
            </a:r>
          </a:p>
        </p:txBody>
      </p:sp>
    </p:spTree>
    <p:extLst>
      <p:ext uri="{BB962C8B-B14F-4D97-AF65-F5344CB8AC3E}">
        <p14:creationId xmlns:p14="http://schemas.microsoft.com/office/powerpoint/2010/main" val="28262520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Custom 2">
      <a:dk1>
        <a:srgbClr val="B13F9A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55</TotalTime>
  <Words>564</Words>
  <Application>Microsoft Office PowerPoint</Application>
  <PresentationFormat>On-screen Show (4:3)</PresentationFormat>
  <Paragraphs>99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Austin</vt:lpstr>
      <vt:lpstr> Gender Socialisation</vt:lpstr>
      <vt:lpstr>Gender </vt:lpstr>
      <vt:lpstr>PowerPoint Presentation</vt:lpstr>
      <vt:lpstr>Gender Expectations </vt:lpstr>
      <vt:lpstr>PowerPoint Presentation</vt:lpstr>
      <vt:lpstr>Impact Upon Future</vt:lpstr>
      <vt:lpstr>PowerPoint Presentation</vt:lpstr>
      <vt:lpstr>World Gender Inequality: Access to Food </vt:lpstr>
      <vt:lpstr>Vulnerability to Illness</vt:lpstr>
      <vt:lpstr>Education </vt:lpstr>
      <vt:lpstr>Violence and Exploitation</vt:lpstr>
      <vt:lpstr>Labour </vt:lpstr>
      <vt:lpstr>The Media</vt:lpstr>
      <vt:lpstr>Self Esteem and Confidence</vt:lpstr>
      <vt:lpstr>The Family as an Agent</vt:lpstr>
      <vt:lpstr>Gender Inequalities within the Family </vt:lpstr>
      <vt:lpstr>Class and Socialisation: Reay (1998)</vt:lpstr>
      <vt:lpstr>Solving Female Social Inequality: The Facts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Gender Socialisation</dc:title>
  <dc:creator>Tania</dc:creator>
  <cp:lastModifiedBy>Tania</cp:lastModifiedBy>
  <cp:revision>5</cp:revision>
  <dcterms:created xsi:type="dcterms:W3CDTF">2011-02-24T15:11:57Z</dcterms:created>
  <dcterms:modified xsi:type="dcterms:W3CDTF">2011-02-24T16:07:35Z</dcterms:modified>
</cp:coreProperties>
</file>