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 id="2147483712" r:id="rId5"/>
  </p:sldMasterIdLst>
  <p:notesMasterIdLst>
    <p:notesMasterId r:id="rId28"/>
  </p:notesMasterIdLst>
  <p:sldIdLst>
    <p:sldId id="256" r:id="rId6"/>
    <p:sldId id="257" r:id="rId7"/>
    <p:sldId id="258" r:id="rId8"/>
    <p:sldId id="278" r:id="rId9"/>
    <p:sldId id="259" r:id="rId10"/>
    <p:sldId id="277" r:id="rId11"/>
    <p:sldId id="260" r:id="rId12"/>
    <p:sldId id="261" r:id="rId13"/>
    <p:sldId id="280" r:id="rId14"/>
    <p:sldId id="282" r:id="rId15"/>
    <p:sldId id="281" r:id="rId16"/>
    <p:sldId id="279" r:id="rId17"/>
    <p:sldId id="262" r:id="rId18"/>
    <p:sldId id="263" r:id="rId19"/>
    <p:sldId id="264" r:id="rId20"/>
    <p:sldId id="265" r:id="rId21"/>
    <p:sldId id="266" r:id="rId22"/>
    <p:sldId id="267" r:id="rId23"/>
    <p:sldId id="268" r:id="rId24"/>
    <p:sldId id="269" r:id="rId25"/>
    <p:sldId id="276" r:id="rId26"/>
    <p:sldId id="27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0A7034-C313-4856-9E38-9B57F0986F06}" v="28" dt="2025-10-05T19:06:19.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varScale="1">
        <p:scale>
          <a:sx n="65" d="100"/>
          <a:sy n="65" d="100"/>
        </p:scale>
        <p:origin x="7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D8C0E-F996-429C-966D-E0FB535AFC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F8B0518-A711-443F-82D3-FB541AD81EE9}">
      <dgm:prSet/>
      <dgm:spPr/>
      <dgm:t>
        <a:bodyPr/>
        <a:lstStyle/>
        <a:p>
          <a:r>
            <a:rPr lang="en-GB"/>
            <a:t>Explore reflective practice</a:t>
          </a:r>
          <a:endParaRPr lang="en-US"/>
        </a:p>
      </dgm:t>
    </dgm:pt>
    <dgm:pt modelId="{C734D268-EB8E-45E4-B280-366C7D985E14}" type="parTrans" cxnId="{F5602C79-8473-4562-878C-6E8E48C05140}">
      <dgm:prSet/>
      <dgm:spPr/>
      <dgm:t>
        <a:bodyPr/>
        <a:lstStyle/>
        <a:p>
          <a:endParaRPr lang="en-US"/>
        </a:p>
      </dgm:t>
    </dgm:pt>
    <dgm:pt modelId="{C47F58EF-9550-47CA-9065-CAB147512339}" type="sibTrans" cxnId="{F5602C79-8473-4562-878C-6E8E48C05140}">
      <dgm:prSet/>
      <dgm:spPr/>
      <dgm:t>
        <a:bodyPr/>
        <a:lstStyle/>
        <a:p>
          <a:endParaRPr lang="en-US"/>
        </a:p>
      </dgm:t>
    </dgm:pt>
    <dgm:pt modelId="{159F1BBD-620D-4948-A9CA-A9493BD0CDE1}">
      <dgm:prSet/>
      <dgm:spPr/>
      <dgm:t>
        <a:bodyPr/>
        <a:lstStyle/>
        <a:p>
          <a:r>
            <a:rPr lang="en-GB"/>
            <a:t>Reflective cycles </a:t>
          </a:r>
          <a:endParaRPr lang="en-US"/>
        </a:p>
      </dgm:t>
    </dgm:pt>
    <dgm:pt modelId="{D14545A5-4978-4E11-8B24-F4EB04E2F70E}" type="parTrans" cxnId="{7EF476BE-16BE-4A4A-8FCE-0C386A0E2631}">
      <dgm:prSet/>
      <dgm:spPr/>
      <dgm:t>
        <a:bodyPr/>
        <a:lstStyle/>
        <a:p>
          <a:endParaRPr lang="en-US"/>
        </a:p>
      </dgm:t>
    </dgm:pt>
    <dgm:pt modelId="{DB11B7F8-00F0-41A4-90C2-86F04ACB3883}" type="sibTrans" cxnId="{7EF476BE-16BE-4A4A-8FCE-0C386A0E2631}">
      <dgm:prSet/>
      <dgm:spPr/>
      <dgm:t>
        <a:bodyPr/>
        <a:lstStyle/>
        <a:p>
          <a:endParaRPr lang="en-US"/>
        </a:p>
      </dgm:t>
    </dgm:pt>
    <dgm:pt modelId="{5020D31B-36DF-4F91-9E5E-FF43613D53E8}" type="pres">
      <dgm:prSet presAssocID="{412D8C0E-F996-429C-966D-E0FB535AFCAB}" presName="linear" presStyleCnt="0">
        <dgm:presLayoutVars>
          <dgm:animLvl val="lvl"/>
          <dgm:resizeHandles val="exact"/>
        </dgm:presLayoutVars>
      </dgm:prSet>
      <dgm:spPr/>
    </dgm:pt>
    <dgm:pt modelId="{107405C8-91A9-467A-9BF3-CDFD5E549A73}" type="pres">
      <dgm:prSet presAssocID="{BF8B0518-A711-443F-82D3-FB541AD81EE9}" presName="parentText" presStyleLbl="node1" presStyleIdx="0" presStyleCnt="2">
        <dgm:presLayoutVars>
          <dgm:chMax val="0"/>
          <dgm:bulletEnabled val="1"/>
        </dgm:presLayoutVars>
      </dgm:prSet>
      <dgm:spPr/>
    </dgm:pt>
    <dgm:pt modelId="{A90CF7E5-1684-4620-A60E-5215DB028935}" type="pres">
      <dgm:prSet presAssocID="{C47F58EF-9550-47CA-9065-CAB147512339}" presName="spacer" presStyleCnt="0"/>
      <dgm:spPr/>
    </dgm:pt>
    <dgm:pt modelId="{6CD1099D-CF2A-4F61-8BD0-04A7FBA1E263}" type="pres">
      <dgm:prSet presAssocID="{159F1BBD-620D-4948-A9CA-A9493BD0CDE1}" presName="parentText" presStyleLbl="node1" presStyleIdx="1" presStyleCnt="2">
        <dgm:presLayoutVars>
          <dgm:chMax val="0"/>
          <dgm:bulletEnabled val="1"/>
        </dgm:presLayoutVars>
      </dgm:prSet>
      <dgm:spPr/>
    </dgm:pt>
  </dgm:ptLst>
  <dgm:cxnLst>
    <dgm:cxn modelId="{0373CD07-F5D8-4AC5-BD27-422E7ED3A4AC}" type="presOf" srcId="{412D8C0E-F996-429C-966D-E0FB535AFCAB}" destId="{5020D31B-36DF-4F91-9E5E-FF43613D53E8}" srcOrd="0" destOrd="0" presId="urn:microsoft.com/office/officeart/2005/8/layout/vList2"/>
    <dgm:cxn modelId="{AAE8D44D-8BF3-4D96-9D0B-48BE2BBD4C58}" type="presOf" srcId="{159F1BBD-620D-4948-A9CA-A9493BD0CDE1}" destId="{6CD1099D-CF2A-4F61-8BD0-04A7FBA1E263}" srcOrd="0" destOrd="0" presId="urn:microsoft.com/office/officeart/2005/8/layout/vList2"/>
    <dgm:cxn modelId="{158DA14E-887C-4A09-9CE7-CC354AEBA471}" type="presOf" srcId="{BF8B0518-A711-443F-82D3-FB541AD81EE9}" destId="{107405C8-91A9-467A-9BF3-CDFD5E549A73}" srcOrd="0" destOrd="0" presId="urn:microsoft.com/office/officeart/2005/8/layout/vList2"/>
    <dgm:cxn modelId="{F5602C79-8473-4562-878C-6E8E48C05140}" srcId="{412D8C0E-F996-429C-966D-E0FB535AFCAB}" destId="{BF8B0518-A711-443F-82D3-FB541AD81EE9}" srcOrd="0" destOrd="0" parTransId="{C734D268-EB8E-45E4-B280-366C7D985E14}" sibTransId="{C47F58EF-9550-47CA-9065-CAB147512339}"/>
    <dgm:cxn modelId="{7EF476BE-16BE-4A4A-8FCE-0C386A0E2631}" srcId="{412D8C0E-F996-429C-966D-E0FB535AFCAB}" destId="{159F1BBD-620D-4948-A9CA-A9493BD0CDE1}" srcOrd="1" destOrd="0" parTransId="{D14545A5-4978-4E11-8B24-F4EB04E2F70E}" sibTransId="{DB11B7F8-00F0-41A4-90C2-86F04ACB3883}"/>
    <dgm:cxn modelId="{80D0E889-2ECE-4222-8FF0-351F77E9C70A}" type="presParOf" srcId="{5020D31B-36DF-4F91-9E5E-FF43613D53E8}" destId="{107405C8-91A9-467A-9BF3-CDFD5E549A73}" srcOrd="0" destOrd="0" presId="urn:microsoft.com/office/officeart/2005/8/layout/vList2"/>
    <dgm:cxn modelId="{043A4CD6-BA78-4218-A754-168CBA5347FF}" type="presParOf" srcId="{5020D31B-36DF-4F91-9E5E-FF43613D53E8}" destId="{A90CF7E5-1684-4620-A60E-5215DB028935}" srcOrd="1" destOrd="0" presId="urn:microsoft.com/office/officeart/2005/8/layout/vList2"/>
    <dgm:cxn modelId="{3671C458-727C-4154-8A78-2EC864BAF568}" type="presParOf" srcId="{5020D31B-36DF-4F91-9E5E-FF43613D53E8}" destId="{6CD1099D-CF2A-4F61-8BD0-04A7FBA1E26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D195B9-2A2A-4257-A205-4D9D97C1F7FD}"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8CD9F1E7-22D2-42A3-8EF9-68A8666036B2}">
      <dgm:prSet/>
      <dgm:spPr/>
      <dgm:t>
        <a:bodyPr/>
        <a:lstStyle/>
        <a:p>
          <a:r>
            <a:rPr lang="en-GB"/>
            <a:t>I  reflected  on how I spoke to Jane and realised that I was a bit blunt with them</a:t>
          </a:r>
          <a:endParaRPr lang="en-US"/>
        </a:p>
      </dgm:t>
    </dgm:pt>
    <dgm:pt modelId="{4C9279E4-F7DC-4E98-B17E-078DD4F63690}" type="parTrans" cxnId="{CFFBAE70-7E1B-4868-A915-485177C220A0}">
      <dgm:prSet/>
      <dgm:spPr/>
      <dgm:t>
        <a:bodyPr/>
        <a:lstStyle/>
        <a:p>
          <a:endParaRPr lang="en-US"/>
        </a:p>
      </dgm:t>
    </dgm:pt>
    <dgm:pt modelId="{DEAE29C7-03F3-4AFA-89EC-19915FF3618C}" type="sibTrans" cxnId="{CFFBAE70-7E1B-4868-A915-485177C220A0}">
      <dgm:prSet/>
      <dgm:spPr/>
      <dgm:t>
        <a:bodyPr/>
        <a:lstStyle/>
        <a:p>
          <a:endParaRPr lang="en-US"/>
        </a:p>
      </dgm:t>
    </dgm:pt>
    <dgm:pt modelId="{C5DF9C7B-FBC9-4D97-ADC3-E095740D12C5}">
      <dgm:prSet/>
      <dgm:spPr/>
      <dgm:t>
        <a:bodyPr/>
        <a:lstStyle/>
        <a:p>
          <a:r>
            <a:rPr lang="en-GB"/>
            <a:t>Tomorrow I will apologise and make efforts to be more considerate</a:t>
          </a:r>
          <a:endParaRPr lang="en-US"/>
        </a:p>
      </dgm:t>
    </dgm:pt>
    <dgm:pt modelId="{62ED379A-D5AD-43B0-944D-2E1DF5975CBB}" type="parTrans" cxnId="{C65E3DF9-D870-4A91-B992-9773AD64DA7B}">
      <dgm:prSet/>
      <dgm:spPr/>
      <dgm:t>
        <a:bodyPr/>
        <a:lstStyle/>
        <a:p>
          <a:endParaRPr lang="en-US"/>
        </a:p>
      </dgm:t>
    </dgm:pt>
    <dgm:pt modelId="{1CFD830A-3E23-45E1-A2F1-EC0A8D313E22}" type="sibTrans" cxnId="{C65E3DF9-D870-4A91-B992-9773AD64DA7B}">
      <dgm:prSet/>
      <dgm:spPr/>
      <dgm:t>
        <a:bodyPr/>
        <a:lstStyle/>
        <a:p>
          <a:endParaRPr lang="en-US"/>
        </a:p>
      </dgm:t>
    </dgm:pt>
    <dgm:pt modelId="{4E2BE252-AD56-45B7-B7B0-CBFC480E23B6}">
      <dgm:prSet/>
      <dgm:spPr/>
      <dgm:t>
        <a:bodyPr/>
        <a:lstStyle/>
        <a:p>
          <a:r>
            <a:rPr lang="en-GB"/>
            <a:t>The trousers I wore today were too tight on me and made me uncomfortable </a:t>
          </a:r>
          <a:endParaRPr lang="en-US"/>
        </a:p>
      </dgm:t>
    </dgm:pt>
    <dgm:pt modelId="{0093721F-7735-472A-A539-04ED6AD3006C}" type="parTrans" cxnId="{D7785BC7-0571-42E8-90EC-A083BE3EF437}">
      <dgm:prSet/>
      <dgm:spPr/>
      <dgm:t>
        <a:bodyPr/>
        <a:lstStyle/>
        <a:p>
          <a:endParaRPr lang="en-US"/>
        </a:p>
      </dgm:t>
    </dgm:pt>
    <dgm:pt modelId="{1546DAED-85ED-4C32-BF97-CF11896A61C6}" type="sibTrans" cxnId="{D7785BC7-0571-42E8-90EC-A083BE3EF437}">
      <dgm:prSet/>
      <dgm:spPr/>
      <dgm:t>
        <a:bodyPr/>
        <a:lstStyle/>
        <a:p>
          <a:endParaRPr lang="en-US"/>
        </a:p>
      </dgm:t>
    </dgm:pt>
    <dgm:pt modelId="{9C130C26-8E6E-46C7-AA7D-378EAB595767}">
      <dgm:prSet/>
      <dgm:spPr/>
      <dgm:t>
        <a:bodyPr/>
        <a:lstStyle/>
        <a:p>
          <a:r>
            <a:rPr lang="en-GB"/>
            <a:t>Tomorrow I will check my trousers fit comfortably before leaving for work</a:t>
          </a:r>
          <a:endParaRPr lang="en-US"/>
        </a:p>
      </dgm:t>
    </dgm:pt>
    <dgm:pt modelId="{C0A6DF18-7669-4582-9133-A2F195B95CD0}" type="parTrans" cxnId="{0B0373D9-BAB7-4855-A49F-EEE2E2E042B9}">
      <dgm:prSet/>
      <dgm:spPr/>
      <dgm:t>
        <a:bodyPr/>
        <a:lstStyle/>
        <a:p>
          <a:endParaRPr lang="en-US"/>
        </a:p>
      </dgm:t>
    </dgm:pt>
    <dgm:pt modelId="{DFDC5911-BF90-4D34-B472-F36BFEEAC644}" type="sibTrans" cxnId="{0B0373D9-BAB7-4855-A49F-EEE2E2E042B9}">
      <dgm:prSet/>
      <dgm:spPr/>
      <dgm:t>
        <a:bodyPr/>
        <a:lstStyle/>
        <a:p>
          <a:endParaRPr lang="en-US"/>
        </a:p>
      </dgm:t>
    </dgm:pt>
    <dgm:pt modelId="{B18C03C5-988C-48C5-87EF-955BB3EE0FDC}">
      <dgm:prSet/>
      <dgm:spPr/>
      <dgm:t>
        <a:bodyPr/>
        <a:lstStyle/>
        <a:p>
          <a:r>
            <a:rPr lang="en-GB"/>
            <a:t>That Mc Donalds I had for lunch made me feel sluggish today</a:t>
          </a:r>
          <a:endParaRPr lang="en-US"/>
        </a:p>
      </dgm:t>
    </dgm:pt>
    <dgm:pt modelId="{5D12F052-8E51-4ECB-AED2-C2418AE64367}" type="parTrans" cxnId="{AAD2C564-D8D2-465E-A52A-FFC74B0DFF23}">
      <dgm:prSet/>
      <dgm:spPr/>
      <dgm:t>
        <a:bodyPr/>
        <a:lstStyle/>
        <a:p>
          <a:endParaRPr lang="en-US"/>
        </a:p>
      </dgm:t>
    </dgm:pt>
    <dgm:pt modelId="{2E0D658D-1924-4B38-A7DB-0A7ED52BA162}" type="sibTrans" cxnId="{AAD2C564-D8D2-465E-A52A-FFC74B0DFF23}">
      <dgm:prSet/>
      <dgm:spPr/>
      <dgm:t>
        <a:bodyPr/>
        <a:lstStyle/>
        <a:p>
          <a:endParaRPr lang="en-US"/>
        </a:p>
      </dgm:t>
    </dgm:pt>
    <dgm:pt modelId="{6FFF5106-5918-4749-A21F-12FB64F8F688}">
      <dgm:prSet/>
      <dgm:spPr/>
      <dgm:t>
        <a:bodyPr/>
        <a:lstStyle/>
        <a:p>
          <a:r>
            <a:rPr lang="en-GB"/>
            <a:t>- I will make a note to myself and try and avoid eating it at lunchtime </a:t>
          </a:r>
          <a:endParaRPr lang="en-US"/>
        </a:p>
      </dgm:t>
    </dgm:pt>
    <dgm:pt modelId="{0B3D80A5-CFEE-465D-A8CA-23A82E32680A}" type="parTrans" cxnId="{FA542FCC-B707-4968-891F-2388FFF84712}">
      <dgm:prSet/>
      <dgm:spPr/>
      <dgm:t>
        <a:bodyPr/>
        <a:lstStyle/>
        <a:p>
          <a:endParaRPr lang="en-US"/>
        </a:p>
      </dgm:t>
    </dgm:pt>
    <dgm:pt modelId="{71059603-5067-49D0-A446-65AB2B597568}" type="sibTrans" cxnId="{FA542FCC-B707-4968-891F-2388FFF84712}">
      <dgm:prSet/>
      <dgm:spPr/>
      <dgm:t>
        <a:bodyPr/>
        <a:lstStyle/>
        <a:p>
          <a:endParaRPr lang="en-US"/>
        </a:p>
      </dgm:t>
    </dgm:pt>
    <dgm:pt modelId="{EA9422A0-EE18-4DBC-BE9C-CC551A4677B5}" type="pres">
      <dgm:prSet presAssocID="{0AD195B9-2A2A-4257-A205-4D9D97C1F7FD}" presName="Name0" presStyleCnt="0">
        <dgm:presLayoutVars>
          <dgm:dir/>
          <dgm:resizeHandles val="exact"/>
        </dgm:presLayoutVars>
      </dgm:prSet>
      <dgm:spPr/>
    </dgm:pt>
    <dgm:pt modelId="{9F2D8C1D-90A3-4DA1-B958-41BBF4B33A1A}" type="pres">
      <dgm:prSet presAssocID="{8CD9F1E7-22D2-42A3-8EF9-68A8666036B2}" presName="node" presStyleLbl="node1" presStyleIdx="0" presStyleCnt="6">
        <dgm:presLayoutVars>
          <dgm:bulletEnabled val="1"/>
        </dgm:presLayoutVars>
      </dgm:prSet>
      <dgm:spPr/>
    </dgm:pt>
    <dgm:pt modelId="{B7B43D4F-EC3B-4841-AB9A-74B7519DC078}" type="pres">
      <dgm:prSet presAssocID="{DEAE29C7-03F3-4AFA-89EC-19915FF3618C}" presName="sibTrans" presStyleLbl="sibTrans1D1" presStyleIdx="0" presStyleCnt="5"/>
      <dgm:spPr/>
    </dgm:pt>
    <dgm:pt modelId="{48863DBF-E8DD-4EE8-A8F4-357F19716A55}" type="pres">
      <dgm:prSet presAssocID="{DEAE29C7-03F3-4AFA-89EC-19915FF3618C}" presName="connectorText" presStyleLbl="sibTrans1D1" presStyleIdx="0" presStyleCnt="5"/>
      <dgm:spPr/>
    </dgm:pt>
    <dgm:pt modelId="{D20CD736-E110-4030-A2A8-4634EDE45672}" type="pres">
      <dgm:prSet presAssocID="{C5DF9C7B-FBC9-4D97-ADC3-E095740D12C5}" presName="node" presStyleLbl="node1" presStyleIdx="1" presStyleCnt="6">
        <dgm:presLayoutVars>
          <dgm:bulletEnabled val="1"/>
        </dgm:presLayoutVars>
      </dgm:prSet>
      <dgm:spPr/>
    </dgm:pt>
    <dgm:pt modelId="{B2671758-B6EF-49B0-A68A-DE7F41E9CCFB}" type="pres">
      <dgm:prSet presAssocID="{1CFD830A-3E23-45E1-A2F1-EC0A8D313E22}" presName="sibTrans" presStyleLbl="sibTrans1D1" presStyleIdx="1" presStyleCnt="5"/>
      <dgm:spPr/>
    </dgm:pt>
    <dgm:pt modelId="{73AF4985-8D2A-42DA-A9CE-9F03049FB1EC}" type="pres">
      <dgm:prSet presAssocID="{1CFD830A-3E23-45E1-A2F1-EC0A8D313E22}" presName="connectorText" presStyleLbl="sibTrans1D1" presStyleIdx="1" presStyleCnt="5"/>
      <dgm:spPr/>
    </dgm:pt>
    <dgm:pt modelId="{CBA30B90-A067-4503-8FD2-280ABDBC63AC}" type="pres">
      <dgm:prSet presAssocID="{4E2BE252-AD56-45B7-B7B0-CBFC480E23B6}" presName="node" presStyleLbl="node1" presStyleIdx="2" presStyleCnt="6">
        <dgm:presLayoutVars>
          <dgm:bulletEnabled val="1"/>
        </dgm:presLayoutVars>
      </dgm:prSet>
      <dgm:spPr/>
    </dgm:pt>
    <dgm:pt modelId="{DEE252E4-9954-47CC-9D14-C6D0238C638D}" type="pres">
      <dgm:prSet presAssocID="{1546DAED-85ED-4C32-BF97-CF11896A61C6}" presName="sibTrans" presStyleLbl="sibTrans1D1" presStyleIdx="2" presStyleCnt="5"/>
      <dgm:spPr/>
    </dgm:pt>
    <dgm:pt modelId="{D6D7238B-E996-4328-84C0-EE58454EFA1F}" type="pres">
      <dgm:prSet presAssocID="{1546DAED-85ED-4C32-BF97-CF11896A61C6}" presName="connectorText" presStyleLbl="sibTrans1D1" presStyleIdx="2" presStyleCnt="5"/>
      <dgm:spPr/>
    </dgm:pt>
    <dgm:pt modelId="{A28BFB00-B0F7-43D4-B732-2021FE399643}" type="pres">
      <dgm:prSet presAssocID="{9C130C26-8E6E-46C7-AA7D-378EAB595767}" presName="node" presStyleLbl="node1" presStyleIdx="3" presStyleCnt="6">
        <dgm:presLayoutVars>
          <dgm:bulletEnabled val="1"/>
        </dgm:presLayoutVars>
      </dgm:prSet>
      <dgm:spPr/>
    </dgm:pt>
    <dgm:pt modelId="{8CDA5EDE-06E1-4AFB-BA97-21D256EABC98}" type="pres">
      <dgm:prSet presAssocID="{DFDC5911-BF90-4D34-B472-F36BFEEAC644}" presName="sibTrans" presStyleLbl="sibTrans1D1" presStyleIdx="3" presStyleCnt="5"/>
      <dgm:spPr/>
    </dgm:pt>
    <dgm:pt modelId="{23E5A141-2C6E-48DC-8698-076B170917B6}" type="pres">
      <dgm:prSet presAssocID="{DFDC5911-BF90-4D34-B472-F36BFEEAC644}" presName="connectorText" presStyleLbl="sibTrans1D1" presStyleIdx="3" presStyleCnt="5"/>
      <dgm:spPr/>
    </dgm:pt>
    <dgm:pt modelId="{29E00EA0-D273-459E-9AA0-104287552724}" type="pres">
      <dgm:prSet presAssocID="{B18C03C5-988C-48C5-87EF-955BB3EE0FDC}" presName="node" presStyleLbl="node1" presStyleIdx="4" presStyleCnt="6">
        <dgm:presLayoutVars>
          <dgm:bulletEnabled val="1"/>
        </dgm:presLayoutVars>
      </dgm:prSet>
      <dgm:spPr/>
    </dgm:pt>
    <dgm:pt modelId="{A8ABCD45-24F3-43D8-B05C-50358DF4EE59}" type="pres">
      <dgm:prSet presAssocID="{2E0D658D-1924-4B38-A7DB-0A7ED52BA162}" presName="sibTrans" presStyleLbl="sibTrans1D1" presStyleIdx="4" presStyleCnt="5"/>
      <dgm:spPr/>
    </dgm:pt>
    <dgm:pt modelId="{E752F36E-F359-40A4-A358-A21B998B6D67}" type="pres">
      <dgm:prSet presAssocID="{2E0D658D-1924-4B38-A7DB-0A7ED52BA162}" presName="connectorText" presStyleLbl="sibTrans1D1" presStyleIdx="4" presStyleCnt="5"/>
      <dgm:spPr/>
    </dgm:pt>
    <dgm:pt modelId="{75D17F74-D6BE-44DD-8FC2-7B3189AE508C}" type="pres">
      <dgm:prSet presAssocID="{6FFF5106-5918-4749-A21F-12FB64F8F688}" presName="node" presStyleLbl="node1" presStyleIdx="5" presStyleCnt="6">
        <dgm:presLayoutVars>
          <dgm:bulletEnabled val="1"/>
        </dgm:presLayoutVars>
      </dgm:prSet>
      <dgm:spPr/>
    </dgm:pt>
  </dgm:ptLst>
  <dgm:cxnLst>
    <dgm:cxn modelId="{49693B07-A552-4B87-B46C-2514970317D7}" type="presOf" srcId="{1546DAED-85ED-4C32-BF97-CF11896A61C6}" destId="{D6D7238B-E996-4328-84C0-EE58454EFA1F}" srcOrd="1" destOrd="0" presId="urn:microsoft.com/office/officeart/2016/7/layout/RepeatingBendingProcessNew"/>
    <dgm:cxn modelId="{AF45AA0C-A59E-45E1-B4ED-4D7D328E4CA9}" type="presOf" srcId="{2E0D658D-1924-4B38-A7DB-0A7ED52BA162}" destId="{E752F36E-F359-40A4-A358-A21B998B6D67}" srcOrd="1" destOrd="0" presId="urn:microsoft.com/office/officeart/2016/7/layout/RepeatingBendingProcessNew"/>
    <dgm:cxn modelId="{92C6D843-3628-4D09-A098-17E98964DFD9}" type="presOf" srcId="{2E0D658D-1924-4B38-A7DB-0A7ED52BA162}" destId="{A8ABCD45-24F3-43D8-B05C-50358DF4EE59}" srcOrd="0" destOrd="0" presId="urn:microsoft.com/office/officeart/2016/7/layout/RepeatingBendingProcessNew"/>
    <dgm:cxn modelId="{AAD2C564-D8D2-465E-A52A-FFC74B0DFF23}" srcId="{0AD195B9-2A2A-4257-A205-4D9D97C1F7FD}" destId="{B18C03C5-988C-48C5-87EF-955BB3EE0FDC}" srcOrd="4" destOrd="0" parTransId="{5D12F052-8E51-4ECB-AED2-C2418AE64367}" sibTransId="{2E0D658D-1924-4B38-A7DB-0A7ED52BA162}"/>
    <dgm:cxn modelId="{22003C6A-B1E8-4275-8AD2-A741D4805265}" type="presOf" srcId="{6FFF5106-5918-4749-A21F-12FB64F8F688}" destId="{75D17F74-D6BE-44DD-8FC2-7B3189AE508C}" srcOrd="0" destOrd="0" presId="urn:microsoft.com/office/officeart/2016/7/layout/RepeatingBendingProcessNew"/>
    <dgm:cxn modelId="{E513BF4A-E7C7-42EE-A1B2-8308301F91ED}" type="presOf" srcId="{DFDC5911-BF90-4D34-B472-F36BFEEAC644}" destId="{23E5A141-2C6E-48DC-8698-076B170917B6}" srcOrd="1" destOrd="0" presId="urn:microsoft.com/office/officeart/2016/7/layout/RepeatingBendingProcessNew"/>
    <dgm:cxn modelId="{FEE5524C-437D-4510-87B0-E73F5AE57C96}" type="presOf" srcId="{B18C03C5-988C-48C5-87EF-955BB3EE0FDC}" destId="{29E00EA0-D273-459E-9AA0-104287552724}" srcOrd="0" destOrd="0" presId="urn:microsoft.com/office/officeart/2016/7/layout/RepeatingBendingProcessNew"/>
    <dgm:cxn modelId="{3A40914E-DF40-4B45-B138-291F7575A770}" type="presOf" srcId="{9C130C26-8E6E-46C7-AA7D-378EAB595767}" destId="{A28BFB00-B0F7-43D4-B732-2021FE399643}" srcOrd="0" destOrd="0" presId="urn:microsoft.com/office/officeart/2016/7/layout/RepeatingBendingProcessNew"/>
    <dgm:cxn modelId="{CFFBAE70-7E1B-4868-A915-485177C220A0}" srcId="{0AD195B9-2A2A-4257-A205-4D9D97C1F7FD}" destId="{8CD9F1E7-22D2-42A3-8EF9-68A8666036B2}" srcOrd="0" destOrd="0" parTransId="{4C9279E4-F7DC-4E98-B17E-078DD4F63690}" sibTransId="{DEAE29C7-03F3-4AFA-89EC-19915FF3618C}"/>
    <dgm:cxn modelId="{17A2DE77-D311-467E-9A5A-AB04E3F8825D}" type="presOf" srcId="{C5DF9C7B-FBC9-4D97-ADC3-E095740D12C5}" destId="{D20CD736-E110-4030-A2A8-4634EDE45672}" srcOrd="0" destOrd="0" presId="urn:microsoft.com/office/officeart/2016/7/layout/RepeatingBendingProcessNew"/>
    <dgm:cxn modelId="{FF157085-D6DE-4CAB-87ED-88C370F03D8C}" type="presOf" srcId="{8CD9F1E7-22D2-42A3-8EF9-68A8666036B2}" destId="{9F2D8C1D-90A3-4DA1-B958-41BBF4B33A1A}" srcOrd="0" destOrd="0" presId="urn:microsoft.com/office/officeart/2016/7/layout/RepeatingBendingProcessNew"/>
    <dgm:cxn modelId="{943C6A99-3870-45DB-A50D-305672703B3A}" type="presOf" srcId="{0AD195B9-2A2A-4257-A205-4D9D97C1F7FD}" destId="{EA9422A0-EE18-4DBC-BE9C-CC551A4677B5}" srcOrd="0" destOrd="0" presId="urn:microsoft.com/office/officeart/2016/7/layout/RepeatingBendingProcessNew"/>
    <dgm:cxn modelId="{00B3A0AF-1E1F-4BA1-8220-86A1E9D29D4B}" type="presOf" srcId="{1CFD830A-3E23-45E1-A2F1-EC0A8D313E22}" destId="{B2671758-B6EF-49B0-A68A-DE7F41E9CCFB}" srcOrd="0" destOrd="0" presId="urn:microsoft.com/office/officeart/2016/7/layout/RepeatingBendingProcessNew"/>
    <dgm:cxn modelId="{737CD7B0-5CBF-4FBD-A72A-ABF2430D8CC4}" type="presOf" srcId="{4E2BE252-AD56-45B7-B7B0-CBFC480E23B6}" destId="{CBA30B90-A067-4503-8FD2-280ABDBC63AC}" srcOrd="0" destOrd="0" presId="urn:microsoft.com/office/officeart/2016/7/layout/RepeatingBendingProcessNew"/>
    <dgm:cxn modelId="{961981B1-94DD-40A5-9060-68AE8CACF881}" type="presOf" srcId="{1CFD830A-3E23-45E1-A2F1-EC0A8D313E22}" destId="{73AF4985-8D2A-42DA-A9CE-9F03049FB1EC}" srcOrd="1" destOrd="0" presId="urn:microsoft.com/office/officeart/2016/7/layout/RepeatingBendingProcessNew"/>
    <dgm:cxn modelId="{C19723B9-CC8B-4A26-ADED-0E36C1D67DCC}" type="presOf" srcId="{DFDC5911-BF90-4D34-B472-F36BFEEAC644}" destId="{8CDA5EDE-06E1-4AFB-BA97-21D256EABC98}" srcOrd="0" destOrd="0" presId="urn:microsoft.com/office/officeart/2016/7/layout/RepeatingBendingProcessNew"/>
    <dgm:cxn modelId="{A5CDA1C3-0C95-49E8-BC4D-9BED775434CA}" type="presOf" srcId="{DEAE29C7-03F3-4AFA-89EC-19915FF3618C}" destId="{48863DBF-E8DD-4EE8-A8F4-357F19716A55}" srcOrd="1" destOrd="0" presId="urn:microsoft.com/office/officeart/2016/7/layout/RepeatingBendingProcessNew"/>
    <dgm:cxn modelId="{D7785BC7-0571-42E8-90EC-A083BE3EF437}" srcId="{0AD195B9-2A2A-4257-A205-4D9D97C1F7FD}" destId="{4E2BE252-AD56-45B7-B7B0-CBFC480E23B6}" srcOrd="2" destOrd="0" parTransId="{0093721F-7735-472A-A539-04ED6AD3006C}" sibTransId="{1546DAED-85ED-4C32-BF97-CF11896A61C6}"/>
    <dgm:cxn modelId="{1654F4C8-8945-4017-9C77-35D2827D3A87}" type="presOf" srcId="{DEAE29C7-03F3-4AFA-89EC-19915FF3618C}" destId="{B7B43D4F-EC3B-4841-AB9A-74B7519DC078}" srcOrd="0" destOrd="0" presId="urn:microsoft.com/office/officeart/2016/7/layout/RepeatingBendingProcessNew"/>
    <dgm:cxn modelId="{FA542FCC-B707-4968-891F-2388FFF84712}" srcId="{0AD195B9-2A2A-4257-A205-4D9D97C1F7FD}" destId="{6FFF5106-5918-4749-A21F-12FB64F8F688}" srcOrd="5" destOrd="0" parTransId="{0B3D80A5-CFEE-465D-A8CA-23A82E32680A}" sibTransId="{71059603-5067-49D0-A446-65AB2B597568}"/>
    <dgm:cxn modelId="{365229D7-CE40-445E-9927-4D0E5D1DF891}" type="presOf" srcId="{1546DAED-85ED-4C32-BF97-CF11896A61C6}" destId="{DEE252E4-9954-47CC-9D14-C6D0238C638D}" srcOrd="0" destOrd="0" presId="urn:microsoft.com/office/officeart/2016/7/layout/RepeatingBendingProcessNew"/>
    <dgm:cxn modelId="{0B0373D9-BAB7-4855-A49F-EEE2E2E042B9}" srcId="{0AD195B9-2A2A-4257-A205-4D9D97C1F7FD}" destId="{9C130C26-8E6E-46C7-AA7D-378EAB595767}" srcOrd="3" destOrd="0" parTransId="{C0A6DF18-7669-4582-9133-A2F195B95CD0}" sibTransId="{DFDC5911-BF90-4D34-B472-F36BFEEAC644}"/>
    <dgm:cxn modelId="{C65E3DF9-D870-4A91-B992-9773AD64DA7B}" srcId="{0AD195B9-2A2A-4257-A205-4D9D97C1F7FD}" destId="{C5DF9C7B-FBC9-4D97-ADC3-E095740D12C5}" srcOrd="1" destOrd="0" parTransId="{62ED379A-D5AD-43B0-944D-2E1DF5975CBB}" sibTransId="{1CFD830A-3E23-45E1-A2F1-EC0A8D313E22}"/>
    <dgm:cxn modelId="{E4D195E6-1B6A-42FC-B704-727935ABE3DF}" type="presParOf" srcId="{EA9422A0-EE18-4DBC-BE9C-CC551A4677B5}" destId="{9F2D8C1D-90A3-4DA1-B958-41BBF4B33A1A}" srcOrd="0" destOrd="0" presId="urn:microsoft.com/office/officeart/2016/7/layout/RepeatingBendingProcessNew"/>
    <dgm:cxn modelId="{B5653AC5-838E-4B34-B540-21294077A47C}" type="presParOf" srcId="{EA9422A0-EE18-4DBC-BE9C-CC551A4677B5}" destId="{B7B43D4F-EC3B-4841-AB9A-74B7519DC078}" srcOrd="1" destOrd="0" presId="urn:microsoft.com/office/officeart/2016/7/layout/RepeatingBendingProcessNew"/>
    <dgm:cxn modelId="{149C89C7-24A9-4D0B-B563-123F0B1E7B18}" type="presParOf" srcId="{B7B43D4F-EC3B-4841-AB9A-74B7519DC078}" destId="{48863DBF-E8DD-4EE8-A8F4-357F19716A55}" srcOrd="0" destOrd="0" presId="urn:microsoft.com/office/officeart/2016/7/layout/RepeatingBendingProcessNew"/>
    <dgm:cxn modelId="{A4B961B3-A109-4D0B-B913-A315FE646235}" type="presParOf" srcId="{EA9422A0-EE18-4DBC-BE9C-CC551A4677B5}" destId="{D20CD736-E110-4030-A2A8-4634EDE45672}" srcOrd="2" destOrd="0" presId="urn:microsoft.com/office/officeart/2016/7/layout/RepeatingBendingProcessNew"/>
    <dgm:cxn modelId="{B6A4C1C3-6510-4F96-A25B-70723BB57018}" type="presParOf" srcId="{EA9422A0-EE18-4DBC-BE9C-CC551A4677B5}" destId="{B2671758-B6EF-49B0-A68A-DE7F41E9CCFB}" srcOrd="3" destOrd="0" presId="urn:microsoft.com/office/officeart/2016/7/layout/RepeatingBendingProcessNew"/>
    <dgm:cxn modelId="{59ACD907-C205-4C49-ACF1-BFED2B84F6BC}" type="presParOf" srcId="{B2671758-B6EF-49B0-A68A-DE7F41E9CCFB}" destId="{73AF4985-8D2A-42DA-A9CE-9F03049FB1EC}" srcOrd="0" destOrd="0" presId="urn:microsoft.com/office/officeart/2016/7/layout/RepeatingBendingProcessNew"/>
    <dgm:cxn modelId="{7E4ECFEE-727F-4517-85BA-E987BE8B4A90}" type="presParOf" srcId="{EA9422A0-EE18-4DBC-BE9C-CC551A4677B5}" destId="{CBA30B90-A067-4503-8FD2-280ABDBC63AC}" srcOrd="4" destOrd="0" presId="urn:microsoft.com/office/officeart/2016/7/layout/RepeatingBendingProcessNew"/>
    <dgm:cxn modelId="{52B60D48-F5D9-42F0-9B4C-59B837BE155D}" type="presParOf" srcId="{EA9422A0-EE18-4DBC-BE9C-CC551A4677B5}" destId="{DEE252E4-9954-47CC-9D14-C6D0238C638D}" srcOrd="5" destOrd="0" presId="urn:microsoft.com/office/officeart/2016/7/layout/RepeatingBendingProcessNew"/>
    <dgm:cxn modelId="{217926BE-80AA-4BA2-8587-695FC9A8456B}" type="presParOf" srcId="{DEE252E4-9954-47CC-9D14-C6D0238C638D}" destId="{D6D7238B-E996-4328-84C0-EE58454EFA1F}" srcOrd="0" destOrd="0" presId="urn:microsoft.com/office/officeart/2016/7/layout/RepeatingBendingProcessNew"/>
    <dgm:cxn modelId="{7871D5D1-59EB-4B1C-8E9B-FC61A6BECE3E}" type="presParOf" srcId="{EA9422A0-EE18-4DBC-BE9C-CC551A4677B5}" destId="{A28BFB00-B0F7-43D4-B732-2021FE399643}" srcOrd="6" destOrd="0" presId="urn:microsoft.com/office/officeart/2016/7/layout/RepeatingBendingProcessNew"/>
    <dgm:cxn modelId="{5C3DC3A9-8153-4353-976F-B5D475528AFA}" type="presParOf" srcId="{EA9422A0-EE18-4DBC-BE9C-CC551A4677B5}" destId="{8CDA5EDE-06E1-4AFB-BA97-21D256EABC98}" srcOrd="7" destOrd="0" presId="urn:microsoft.com/office/officeart/2016/7/layout/RepeatingBendingProcessNew"/>
    <dgm:cxn modelId="{A1EEB416-5873-41DD-A643-1AA0BEB51FFE}" type="presParOf" srcId="{8CDA5EDE-06E1-4AFB-BA97-21D256EABC98}" destId="{23E5A141-2C6E-48DC-8698-076B170917B6}" srcOrd="0" destOrd="0" presId="urn:microsoft.com/office/officeart/2016/7/layout/RepeatingBendingProcessNew"/>
    <dgm:cxn modelId="{DF5472AA-84B8-41A8-9384-42674F98FE17}" type="presParOf" srcId="{EA9422A0-EE18-4DBC-BE9C-CC551A4677B5}" destId="{29E00EA0-D273-459E-9AA0-104287552724}" srcOrd="8" destOrd="0" presId="urn:microsoft.com/office/officeart/2016/7/layout/RepeatingBendingProcessNew"/>
    <dgm:cxn modelId="{1C9A4DB3-C410-47AB-82D6-F3277678BFA7}" type="presParOf" srcId="{EA9422A0-EE18-4DBC-BE9C-CC551A4677B5}" destId="{A8ABCD45-24F3-43D8-B05C-50358DF4EE59}" srcOrd="9" destOrd="0" presId="urn:microsoft.com/office/officeart/2016/7/layout/RepeatingBendingProcessNew"/>
    <dgm:cxn modelId="{6CABE538-E949-4471-BAD7-CA47FC8D6AAA}" type="presParOf" srcId="{A8ABCD45-24F3-43D8-B05C-50358DF4EE59}" destId="{E752F36E-F359-40A4-A358-A21B998B6D67}" srcOrd="0" destOrd="0" presId="urn:microsoft.com/office/officeart/2016/7/layout/RepeatingBendingProcessNew"/>
    <dgm:cxn modelId="{EA1E21E2-0B3C-4636-AE83-B00EADB35456}" type="presParOf" srcId="{EA9422A0-EE18-4DBC-BE9C-CC551A4677B5}" destId="{75D17F74-D6BE-44DD-8FC2-7B3189AE508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6EB1F0-088E-40C2-BBAD-06744A894D7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1239FD6-B61F-4485-9BB3-FCDD22B3A0F5}">
      <dgm:prSet/>
      <dgm:spPr/>
      <dgm:t>
        <a:bodyPr/>
        <a:lstStyle/>
        <a:p>
          <a:r>
            <a:rPr lang="en-GB" dirty="0"/>
            <a:t>They must include academic sources </a:t>
          </a:r>
          <a:endParaRPr lang="en-US" dirty="0"/>
        </a:p>
      </dgm:t>
    </dgm:pt>
    <dgm:pt modelId="{0577D2E9-67CE-495D-8778-D8EA292DD26B}" type="parTrans" cxnId="{D8B06BD9-D225-4A08-9C0F-6551127AD5CA}">
      <dgm:prSet/>
      <dgm:spPr/>
      <dgm:t>
        <a:bodyPr/>
        <a:lstStyle/>
        <a:p>
          <a:endParaRPr lang="en-US"/>
        </a:p>
      </dgm:t>
    </dgm:pt>
    <dgm:pt modelId="{AFC21C49-D2C4-4504-ADAF-D03079BE416E}" type="sibTrans" cxnId="{D8B06BD9-D225-4A08-9C0F-6551127AD5CA}">
      <dgm:prSet/>
      <dgm:spPr/>
      <dgm:t>
        <a:bodyPr/>
        <a:lstStyle/>
        <a:p>
          <a:endParaRPr lang="en-US"/>
        </a:p>
      </dgm:t>
    </dgm:pt>
    <dgm:pt modelId="{91614748-31C7-4863-BE03-AC95911413C1}">
      <dgm:prSet/>
      <dgm:spPr/>
      <dgm:t>
        <a:bodyPr/>
        <a:lstStyle/>
        <a:p>
          <a:r>
            <a:rPr lang="en-GB" dirty="0"/>
            <a:t>Support the points that you make</a:t>
          </a:r>
          <a:endParaRPr lang="en-US" dirty="0"/>
        </a:p>
      </dgm:t>
    </dgm:pt>
    <dgm:pt modelId="{3442CFDE-FB4E-4054-8990-8F7912A298B1}" type="parTrans" cxnId="{D0A67147-23B9-432F-9796-6DF43E05EFB9}">
      <dgm:prSet/>
      <dgm:spPr/>
      <dgm:t>
        <a:bodyPr/>
        <a:lstStyle/>
        <a:p>
          <a:endParaRPr lang="en-US"/>
        </a:p>
      </dgm:t>
    </dgm:pt>
    <dgm:pt modelId="{D4F91F17-E274-49C7-8A3D-6F82184F437E}" type="sibTrans" cxnId="{D0A67147-23B9-432F-9796-6DF43E05EFB9}">
      <dgm:prSet/>
      <dgm:spPr/>
      <dgm:t>
        <a:bodyPr/>
        <a:lstStyle/>
        <a:p>
          <a:endParaRPr lang="en-US"/>
        </a:p>
      </dgm:t>
    </dgm:pt>
    <dgm:pt modelId="{BDC2C150-9187-4157-A3AE-B39A4DE74E49}">
      <dgm:prSet/>
      <dgm:spPr/>
      <dgm:t>
        <a:bodyPr/>
        <a:lstStyle/>
        <a:p>
          <a:r>
            <a:rPr lang="en-GB" dirty="0"/>
            <a:t>e.g. if you write that you will learn to protect your wellbeing using exercise, you need to include a source that states, that exercise is beneficial to wellbeing and how.</a:t>
          </a:r>
          <a:endParaRPr lang="en-US" dirty="0"/>
        </a:p>
      </dgm:t>
    </dgm:pt>
    <dgm:pt modelId="{64F8F429-5BDE-4FED-ADE8-77CEB5643AF8}" type="parTrans" cxnId="{F3DA4C15-D182-4368-8EBF-E59CE3809CF3}">
      <dgm:prSet/>
      <dgm:spPr/>
      <dgm:t>
        <a:bodyPr/>
        <a:lstStyle/>
        <a:p>
          <a:endParaRPr lang="en-US"/>
        </a:p>
      </dgm:t>
    </dgm:pt>
    <dgm:pt modelId="{52A201E7-854D-4F09-ADDB-4C47EBAA9F27}" type="sibTrans" cxnId="{F3DA4C15-D182-4368-8EBF-E59CE3809CF3}">
      <dgm:prSet/>
      <dgm:spPr/>
      <dgm:t>
        <a:bodyPr/>
        <a:lstStyle/>
        <a:p>
          <a:endParaRPr lang="en-US"/>
        </a:p>
      </dgm:t>
    </dgm:pt>
    <dgm:pt modelId="{A8C5F6DB-8BAF-4DCD-A622-29A140B6A129}" type="pres">
      <dgm:prSet presAssocID="{B06EB1F0-088E-40C2-BBAD-06744A894D7C}" presName="linear" presStyleCnt="0">
        <dgm:presLayoutVars>
          <dgm:animLvl val="lvl"/>
          <dgm:resizeHandles val="exact"/>
        </dgm:presLayoutVars>
      </dgm:prSet>
      <dgm:spPr/>
    </dgm:pt>
    <dgm:pt modelId="{3A1C5309-7F6E-4C77-8883-0C5B1AF2E340}" type="pres">
      <dgm:prSet presAssocID="{B1239FD6-B61F-4485-9BB3-FCDD22B3A0F5}" presName="parentText" presStyleLbl="node1" presStyleIdx="0" presStyleCnt="3">
        <dgm:presLayoutVars>
          <dgm:chMax val="0"/>
          <dgm:bulletEnabled val="1"/>
        </dgm:presLayoutVars>
      </dgm:prSet>
      <dgm:spPr/>
    </dgm:pt>
    <dgm:pt modelId="{9919BA7B-C549-4C4D-94E0-CF52B0BCC329}" type="pres">
      <dgm:prSet presAssocID="{AFC21C49-D2C4-4504-ADAF-D03079BE416E}" presName="spacer" presStyleCnt="0"/>
      <dgm:spPr/>
    </dgm:pt>
    <dgm:pt modelId="{464F89C0-96B8-4C70-AAB9-94CB7842AD98}" type="pres">
      <dgm:prSet presAssocID="{91614748-31C7-4863-BE03-AC95911413C1}" presName="parentText" presStyleLbl="node1" presStyleIdx="1" presStyleCnt="3">
        <dgm:presLayoutVars>
          <dgm:chMax val="0"/>
          <dgm:bulletEnabled val="1"/>
        </dgm:presLayoutVars>
      </dgm:prSet>
      <dgm:spPr/>
    </dgm:pt>
    <dgm:pt modelId="{3E4854A0-495F-46AC-8475-F7F139FFD578}" type="pres">
      <dgm:prSet presAssocID="{D4F91F17-E274-49C7-8A3D-6F82184F437E}" presName="spacer" presStyleCnt="0"/>
      <dgm:spPr/>
    </dgm:pt>
    <dgm:pt modelId="{A26D1290-B428-452E-884E-3E88140F3B7B}" type="pres">
      <dgm:prSet presAssocID="{BDC2C150-9187-4157-A3AE-B39A4DE74E49}" presName="parentText" presStyleLbl="node1" presStyleIdx="2" presStyleCnt="3" custScaleY="139895">
        <dgm:presLayoutVars>
          <dgm:chMax val="0"/>
          <dgm:bulletEnabled val="1"/>
        </dgm:presLayoutVars>
      </dgm:prSet>
      <dgm:spPr/>
    </dgm:pt>
  </dgm:ptLst>
  <dgm:cxnLst>
    <dgm:cxn modelId="{F3DA4C15-D182-4368-8EBF-E59CE3809CF3}" srcId="{B06EB1F0-088E-40C2-BBAD-06744A894D7C}" destId="{BDC2C150-9187-4157-A3AE-B39A4DE74E49}" srcOrd="2" destOrd="0" parTransId="{64F8F429-5BDE-4FED-ADE8-77CEB5643AF8}" sibTransId="{52A201E7-854D-4F09-ADDB-4C47EBAA9F27}"/>
    <dgm:cxn modelId="{D0A67147-23B9-432F-9796-6DF43E05EFB9}" srcId="{B06EB1F0-088E-40C2-BBAD-06744A894D7C}" destId="{91614748-31C7-4863-BE03-AC95911413C1}" srcOrd="1" destOrd="0" parTransId="{3442CFDE-FB4E-4054-8990-8F7912A298B1}" sibTransId="{D4F91F17-E274-49C7-8A3D-6F82184F437E}"/>
    <dgm:cxn modelId="{2F2BDB69-669A-4422-BCA2-CA200F38FC9A}" type="presOf" srcId="{B06EB1F0-088E-40C2-BBAD-06744A894D7C}" destId="{A8C5F6DB-8BAF-4DCD-A622-29A140B6A129}" srcOrd="0" destOrd="0" presId="urn:microsoft.com/office/officeart/2005/8/layout/vList2"/>
    <dgm:cxn modelId="{3BF21290-A096-4EDF-BF5A-DEDBFE68AEB3}" type="presOf" srcId="{91614748-31C7-4863-BE03-AC95911413C1}" destId="{464F89C0-96B8-4C70-AAB9-94CB7842AD98}" srcOrd="0" destOrd="0" presId="urn:microsoft.com/office/officeart/2005/8/layout/vList2"/>
    <dgm:cxn modelId="{093099C8-0A9D-47DD-AEAF-5AE6915FA20E}" type="presOf" srcId="{B1239FD6-B61F-4485-9BB3-FCDD22B3A0F5}" destId="{3A1C5309-7F6E-4C77-8883-0C5B1AF2E340}" srcOrd="0" destOrd="0" presId="urn:microsoft.com/office/officeart/2005/8/layout/vList2"/>
    <dgm:cxn modelId="{CB6B16D4-2AD4-440F-8075-3EFF2DDFF134}" type="presOf" srcId="{BDC2C150-9187-4157-A3AE-B39A4DE74E49}" destId="{A26D1290-B428-452E-884E-3E88140F3B7B}" srcOrd="0" destOrd="0" presId="urn:microsoft.com/office/officeart/2005/8/layout/vList2"/>
    <dgm:cxn modelId="{D8B06BD9-D225-4A08-9C0F-6551127AD5CA}" srcId="{B06EB1F0-088E-40C2-BBAD-06744A894D7C}" destId="{B1239FD6-B61F-4485-9BB3-FCDD22B3A0F5}" srcOrd="0" destOrd="0" parTransId="{0577D2E9-67CE-495D-8778-D8EA292DD26B}" sibTransId="{AFC21C49-D2C4-4504-ADAF-D03079BE416E}"/>
    <dgm:cxn modelId="{AEF6D67E-BD9E-4626-8016-F949A8C737C5}" type="presParOf" srcId="{A8C5F6DB-8BAF-4DCD-A622-29A140B6A129}" destId="{3A1C5309-7F6E-4C77-8883-0C5B1AF2E340}" srcOrd="0" destOrd="0" presId="urn:microsoft.com/office/officeart/2005/8/layout/vList2"/>
    <dgm:cxn modelId="{D449F1E0-A9C9-4D35-8418-F26B0C1A561C}" type="presParOf" srcId="{A8C5F6DB-8BAF-4DCD-A622-29A140B6A129}" destId="{9919BA7B-C549-4C4D-94E0-CF52B0BCC329}" srcOrd="1" destOrd="0" presId="urn:microsoft.com/office/officeart/2005/8/layout/vList2"/>
    <dgm:cxn modelId="{DC333559-F2E8-406C-A06D-D45C27E61F95}" type="presParOf" srcId="{A8C5F6DB-8BAF-4DCD-A622-29A140B6A129}" destId="{464F89C0-96B8-4C70-AAB9-94CB7842AD98}" srcOrd="2" destOrd="0" presId="urn:microsoft.com/office/officeart/2005/8/layout/vList2"/>
    <dgm:cxn modelId="{385C03A9-8DA5-47E1-B188-B2D591852849}" type="presParOf" srcId="{A8C5F6DB-8BAF-4DCD-A622-29A140B6A129}" destId="{3E4854A0-495F-46AC-8475-F7F139FFD578}" srcOrd="3" destOrd="0" presId="urn:microsoft.com/office/officeart/2005/8/layout/vList2"/>
    <dgm:cxn modelId="{50CCDC95-3798-46E5-B859-B20BBACE6F99}" type="presParOf" srcId="{A8C5F6DB-8BAF-4DCD-A622-29A140B6A129}" destId="{A26D1290-B428-452E-884E-3E88140F3B7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3299DD-3C58-4C44-81D9-0658B9693C3B}"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ABC142C5-CACD-401B-BE1C-6C52CBFBE565}">
      <dgm:prSet/>
      <dgm:spPr/>
      <dgm:t>
        <a:bodyPr/>
        <a:lstStyle/>
        <a:p>
          <a:r>
            <a:rPr lang="en-GB"/>
            <a:t>Review fundamental elements of effective communication</a:t>
          </a:r>
          <a:endParaRPr lang="en-US"/>
        </a:p>
      </dgm:t>
    </dgm:pt>
    <dgm:pt modelId="{5397CD15-D1B4-498E-BBF9-E8DCAD23C739}" type="parTrans" cxnId="{429C15F7-8609-4B78-8D2E-4E344BB2336E}">
      <dgm:prSet/>
      <dgm:spPr/>
      <dgm:t>
        <a:bodyPr/>
        <a:lstStyle/>
        <a:p>
          <a:endParaRPr lang="en-US"/>
        </a:p>
      </dgm:t>
    </dgm:pt>
    <dgm:pt modelId="{9101D53C-4AE5-44E1-93DB-32E50EBDAE51}" type="sibTrans" cxnId="{429C15F7-8609-4B78-8D2E-4E344BB2336E}">
      <dgm:prSet/>
      <dgm:spPr/>
      <dgm:t>
        <a:bodyPr/>
        <a:lstStyle/>
        <a:p>
          <a:endParaRPr lang="en-US"/>
        </a:p>
      </dgm:t>
    </dgm:pt>
    <dgm:pt modelId="{09F38FFF-72F6-4E10-9327-06FA31B1A0E4}">
      <dgm:prSet/>
      <dgm:spPr/>
      <dgm:t>
        <a:bodyPr/>
        <a:lstStyle/>
        <a:p>
          <a:r>
            <a:rPr lang="en-GB"/>
            <a:t>Barriers to effective communication</a:t>
          </a:r>
          <a:endParaRPr lang="en-US"/>
        </a:p>
      </dgm:t>
    </dgm:pt>
    <dgm:pt modelId="{8579CD0D-A0A2-40FB-9DF3-22DFE64F0C4D}" type="parTrans" cxnId="{23A5AC4A-C8E4-4A25-B265-8E4DFB2845E8}">
      <dgm:prSet/>
      <dgm:spPr/>
      <dgm:t>
        <a:bodyPr/>
        <a:lstStyle/>
        <a:p>
          <a:endParaRPr lang="en-US"/>
        </a:p>
      </dgm:t>
    </dgm:pt>
    <dgm:pt modelId="{50DB8DAF-BEB9-4EA5-8DD1-CE07428EE6B4}" type="sibTrans" cxnId="{23A5AC4A-C8E4-4A25-B265-8E4DFB2845E8}">
      <dgm:prSet/>
      <dgm:spPr/>
      <dgm:t>
        <a:bodyPr/>
        <a:lstStyle/>
        <a:p>
          <a:endParaRPr lang="en-US"/>
        </a:p>
      </dgm:t>
    </dgm:pt>
    <dgm:pt modelId="{768CDA87-2D6D-46C8-8595-B08FBAAD47E1}" type="pres">
      <dgm:prSet presAssocID="{273299DD-3C58-4C44-81D9-0658B9693C3B}" presName="diagram" presStyleCnt="0">
        <dgm:presLayoutVars>
          <dgm:chPref val="1"/>
          <dgm:dir/>
          <dgm:animOne val="branch"/>
          <dgm:animLvl val="lvl"/>
          <dgm:resizeHandles/>
        </dgm:presLayoutVars>
      </dgm:prSet>
      <dgm:spPr/>
    </dgm:pt>
    <dgm:pt modelId="{8CF56EEF-3858-46D4-9738-CFB58F993DE8}" type="pres">
      <dgm:prSet presAssocID="{ABC142C5-CACD-401B-BE1C-6C52CBFBE565}" presName="root" presStyleCnt="0"/>
      <dgm:spPr/>
    </dgm:pt>
    <dgm:pt modelId="{8C68C84E-B34B-428E-A7B2-0F2B3CEFB236}" type="pres">
      <dgm:prSet presAssocID="{ABC142C5-CACD-401B-BE1C-6C52CBFBE565}" presName="rootComposite" presStyleCnt="0"/>
      <dgm:spPr/>
    </dgm:pt>
    <dgm:pt modelId="{DEB7F1CE-4826-4DCF-97E2-FE8A48899B45}" type="pres">
      <dgm:prSet presAssocID="{ABC142C5-CACD-401B-BE1C-6C52CBFBE565}" presName="rootText" presStyleLbl="node1" presStyleIdx="0" presStyleCnt="2"/>
      <dgm:spPr/>
    </dgm:pt>
    <dgm:pt modelId="{C47B3077-8FC6-472E-9716-F2276D46C607}" type="pres">
      <dgm:prSet presAssocID="{ABC142C5-CACD-401B-BE1C-6C52CBFBE565}" presName="rootConnector" presStyleLbl="node1" presStyleIdx="0" presStyleCnt="2"/>
      <dgm:spPr/>
    </dgm:pt>
    <dgm:pt modelId="{027C8768-0F10-4FB4-AC45-C3B3BE878D37}" type="pres">
      <dgm:prSet presAssocID="{ABC142C5-CACD-401B-BE1C-6C52CBFBE565}" presName="childShape" presStyleCnt="0"/>
      <dgm:spPr/>
    </dgm:pt>
    <dgm:pt modelId="{A9239547-7899-4C7E-9B6E-B931D2FE3C54}" type="pres">
      <dgm:prSet presAssocID="{09F38FFF-72F6-4E10-9327-06FA31B1A0E4}" presName="root" presStyleCnt="0"/>
      <dgm:spPr/>
    </dgm:pt>
    <dgm:pt modelId="{BCC0EA54-053E-4825-A364-F5DEABF5501D}" type="pres">
      <dgm:prSet presAssocID="{09F38FFF-72F6-4E10-9327-06FA31B1A0E4}" presName="rootComposite" presStyleCnt="0"/>
      <dgm:spPr/>
    </dgm:pt>
    <dgm:pt modelId="{C234FABD-FB36-4080-9F86-F3B839DD3E9F}" type="pres">
      <dgm:prSet presAssocID="{09F38FFF-72F6-4E10-9327-06FA31B1A0E4}" presName="rootText" presStyleLbl="node1" presStyleIdx="1" presStyleCnt="2"/>
      <dgm:spPr/>
    </dgm:pt>
    <dgm:pt modelId="{B3884CA4-77E6-4C2A-BF0E-4CBF8E3051D1}" type="pres">
      <dgm:prSet presAssocID="{09F38FFF-72F6-4E10-9327-06FA31B1A0E4}" presName="rootConnector" presStyleLbl="node1" presStyleIdx="1" presStyleCnt="2"/>
      <dgm:spPr/>
    </dgm:pt>
    <dgm:pt modelId="{23DD7B44-4D2E-4436-A2DE-A4358C8B0EE9}" type="pres">
      <dgm:prSet presAssocID="{09F38FFF-72F6-4E10-9327-06FA31B1A0E4}" presName="childShape" presStyleCnt="0"/>
      <dgm:spPr/>
    </dgm:pt>
  </dgm:ptLst>
  <dgm:cxnLst>
    <dgm:cxn modelId="{8E6FC012-CBCF-4A5A-B963-361677454A87}" type="presOf" srcId="{09F38FFF-72F6-4E10-9327-06FA31B1A0E4}" destId="{C234FABD-FB36-4080-9F86-F3B839DD3E9F}" srcOrd="0" destOrd="0" presId="urn:microsoft.com/office/officeart/2005/8/layout/hierarchy3"/>
    <dgm:cxn modelId="{188C4B32-6F54-4E78-89B7-5A58D447DE46}" type="presOf" srcId="{273299DD-3C58-4C44-81D9-0658B9693C3B}" destId="{768CDA87-2D6D-46C8-8595-B08FBAAD47E1}" srcOrd="0" destOrd="0" presId="urn:microsoft.com/office/officeart/2005/8/layout/hierarchy3"/>
    <dgm:cxn modelId="{23A5AC4A-C8E4-4A25-B265-8E4DFB2845E8}" srcId="{273299DD-3C58-4C44-81D9-0658B9693C3B}" destId="{09F38FFF-72F6-4E10-9327-06FA31B1A0E4}" srcOrd="1" destOrd="0" parTransId="{8579CD0D-A0A2-40FB-9DF3-22DFE64F0C4D}" sibTransId="{50DB8DAF-BEB9-4EA5-8DD1-CE07428EE6B4}"/>
    <dgm:cxn modelId="{CA8AD98D-6BA0-4007-833A-2F65D9A7B8CF}" type="presOf" srcId="{ABC142C5-CACD-401B-BE1C-6C52CBFBE565}" destId="{C47B3077-8FC6-472E-9716-F2276D46C607}" srcOrd="1" destOrd="0" presId="urn:microsoft.com/office/officeart/2005/8/layout/hierarchy3"/>
    <dgm:cxn modelId="{6BC424A3-1534-431F-964E-1E9E8E98617F}" type="presOf" srcId="{09F38FFF-72F6-4E10-9327-06FA31B1A0E4}" destId="{B3884CA4-77E6-4C2A-BF0E-4CBF8E3051D1}" srcOrd="1" destOrd="0" presId="urn:microsoft.com/office/officeart/2005/8/layout/hierarchy3"/>
    <dgm:cxn modelId="{12434BE2-E79A-4133-B405-22D248D9462A}" type="presOf" srcId="{ABC142C5-CACD-401B-BE1C-6C52CBFBE565}" destId="{DEB7F1CE-4826-4DCF-97E2-FE8A48899B45}" srcOrd="0" destOrd="0" presId="urn:microsoft.com/office/officeart/2005/8/layout/hierarchy3"/>
    <dgm:cxn modelId="{429C15F7-8609-4B78-8D2E-4E344BB2336E}" srcId="{273299DD-3C58-4C44-81D9-0658B9693C3B}" destId="{ABC142C5-CACD-401B-BE1C-6C52CBFBE565}" srcOrd="0" destOrd="0" parTransId="{5397CD15-D1B4-498E-BBF9-E8DCAD23C739}" sibTransId="{9101D53C-4AE5-44E1-93DB-32E50EBDAE51}"/>
    <dgm:cxn modelId="{9133AF5E-38F8-4C52-9FD5-D02E0D484ADB}" type="presParOf" srcId="{768CDA87-2D6D-46C8-8595-B08FBAAD47E1}" destId="{8CF56EEF-3858-46D4-9738-CFB58F993DE8}" srcOrd="0" destOrd="0" presId="urn:microsoft.com/office/officeart/2005/8/layout/hierarchy3"/>
    <dgm:cxn modelId="{165A379E-27F2-4FE5-AF5E-8698075667BF}" type="presParOf" srcId="{8CF56EEF-3858-46D4-9738-CFB58F993DE8}" destId="{8C68C84E-B34B-428E-A7B2-0F2B3CEFB236}" srcOrd="0" destOrd="0" presId="urn:microsoft.com/office/officeart/2005/8/layout/hierarchy3"/>
    <dgm:cxn modelId="{8048D097-7C84-44E9-AF43-08919F1DE8EE}" type="presParOf" srcId="{8C68C84E-B34B-428E-A7B2-0F2B3CEFB236}" destId="{DEB7F1CE-4826-4DCF-97E2-FE8A48899B45}" srcOrd="0" destOrd="0" presId="urn:microsoft.com/office/officeart/2005/8/layout/hierarchy3"/>
    <dgm:cxn modelId="{85F050CB-543F-4DD1-A795-8BA375695F41}" type="presParOf" srcId="{8C68C84E-B34B-428E-A7B2-0F2B3CEFB236}" destId="{C47B3077-8FC6-472E-9716-F2276D46C607}" srcOrd="1" destOrd="0" presId="urn:microsoft.com/office/officeart/2005/8/layout/hierarchy3"/>
    <dgm:cxn modelId="{12DA1E87-45AD-40B3-84D4-D126D1C37AB8}" type="presParOf" srcId="{8CF56EEF-3858-46D4-9738-CFB58F993DE8}" destId="{027C8768-0F10-4FB4-AC45-C3B3BE878D37}" srcOrd="1" destOrd="0" presId="urn:microsoft.com/office/officeart/2005/8/layout/hierarchy3"/>
    <dgm:cxn modelId="{0B7D318C-43A2-47C3-BF6D-B046870B5104}" type="presParOf" srcId="{768CDA87-2D6D-46C8-8595-B08FBAAD47E1}" destId="{A9239547-7899-4C7E-9B6E-B931D2FE3C54}" srcOrd="1" destOrd="0" presId="urn:microsoft.com/office/officeart/2005/8/layout/hierarchy3"/>
    <dgm:cxn modelId="{CB93A1F6-C0E1-45B6-AB0E-A9598BFFE584}" type="presParOf" srcId="{A9239547-7899-4C7E-9B6E-B931D2FE3C54}" destId="{BCC0EA54-053E-4825-A364-F5DEABF5501D}" srcOrd="0" destOrd="0" presId="urn:microsoft.com/office/officeart/2005/8/layout/hierarchy3"/>
    <dgm:cxn modelId="{12DA7910-8598-4CF9-83C8-2F3949EBD19A}" type="presParOf" srcId="{BCC0EA54-053E-4825-A364-F5DEABF5501D}" destId="{C234FABD-FB36-4080-9F86-F3B839DD3E9F}" srcOrd="0" destOrd="0" presId="urn:microsoft.com/office/officeart/2005/8/layout/hierarchy3"/>
    <dgm:cxn modelId="{D08C4FE1-0BB9-4AAC-837F-05E8C04C57BF}" type="presParOf" srcId="{BCC0EA54-053E-4825-A364-F5DEABF5501D}" destId="{B3884CA4-77E6-4C2A-BF0E-4CBF8E3051D1}" srcOrd="1" destOrd="0" presId="urn:microsoft.com/office/officeart/2005/8/layout/hierarchy3"/>
    <dgm:cxn modelId="{9F71DC4D-A0AE-4D3B-B4F1-ABEDAA1AF446}" type="presParOf" srcId="{A9239547-7899-4C7E-9B6E-B931D2FE3C54}" destId="{23DD7B44-4D2E-4436-A2DE-A4358C8B0EE9}"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405C8-91A9-467A-9BF3-CDFD5E549A73}">
      <dsp:nvSpPr>
        <dsp:cNvPr id="0" name=""/>
        <dsp:cNvSpPr/>
      </dsp:nvSpPr>
      <dsp:spPr>
        <a:xfrm>
          <a:off x="0" y="12659"/>
          <a:ext cx="6581776" cy="22674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l" defTabSz="2533650">
            <a:lnSpc>
              <a:spcPct val="90000"/>
            </a:lnSpc>
            <a:spcBef>
              <a:spcPct val="0"/>
            </a:spcBef>
            <a:spcAft>
              <a:spcPct val="35000"/>
            </a:spcAft>
            <a:buNone/>
          </a:pPr>
          <a:r>
            <a:rPr lang="en-GB" sz="5700" kern="1200"/>
            <a:t>Explore reflective practice</a:t>
          </a:r>
          <a:endParaRPr lang="en-US" sz="5700" kern="1200"/>
        </a:p>
      </dsp:txBody>
      <dsp:txXfrm>
        <a:off x="110688" y="123347"/>
        <a:ext cx="6360400" cy="2046084"/>
      </dsp:txXfrm>
    </dsp:sp>
    <dsp:sp modelId="{6CD1099D-CF2A-4F61-8BD0-04A7FBA1E263}">
      <dsp:nvSpPr>
        <dsp:cNvPr id="0" name=""/>
        <dsp:cNvSpPr/>
      </dsp:nvSpPr>
      <dsp:spPr>
        <a:xfrm>
          <a:off x="0" y="2444279"/>
          <a:ext cx="6581776" cy="22674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l" defTabSz="2533650">
            <a:lnSpc>
              <a:spcPct val="90000"/>
            </a:lnSpc>
            <a:spcBef>
              <a:spcPct val="0"/>
            </a:spcBef>
            <a:spcAft>
              <a:spcPct val="35000"/>
            </a:spcAft>
            <a:buNone/>
          </a:pPr>
          <a:r>
            <a:rPr lang="en-GB" sz="5700" kern="1200"/>
            <a:t>Reflective cycles </a:t>
          </a:r>
          <a:endParaRPr lang="en-US" sz="5700" kern="1200"/>
        </a:p>
      </dsp:txBody>
      <dsp:txXfrm>
        <a:off x="110688" y="2554967"/>
        <a:ext cx="6360400" cy="2046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43D4F-EC3B-4841-AB9A-74B7519DC078}">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9F2D8C1D-90A3-4DA1-B958-41BBF4B33A1A}">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I  reflected  on how I spoke to Jane and realised that I was a bit blunt with them</a:t>
          </a:r>
          <a:endParaRPr lang="en-US" sz="2400" kern="1200"/>
        </a:p>
      </dsp:txBody>
      <dsp:txXfrm>
        <a:off x="8061" y="5979"/>
        <a:ext cx="3034531" cy="1820718"/>
      </dsp:txXfrm>
    </dsp:sp>
    <dsp:sp modelId="{B2671758-B6EF-49B0-A68A-DE7F41E9CCFB}">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20CD736-E110-4030-A2A8-4634EDE45672}">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Tomorrow I will apologise and make efforts to be more considerate</a:t>
          </a:r>
          <a:endParaRPr lang="en-US" sz="2400" kern="1200"/>
        </a:p>
      </dsp:txBody>
      <dsp:txXfrm>
        <a:off x="3740534" y="5979"/>
        <a:ext cx="3034531" cy="1820718"/>
      </dsp:txXfrm>
    </dsp:sp>
    <dsp:sp modelId="{DEE252E4-9954-47CC-9D14-C6D0238C638D}">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BA30B90-A067-4503-8FD2-280ABDBC63AC}">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The trousers I wore today were too tight on me and made me uncomfortable </a:t>
          </a:r>
          <a:endParaRPr lang="en-US" sz="2400" kern="1200"/>
        </a:p>
      </dsp:txBody>
      <dsp:txXfrm>
        <a:off x="7473007" y="5979"/>
        <a:ext cx="3034531" cy="1820718"/>
      </dsp:txXfrm>
    </dsp:sp>
    <dsp:sp modelId="{8CDA5EDE-06E1-4AFB-BA97-21D256EABC98}">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A28BFB00-B0F7-43D4-B732-2021FE399643}">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Tomorrow I will check my trousers fit comfortably before leaving for work</a:t>
          </a:r>
          <a:endParaRPr lang="en-US" sz="2400" kern="1200"/>
        </a:p>
      </dsp:txBody>
      <dsp:txXfrm>
        <a:off x="8061" y="2524640"/>
        <a:ext cx="3034531" cy="1820718"/>
      </dsp:txXfrm>
    </dsp:sp>
    <dsp:sp modelId="{A8ABCD45-24F3-43D8-B05C-50358DF4EE59}">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29E00EA0-D273-459E-9AA0-104287552724}">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That Mc Donalds I had for lunch made me feel sluggish today</a:t>
          </a:r>
          <a:endParaRPr lang="en-US" sz="2400" kern="1200"/>
        </a:p>
      </dsp:txBody>
      <dsp:txXfrm>
        <a:off x="3740534" y="2524640"/>
        <a:ext cx="3034531" cy="1820718"/>
      </dsp:txXfrm>
    </dsp:sp>
    <dsp:sp modelId="{75D17F74-D6BE-44DD-8FC2-7B3189AE508C}">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 I will make a note to myself and try and avoid eating it at lunchtime </a:t>
          </a:r>
          <a:endParaRPr lang="en-US" sz="2400" kern="1200"/>
        </a:p>
      </dsp:txBody>
      <dsp:txXfrm>
        <a:off x="7473007"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1C5309-7F6E-4C77-8883-0C5B1AF2E340}">
      <dsp:nvSpPr>
        <dsp:cNvPr id="0" name=""/>
        <dsp:cNvSpPr/>
      </dsp:nvSpPr>
      <dsp:spPr>
        <a:xfrm>
          <a:off x="0" y="7142"/>
          <a:ext cx="7227803" cy="155405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They must include academic sources </a:t>
          </a:r>
          <a:endParaRPr lang="en-US" sz="2200" kern="1200" dirty="0"/>
        </a:p>
      </dsp:txBody>
      <dsp:txXfrm>
        <a:off x="75863" y="83005"/>
        <a:ext cx="7076077" cy="1402326"/>
      </dsp:txXfrm>
    </dsp:sp>
    <dsp:sp modelId="{464F89C0-96B8-4C70-AAB9-94CB7842AD98}">
      <dsp:nvSpPr>
        <dsp:cNvPr id="0" name=""/>
        <dsp:cNvSpPr/>
      </dsp:nvSpPr>
      <dsp:spPr>
        <a:xfrm>
          <a:off x="0" y="1624554"/>
          <a:ext cx="7227803" cy="1554052"/>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Support the points that you make</a:t>
          </a:r>
          <a:endParaRPr lang="en-US" sz="2200" kern="1200" dirty="0"/>
        </a:p>
      </dsp:txBody>
      <dsp:txXfrm>
        <a:off x="75863" y="1700417"/>
        <a:ext cx="7076077" cy="1402326"/>
      </dsp:txXfrm>
    </dsp:sp>
    <dsp:sp modelId="{A26D1290-B428-452E-884E-3E88140F3B7B}">
      <dsp:nvSpPr>
        <dsp:cNvPr id="0" name=""/>
        <dsp:cNvSpPr/>
      </dsp:nvSpPr>
      <dsp:spPr>
        <a:xfrm>
          <a:off x="0" y="3241967"/>
          <a:ext cx="7227803" cy="2174041"/>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e.g. if you write that you will learn to protect your wellbeing using exercise, you need to include a source that states, that exercise is beneficial to wellbeing and how.</a:t>
          </a:r>
          <a:endParaRPr lang="en-US" sz="2200" kern="1200" dirty="0"/>
        </a:p>
      </dsp:txBody>
      <dsp:txXfrm>
        <a:off x="106128" y="3348095"/>
        <a:ext cx="7015547" cy="19617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7F1CE-4826-4DCF-97E2-FE8A48899B45}">
      <dsp:nvSpPr>
        <dsp:cNvPr id="0" name=""/>
        <dsp:cNvSpPr/>
      </dsp:nvSpPr>
      <dsp:spPr>
        <a:xfrm>
          <a:off x="1283" y="806323"/>
          <a:ext cx="4672458" cy="233622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a:t>Review fundamental elements of effective communication</a:t>
          </a:r>
          <a:endParaRPr lang="en-US" sz="3800" kern="1200"/>
        </a:p>
      </dsp:txBody>
      <dsp:txXfrm>
        <a:off x="69709" y="874749"/>
        <a:ext cx="4535606" cy="2199377"/>
      </dsp:txXfrm>
    </dsp:sp>
    <dsp:sp modelId="{C234FABD-FB36-4080-9F86-F3B839DD3E9F}">
      <dsp:nvSpPr>
        <dsp:cNvPr id="0" name=""/>
        <dsp:cNvSpPr/>
      </dsp:nvSpPr>
      <dsp:spPr>
        <a:xfrm>
          <a:off x="5841857" y="806323"/>
          <a:ext cx="4672458" cy="2336229"/>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a:t>Barriers to effective communication</a:t>
          </a:r>
          <a:endParaRPr lang="en-US" sz="3800" kern="1200"/>
        </a:p>
      </dsp:txBody>
      <dsp:txXfrm>
        <a:off x="5910283" y="874749"/>
        <a:ext cx="4535606" cy="21993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414FA-5313-4665-84D8-10375E4BF23F}"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42E470-AFA0-4C0F-81D0-ECBCCBC2867B}" type="slidenum">
              <a:rPr lang="en-GB" smtClean="0"/>
              <a:t>‹#›</a:t>
            </a:fld>
            <a:endParaRPr lang="en-GB"/>
          </a:p>
        </p:txBody>
      </p:sp>
    </p:spTree>
    <p:extLst>
      <p:ext uri="{BB962C8B-B14F-4D97-AF65-F5344CB8AC3E}">
        <p14:creationId xmlns:p14="http://schemas.microsoft.com/office/powerpoint/2010/main" val="2172887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42E470-AFA0-4C0F-81D0-ECBCCBC2867B}" type="slidenum">
              <a:rPr lang="en-GB" smtClean="0"/>
              <a:t>15</a:t>
            </a:fld>
            <a:endParaRPr lang="en-GB"/>
          </a:p>
        </p:txBody>
      </p:sp>
    </p:spTree>
    <p:extLst>
      <p:ext uri="{BB962C8B-B14F-4D97-AF65-F5344CB8AC3E}">
        <p14:creationId xmlns:p14="http://schemas.microsoft.com/office/powerpoint/2010/main" val="2371049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42E470-AFA0-4C0F-81D0-ECBCCBC2867B}" type="slidenum">
              <a:rPr lang="en-GB" smtClean="0"/>
              <a:t>19</a:t>
            </a:fld>
            <a:endParaRPr lang="en-GB"/>
          </a:p>
        </p:txBody>
      </p:sp>
    </p:spTree>
    <p:extLst>
      <p:ext uri="{BB962C8B-B14F-4D97-AF65-F5344CB8AC3E}">
        <p14:creationId xmlns:p14="http://schemas.microsoft.com/office/powerpoint/2010/main" val="659100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0FEB99-0AB4-4409-BDF3-61296AE1EFB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6592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551A-E5CB-EDC7-31D8-F1D7C73937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A25339-B7C4-C7D4-322C-094A849D35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30F409-55B0-DBFC-B996-8E772F4BF800}"/>
              </a:ext>
            </a:extLst>
          </p:cNvPr>
          <p:cNvSpPr>
            <a:spLocks noGrp="1"/>
          </p:cNvSpPr>
          <p:nvPr>
            <p:ph type="dt" sz="half" idx="10"/>
          </p:nvPr>
        </p:nvSpPr>
        <p:spPr/>
        <p:txBody>
          <a:bodyPr/>
          <a:lstStyle/>
          <a:p>
            <a:fld id="{D1D1EADE-8E88-4C7C-8AC5-FB148DE4940E}" type="datetime1">
              <a:rPr lang="en-US" smtClean="0"/>
              <a:t>10/7/2025</a:t>
            </a:fld>
            <a:endParaRPr lang="en-US"/>
          </a:p>
        </p:txBody>
      </p:sp>
      <p:sp>
        <p:nvSpPr>
          <p:cNvPr id="5" name="Footer Placeholder 4">
            <a:extLst>
              <a:ext uri="{FF2B5EF4-FFF2-40B4-BE49-F238E27FC236}">
                <a16:creationId xmlns:a16="http://schemas.microsoft.com/office/drawing/2014/main" id="{9DE0165D-6D2D-4B7B-34DC-690860CAFC9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F8B381-10B3-2F5A-E44C-8FA2DDF359D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8577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E21F-9B53-F938-998F-C6ED8D8EC7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75D5AA-DC37-A1BF-0BDE-9ABCD41AC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F9C77-2799-7950-A28A-3BD7A0FE76C8}"/>
              </a:ext>
            </a:extLst>
          </p:cNvPr>
          <p:cNvSpPr>
            <a:spLocks noGrp="1"/>
          </p:cNvSpPr>
          <p:nvPr>
            <p:ph type="dt" sz="half" idx="10"/>
          </p:nvPr>
        </p:nvSpPr>
        <p:spPr/>
        <p:txBody>
          <a:bodyPr/>
          <a:lstStyle/>
          <a:p>
            <a:fld id="{157B6794-849E-4626-908B-D15793550EFB}" type="datetime1">
              <a:rPr lang="en-US" smtClean="0"/>
              <a:t>10/7/2025</a:t>
            </a:fld>
            <a:endParaRPr lang="en-US"/>
          </a:p>
        </p:txBody>
      </p:sp>
      <p:sp>
        <p:nvSpPr>
          <p:cNvPr id="5" name="Footer Placeholder 4">
            <a:extLst>
              <a:ext uri="{FF2B5EF4-FFF2-40B4-BE49-F238E27FC236}">
                <a16:creationId xmlns:a16="http://schemas.microsoft.com/office/drawing/2014/main" id="{1DCA193F-775D-BBF9-EAB7-FC1FFBE06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AC2DF2-FE25-BCDD-9BA0-A8EB29D61B4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8263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5A57-B3A3-8E66-F978-098AD07F8B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709FF9-B71C-4684-7B29-D7CC5AA89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4045DB-AC26-7CDD-19E6-BE0F00205DE4}"/>
              </a:ext>
            </a:extLst>
          </p:cNvPr>
          <p:cNvSpPr>
            <a:spLocks noGrp="1"/>
          </p:cNvSpPr>
          <p:nvPr>
            <p:ph type="dt" sz="half" idx="10"/>
          </p:nvPr>
        </p:nvSpPr>
        <p:spPr/>
        <p:txBody>
          <a:bodyPr/>
          <a:lstStyle/>
          <a:p>
            <a:fld id="{63DB64E7-5594-42A3-ADBF-E95A7ACEAD64}" type="datetime1">
              <a:rPr lang="en-US" smtClean="0"/>
              <a:t>10/7/2025</a:t>
            </a:fld>
            <a:endParaRPr lang="en-US"/>
          </a:p>
        </p:txBody>
      </p:sp>
      <p:sp>
        <p:nvSpPr>
          <p:cNvPr id="5" name="Footer Placeholder 4">
            <a:extLst>
              <a:ext uri="{FF2B5EF4-FFF2-40B4-BE49-F238E27FC236}">
                <a16:creationId xmlns:a16="http://schemas.microsoft.com/office/drawing/2014/main" id="{01B12080-4836-B8EC-740B-722D56C695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E8AB4B-1405-20F5-8286-589FB0EC9CA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75727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E8F7-805C-C215-9877-947D844754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7251A-A5DA-FBED-2061-CFC35F7446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FAEE43-E94F-6112-866E-F75D15C728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6F5C39-0CC4-24BD-C7C6-519E6070AEA5}"/>
              </a:ext>
            </a:extLst>
          </p:cNvPr>
          <p:cNvSpPr>
            <a:spLocks noGrp="1"/>
          </p:cNvSpPr>
          <p:nvPr>
            <p:ph type="dt" sz="half" idx="10"/>
          </p:nvPr>
        </p:nvSpPr>
        <p:spPr/>
        <p:txBody>
          <a:bodyPr/>
          <a:lstStyle/>
          <a:p>
            <a:fld id="{18462B0B-D248-4FFB-8695-AD7FA4B1284A}" type="datetime1">
              <a:rPr lang="en-US" smtClean="0"/>
              <a:t>10/7/2025</a:t>
            </a:fld>
            <a:endParaRPr lang="en-US"/>
          </a:p>
        </p:txBody>
      </p:sp>
      <p:sp>
        <p:nvSpPr>
          <p:cNvPr id="6" name="Footer Placeholder 5">
            <a:extLst>
              <a:ext uri="{FF2B5EF4-FFF2-40B4-BE49-F238E27FC236}">
                <a16:creationId xmlns:a16="http://schemas.microsoft.com/office/drawing/2014/main" id="{1D6D2AE7-3AA2-4DAD-DCB6-00CFEAE57A6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4FAAF55-DBAC-ED9B-7CAA-B3114CFFA4A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12396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DBC6-340B-3FE7-A986-853426972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518681-799D-2201-8B18-DED07E125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EC5F8F-1ACC-7164-2F20-CBB8BA2AC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2AB20-B5CA-62F5-338F-F9029EB017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AECCA9-77DA-6E5D-AFFC-801E70BFB1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E6F6C-90F1-8933-4916-68FD7D835F23}"/>
              </a:ext>
            </a:extLst>
          </p:cNvPr>
          <p:cNvSpPr>
            <a:spLocks noGrp="1"/>
          </p:cNvSpPr>
          <p:nvPr>
            <p:ph type="dt" sz="half" idx="10"/>
          </p:nvPr>
        </p:nvSpPr>
        <p:spPr/>
        <p:txBody>
          <a:bodyPr/>
          <a:lstStyle/>
          <a:p>
            <a:fld id="{D0378EFB-9159-4510-B73F-4F0409ADE937}" type="datetime1">
              <a:rPr lang="en-US" smtClean="0"/>
              <a:t>10/7/2025</a:t>
            </a:fld>
            <a:endParaRPr lang="en-US"/>
          </a:p>
        </p:txBody>
      </p:sp>
      <p:sp>
        <p:nvSpPr>
          <p:cNvPr id="8" name="Footer Placeholder 7">
            <a:extLst>
              <a:ext uri="{FF2B5EF4-FFF2-40B4-BE49-F238E27FC236}">
                <a16:creationId xmlns:a16="http://schemas.microsoft.com/office/drawing/2014/main" id="{7F7A181B-AD3E-607F-E8DE-5CDA5D7A252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E667113-D194-F5FE-5311-C5769201CC9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2023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DC20B-FEAA-517C-65B0-8CCEF94AA7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1258F4-8606-F1F8-CEBE-1F84D5806D0A}"/>
              </a:ext>
            </a:extLst>
          </p:cNvPr>
          <p:cNvSpPr>
            <a:spLocks noGrp="1"/>
          </p:cNvSpPr>
          <p:nvPr>
            <p:ph type="dt" sz="half" idx="10"/>
          </p:nvPr>
        </p:nvSpPr>
        <p:spPr/>
        <p:txBody>
          <a:bodyPr/>
          <a:lstStyle/>
          <a:p>
            <a:fld id="{89BC9412-2452-4BED-A324-9D8C115361AD}" type="datetime1">
              <a:rPr lang="en-US" smtClean="0"/>
              <a:t>10/7/2025</a:t>
            </a:fld>
            <a:endParaRPr lang="en-US"/>
          </a:p>
        </p:txBody>
      </p:sp>
      <p:sp>
        <p:nvSpPr>
          <p:cNvPr id="4" name="Footer Placeholder 3">
            <a:extLst>
              <a:ext uri="{FF2B5EF4-FFF2-40B4-BE49-F238E27FC236}">
                <a16:creationId xmlns:a16="http://schemas.microsoft.com/office/drawing/2014/main" id="{047DDACC-E837-B035-BF8D-10B085B9E6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5B39629-D464-D7F8-2467-C82287C60A9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9984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EA6694-C9D8-2707-BA99-9EEADC25E7C1}"/>
              </a:ext>
            </a:extLst>
          </p:cNvPr>
          <p:cNvSpPr>
            <a:spLocks noGrp="1"/>
          </p:cNvSpPr>
          <p:nvPr>
            <p:ph type="dt" sz="half" idx="10"/>
          </p:nvPr>
        </p:nvSpPr>
        <p:spPr/>
        <p:txBody>
          <a:bodyPr/>
          <a:lstStyle/>
          <a:p>
            <a:fld id="{F5318F62-D251-40E8-A23C-F4CFE9FEAB41}" type="datetime1">
              <a:rPr lang="en-US" smtClean="0"/>
              <a:t>10/7/2025</a:t>
            </a:fld>
            <a:endParaRPr lang="en-US"/>
          </a:p>
        </p:txBody>
      </p:sp>
      <p:sp>
        <p:nvSpPr>
          <p:cNvPr id="3" name="Footer Placeholder 2">
            <a:extLst>
              <a:ext uri="{FF2B5EF4-FFF2-40B4-BE49-F238E27FC236}">
                <a16:creationId xmlns:a16="http://schemas.microsoft.com/office/drawing/2014/main" id="{F3B5D421-C143-7112-ED1B-81A6D98F180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11A18D7-005B-3B45-2F91-A99DC909131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85743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F531-6782-D83B-462C-2D457DCE9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B8FBA9-95DD-8304-943D-B597C195A6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19B879-A193-FCA4-AED6-1B464C00BF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5E8F1-EA3F-F92A-65F6-1DD60F5EF5CB}"/>
              </a:ext>
            </a:extLst>
          </p:cNvPr>
          <p:cNvSpPr>
            <a:spLocks noGrp="1"/>
          </p:cNvSpPr>
          <p:nvPr>
            <p:ph type="dt" sz="half" idx="10"/>
          </p:nvPr>
        </p:nvSpPr>
        <p:spPr/>
        <p:txBody>
          <a:bodyPr/>
          <a:lstStyle/>
          <a:p>
            <a:fld id="{44F76144-149E-4874-93A5-554A0357CF82}" type="datetime1">
              <a:rPr lang="en-US" smtClean="0"/>
              <a:t>10/7/2025</a:t>
            </a:fld>
            <a:endParaRPr lang="en-US"/>
          </a:p>
        </p:txBody>
      </p:sp>
      <p:sp>
        <p:nvSpPr>
          <p:cNvPr id="6" name="Footer Placeholder 5">
            <a:extLst>
              <a:ext uri="{FF2B5EF4-FFF2-40B4-BE49-F238E27FC236}">
                <a16:creationId xmlns:a16="http://schemas.microsoft.com/office/drawing/2014/main" id="{4BC4E064-460D-27F1-EA57-A4BB30DCBA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132290-B74E-86E1-3232-C70728A2377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4497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D45C0-B6D5-C0A6-34E8-4E2163195A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D640BF-9F58-8D2F-09A8-4CACBD8C6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F2E697-31AE-E12E-CF43-B10FBEB976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F0A0F-C11E-EB4D-92B7-77D334D1E6A7}"/>
              </a:ext>
            </a:extLst>
          </p:cNvPr>
          <p:cNvSpPr>
            <a:spLocks noGrp="1"/>
          </p:cNvSpPr>
          <p:nvPr>
            <p:ph type="dt" sz="half" idx="10"/>
          </p:nvPr>
        </p:nvSpPr>
        <p:spPr/>
        <p:txBody>
          <a:bodyPr/>
          <a:lstStyle/>
          <a:p>
            <a:fld id="{50BA65D8-0540-4835-AE5C-25D29DBA01BE}" type="datetime1">
              <a:rPr lang="en-US" smtClean="0"/>
              <a:t>10/7/2025</a:t>
            </a:fld>
            <a:endParaRPr lang="en-US"/>
          </a:p>
        </p:txBody>
      </p:sp>
      <p:sp>
        <p:nvSpPr>
          <p:cNvPr id="6" name="Footer Placeholder 5">
            <a:extLst>
              <a:ext uri="{FF2B5EF4-FFF2-40B4-BE49-F238E27FC236}">
                <a16:creationId xmlns:a16="http://schemas.microsoft.com/office/drawing/2014/main" id="{5ABF9F24-269B-FB3A-05FA-3A441D8D259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B88CEDA-5F91-908C-0614-AA89B14701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6267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9629A-5C4C-972D-039B-FCE5BD9086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DC52B-DFDE-2FA5-B90D-9F794AA07B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9558A9-9A20-B11B-AEA8-F445E1240464}"/>
              </a:ext>
            </a:extLst>
          </p:cNvPr>
          <p:cNvSpPr>
            <a:spLocks noGrp="1"/>
          </p:cNvSpPr>
          <p:nvPr>
            <p:ph type="dt" sz="half" idx="10"/>
          </p:nvPr>
        </p:nvSpPr>
        <p:spPr/>
        <p:txBody>
          <a:bodyPr/>
          <a:lstStyle/>
          <a:p>
            <a:fld id="{EC3C8B9C-477D-492A-96AD-1FC2CC997A73}" type="datetime1">
              <a:rPr lang="en-US" smtClean="0"/>
              <a:t>10/7/2025</a:t>
            </a:fld>
            <a:endParaRPr lang="en-US"/>
          </a:p>
        </p:txBody>
      </p:sp>
      <p:sp>
        <p:nvSpPr>
          <p:cNvPr id="5" name="Footer Placeholder 4">
            <a:extLst>
              <a:ext uri="{FF2B5EF4-FFF2-40B4-BE49-F238E27FC236}">
                <a16:creationId xmlns:a16="http://schemas.microsoft.com/office/drawing/2014/main" id="{CDB42826-1597-95C3-3B11-44ACB20249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F3ED22-BF3C-F8FB-19E4-1B55CDA110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08355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380058-C3ED-40A5-269D-65C387D896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051AB4-0A65-C865-B0FA-B9D5EF2D76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28448-B7E5-8BE3-1C11-209B720235B8}"/>
              </a:ext>
            </a:extLst>
          </p:cNvPr>
          <p:cNvSpPr>
            <a:spLocks noGrp="1"/>
          </p:cNvSpPr>
          <p:nvPr>
            <p:ph type="dt" sz="half" idx="10"/>
          </p:nvPr>
        </p:nvSpPr>
        <p:spPr/>
        <p:txBody>
          <a:bodyPr/>
          <a:lstStyle/>
          <a:p>
            <a:fld id="{42D3AED5-E26D-4E29-B1B3-7847B6779594}" type="datetime1">
              <a:rPr lang="en-US" smtClean="0"/>
              <a:t>10/7/2025</a:t>
            </a:fld>
            <a:endParaRPr lang="en-US"/>
          </a:p>
        </p:txBody>
      </p:sp>
      <p:sp>
        <p:nvSpPr>
          <p:cNvPr id="5" name="Footer Placeholder 4">
            <a:extLst>
              <a:ext uri="{FF2B5EF4-FFF2-40B4-BE49-F238E27FC236}">
                <a16:creationId xmlns:a16="http://schemas.microsoft.com/office/drawing/2014/main" id="{7A1D9B0B-8CDC-4B89-5344-C882BC64A3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E74472-A4B0-B529-B167-7560E33DCCF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1217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5EC74-E2E6-2028-02FF-4D53EC328D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EDDCD6-8208-E3C0-1C9D-EF68D8B99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23FCE1-1F50-D3CA-06D3-6570F3CBB313}"/>
              </a:ext>
            </a:extLst>
          </p:cNvPr>
          <p:cNvSpPr>
            <a:spLocks noGrp="1"/>
          </p:cNvSpPr>
          <p:nvPr>
            <p:ph type="dt" sz="half" idx="10"/>
          </p:nvPr>
        </p:nvSpPr>
        <p:spPr/>
        <p:txBody>
          <a:bodyPr/>
          <a:lstStyle/>
          <a:p>
            <a:fld id="{D1D1EADE-8E88-4C7C-8AC5-FB148DE4940E}" type="datetime1">
              <a:rPr lang="en-US" smtClean="0"/>
              <a:t>10/7/2025</a:t>
            </a:fld>
            <a:endParaRPr lang="en-US"/>
          </a:p>
        </p:txBody>
      </p:sp>
      <p:sp>
        <p:nvSpPr>
          <p:cNvPr id="5" name="Footer Placeholder 4">
            <a:extLst>
              <a:ext uri="{FF2B5EF4-FFF2-40B4-BE49-F238E27FC236}">
                <a16:creationId xmlns:a16="http://schemas.microsoft.com/office/drawing/2014/main" id="{2335C4A3-3D81-1943-80AE-E453F27076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FBAA3D-E13E-A13C-848E-C857F02B33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82634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1554-5D03-F975-E719-318EC3389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4C949A-FA13-F8AF-3390-5D1F66363C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C0F7A-F19B-8413-DE54-7934B01405A2}"/>
              </a:ext>
            </a:extLst>
          </p:cNvPr>
          <p:cNvSpPr>
            <a:spLocks noGrp="1"/>
          </p:cNvSpPr>
          <p:nvPr>
            <p:ph type="dt" sz="half" idx="10"/>
          </p:nvPr>
        </p:nvSpPr>
        <p:spPr/>
        <p:txBody>
          <a:bodyPr/>
          <a:lstStyle/>
          <a:p>
            <a:fld id="{157B6794-849E-4626-908B-D15793550EFB}" type="datetime1">
              <a:rPr lang="en-US" smtClean="0"/>
              <a:t>10/7/2025</a:t>
            </a:fld>
            <a:endParaRPr lang="en-US"/>
          </a:p>
        </p:txBody>
      </p:sp>
      <p:sp>
        <p:nvSpPr>
          <p:cNvPr id="5" name="Footer Placeholder 4">
            <a:extLst>
              <a:ext uri="{FF2B5EF4-FFF2-40B4-BE49-F238E27FC236}">
                <a16:creationId xmlns:a16="http://schemas.microsoft.com/office/drawing/2014/main" id="{D7C5F012-5DE1-52AA-898C-1D18C16CB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173E1A7-CD47-432E-6257-46047A04ECC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2881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0161-DD2F-434B-0867-74DE2915A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8BC99C-2AA4-39EC-F5C9-126C59EEFC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C7B994-0160-BDEE-DCA7-3B5CC33483EE}"/>
              </a:ext>
            </a:extLst>
          </p:cNvPr>
          <p:cNvSpPr>
            <a:spLocks noGrp="1"/>
          </p:cNvSpPr>
          <p:nvPr>
            <p:ph type="dt" sz="half" idx="10"/>
          </p:nvPr>
        </p:nvSpPr>
        <p:spPr/>
        <p:txBody>
          <a:bodyPr/>
          <a:lstStyle/>
          <a:p>
            <a:fld id="{63DB64E7-5594-42A3-ADBF-E95A7ACEAD64}" type="datetime1">
              <a:rPr lang="en-US" smtClean="0"/>
              <a:t>10/7/2025</a:t>
            </a:fld>
            <a:endParaRPr lang="en-US"/>
          </a:p>
        </p:txBody>
      </p:sp>
      <p:sp>
        <p:nvSpPr>
          <p:cNvPr id="5" name="Footer Placeholder 4">
            <a:extLst>
              <a:ext uri="{FF2B5EF4-FFF2-40B4-BE49-F238E27FC236}">
                <a16:creationId xmlns:a16="http://schemas.microsoft.com/office/drawing/2014/main" id="{DAA93C0C-1DE4-D78A-23CA-1FB8FD89F2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0FE96C0-1042-D7CB-EA1B-0530773D75FC}"/>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51416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8824-CEA8-4B3B-6BB2-73EF2A5D2E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349A7C-8794-0C8B-05A2-FFC9F4774A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381D81-56BF-2992-1F7B-C41C19CA3C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96E9D8-4942-3B72-73B9-B7E2AFC0DE86}"/>
              </a:ext>
            </a:extLst>
          </p:cNvPr>
          <p:cNvSpPr>
            <a:spLocks noGrp="1"/>
          </p:cNvSpPr>
          <p:nvPr>
            <p:ph type="dt" sz="half" idx="10"/>
          </p:nvPr>
        </p:nvSpPr>
        <p:spPr/>
        <p:txBody>
          <a:bodyPr/>
          <a:lstStyle/>
          <a:p>
            <a:fld id="{18462B0B-D248-4FFB-8695-AD7FA4B1284A}" type="datetime1">
              <a:rPr lang="en-US" smtClean="0"/>
              <a:t>10/7/2025</a:t>
            </a:fld>
            <a:endParaRPr lang="en-US"/>
          </a:p>
        </p:txBody>
      </p:sp>
      <p:sp>
        <p:nvSpPr>
          <p:cNvPr id="6" name="Footer Placeholder 5">
            <a:extLst>
              <a:ext uri="{FF2B5EF4-FFF2-40B4-BE49-F238E27FC236}">
                <a16:creationId xmlns:a16="http://schemas.microsoft.com/office/drawing/2014/main" id="{FB70660A-E8CF-35AC-F4B5-D2D1F495AE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A33FE4-A71A-29A4-5BCA-2A5D014EB9E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5467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8CFA-28B5-7AEB-7097-B59F553111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68A391-84AA-1572-9556-5F069BFB22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ECAA84-4AD0-8DE2-F623-E8203B56A9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A0498F-49E1-D8D1-D1D3-98B4B65E3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7E98AF-5286-D35A-B3CB-63DCF5504A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1AFD37-62AC-8519-5710-C0A7C1B15B4F}"/>
              </a:ext>
            </a:extLst>
          </p:cNvPr>
          <p:cNvSpPr>
            <a:spLocks noGrp="1"/>
          </p:cNvSpPr>
          <p:nvPr>
            <p:ph type="dt" sz="half" idx="10"/>
          </p:nvPr>
        </p:nvSpPr>
        <p:spPr/>
        <p:txBody>
          <a:bodyPr/>
          <a:lstStyle/>
          <a:p>
            <a:fld id="{D0378EFB-9159-4510-B73F-4F0409ADE937}" type="datetime1">
              <a:rPr lang="en-US" smtClean="0"/>
              <a:t>10/7/2025</a:t>
            </a:fld>
            <a:endParaRPr lang="en-US"/>
          </a:p>
        </p:txBody>
      </p:sp>
      <p:sp>
        <p:nvSpPr>
          <p:cNvPr id="8" name="Footer Placeholder 7">
            <a:extLst>
              <a:ext uri="{FF2B5EF4-FFF2-40B4-BE49-F238E27FC236}">
                <a16:creationId xmlns:a16="http://schemas.microsoft.com/office/drawing/2014/main" id="{74EC4904-F61E-329A-9A9E-C96EC87144B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D22A51A-29C7-845E-76E6-72FD64EF5C6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899936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36C2-F7CB-1795-8B9B-13E0EAFBE3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D98089-D9E7-0F16-80D2-8FD0E1732705}"/>
              </a:ext>
            </a:extLst>
          </p:cNvPr>
          <p:cNvSpPr>
            <a:spLocks noGrp="1"/>
          </p:cNvSpPr>
          <p:nvPr>
            <p:ph type="dt" sz="half" idx="10"/>
          </p:nvPr>
        </p:nvSpPr>
        <p:spPr/>
        <p:txBody>
          <a:bodyPr/>
          <a:lstStyle/>
          <a:p>
            <a:fld id="{89BC9412-2452-4BED-A324-9D8C115361AD}" type="datetime1">
              <a:rPr lang="en-US" smtClean="0"/>
              <a:t>10/7/2025</a:t>
            </a:fld>
            <a:endParaRPr lang="en-US"/>
          </a:p>
        </p:txBody>
      </p:sp>
      <p:sp>
        <p:nvSpPr>
          <p:cNvPr id="4" name="Footer Placeholder 3">
            <a:extLst>
              <a:ext uri="{FF2B5EF4-FFF2-40B4-BE49-F238E27FC236}">
                <a16:creationId xmlns:a16="http://schemas.microsoft.com/office/drawing/2014/main" id="{BB262E0F-3B02-B444-1A0D-73A8F35372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EEE1476-90FC-19D5-5549-63A3B63AEE7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477565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2849BF-76A4-DFE2-AE15-D17E49471C3E}"/>
              </a:ext>
            </a:extLst>
          </p:cNvPr>
          <p:cNvSpPr>
            <a:spLocks noGrp="1"/>
          </p:cNvSpPr>
          <p:nvPr>
            <p:ph type="dt" sz="half" idx="10"/>
          </p:nvPr>
        </p:nvSpPr>
        <p:spPr/>
        <p:txBody>
          <a:bodyPr/>
          <a:lstStyle/>
          <a:p>
            <a:fld id="{F5318F62-D251-40E8-A23C-F4CFE9FEAB41}" type="datetime1">
              <a:rPr lang="en-US" smtClean="0"/>
              <a:t>10/7/2025</a:t>
            </a:fld>
            <a:endParaRPr lang="en-US"/>
          </a:p>
        </p:txBody>
      </p:sp>
      <p:sp>
        <p:nvSpPr>
          <p:cNvPr id="3" name="Footer Placeholder 2">
            <a:extLst>
              <a:ext uri="{FF2B5EF4-FFF2-40B4-BE49-F238E27FC236}">
                <a16:creationId xmlns:a16="http://schemas.microsoft.com/office/drawing/2014/main" id="{7E789BEC-B94B-776B-38B4-6BB55117728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3561F1B-CD15-CADC-465A-CFB55593031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763687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D77A-D6D1-B7A6-8F8C-CD4E26E05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6F769A-BE3C-F6D7-C7AD-79AFAE9C74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F23B2-762E-D577-AD30-01B092CCA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1FA9E6-E2A9-5422-B363-EC266F0BE515}"/>
              </a:ext>
            </a:extLst>
          </p:cNvPr>
          <p:cNvSpPr>
            <a:spLocks noGrp="1"/>
          </p:cNvSpPr>
          <p:nvPr>
            <p:ph type="dt" sz="half" idx="10"/>
          </p:nvPr>
        </p:nvSpPr>
        <p:spPr/>
        <p:txBody>
          <a:bodyPr/>
          <a:lstStyle/>
          <a:p>
            <a:fld id="{44F76144-149E-4874-93A5-554A0357CF82}" type="datetime1">
              <a:rPr lang="en-US" smtClean="0"/>
              <a:t>10/7/2025</a:t>
            </a:fld>
            <a:endParaRPr lang="en-US"/>
          </a:p>
        </p:txBody>
      </p:sp>
      <p:sp>
        <p:nvSpPr>
          <p:cNvPr id="6" name="Footer Placeholder 5">
            <a:extLst>
              <a:ext uri="{FF2B5EF4-FFF2-40B4-BE49-F238E27FC236}">
                <a16:creationId xmlns:a16="http://schemas.microsoft.com/office/drawing/2014/main" id="{3BB9B545-E010-A9FC-1AD1-C860300105C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B751350-290F-F8E5-94AF-36C4BD52FB3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382252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4433-7AD3-90D8-8AEF-2B344C761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79AA34-C755-B82D-7A5A-0F3FA25E6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A7241D-56F7-9A54-E161-5C1D4A23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3490A4-1E49-57BA-4EA4-8D40504F357F}"/>
              </a:ext>
            </a:extLst>
          </p:cNvPr>
          <p:cNvSpPr>
            <a:spLocks noGrp="1"/>
          </p:cNvSpPr>
          <p:nvPr>
            <p:ph type="dt" sz="half" idx="10"/>
          </p:nvPr>
        </p:nvSpPr>
        <p:spPr/>
        <p:txBody>
          <a:bodyPr/>
          <a:lstStyle/>
          <a:p>
            <a:fld id="{50BA65D8-0540-4835-AE5C-25D29DBA01BE}" type="datetime1">
              <a:rPr lang="en-US" smtClean="0"/>
              <a:t>10/7/2025</a:t>
            </a:fld>
            <a:endParaRPr lang="en-US"/>
          </a:p>
        </p:txBody>
      </p:sp>
      <p:sp>
        <p:nvSpPr>
          <p:cNvPr id="6" name="Footer Placeholder 5">
            <a:extLst>
              <a:ext uri="{FF2B5EF4-FFF2-40B4-BE49-F238E27FC236}">
                <a16:creationId xmlns:a16="http://schemas.microsoft.com/office/drawing/2014/main" id="{7B83D5BA-6D92-F43A-B2AA-05260A78E4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1713EA9-4D08-321E-03E5-E0B9F48B35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028484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AEECC-0532-6BFC-60E3-FED9E9732C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AE1783-352E-8481-B592-96AC4CEDE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44D30-EA2B-DDA0-9A84-929502169579}"/>
              </a:ext>
            </a:extLst>
          </p:cNvPr>
          <p:cNvSpPr>
            <a:spLocks noGrp="1"/>
          </p:cNvSpPr>
          <p:nvPr>
            <p:ph type="dt" sz="half" idx="10"/>
          </p:nvPr>
        </p:nvSpPr>
        <p:spPr/>
        <p:txBody>
          <a:bodyPr/>
          <a:lstStyle/>
          <a:p>
            <a:fld id="{EC3C8B9C-477D-492A-96AD-1FC2CC997A73}" type="datetime1">
              <a:rPr lang="en-US" smtClean="0"/>
              <a:t>10/7/2025</a:t>
            </a:fld>
            <a:endParaRPr lang="en-US"/>
          </a:p>
        </p:txBody>
      </p:sp>
      <p:sp>
        <p:nvSpPr>
          <p:cNvPr id="5" name="Footer Placeholder 4">
            <a:extLst>
              <a:ext uri="{FF2B5EF4-FFF2-40B4-BE49-F238E27FC236}">
                <a16:creationId xmlns:a16="http://schemas.microsoft.com/office/drawing/2014/main" id="{AE91D134-C684-4221-011E-57A8B76E61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826B73-DC14-1CAA-A0FE-D13CB7B5700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0999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15F855-3851-F002-7626-86FEB0AAE7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3492E-AAEE-002D-0AE9-484BDD713D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3B2E78-2991-EB44-30C2-C7D1E6106328}"/>
              </a:ext>
            </a:extLst>
          </p:cNvPr>
          <p:cNvSpPr>
            <a:spLocks noGrp="1"/>
          </p:cNvSpPr>
          <p:nvPr>
            <p:ph type="dt" sz="half" idx="10"/>
          </p:nvPr>
        </p:nvSpPr>
        <p:spPr/>
        <p:txBody>
          <a:bodyPr/>
          <a:lstStyle/>
          <a:p>
            <a:fld id="{42D3AED5-E26D-4E29-B1B3-7847B6779594}" type="datetime1">
              <a:rPr lang="en-US" smtClean="0"/>
              <a:t>10/7/2025</a:t>
            </a:fld>
            <a:endParaRPr lang="en-US"/>
          </a:p>
        </p:txBody>
      </p:sp>
      <p:sp>
        <p:nvSpPr>
          <p:cNvPr id="5" name="Footer Placeholder 4">
            <a:extLst>
              <a:ext uri="{FF2B5EF4-FFF2-40B4-BE49-F238E27FC236}">
                <a16:creationId xmlns:a16="http://schemas.microsoft.com/office/drawing/2014/main" id="{4A2C4F66-AB99-8655-A870-DC1D315D32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561667-5F54-F69C-CA5E-B694DE1C456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7606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7B3DA-D98F-1B43-FA2E-80B6A6415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2DB7CA-2AD6-E850-CFCC-9D549FD97E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ACA77-E18A-4B4B-BE50-8F3428C1B8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10/7/2025</a:t>
            </a:fld>
            <a:endParaRPr lang="en-US"/>
          </a:p>
        </p:txBody>
      </p:sp>
      <p:sp>
        <p:nvSpPr>
          <p:cNvPr id="5" name="Footer Placeholder 4">
            <a:extLst>
              <a:ext uri="{FF2B5EF4-FFF2-40B4-BE49-F238E27FC236}">
                <a16:creationId xmlns:a16="http://schemas.microsoft.com/office/drawing/2014/main" id="{25A77AF3-A879-6237-2DC9-90CC0F5B1D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3EE5AD3-48D2-F697-372B-BE518C74A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3154429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191BEC-6DD9-3C0B-34D3-6C83ACD14E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3DF3E1-EC7A-E94C-1EA9-F2509E1DC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90EA9-2F97-5C88-E70E-E5AD41904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10/7/2025</a:t>
            </a:fld>
            <a:endParaRPr lang="en-US"/>
          </a:p>
        </p:txBody>
      </p:sp>
      <p:sp>
        <p:nvSpPr>
          <p:cNvPr id="5" name="Footer Placeholder 4">
            <a:extLst>
              <a:ext uri="{FF2B5EF4-FFF2-40B4-BE49-F238E27FC236}">
                <a16:creationId xmlns:a16="http://schemas.microsoft.com/office/drawing/2014/main" id="{91E6079C-6447-CE6F-2DD0-4F9E136679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1F6311D-E22D-6D4F-E887-8ECE29E05B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617404676"/>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18B66-BE07-57D8-C8DC-D1DFBCEABF6A}"/>
              </a:ext>
            </a:extLst>
          </p:cNvPr>
          <p:cNvSpPr>
            <a:spLocks noGrp="1"/>
          </p:cNvSpPr>
          <p:nvPr>
            <p:ph type="ctrTitle"/>
          </p:nvPr>
        </p:nvSpPr>
        <p:spPr>
          <a:xfrm>
            <a:off x="703400" y="871758"/>
            <a:ext cx="5227171" cy="3871143"/>
          </a:xfrm>
        </p:spPr>
        <p:txBody>
          <a:bodyPr>
            <a:normAutofit/>
          </a:bodyPr>
          <a:lstStyle/>
          <a:p>
            <a:pPr>
              <a:lnSpc>
                <a:spcPct val="90000"/>
              </a:lnSpc>
            </a:pPr>
            <a:r>
              <a:rPr lang="en-GB" sz="5000" dirty="0"/>
              <a:t>Academic and communication skills for policing 	</a:t>
            </a:r>
            <a:br>
              <a:rPr lang="en-GB" sz="5000" dirty="0"/>
            </a:br>
            <a:r>
              <a:rPr lang="en-GB" sz="5000" dirty="0"/>
              <a:t>Week 2 </a:t>
            </a:r>
          </a:p>
        </p:txBody>
      </p:sp>
      <p:sp>
        <p:nvSpPr>
          <p:cNvPr id="3" name="Subtitle 2">
            <a:extLst>
              <a:ext uri="{FF2B5EF4-FFF2-40B4-BE49-F238E27FC236}">
                <a16:creationId xmlns:a16="http://schemas.microsoft.com/office/drawing/2014/main" id="{A4514C78-D179-7A99-57E5-9BC6036B7D62}"/>
              </a:ext>
            </a:extLst>
          </p:cNvPr>
          <p:cNvSpPr>
            <a:spLocks noGrp="1"/>
          </p:cNvSpPr>
          <p:nvPr>
            <p:ph type="subTitle" idx="1"/>
          </p:nvPr>
        </p:nvSpPr>
        <p:spPr>
          <a:xfrm>
            <a:off x="721688" y="4785543"/>
            <a:ext cx="4857857" cy="1005657"/>
          </a:xfrm>
        </p:spPr>
        <p:txBody>
          <a:bodyPr>
            <a:normAutofit/>
          </a:bodyPr>
          <a:lstStyle/>
          <a:p>
            <a:r>
              <a:rPr lang="en-GB" dirty="0" err="1"/>
              <a:t>BMPL4020</a:t>
            </a:r>
            <a:endParaRPr lang="en-GB" dirty="0"/>
          </a:p>
          <a:p>
            <a:r>
              <a:rPr lang="en-GB" dirty="0"/>
              <a:t>Michelle Hill</a:t>
            </a:r>
          </a:p>
        </p:txBody>
      </p:sp>
      <p:pic>
        <p:nvPicPr>
          <p:cNvPr id="4" name="Picture 3">
            <a:extLst>
              <a:ext uri="{FF2B5EF4-FFF2-40B4-BE49-F238E27FC236}">
                <a16:creationId xmlns:a16="http://schemas.microsoft.com/office/drawing/2014/main" id="{297633E8-1D5E-BD86-9B0F-63159B06CF58}"/>
              </a:ext>
            </a:extLst>
          </p:cNvPr>
          <p:cNvPicPr>
            <a:picLocks noChangeAspect="1"/>
          </p:cNvPicPr>
          <p:nvPr/>
        </p:nvPicPr>
        <p:blipFill>
          <a:blip r:embed="rId2"/>
          <a:srcRect l="41642"/>
          <a:stretch>
            <a:fillRect/>
          </a:stretch>
        </p:blipFill>
        <p:spPr>
          <a:xfrm>
            <a:off x="6515100" y="10"/>
            <a:ext cx="5676900" cy="6857990"/>
          </a:xfrm>
          <a:prstGeom prst="rect">
            <a:avLst/>
          </a:prstGeom>
        </p:spPr>
      </p:pic>
    </p:spTree>
    <p:extLst>
      <p:ext uri="{BB962C8B-B14F-4D97-AF65-F5344CB8AC3E}">
        <p14:creationId xmlns:p14="http://schemas.microsoft.com/office/powerpoint/2010/main" val="1525132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16272-99F3-03C7-9D5F-7FAB806E8D03}"/>
              </a:ext>
            </a:extLst>
          </p:cNvPr>
          <p:cNvSpPr>
            <a:spLocks noGrp="1"/>
          </p:cNvSpPr>
          <p:nvPr>
            <p:ph type="title"/>
          </p:nvPr>
        </p:nvSpPr>
        <p:spPr>
          <a:xfrm>
            <a:off x="704088" y="914400"/>
            <a:ext cx="3660776" cy="4404064"/>
          </a:xfrm>
        </p:spPr>
        <p:txBody>
          <a:bodyPr>
            <a:normAutofit/>
          </a:bodyPr>
          <a:lstStyle/>
          <a:p>
            <a:r>
              <a:rPr lang="en-GB" dirty="0"/>
              <a:t>Aims for the session	</a:t>
            </a:r>
          </a:p>
        </p:txBody>
      </p:sp>
      <p:graphicFrame>
        <p:nvGraphicFramePr>
          <p:cNvPr id="5" name="Content Placeholder 2">
            <a:extLst>
              <a:ext uri="{FF2B5EF4-FFF2-40B4-BE49-F238E27FC236}">
                <a16:creationId xmlns:a16="http://schemas.microsoft.com/office/drawing/2014/main" id="{3A0CACB4-02AB-F1CE-2A96-B800BD717B5A}"/>
              </a:ext>
            </a:extLst>
          </p:cNvPr>
          <p:cNvGraphicFramePr>
            <a:graphicFrameLocks noGrp="1"/>
          </p:cNvGraphicFramePr>
          <p:nvPr>
            <p:ph idx="1"/>
            <p:extLst>
              <p:ext uri="{D42A27DB-BD31-4B8C-83A1-F6EECF244321}">
                <p14:modId xmlns:p14="http://schemas.microsoft.com/office/powerpoint/2010/main" val="2298871615"/>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8726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5F1A6FF-D977-CB40-47CB-93BA6DEF477A}"/>
              </a:ext>
            </a:extLst>
          </p:cNvPr>
          <p:cNvSpPr txBox="1"/>
          <p:nvPr/>
        </p:nvSpPr>
        <p:spPr>
          <a:xfrm>
            <a:off x="6367461" y="728664"/>
            <a:ext cx="4984813" cy="3157080"/>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5200">
                <a:latin typeface="+mj-lt"/>
                <a:ea typeface="+mj-ea"/>
                <a:cs typeface="+mj-cs"/>
              </a:rPr>
              <a:t>What is reflective practice?</a:t>
            </a:r>
          </a:p>
        </p:txBody>
      </p:sp>
      <p:pic>
        <p:nvPicPr>
          <p:cNvPr id="1030" name="Picture 6" descr="A man looking at his reflection in a mirror. | Premium Vector">
            <a:extLst>
              <a:ext uri="{FF2B5EF4-FFF2-40B4-BE49-F238E27FC236}">
                <a16:creationId xmlns:a16="http://schemas.microsoft.com/office/drawing/2014/main" id="{9FE216C5-BE83-CFBA-3098-CD12755C64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160" r="8271"/>
          <a:stretch>
            <a:fillRect/>
          </a:stretch>
        </p:blipFill>
        <p:spPr bwMode="auto">
          <a:xfrm>
            <a:off x="1" y="10"/>
            <a:ext cx="6005512"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001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F1B951-D161-C3D7-709A-334D875186D9}"/>
              </a:ext>
            </a:extLst>
          </p:cNvPr>
          <p:cNvSpPr>
            <a:spLocks noGrp="1"/>
          </p:cNvSpPr>
          <p:nvPr>
            <p:ph idx="4294967295"/>
          </p:nvPr>
        </p:nvSpPr>
        <p:spPr>
          <a:xfrm>
            <a:off x="272719" y="0"/>
            <a:ext cx="7234210" cy="7074268"/>
          </a:xfrm>
        </p:spPr>
        <p:txBody>
          <a:bodyPr vert="horz" lIns="91440" tIns="45720" rIns="91440" bIns="45720" rtlCol="0" anchor="ctr">
            <a:normAutofit/>
          </a:bodyPr>
          <a:lstStyle/>
          <a:p>
            <a:r>
              <a:rPr lang="en-US" sz="2400" b="0" i="0" dirty="0">
                <a:effectLst/>
              </a:rPr>
              <a:t>Reflective practice is the process of conscious, critical thinking about one's own professional actions and experiences</a:t>
            </a:r>
          </a:p>
          <a:p>
            <a:r>
              <a:rPr lang="en-US" sz="2400" dirty="0"/>
              <a:t>It allows us</a:t>
            </a:r>
            <a:r>
              <a:rPr lang="en-US" sz="2400" b="0" i="0" dirty="0">
                <a:effectLst/>
              </a:rPr>
              <a:t> to gain new insights, improve understanding, and inform future actions</a:t>
            </a:r>
          </a:p>
          <a:p>
            <a:r>
              <a:rPr lang="en-US" sz="2400" b="0" i="0" dirty="0">
                <a:effectLst/>
              </a:rPr>
              <a:t>It involves continually analysing one's work, identifying assumptions and beliefs, evaluating performance, and using this understanding to become more agile, effective, and responsive to new challenges</a:t>
            </a:r>
          </a:p>
          <a:p>
            <a:r>
              <a:rPr lang="en-US" sz="2400" dirty="0"/>
              <a:t>This is done by looking back on a real-life event to inform decisions going forward.</a:t>
            </a:r>
          </a:p>
          <a:p>
            <a:r>
              <a:rPr lang="en-US" sz="2400" dirty="0"/>
              <a:t>It does not always look at the negatives, it can also allow you to identify what went well too!</a:t>
            </a:r>
          </a:p>
        </p:txBody>
      </p:sp>
      <p:pic>
        <p:nvPicPr>
          <p:cNvPr id="1028" name="Picture 4" descr="Man Mirror Reflection Stock ...">
            <a:extLst>
              <a:ext uri="{FF2B5EF4-FFF2-40B4-BE49-F238E27FC236}">
                <a16:creationId xmlns:a16="http://schemas.microsoft.com/office/drawing/2014/main" id="{AD7C5DCC-226B-CC1A-1F2F-AA2D7890B4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864" r="4478" b="-1"/>
          <a:stretch>
            <a:fillRect/>
          </a:stretch>
        </p:blipFill>
        <p:spPr bwMode="auto">
          <a:xfrm>
            <a:off x="7772399" y="770779"/>
            <a:ext cx="3962401" cy="5102407"/>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56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B7F02-1848-02B5-073F-F1BA91046E1C}"/>
              </a:ext>
            </a:extLst>
          </p:cNvPr>
          <p:cNvSpPr>
            <a:spLocks noGrp="1"/>
          </p:cNvSpPr>
          <p:nvPr>
            <p:ph type="title"/>
          </p:nvPr>
        </p:nvSpPr>
        <p:spPr>
          <a:xfrm>
            <a:off x="572493" y="238539"/>
            <a:ext cx="11018520" cy="1434415"/>
          </a:xfrm>
        </p:spPr>
        <p:txBody>
          <a:bodyPr anchor="b">
            <a:normAutofit/>
          </a:bodyPr>
          <a:lstStyle/>
          <a:p>
            <a:r>
              <a:rPr lang="en-GB" sz="5400"/>
              <a:t>We all reflect, all of the time </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15241F-079D-9818-595B-5785E8000FCF}"/>
              </a:ext>
            </a:extLst>
          </p:cNvPr>
          <p:cNvSpPr>
            <a:spLocks noGrp="1"/>
          </p:cNvSpPr>
          <p:nvPr>
            <p:ph idx="1"/>
          </p:nvPr>
        </p:nvSpPr>
        <p:spPr>
          <a:xfrm>
            <a:off x="572493" y="2071316"/>
            <a:ext cx="6713552" cy="4119172"/>
          </a:xfrm>
        </p:spPr>
        <p:txBody>
          <a:bodyPr anchor="t">
            <a:normAutofit/>
          </a:bodyPr>
          <a:lstStyle/>
          <a:p>
            <a:r>
              <a:rPr lang="en-GB" sz="2400" dirty="0"/>
              <a:t>We reflect on the day</a:t>
            </a:r>
          </a:p>
          <a:p>
            <a:r>
              <a:rPr lang="en-GB" sz="2400" dirty="0"/>
              <a:t>Reflect on interactions with people</a:t>
            </a:r>
          </a:p>
          <a:p>
            <a:r>
              <a:rPr lang="en-GB" sz="2400" dirty="0"/>
              <a:t>Reflect on what we wear</a:t>
            </a:r>
          </a:p>
          <a:p>
            <a:r>
              <a:rPr lang="en-GB" sz="2400" dirty="0"/>
              <a:t>What we eat</a:t>
            </a:r>
          </a:p>
          <a:p>
            <a:r>
              <a:rPr lang="en-GB" sz="2400" dirty="0"/>
              <a:t>Where we went </a:t>
            </a:r>
          </a:p>
          <a:p>
            <a:r>
              <a:rPr lang="en-GB" sz="2400" dirty="0"/>
              <a:t>What we saw</a:t>
            </a:r>
          </a:p>
          <a:p>
            <a:endParaRPr lang="en-GB" sz="2400" dirty="0"/>
          </a:p>
          <a:p>
            <a:r>
              <a:rPr lang="en-GB" sz="2400" dirty="0"/>
              <a:t>We make decisions, changes, amendments or plans for tomorrow based on the reflection</a:t>
            </a:r>
          </a:p>
        </p:txBody>
      </p:sp>
      <p:pic>
        <p:nvPicPr>
          <p:cNvPr id="2050" name="Picture 2" descr="Your Brain Processes Self-Perception ...">
            <a:extLst>
              <a:ext uri="{FF2B5EF4-FFF2-40B4-BE49-F238E27FC236}">
                <a16:creationId xmlns:a16="http://schemas.microsoft.com/office/drawing/2014/main" id="{FF1EAD67-F1EC-0E3A-BF6C-8516F82E3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306" r="28609"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8975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D9A6-4545-AA9E-0202-1FD306AA7692}"/>
              </a:ext>
            </a:extLst>
          </p:cNvPr>
          <p:cNvSpPr>
            <a:spLocks noGrp="1"/>
          </p:cNvSpPr>
          <p:nvPr>
            <p:ph type="title"/>
          </p:nvPr>
        </p:nvSpPr>
        <p:spPr/>
        <p:txBody>
          <a:bodyPr/>
          <a:lstStyle/>
          <a:p>
            <a:r>
              <a:rPr lang="en-GB" dirty="0"/>
              <a:t>Example in day-to-day life- setting the scene</a:t>
            </a:r>
          </a:p>
        </p:txBody>
      </p:sp>
      <p:sp>
        <p:nvSpPr>
          <p:cNvPr id="3" name="Content Placeholder 2">
            <a:extLst>
              <a:ext uri="{FF2B5EF4-FFF2-40B4-BE49-F238E27FC236}">
                <a16:creationId xmlns:a16="http://schemas.microsoft.com/office/drawing/2014/main" id="{5F2E033E-6021-B427-71E6-F556781CA26D}"/>
              </a:ext>
            </a:extLst>
          </p:cNvPr>
          <p:cNvSpPr>
            <a:spLocks noGrp="1"/>
          </p:cNvSpPr>
          <p:nvPr>
            <p:ph idx="1"/>
          </p:nvPr>
        </p:nvSpPr>
        <p:spPr/>
        <p:txBody>
          <a:bodyPr/>
          <a:lstStyle/>
          <a:p>
            <a:pPr marL="0" indent="0">
              <a:buNone/>
            </a:pPr>
            <a:r>
              <a:rPr lang="en-GB" dirty="0"/>
              <a:t>So today I woke up in a stinking mood, I hadn’t done my washing and so I had to wear my jeans that, well, haven’t fit since Christmas. They annoyed me all the way into work and when I arrived, Jane said ‘Hi, what a lovely day’ and I snapped back ‘is it!’ with a horrid face. </a:t>
            </a:r>
          </a:p>
          <a:p>
            <a:pPr marL="0" indent="0">
              <a:buNone/>
            </a:pPr>
            <a:endParaRPr lang="en-GB" dirty="0"/>
          </a:p>
          <a:p>
            <a:pPr marL="0" indent="0">
              <a:buNone/>
            </a:pPr>
            <a:r>
              <a:rPr lang="en-GB" dirty="0"/>
              <a:t>To top it off, I decided it would be a great idea to have a mc d’s for lunch which always makes me bloat and want to kip for the rest of the day.</a:t>
            </a:r>
          </a:p>
          <a:p>
            <a:pPr marL="0" indent="0">
              <a:buNone/>
            </a:pPr>
            <a:r>
              <a:rPr lang="en-GB" dirty="0"/>
              <a:t>My day was horrid, and it was all my own doing. </a:t>
            </a:r>
          </a:p>
        </p:txBody>
      </p:sp>
    </p:spTree>
    <p:extLst>
      <p:ext uri="{BB962C8B-B14F-4D97-AF65-F5344CB8AC3E}">
        <p14:creationId xmlns:p14="http://schemas.microsoft.com/office/powerpoint/2010/main" val="2654921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BAA0F0B-E774-5E45-2BDD-1305B10C28B6}"/>
              </a:ext>
            </a:extLst>
          </p:cNvPr>
          <p:cNvPicPr>
            <a:picLocks noChangeAspect="1"/>
          </p:cNvPicPr>
          <p:nvPr/>
        </p:nvPicPr>
        <p:blipFill>
          <a:blip r:embed="rId2">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E3A3E-79D7-4B11-2FA6-AF136BBF4481}"/>
              </a:ext>
            </a:extLst>
          </p:cNvPr>
          <p:cNvSpPr>
            <a:spLocks noGrp="1"/>
          </p:cNvSpPr>
          <p:nvPr>
            <p:ph type="title"/>
          </p:nvPr>
        </p:nvSpPr>
        <p:spPr>
          <a:xfrm>
            <a:off x="838200" y="365125"/>
            <a:ext cx="10515600" cy="1325563"/>
          </a:xfrm>
        </p:spPr>
        <p:txBody>
          <a:bodyPr>
            <a:normAutofit/>
          </a:bodyPr>
          <a:lstStyle/>
          <a:p>
            <a:r>
              <a:rPr lang="en-GB" dirty="0"/>
              <a:t>End of the day thoughts</a:t>
            </a:r>
          </a:p>
        </p:txBody>
      </p:sp>
      <p:graphicFrame>
        <p:nvGraphicFramePr>
          <p:cNvPr id="5" name="Content Placeholder 2">
            <a:extLst>
              <a:ext uri="{FF2B5EF4-FFF2-40B4-BE49-F238E27FC236}">
                <a16:creationId xmlns:a16="http://schemas.microsoft.com/office/drawing/2014/main" id="{E6302859-BFB8-ED02-F2FB-FB0EC2A1F5EA}"/>
              </a:ext>
            </a:extLst>
          </p:cNvPr>
          <p:cNvGraphicFramePr>
            <a:graphicFrameLocks noGrp="1"/>
          </p:cNvGraphicFramePr>
          <p:nvPr>
            <p:ph idx="1"/>
            <p:extLst>
              <p:ext uri="{D42A27DB-BD31-4B8C-83A1-F6EECF244321}">
                <p14:modId xmlns:p14="http://schemas.microsoft.com/office/powerpoint/2010/main" val="17106937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3912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EBFC0-FB94-FF8E-2B5B-93926BEA291E}"/>
              </a:ext>
            </a:extLst>
          </p:cNvPr>
          <p:cNvSpPr>
            <a:spLocks noGrp="1"/>
          </p:cNvSpPr>
          <p:nvPr>
            <p:ph type="title"/>
          </p:nvPr>
        </p:nvSpPr>
        <p:spPr/>
        <p:txBody>
          <a:bodyPr/>
          <a:lstStyle/>
          <a:p>
            <a:r>
              <a:rPr lang="en-GB" dirty="0"/>
              <a:t> A whole reflection	</a:t>
            </a:r>
          </a:p>
        </p:txBody>
      </p:sp>
      <p:sp>
        <p:nvSpPr>
          <p:cNvPr id="3" name="Content Placeholder 2">
            <a:extLst>
              <a:ext uri="{FF2B5EF4-FFF2-40B4-BE49-F238E27FC236}">
                <a16:creationId xmlns:a16="http://schemas.microsoft.com/office/drawing/2014/main" id="{78CF725C-5E73-B45B-7EED-4B4618A060E0}"/>
              </a:ext>
            </a:extLst>
          </p:cNvPr>
          <p:cNvSpPr>
            <a:spLocks noGrp="1"/>
          </p:cNvSpPr>
          <p:nvPr>
            <p:ph idx="1"/>
          </p:nvPr>
        </p:nvSpPr>
        <p:spPr>
          <a:xfrm>
            <a:off x="469900" y="1825625"/>
            <a:ext cx="10883900" cy="4351338"/>
          </a:xfrm>
        </p:spPr>
        <p:txBody>
          <a:bodyPr>
            <a:normAutofit lnSpcReduction="10000"/>
          </a:bodyPr>
          <a:lstStyle/>
          <a:p>
            <a:r>
              <a:rPr lang="en-GB" dirty="0"/>
              <a:t>Perhaps I was blunt because my trousers were annoying me because they were so tight</a:t>
            </a:r>
          </a:p>
          <a:p>
            <a:endParaRPr lang="en-GB" dirty="0"/>
          </a:p>
          <a:p>
            <a:r>
              <a:rPr lang="en-GB" dirty="0"/>
              <a:t>Maybe I was also blunt because my trousers were tight and then I went and ate a Mc Donalds that made me feel sluggish and impacted on my self esteem too. </a:t>
            </a:r>
          </a:p>
          <a:p>
            <a:endParaRPr lang="en-GB" dirty="0"/>
          </a:p>
          <a:p>
            <a:r>
              <a:rPr lang="en-GB" dirty="0"/>
              <a:t>Going forward I am going to make time to check that my work clothes fit me, prepare myself a lunch that makes me feel good and energises me so that I don’t snap at people and upset them.</a:t>
            </a:r>
          </a:p>
        </p:txBody>
      </p:sp>
    </p:spTree>
    <p:extLst>
      <p:ext uri="{BB962C8B-B14F-4D97-AF65-F5344CB8AC3E}">
        <p14:creationId xmlns:p14="http://schemas.microsoft.com/office/powerpoint/2010/main" val="3755808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9663A-33A1-029F-FFB5-E824F800AF3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Academic reflective practice</a:t>
            </a:r>
          </a:p>
        </p:txBody>
      </p:sp>
      <p:graphicFrame>
        <p:nvGraphicFramePr>
          <p:cNvPr id="5" name="Content Placeholder 2">
            <a:extLst>
              <a:ext uri="{FF2B5EF4-FFF2-40B4-BE49-F238E27FC236}">
                <a16:creationId xmlns:a16="http://schemas.microsoft.com/office/drawing/2014/main" id="{4260BC01-EA2B-36D3-6F8F-8BB4B703EF5B}"/>
              </a:ext>
            </a:extLst>
          </p:cNvPr>
          <p:cNvGraphicFramePr>
            <a:graphicFrameLocks noGrp="1"/>
          </p:cNvGraphicFramePr>
          <p:nvPr>
            <p:ph idx="1"/>
            <p:extLst>
              <p:ext uri="{D42A27DB-BD31-4B8C-83A1-F6EECF244321}">
                <p14:modId xmlns:p14="http://schemas.microsoft.com/office/powerpoint/2010/main" val="1556643734"/>
              </p:ext>
            </p:extLst>
          </p:nvPr>
        </p:nvGraphicFramePr>
        <p:xfrm>
          <a:off x="4624302" y="712178"/>
          <a:ext cx="7227803" cy="5423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485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A1C5309-7F6E-4C77-8883-0C5B1AF2E34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64F89C0-96B8-4C70-AAB9-94CB7842AD9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A26D1290-B428-452E-884E-3E88140F3B7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8F142-7DE3-A6C3-FF63-A656FED6A646}"/>
              </a:ext>
            </a:extLst>
          </p:cNvPr>
          <p:cNvSpPr>
            <a:spLocks noGrp="1"/>
          </p:cNvSpPr>
          <p:nvPr>
            <p:ph type="title"/>
          </p:nvPr>
        </p:nvSpPr>
        <p:spPr>
          <a:xfrm>
            <a:off x="838200" y="60990"/>
            <a:ext cx="10515600" cy="608269"/>
          </a:xfrm>
        </p:spPr>
        <p:txBody>
          <a:bodyPr>
            <a:normAutofit fontScale="90000"/>
          </a:bodyPr>
          <a:lstStyle/>
          <a:p>
            <a:pPr algn="ctr"/>
            <a:r>
              <a:rPr lang="en-GB" dirty="0"/>
              <a:t>With academic sources</a:t>
            </a:r>
          </a:p>
        </p:txBody>
      </p:sp>
      <p:sp>
        <p:nvSpPr>
          <p:cNvPr id="3" name="Content Placeholder 2">
            <a:extLst>
              <a:ext uri="{FF2B5EF4-FFF2-40B4-BE49-F238E27FC236}">
                <a16:creationId xmlns:a16="http://schemas.microsoft.com/office/drawing/2014/main" id="{C023D476-F102-346B-0FF7-7A2FED28CC0C}"/>
              </a:ext>
            </a:extLst>
          </p:cNvPr>
          <p:cNvSpPr>
            <a:spLocks noGrp="1"/>
          </p:cNvSpPr>
          <p:nvPr>
            <p:ph idx="1"/>
          </p:nvPr>
        </p:nvSpPr>
        <p:spPr>
          <a:xfrm>
            <a:off x="235974" y="973394"/>
            <a:ext cx="11665974" cy="5519481"/>
          </a:xfrm>
        </p:spPr>
        <p:txBody>
          <a:bodyPr>
            <a:normAutofit lnSpcReduction="10000"/>
          </a:bodyPr>
          <a:lstStyle/>
          <a:p>
            <a:pPr marL="457200" lvl="1" indent="0">
              <a:spcBef>
                <a:spcPts val="1000"/>
              </a:spcBef>
              <a:buNone/>
              <a:defRPr/>
            </a:pP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On reflection I believe I was blunt because my trousers were annoying me because they were so tight. </a:t>
            </a:r>
            <a:r>
              <a:rPr lang="en-GB" sz="2600" dirty="0">
                <a:solidFill>
                  <a:prstClr val="black"/>
                </a:solidFill>
                <a:latin typeface="Aptos" panose="02110004020202020204"/>
              </a:rPr>
              <a:t>Zara (2023) suggests that if a person is purchasing clothes, especially trousers for a working environment, they should consider purchasing a size larger to allow for usual body swelling. Although I am aware that eating healthy is a better option, I opted for a Mc Donalds which in hindsight, hindered my gut health and left me feeling bloated. NHS (2022) suggest that no food groups should be excluded from a person’s diet, but choosing appropriate foods for the activities planned is beneficial. </a:t>
            </a:r>
            <a:endPar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457200" lvl="1" indent="0">
              <a:buNone/>
              <a:defRPr/>
            </a:pP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Due to the fact that I had a </a:t>
            </a:r>
            <a:r>
              <a:rPr kumimoji="0" lang="en-GB" sz="2600" b="0" i="0" u="none" strike="noStrike" kern="1200" cap="none" spc="0" normalizeH="0" baseline="0" noProof="0" dirty="0" err="1">
                <a:ln>
                  <a:noFill/>
                </a:ln>
                <a:solidFill>
                  <a:prstClr val="black"/>
                </a:solidFill>
                <a:effectLst/>
                <a:uLnTx/>
                <a:uFillTx/>
                <a:latin typeface="Aptos" panose="02110004020202020204"/>
                <a:ea typeface="+mn-ea"/>
                <a:cs typeface="+mn-cs"/>
              </a:rPr>
              <a:t>mcdonalds</a:t>
            </a:r>
            <a:r>
              <a:rPr lang="en-GB" sz="2600" dirty="0">
                <a:solidFill>
                  <a:prstClr val="black"/>
                </a:solidFill>
                <a:latin typeface="Aptos" panose="02110004020202020204"/>
              </a:rPr>
              <a:t>, my self esteem was lacking and thus, impacted upon my abilities to do my work correctly</a:t>
            </a: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 </a:t>
            </a:r>
            <a:r>
              <a:rPr lang="en-GB" sz="2600" dirty="0">
                <a:solidFill>
                  <a:prstClr val="black"/>
                </a:solidFill>
                <a:latin typeface="Aptos" panose="02110004020202020204"/>
              </a:rPr>
              <a:t>Self esteem is a person’s sense of </a:t>
            </a: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 value in themselves and should be maintained by caring for oneself (Mind, 2024)</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Action plan</a:t>
            </a:r>
          </a:p>
          <a:p>
            <a:pPr marL="457200" lvl="1" indent="0">
              <a:spcBef>
                <a:spcPts val="1000"/>
              </a:spcBef>
              <a:buNone/>
              <a:defRPr/>
            </a:pP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Going forward I am going to make time to check that my work clothes fit me, prepare myself a lunch that makes me feel good and energises me so that I don’t snap at people and upset them.</a:t>
            </a:r>
          </a:p>
          <a:p>
            <a:endParaRPr lang="en-GB" dirty="0"/>
          </a:p>
        </p:txBody>
      </p:sp>
    </p:spTree>
    <p:extLst>
      <p:ext uri="{BB962C8B-B14F-4D97-AF65-F5344CB8AC3E}">
        <p14:creationId xmlns:p14="http://schemas.microsoft.com/office/powerpoint/2010/main" val="505107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1C2312-5723-47D9-1A4D-2D27ED44DA51}"/>
              </a:ext>
            </a:extLst>
          </p:cNvPr>
          <p:cNvSpPr>
            <a:spLocks noGrp="1"/>
          </p:cNvSpPr>
          <p:nvPr>
            <p:ph type="title"/>
          </p:nvPr>
        </p:nvSpPr>
        <p:spPr>
          <a:xfrm>
            <a:off x="838200" y="365126"/>
            <a:ext cx="10515600" cy="1030538"/>
          </a:xfrm>
        </p:spPr>
        <p:txBody>
          <a:bodyPr>
            <a:normAutofit/>
          </a:bodyPr>
          <a:lstStyle/>
          <a:p>
            <a:r>
              <a:rPr lang="en-GB" dirty="0"/>
              <a:t>Example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26F6CD0-EC1D-9F08-F481-31E8F487D17B}"/>
              </a:ext>
            </a:extLst>
          </p:cNvPr>
          <p:cNvSpPr>
            <a:spLocks noGrp="1"/>
          </p:cNvSpPr>
          <p:nvPr>
            <p:ph idx="1"/>
          </p:nvPr>
        </p:nvSpPr>
        <p:spPr>
          <a:xfrm>
            <a:off x="838200" y="1591878"/>
            <a:ext cx="10515600" cy="4351338"/>
          </a:xfrm>
        </p:spPr>
        <p:txBody>
          <a:bodyPr>
            <a:normAutofit/>
          </a:bodyPr>
          <a:lstStyle/>
          <a:p>
            <a:pPr marL="0" indent="0">
              <a:buNone/>
            </a:pPr>
            <a:r>
              <a:rPr lang="en-GB" dirty="0"/>
              <a:t>On reflection I have come to understand the benefits of exercising as a means of maintaining mental well being. The NHS (2024) states that exercises, such as running, has numerous benefits. They argue that when your body is moving and exerting energy it produces hormones that stimulate dopamine, which is known and the good feeling hormone. While Mind (2022) state that exercise also eases anxiety that can allow a person to better build resilience during times of stress. For these reasons, running daily will be a priority in my future practice.  </a:t>
            </a:r>
          </a:p>
        </p:txBody>
      </p:sp>
    </p:spTree>
    <p:extLst>
      <p:ext uri="{BB962C8B-B14F-4D97-AF65-F5344CB8AC3E}">
        <p14:creationId xmlns:p14="http://schemas.microsoft.com/office/powerpoint/2010/main" val="4553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5615-F705-1D0B-25D9-EFA1E8FB4BB7}"/>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a:t>Reflective models commonly used</a:t>
            </a:r>
          </a:p>
        </p:txBody>
      </p:sp>
      <p:pic>
        <p:nvPicPr>
          <p:cNvPr id="5" name="Picture 4" descr="Group of glass stars on a white background">
            <a:extLst>
              <a:ext uri="{FF2B5EF4-FFF2-40B4-BE49-F238E27FC236}">
                <a16:creationId xmlns:a16="http://schemas.microsoft.com/office/drawing/2014/main" id="{B3C66B29-5557-65F0-DD54-25D130536252}"/>
              </a:ext>
            </a:extLst>
          </p:cNvPr>
          <p:cNvPicPr>
            <a:picLocks noChangeAspect="1"/>
          </p:cNvPicPr>
          <p:nvPr/>
        </p:nvPicPr>
        <p:blipFill>
          <a:blip r:embed="rId2"/>
          <a:srcRect t="27712" b="8015"/>
          <a:stretch>
            <a:fillRect/>
          </a:stretch>
        </p:blipFill>
        <p:spPr>
          <a:xfrm>
            <a:off x="20" y="-39"/>
            <a:ext cx="12191980" cy="4172740"/>
          </a:xfrm>
          <a:prstGeom prst="rect">
            <a:avLst/>
          </a:prstGeom>
        </p:spPr>
      </p:pic>
      <p:cxnSp>
        <p:nvCxnSpPr>
          <p:cNvPr id="9" name="Straight Connector 8">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2532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51BB2-B16F-CA3E-9833-452BBD147820}"/>
              </a:ext>
            </a:extLst>
          </p:cNvPr>
          <p:cNvSpPr>
            <a:spLocks noGrp="1"/>
          </p:cNvSpPr>
          <p:nvPr>
            <p:ph type="title"/>
          </p:nvPr>
        </p:nvSpPr>
        <p:spPr>
          <a:xfrm>
            <a:off x="612648" y="1078992"/>
            <a:ext cx="6268770" cy="1536192"/>
          </a:xfrm>
        </p:spPr>
        <p:txBody>
          <a:bodyPr anchor="b">
            <a:normAutofit/>
          </a:bodyPr>
          <a:lstStyle/>
          <a:p>
            <a:r>
              <a:rPr lang="en-GB" sz="5200"/>
              <a:t>Reflective practice in a professional capacity</a:t>
            </a:r>
          </a:p>
        </p:txBody>
      </p:sp>
      <p:sp>
        <p:nvSpPr>
          <p:cNvPr id="2057" name="Rectangle 2056">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2" name="Rectangle 2061">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1989BA0-9D45-B499-7DB9-9DA20B9D0FF0}"/>
              </a:ext>
            </a:extLst>
          </p:cNvPr>
          <p:cNvSpPr>
            <a:spLocks noGrp="1"/>
          </p:cNvSpPr>
          <p:nvPr>
            <p:ph idx="1"/>
          </p:nvPr>
        </p:nvSpPr>
        <p:spPr>
          <a:xfrm>
            <a:off x="342900" y="3155188"/>
            <a:ext cx="6896100" cy="3026156"/>
          </a:xfrm>
        </p:spPr>
        <p:txBody>
          <a:bodyPr>
            <a:noAutofit/>
          </a:bodyPr>
          <a:lstStyle/>
          <a:p>
            <a:r>
              <a:rPr lang="en-GB" sz="2400" dirty="0"/>
              <a:t>Conscious process of learning</a:t>
            </a:r>
          </a:p>
          <a:p>
            <a:r>
              <a:rPr lang="en-GB" sz="2400" dirty="0"/>
              <a:t>In a cyclical manner using a model</a:t>
            </a:r>
          </a:p>
          <a:p>
            <a:r>
              <a:rPr lang="en-GB" sz="2400" dirty="0"/>
              <a:t>To process thoughts, feelings and actions</a:t>
            </a:r>
          </a:p>
          <a:p>
            <a:r>
              <a:rPr lang="en-GB" sz="2400" dirty="0"/>
              <a:t>Analyse, critically evaluate and explore these</a:t>
            </a:r>
          </a:p>
          <a:p>
            <a:r>
              <a:rPr lang="en-GB" sz="2400" dirty="0"/>
              <a:t>What went well? What went wrong? What would I do differently?</a:t>
            </a:r>
          </a:p>
          <a:p>
            <a:r>
              <a:rPr lang="en-GB" sz="2400" dirty="0"/>
              <a:t>To better improve future practice – not repeat same mistakes</a:t>
            </a:r>
          </a:p>
        </p:txBody>
      </p:sp>
      <p:pic>
        <p:nvPicPr>
          <p:cNvPr id="2050" name="Picture 2" descr="The positive impacts of reflective practice • Carve Consulting">
            <a:extLst>
              <a:ext uri="{FF2B5EF4-FFF2-40B4-BE49-F238E27FC236}">
                <a16:creationId xmlns:a16="http://schemas.microsoft.com/office/drawing/2014/main" id="{B48380D0-2EA7-8F00-BBAF-D5458A297E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11716" y="880676"/>
            <a:ext cx="4661761" cy="4592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765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AD847-45DD-9A37-4F0F-EED0A6AB1CDF}"/>
              </a:ext>
            </a:extLst>
          </p:cNvPr>
          <p:cNvSpPr>
            <a:spLocks noGrp="1"/>
          </p:cNvSpPr>
          <p:nvPr>
            <p:ph type="title"/>
          </p:nvPr>
        </p:nvSpPr>
        <p:spPr>
          <a:xfrm>
            <a:off x="630936" y="639520"/>
            <a:ext cx="3429000" cy="1719072"/>
          </a:xfrm>
        </p:spPr>
        <p:txBody>
          <a:bodyPr anchor="b">
            <a:normAutofit/>
          </a:bodyPr>
          <a:lstStyle/>
          <a:p>
            <a:r>
              <a:rPr lang="en-GB" sz="3800"/>
              <a:t>Gibbs’ Reflective cycle </a:t>
            </a:r>
          </a:p>
        </p:txBody>
      </p:sp>
      <p:sp>
        <p:nvSpPr>
          <p:cNvPr id="308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8" name="Content Placeholder 3077">
            <a:extLst>
              <a:ext uri="{FF2B5EF4-FFF2-40B4-BE49-F238E27FC236}">
                <a16:creationId xmlns:a16="http://schemas.microsoft.com/office/drawing/2014/main" id="{BDD38CB8-114F-9B00-59A3-6F764F176096}"/>
              </a:ext>
            </a:extLst>
          </p:cNvPr>
          <p:cNvSpPr>
            <a:spLocks noGrp="1"/>
          </p:cNvSpPr>
          <p:nvPr>
            <p:ph idx="1"/>
          </p:nvPr>
        </p:nvSpPr>
        <p:spPr>
          <a:xfrm>
            <a:off x="630935" y="2807208"/>
            <a:ext cx="3823077" cy="3410712"/>
          </a:xfrm>
        </p:spPr>
        <p:txBody>
          <a:bodyPr anchor="t">
            <a:normAutofit/>
          </a:bodyPr>
          <a:lstStyle/>
          <a:p>
            <a:r>
              <a:rPr lang="en-US" sz="2200" dirty="0"/>
              <a:t>Description</a:t>
            </a:r>
          </a:p>
          <a:p>
            <a:r>
              <a:rPr lang="en-US" sz="2200" dirty="0"/>
              <a:t>Feelings</a:t>
            </a:r>
          </a:p>
          <a:p>
            <a:r>
              <a:rPr lang="en-US" sz="2200" dirty="0"/>
              <a:t>Evaluation - good</a:t>
            </a:r>
          </a:p>
          <a:p>
            <a:r>
              <a:rPr lang="en-US" sz="2200" dirty="0"/>
              <a:t>Evaluation – not so good</a:t>
            </a:r>
          </a:p>
          <a:p>
            <a:r>
              <a:rPr lang="en-US" sz="2200" dirty="0"/>
              <a:t>Analysis</a:t>
            </a:r>
          </a:p>
          <a:p>
            <a:r>
              <a:rPr lang="en-US" sz="2200" dirty="0"/>
              <a:t>Conclusion</a:t>
            </a:r>
          </a:p>
          <a:p>
            <a:r>
              <a:rPr lang="en-US" sz="2200" dirty="0"/>
              <a:t>Action plan- what next time</a:t>
            </a:r>
          </a:p>
        </p:txBody>
      </p:sp>
      <p:pic>
        <p:nvPicPr>
          <p:cNvPr id="3074" name="Picture 2" descr="Help you enhance your skills in using gibbs reflective cycle by Ivahnwriter  | Fiverr">
            <a:extLst>
              <a:ext uri="{FF2B5EF4-FFF2-40B4-BE49-F238E27FC236}">
                <a16:creationId xmlns:a16="http://schemas.microsoft.com/office/drawing/2014/main" id="{34FDE230-75C2-A36A-C205-47BEE8C530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35859" y="281489"/>
            <a:ext cx="6312863" cy="6076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91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D1B74-8178-639F-A1A4-6D1755F4A647}"/>
              </a:ext>
            </a:extLst>
          </p:cNvPr>
          <p:cNvSpPr>
            <a:spLocks noGrp="1"/>
          </p:cNvSpPr>
          <p:nvPr>
            <p:ph type="title"/>
          </p:nvPr>
        </p:nvSpPr>
        <p:spPr>
          <a:xfrm>
            <a:off x="369277" y="246185"/>
            <a:ext cx="4994031" cy="1687491"/>
          </a:xfrm>
        </p:spPr>
        <p:txBody>
          <a:bodyPr anchor="b">
            <a:normAutofit/>
          </a:bodyPr>
          <a:lstStyle/>
          <a:p>
            <a:r>
              <a:rPr lang="en-GB" sz="3400" dirty="0"/>
              <a:t>Borton (1970), Driscoll (1994) and Rolfe </a:t>
            </a:r>
            <a:r>
              <a:rPr lang="en-GB" sz="3400" i="1" dirty="0"/>
              <a:t>et al. </a:t>
            </a:r>
            <a:r>
              <a:rPr lang="en-GB" sz="3400" dirty="0"/>
              <a:t>(2001) model of reflection</a:t>
            </a:r>
          </a:p>
        </p:txBody>
      </p:sp>
      <p:sp>
        <p:nvSpPr>
          <p:cNvPr id="412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4" name="Content Placeholder 4103">
            <a:extLst>
              <a:ext uri="{FF2B5EF4-FFF2-40B4-BE49-F238E27FC236}">
                <a16:creationId xmlns:a16="http://schemas.microsoft.com/office/drawing/2014/main" id="{A952293C-EBF8-A22A-2317-CA296D34ED96}"/>
              </a:ext>
            </a:extLst>
          </p:cNvPr>
          <p:cNvSpPr>
            <a:spLocks noGrp="1"/>
          </p:cNvSpPr>
          <p:nvPr>
            <p:ph idx="1"/>
          </p:nvPr>
        </p:nvSpPr>
        <p:spPr>
          <a:xfrm>
            <a:off x="175846" y="2807208"/>
            <a:ext cx="4466492" cy="3540134"/>
          </a:xfrm>
        </p:spPr>
        <p:txBody>
          <a:bodyPr anchor="t">
            <a:normAutofit/>
          </a:bodyPr>
          <a:lstStyle/>
          <a:p>
            <a:pPr marL="0" indent="0">
              <a:buNone/>
            </a:pPr>
            <a:r>
              <a:rPr lang="en-US" sz="2200" dirty="0"/>
              <a:t>Slight differences between the 3</a:t>
            </a:r>
          </a:p>
          <a:p>
            <a:endParaRPr lang="en-US" sz="2200" dirty="0"/>
          </a:p>
          <a:p>
            <a:r>
              <a:rPr lang="en-US" sz="2200" dirty="0"/>
              <a:t>What happened? context</a:t>
            </a:r>
          </a:p>
          <a:p>
            <a:r>
              <a:rPr lang="en-US" sz="2200" dirty="0"/>
              <a:t>So, what did you do, what does it mean?</a:t>
            </a:r>
          </a:p>
          <a:p>
            <a:r>
              <a:rPr lang="en-US" sz="2200" dirty="0"/>
              <a:t>What are you going to do now with the knowledge?</a:t>
            </a:r>
          </a:p>
        </p:txBody>
      </p:sp>
      <p:pic>
        <p:nvPicPr>
          <p:cNvPr id="4100" name="Picture 4" descr="Reflection Models | Educational Technologies">
            <a:extLst>
              <a:ext uri="{FF2B5EF4-FFF2-40B4-BE49-F238E27FC236}">
                <a16:creationId xmlns:a16="http://schemas.microsoft.com/office/drawing/2014/main" id="{532AF520-E388-2718-9236-CA8CB027C6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34695" y="640080"/>
            <a:ext cx="6542921" cy="5577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6E9B45D-0B31-C84E-884B-D8B78E3CA0A7}"/>
              </a:ext>
            </a:extLst>
          </p:cNvPr>
          <p:cNvSpPr txBox="1"/>
          <p:nvPr/>
        </p:nvSpPr>
        <p:spPr>
          <a:xfrm>
            <a:off x="6928338" y="6347342"/>
            <a:ext cx="2919047" cy="369332"/>
          </a:xfrm>
          <a:prstGeom prst="rect">
            <a:avLst/>
          </a:prstGeom>
          <a:noFill/>
        </p:spPr>
        <p:txBody>
          <a:bodyPr wrap="square" rtlCol="0">
            <a:spAutoFit/>
          </a:bodyPr>
          <a:lstStyle/>
          <a:p>
            <a:r>
              <a:rPr lang="en-GB" dirty="0"/>
              <a:t>Borton (1970)</a:t>
            </a:r>
          </a:p>
        </p:txBody>
      </p:sp>
    </p:spTree>
    <p:extLst>
      <p:ext uri="{BB962C8B-B14F-4D97-AF65-F5344CB8AC3E}">
        <p14:creationId xmlns:p14="http://schemas.microsoft.com/office/powerpoint/2010/main" val="3933893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riscoll's Model of Reflection | NursingAnswers.net">
            <a:extLst>
              <a:ext uri="{FF2B5EF4-FFF2-40B4-BE49-F238E27FC236}">
                <a16:creationId xmlns:a16="http://schemas.microsoft.com/office/drawing/2014/main" id="{49B2C2FE-BAC0-3076-0087-932DA458A3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4216" y="189676"/>
            <a:ext cx="6981092" cy="5999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738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4">
            <a:extLst>
              <a:ext uri="{FF2B5EF4-FFF2-40B4-BE49-F238E27FC236}">
                <a16:creationId xmlns:a16="http://schemas.microsoft.com/office/drawing/2014/main" id="{99A16BF6-A6C8-C739-CB2B-4BDB44B2A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968" y="418249"/>
            <a:ext cx="11016783" cy="6021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078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BA19F-C43C-7D32-FE2D-482F3521F53B}"/>
              </a:ext>
            </a:extLst>
          </p:cNvPr>
          <p:cNvSpPr>
            <a:spLocks noGrp="1"/>
          </p:cNvSpPr>
          <p:nvPr>
            <p:ph type="title"/>
          </p:nvPr>
        </p:nvSpPr>
        <p:spPr>
          <a:xfrm>
            <a:off x="640080" y="325369"/>
            <a:ext cx="4368602" cy="1956841"/>
          </a:xfrm>
        </p:spPr>
        <p:txBody>
          <a:bodyPr anchor="b">
            <a:normAutofit/>
          </a:bodyPr>
          <a:lstStyle/>
          <a:p>
            <a:r>
              <a:rPr lang="en-GB" sz="5400" dirty="0"/>
              <a:t>CARL Framework </a:t>
            </a:r>
          </a:p>
        </p:txBody>
      </p:sp>
      <p:sp>
        <p:nvSpPr>
          <p:cNvPr id="71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6" name="Content Placeholder 7175">
            <a:extLst>
              <a:ext uri="{FF2B5EF4-FFF2-40B4-BE49-F238E27FC236}">
                <a16:creationId xmlns:a16="http://schemas.microsoft.com/office/drawing/2014/main" id="{D495E53A-B191-8C9B-C368-F598ED5D80B6}"/>
              </a:ext>
            </a:extLst>
          </p:cNvPr>
          <p:cNvSpPr>
            <a:spLocks noGrp="1"/>
          </p:cNvSpPr>
          <p:nvPr>
            <p:ph idx="1"/>
          </p:nvPr>
        </p:nvSpPr>
        <p:spPr>
          <a:xfrm>
            <a:off x="640080" y="2872899"/>
            <a:ext cx="4243589" cy="3320668"/>
          </a:xfrm>
        </p:spPr>
        <p:txBody>
          <a:bodyPr>
            <a:normAutofit lnSpcReduction="10000"/>
          </a:bodyPr>
          <a:lstStyle/>
          <a:p>
            <a:pPr algn="l">
              <a:buFont typeface="Arial" panose="020B0604020202020204" pitchFamily="34" charset="0"/>
              <a:buChar char="•"/>
            </a:pPr>
            <a:r>
              <a:rPr lang="en-GB" sz="2400" b="1" i="0" dirty="0">
                <a:solidFill>
                  <a:srgbClr val="3A3A3A"/>
                </a:solidFill>
                <a:effectLst/>
              </a:rPr>
              <a:t>Context: </a:t>
            </a:r>
            <a:r>
              <a:rPr lang="en-GB" sz="2400" b="0" i="0" dirty="0">
                <a:solidFill>
                  <a:srgbClr val="3A3A3A"/>
                </a:solidFill>
                <a:effectLst/>
              </a:rPr>
              <a:t>Briefly describe the context of you experience</a:t>
            </a:r>
          </a:p>
          <a:p>
            <a:pPr algn="l">
              <a:buFont typeface="Arial" panose="020B0604020202020204" pitchFamily="34" charset="0"/>
              <a:buChar char="•"/>
            </a:pPr>
            <a:r>
              <a:rPr lang="en-GB" sz="2400" b="1" i="0" dirty="0">
                <a:solidFill>
                  <a:srgbClr val="3A3A3A"/>
                </a:solidFill>
                <a:effectLst/>
              </a:rPr>
              <a:t>Action:</a:t>
            </a:r>
            <a:r>
              <a:rPr lang="en-GB" sz="2400" b="0" i="0" dirty="0">
                <a:solidFill>
                  <a:srgbClr val="3A3A3A"/>
                </a:solidFill>
                <a:effectLst/>
              </a:rPr>
              <a:t> Explain what actions you took</a:t>
            </a:r>
          </a:p>
          <a:p>
            <a:pPr algn="l">
              <a:buFont typeface="Arial" panose="020B0604020202020204" pitchFamily="34" charset="0"/>
              <a:buChar char="•"/>
            </a:pPr>
            <a:r>
              <a:rPr lang="en-GB" sz="2400" b="1" i="0" dirty="0">
                <a:solidFill>
                  <a:srgbClr val="3A3A3A"/>
                </a:solidFill>
                <a:effectLst/>
              </a:rPr>
              <a:t>Results:</a:t>
            </a:r>
            <a:r>
              <a:rPr lang="en-GB" sz="2400" b="0" i="0" dirty="0">
                <a:solidFill>
                  <a:srgbClr val="3A3A3A"/>
                </a:solidFill>
                <a:effectLst/>
              </a:rPr>
              <a:t> Explain what happened as a result of your actions</a:t>
            </a:r>
          </a:p>
          <a:p>
            <a:pPr algn="l">
              <a:buFont typeface="Arial" panose="020B0604020202020204" pitchFamily="34" charset="0"/>
              <a:buChar char="•"/>
            </a:pPr>
            <a:r>
              <a:rPr lang="en-GB" sz="2400" b="1" i="0" dirty="0">
                <a:solidFill>
                  <a:srgbClr val="3A3A3A"/>
                </a:solidFill>
                <a:effectLst/>
              </a:rPr>
              <a:t>Learning:</a:t>
            </a:r>
            <a:r>
              <a:rPr lang="en-GB" sz="2400" b="0" i="0" dirty="0">
                <a:solidFill>
                  <a:srgbClr val="3A3A3A"/>
                </a:solidFill>
                <a:effectLst/>
              </a:rPr>
              <a:t> Identify what you have learned</a:t>
            </a:r>
          </a:p>
          <a:p>
            <a:endParaRPr lang="en-US" sz="2200" dirty="0"/>
          </a:p>
        </p:txBody>
      </p:sp>
      <p:pic>
        <p:nvPicPr>
          <p:cNvPr id="7172" name="Picture 4" descr="A graphic of the CARL model with the words spelled out. Context, Action, Result, Learning">
            <a:extLst>
              <a:ext uri="{FF2B5EF4-FFF2-40B4-BE49-F238E27FC236}">
                <a16:creationId xmlns:a16="http://schemas.microsoft.com/office/drawing/2014/main" id="{AC4639ED-076E-6C07-7CA8-7E63359EEB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02"/>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41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8D332-AAE3-5D7B-19E6-37B5C8D5B75B}"/>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74E16008-28D7-84E8-9229-1A067347E7C6}"/>
              </a:ext>
            </a:extLst>
          </p:cNvPr>
          <p:cNvSpPr>
            <a:spLocks noGrp="1"/>
          </p:cNvSpPr>
          <p:nvPr>
            <p:ph idx="1"/>
          </p:nvPr>
        </p:nvSpPr>
        <p:spPr/>
        <p:txBody>
          <a:bodyPr/>
          <a:lstStyle/>
          <a:p>
            <a:r>
              <a:rPr lang="en-GB" dirty="0"/>
              <a:t>Think of a time where you had a task to complete and use one of the reflective models to work your way through it </a:t>
            </a:r>
          </a:p>
          <a:p>
            <a:endParaRPr lang="en-GB" dirty="0"/>
          </a:p>
          <a:p>
            <a:r>
              <a:rPr lang="en-GB" dirty="0"/>
              <a:t>You can use this site  for guidance </a:t>
            </a:r>
          </a:p>
        </p:txBody>
      </p:sp>
      <p:pic>
        <p:nvPicPr>
          <p:cNvPr id="5" name="Picture 4">
            <a:extLst>
              <a:ext uri="{FF2B5EF4-FFF2-40B4-BE49-F238E27FC236}">
                <a16:creationId xmlns:a16="http://schemas.microsoft.com/office/drawing/2014/main" id="{3B8AA285-EEE5-E21E-B9B1-3E5E9D3E016D}"/>
              </a:ext>
            </a:extLst>
          </p:cNvPr>
          <p:cNvPicPr>
            <a:picLocks noChangeAspect="1"/>
          </p:cNvPicPr>
          <p:nvPr/>
        </p:nvPicPr>
        <p:blipFill>
          <a:blip r:embed="rId3"/>
          <a:srcRect l="16731" t="13158" r="66106" b="29129"/>
          <a:stretch>
            <a:fillRect/>
          </a:stretch>
        </p:blipFill>
        <p:spPr>
          <a:xfrm>
            <a:off x="6759330" y="2831519"/>
            <a:ext cx="2901462" cy="3775656"/>
          </a:xfrm>
          <a:prstGeom prst="rect">
            <a:avLst/>
          </a:prstGeom>
        </p:spPr>
      </p:pic>
    </p:spTree>
    <p:extLst>
      <p:ext uri="{BB962C8B-B14F-4D97-AF65-F5344CB8AC3E}">
        <p14:creationId xmlns:p14="http://schemas.microsoft.com/office/powerpoint/2010/main" val="3491143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647D2-F772-760B-9672-F8F67A625BF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Feedback to the class </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63B19CB-9356-A055-2591-85E9F3A535FC}"/>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r>
              <a:rPr lang="en-US" sz="3600" dirty="0"/>
              <a:t>Which did you like, and which would you not use?</a:t>
            </a:r>
          </a:p>
        </p:txBody>
      </p:sp>
      <p:pic>
        <p:nvPicPr>
          <p:cNvPr id="4" name="Content Placeholder 3">
            <a:extLst>
              <a:ext uri="{FF2B5EF4-FFF2-40B4-BE49-F238E27FC236}">
                <a16:creationId xmlns:a16="http://schemas.microsoft.com/office/drawing/2014/main" id="{39A3111E-E560-72E7-F66F-C872EAE6AB4D}"/>
              </a:ext>
            </a:extLst>
          </p:cNvPr>
          <p:cNvPicPr>
            <a:picLocks noGrp="1" noChangeAspect="1"/>
          </p:cNvPicPr>
          <p:nvPr>
            <p:ph idx="1"/>
          </p:nvPr>
        </p:nvPicPr>
        <p:blipFill>
          <a:blip r:embed="rId2"/>
          <a:srcRect l="25700" r="358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6646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ood human figure">
            <a:extLst>
              <a:ext uri="{FF2B5EF4-FFF2-40B4-BE49-F238E27FC236}">
                <a16:creationId xmlns:a16="http://schemas.microsoft.com/office/drawing/2014/main" id="{ACB1683E-8A30-64F6-5726-CF604E04ECAF}"/>
              </a:ext>
            </a:extLst>
          </p:cNvPr>
          <p:cNvPicPr>
            <a:picLocks noChangeAspect="1"/>
          </p:cNvPicPr>
          <p:nvPr/>
        </p:nvPicPr>
        <p:blipFill>
          <a:blip r:embed="rId3"/>
          <a:srcRect b="15730"/>
          <a:stretch>
            <a:fillRect/>
          </a:stretch>
        </p:blipFill>
        <p:spPr>
          <a:xfrm>
            <a:off x="3" y="10"/>
            <a:ext cx="12191997" cy="6857988"/>
          </a:xfrm>
          <a:prstGeom prst="rect">
            <a:avLst/>
          </a:prstGeom>
        </p:spPr>
      </p:pic>
      <p:sp>
        <p:nvSpPr>
          <p:cNvPr id="8" name="Rectangle 7">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35031" y="2213145"/>
            <a:ext cx="6864098" cy="2425614"/>
          </a:xfrm>
          <a:prstGeom prst="rect">
            <a:avLst/>
          </a:prstGeom>
          <a:gradFill>
            <a:gsLst>
              <a:gs pos="0">
                <a:schemeClr val="accent5">
                  <a:lumMod val="60000"/>
                  <a:lumOff val="40000"/>
                </a:schemeClr>
              </a:gs>
              <a:gs pos="43000">
                <a:schemeClr val="accent2">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62550" y="0"/>
            <a:ext cx="7048678" cy="685800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86455" y="-60677"/>
            <a:ext cx="6864096" cy="6985449"/>
          </a:xfrm>
          <a:prstGeom prst="rect">
            <a:avLst/>
          </a:prstGeom>
          <a:gradFill flip="none" rotWithShape="1">
            <a:gsLst>
              <a:gs pos="0">
                <a:schemeClr val="accent5"/>
              </a:gs>
              <a:gs pos="64000">
                <a:schemeClr val="accent2">
                  <a:alpha val="0"/>
                </a:schemeClr>
              </a:gs>
            </a:gsLst>
            <a:lin ang="7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695591" y="-647892"/>
            <a:ext cx="2839273" cy="12192001"/>
          </a:xfrm>
          <a:prstGeom prst="rect">
            <a:avLst/>
          </a:prstGeom>
          <a:gradFill>
            <a:gsLst>
              <a:gs pos="0">
                <a:schemeClr val="accent2"/>
              </a:gs>
              <a:gs pos="53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AABA4611-02ED-E0E7-9F21-155BD7F79B3F}"/>
              </a:ext>
            </a:extLst>
          </p:cNvPr>
          <p:cNvSpPr txBox="1"/>
          <p:nvPr/>
        </p:nvSpPr>
        <p:spPr>
          <a:xfrm>
            <a:off x="5556738" y="1441938"/>
            <a:ext cx="5887550" cy="1776048"/>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Aptos Display" panose="02110004020202020204"/>
                <a:ea typeface="+mn-ea"/>
                <a:cs typeface="+mn-cs"/>
              </a:rPr>
              <a:t>Any Questions?</a:t>
            </a:r>
          </a:p>
        </p:txBody>
      </p:sp>
    </p:spTree>
    <p:extLst>
      <p:ext uri="{BB962C8B-B14F-4D97-AF65-F5344CB8AC3E}">
        <p14:creationId xmlns:p14="http://schemas.microsoft.com/office/powerpoint/2010/main" val="3336745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2F033-1E7A-627B-4F8D-E998212E3C6B}"/>
              </a:ext>
            </a:extLst>
          </p:cNvPr>
          <p:cNvSpPr>
            <a:spLocks noGrp="1"/>
          </p:cNvSpPr>
          <p:nvPr>
            <p:ph type="title"/>
          </p:nvPr>
        </p:nvSpPr>
        <p:spPr>
          <a:xfrm>
            <a:off x="838200" y="365125"/>
            <a:ext cx="10515600" cy="1325563"/>
          </a:xfrm>
        </p:spPr>
        <p:txBody>
          <a:bodyPr>
            <a:normAutofit/>
          </a:bodyPr>
          <a:lstStyle/>
          <a:p>
            <a:r>
              <a:rPr lang="en-GB" sz="5400"/>
              <a:t>Next session(s)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A82D221-D9CF-DB05-C8D0-508614F1A530}"/>
              </a:ext>
            </a:extLst>
          </p:cNvPr>
          <p:cNvGraphicFramePr>
            <a:graphicFrameLocks noGrp="1"/>
          </p:cNvGraphicFramePr>
          <p:nvPr>
            <p:ph idx="1"/>
            <p:extLst>
              <p:ext uri="{D42A27DB-BD31-4B8C-83A1-F6EECF244321}">
                <p14:modId xmlns:p14="http://schemas.microsoft.com/office/powerpoint/2010/main" val="317320612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3486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9DD855-C2FD-465E-8CF1-3446210E0F52}">
  <ds:schemaRefs>
    <ds:schemaRef ds:uri="http://schemas.microsoft.com/sharepoint/v3/contenttype/forms"/>
  </ds:schemaRefs>
</ds:datastoreItem>
</file>

<file path=customXml/itemProps2.xml><?xml version="1.0" encoding="utf-8"?>
<ds:datastoreItem xmlns:ds="http://schemas.openxmlformats.org/officeDocument/2006/customXml" ds:itemID="{51EBB5FE-8803-4F15-B905-E13B7DD50D4A}">
  <ds:schemaRefs>
    <ds:schemaRef ds:uri="http://purl.org/dc/elements/1.1/"/>
    <ds:schemaRef ds:uri="http://schemas.microsoft.com/office/2006/metadata/properties"/>
    <ds:schemaRef ds:uri="http://schemas.openxmlformats.org/package/2006/metadata/core-properties"/>
    <ds:schemaRef ds:uri="0e7fbce4-8ae7-4085-8b0a-9efa4c7cae6d"/>
    <ds:schemaRef ds:uri="http://purl.org/dc/terms/"/>
    <ds:schemaRef ds:uri="4eb0a523-77d0-454a-93a8-50ca111d3c44"/>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C795E99B-2CF1-4A35-82AD-ABFD9071E3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10319</TotalTime>
  <Words>1083</Words>
  <Application>Microsoft Office PowerPoint</Application>
  <PresentationFormat>Widescreen</PresentationFormat>
  <Paragraphs>91</Paragraphs>
  <Slides>22</Slides>
  <Notes>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Aptos</vt:lpstr>
      <vt:lpstr>Aptos Display</vt:lpstr>
      <vt:lpstr>Arial</vt:lpstr>
      <vt:lpstr>Calibri</vt:lpstr>
      <vt:lpstr>Office Theme</vt:lpstr>
      <vt:lpstr>1_Office Theme</vt:lpstr>
      <vt:lpstr>Academic and communication skills for policing   Week 2 </vt:lpstr>
      <vt:lpstr>Aims for the session </vt:lpstr>
      <vt:lpstr>PowerPoint Presentation</vt:lpstr>
      <vt:lpstr>PowerPoint Presentation</vt:lpstr>
      <vt:lpstr>We all reflect, all of the time </vt:lpstr>
      <vt:lpstr>Example in day-to-day life- setting the scene</vt:lpstr>
      <vt:lpstr>End of the day thoughts</vt:lpstr>
      <vt:lpstr> A whole reflection </vt:lpstr>
      <vt:lpstr>Academic reflective practice</vt:lpstr>
      <vt:lpstr>With academic sources</vt:lpstr>
      <vt:lpstr>Example</vt:lpstr>
      <vt:lpstr>Reflective models commonly used</vt:lpstr>
      <vt:lpstr>Reflective practice in a professional capacity</vt:lpstr>
      <vt:lpstr>Gibbs’ Reflective cycle </vt:lpstr>
      <vt:lpstr>Borton (1970), Driscoll (1994) and Rolfe et al. (2001) model of reflection</vt:lpstr>
      <vt:lpstr>PowerPoint Presentation</vt:lpstr>
      <vt:lpstr>PowerPoint Presentation</vt:lpstr>
      <vt:lpstr>CARL Framework </vt:lpstr>
      <vt:lpstr>Task </vt:lpstr>
      <vt:lpstr>Feedback to the class </vt:lpstr>
      <vt:lpstr>PowerPoint Presentation</vt:lpstr>
      <vt:lpstr>Next session(s)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2025-09-18T10:16:37Z</dcterms:created>
  <dcterms:modified xsi:type="dcterms:W3CDTF">2025-10-07T09:07:51Z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