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 Id="rId9"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na-Gabriela Vasile (2022387)" userId="900b9347-5584-4d4f-a65e-ac117f50c019" providerId="ADAL" clId="{0C4B8ACD-2DBF-4D46-97C3-DA2CD9806744}"/>
    <pc:docChg chg="custSel modSld">
      <pc:chgData name="Iuliana-Gabriela Vasile (2022387)" userId="900b9347-5584-4d4f-a65e-ac117f50c019" providerId="ADAL" clId="{0C4B8ACD-2DBF-4D46-97C3-DA2CD9806744}" dt="2023-05-17T16:02:35.038" v="213" actId="14100"/>
      <pc:docMkLst>
        <pc:docMk/>
      </pc:docMkLst>
      <pc:sldChg chg="modSp">
        <pc:chgData name="Iuliana-Gabriela Vasile (2022387)" userId="900b9347-5584-4d4f-a65e-ac117f50c019" providerId="ADAL" clId="{0C4B8ACD-2DBF-4D46-97C3-DA2CD9806744}" dt="2023-05-17T16:02:35.038" v="213" actId="14100"/>
        <pc:sldMkLst>
          <pc:docMk/>
          <pc:sldMk cId="1490543895" sldId="258"/>
        </pc:sldMkLst>
        <pc:spChg chg="mod">
          <ac:chgData name="Iuliana-Gabriela Vasile (2022387)" userId="900b9347-5584-4d4f-a65e-ac117f50c019" providerId="ADAL" clId="{0C4B8ACD-2DBF-4D46-97C3-DA2CD9806744}" dt="2023-05-17T16:02:35.038" v="213" actId="14100"/>
          <ac:spMkLst>
            <pc:docMk/>
            <pc:sldMk cId="1490543895" sldId="258"/>
            <ac:spMk id="1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5/17/2023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5/17/2023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5/17/2023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5/17/2023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5/17/2023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5/17/2023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5/17/2023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8.xml" /></Relationships>
</file>

<file path=ppt/slides/_rels/slide2.xml.rels><?xml version="1.0" encoding="UTF-8" standalone="yes"?>
<Relationships xmlns="http://schemas.openxmlformats.org/package/2006/relationships"><Relationship Id="rId3" Type="http://schemas.openxmlformats.org/officeDocument/2006/relationships/hyperlink" Target="http://www.hoteltrinity.com/" TargetMode="External" /><Relationship Id="rId2" Type="http://schemas.openxmlformats.org/officeDocument/2006/relationships/image" Target="../media/image4.jpg" /><Relationship Id="rId1" Type="http://schemas.openxmlformats.org/officeDocument/2006/relationships/slideLayout" Target="../slideLayouts/slideLayout15.xml" /><Relationship Id="rId4" Type="http://schemas.openxmlformats.org/officeDocument/2006/relationships/image" Target="../media/image5.jpg" /></Relationships>
</file>

<file path=ppt/slides/_rels/slide3.xml.rels><?xml version="1.0" encoding="UTF-8" standalone="yes"?>
<Relationships xmlns="http://schemas.openxmlformats.org/package/2006/relationships"><Relationship Id="rId3" Type="http://schemas.openxmlformats.org/officeDocument/2006/relationships/hyperlink" Target="http://www.epicurious.com/occasion/valentines-day.%20Accessed%2015%20May%202023" TargetMode="External" /><Relationship Id="rId2" Type="http://schemas.openxmlformats.org/officeDocument/2006/relationships/image" Target="../media/image3.jpg"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791098"/>
          </a:xfrm>
          <a:prstGeom prst="rect">
            <a:avLst/>
          </a:prstGeom>
        </p:spPr>
      </p:pic>
      <p:sp>
        <p:nvSpPr>
          <p:cNvPr id="2" name="Title 1"/>
          <p:cNvSpPr>
            <a:spLocks noGrp="1"/>
          </p:cNvSpPr>
          <p:nvPr>
            <p:ph type="title"/>
          </p:nvPr>
        </p:nvSpPr>
        <p:spPr>
          <a:xfrm>
            <a:off x="0" y="0"/>
            <a:ext cx="6001554" cy="3124200"/>
          </a:xfrm>
        </p:spPr>
        <p:txBody>
          <a:bodyPr>
            <a:normAutofit/>
          </a:bodyPr>
          <a:lstStyle/>
          <a:p>
            <a:pPr algn="ctr"/>
            <a:r>
              <a:rPr lang="en-US" sz="5400" dirty="0">
                <a:solidFill>
                  <a:srgbClr val="00B0F0"/>
                </a:solidFill>
                <a:latin typeface="Times New Roman" panose="02020603050405020304" pitchFamily="18" charset="0"/>
                <a:cs typeface="Times New Roman" panose="02020603050405020304" pitchFamily="18" charset="0"/>
              </a:rPr>
              <a:t>Hotel Trinity - Valentine's Menu</a:t>
            </a:r>
          </a:p>
        </p:txBody>
      </p:sp>
      <p:sp>
        <p:nvSpPr>
          <p:cNvPr id="3" name="Subtitle 2"/>
          <p:cNvSpPr>
            <a:spLocks noGrp="1"/>
          </p:cNvSpPr>
          <p:nvPr>
            <p:ph idx="1"/>
          </p:nvPr>
        </p:nvSpPr>
        <p:spPr>
          <a:xfrm>
            <a:off x="6001554" y="914399"/>
            <a:ext cx="6190446" cy="5943599"/>
          </a:xfrm>
        </p:spPr>
        <p:txBody>
          <a:bodyPr>
            <a:noAutofit/>
          </a:bodyPr>
          <a:lstStyle/>
          <a:p>
            <a:pPr marL="0" indent="0">
              <a:buNone/>
            </a:pPr>
            <a:r>
              <a:rPr lang="en-US" sz="1400" b="1" i="1" dirty="0">
                <a:latin typeface="Times New Roman" panose="02020603050405020304" pitchFamily="18" charset="0"/>
                <a:cs typeface="Times New Roman" panose="02020603050405020304" pitchFamily="18" charset="0"/>
              </a:rPr>
              <a:t>Starter</a:t>
            </a:r>
            <a:r>
              <a:rPr lang="en-US" sz="1400" b="1" i="1" dirty="0">
                <a:solidFill>
                  <a:srgbClr val="FFFF00"/>
                </a:solidFill>
                <a:latin typeface="Times New Roman" panose="02020603050405020304" pitchFamily="18" charset="0"/>
                <a:cs typeface="Times New Roman" panose="02020603050405020304" pitchFamily="18" charset="0"/>
              </a:rPr>
              <a:t> </a:t>
            </a:r>
          </a:p>
          <a:p>
            <a:pPr marL="0" indent="0">
              <a:buNone/>
            </a:pPr>
            <a:r>
              <a:rPr lang="en-US" sz="1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Choose One Of The Following:</a:t>
            </a:r>
          </a:p>
          <a:p>
            <a:r>
              <a:rPr lang="en-US" sz="1400" b="1" i="1" dirty="0">
                <a:solidFill>
                  <a:srgbClr val="FFFF00"/>
                </a:solidFill>
                <a:latin typeface="Times New Roman" panose="02020603050405020304" pitchFamily="18" charset="0"/>
                <a:cs typeface="Times New Roman" panose="02020603050405020304" pitchFamily="18" charset="0"/>
              </a:rPr>
              <a:t>Seared Scallops Pan-seared Fresh Scallops Served With A Zesty Citrus Salsa And Microgreens.</a:t>
            </a:r>
          </a:p>
          <a:p>
            <a:r>
              <a:rPr lang="en-US" sz="1400" b="1" i="1" dirty="0">
                <a:solidFill>
                  <a:srgbClr val="FFFF00"/>
                </a:solidFill>
                <a:latin typeface="Times New Roman" panose="02020603050405020304" pitchFamily="18" charset="0"/>
                <a:cs typeface="Times New Roman" panose="02020603050405020304" pitchFamily="18" charset="0"/>
              </a:rPr>
              <a:t>Roasted Beetroot Salad (Vegetarian) Tender Roasted Beetroots Paired With Creamy Goat Cheese, Mixed Greens, And A Honey Mustard Dressing.</a:t>
            </a:r>
          </a:p>
          <a:p>
            <a:pPr marL="0" indent="0">
              <a:buNone/>
            </a:pPr>
            <a:r>
              <a:rPr lang="en-US" sz="1400" b="1" i="1" dirty="0">
                <a:latin typeface="Times New Roman" panose="02020603050405020304" pitchFamily="18" charset="0"/>
                <a:cs typeface="Times New Roman" panose="02020603050405020304" pitchFamily="18" charset="0"/>
              </a:rPr>
              <a:t>Soup </a:t>
            </a:r>
          </a:p>
          <a:p>
            <a:r>
              <a:rPr lang="en-US" sz="1400" b="1" i="1" dirty="0">
                <a:solidFill>
                  <a:srgbClr val="FFFF00"/>
                </a:solidFill>
                <a:latin typeface="Times New Roman" panose="02020603050405020304" pitchFamily="18" charset="0"/>
                <a:cs typeface="Times New Roman" panose="02020603050405020304" pitchFamily="18" charset="0"/>
              </a:rPr>
              <a:t>Indulge In Our Chef's Tantalizing Soup Of The Day, Served With Freshly Baked Artisan Bread.</a:t>
            </a:r>
          </a:p>
          <a:p>
            <a:pPr marL="0" indent="0">
              <a:buNone/>
            </a:pPr>
            <a:r>
              <a:rPr lang="en-US" sz="1400" b="1" i="1" dirty="0">
                <a:latin typeface="Times New Roman" panose="02020603050405020304" pitchFamily="18" charset="0"/>
                <a:cs typeface="Times New Roman" panose="02020603050405020304" pitchFamily="18" charset="0"/>
              </a:rPr>
              <a:t>Main Course </a:t>
            </a:r>
          </a:p>
          <a:p>
            <a:pPr marL="0" indent="0">
              <a:buNone/>
            </a:pPr>
            <a:r>
              <a:rPr lang="en-US" sz="1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Choose One Of The Following:</a:t>
            </a:r>
          </a:p>
          <a:p>
            <a:r>
              <a:rPr lang="en-US" sz="1400" b="1" i="1" dirty="0">
                <a:solidFill>
                  <a:schemeClr val="bg1"/>
                </a:solidFill>
                <a:latin typeface="Times New Roman" panose="02020603050405020304" pitchFamily="18" charset="0"/>
                <a:cs typeface="Times New Roman" panose="02020603050405020304" pitchFamily="18" charset="0"/>
              </a:rPr>
              <a:t>Grilled Fillet Steak Succulent Fillet Steak Cooked To Perfection, Served With Truffle Mashed Potatoes, Seasonal Vegetables, And A Rich Red Wine Jus.</a:t>
            </a:r>
          </a:p>
          <a:p>
            <a:r>
              <a:rPr lang="en-US" sz="1400" b="1" i="1" dirty="0">
                <a:solidFill>
                  <a:schemeClr val="bg1"/>
                </a:solidFill>
                <a:latin typeface="Times New Roman" panose="02020603050405020304" pitchFamily="18" charset="0"/>
                <a:cs typeface="Times New Roman" panose="02020603050405020304" pitchFamily="18" charset="0"/>
              </a:rPr>
              <a:t>Portobello Mushroom Wellington (Vegetarian) Flaky Puff Pastry Filled With A Medley Of Sautéed Portobello Mushrooms, Spinach, And Creamy Brie Cheese, Accompanied By Roasted Baby Potatoes And A Balsamic Glaze.</a:t>
            </a:r>
          </a:p>
          <a:p>
            <a:pPr marL="0" indent="0">
              <a:buNone/>
            </a:pPr>
            <a:r>
              <a:rPr lang="en-US" sz="1400" b="1" i="1" dirty="0">
                <a:solidFill>
                  <a:srgbClr val="FF0000"/>
                </a:solidFill>
                <a:latin typeface="Times New Roman" panose="02020603050405020304" pitchFamily="18" charset="0"/>
                <a:cs typeface="Times New Roman" panose="02020603050405020304" pitchFamily="18" charset="0"/>
              </a:rPr>
              <a:t>Dessert </a:t>
            </a:r>
          </a:p>
          <a:p>
            <a:r>
              <a:rPr lang="en-US" sz="1400" b="1" i="1" dirty="0">
                <a:solidFill>
                  <a:schemeClr val="bg1"/>
                </a:solidFill>
                <a:latin typeface="Times New Roman" panose="02020603050405020304" pitchFamily="18" charset="0"/>
                <a:cs typeface="Times New Roman" panose="02020603050405020304" pitchFamily="18" charset="0"/>
              </a:rPr>
              <a:t>Treat Yourself To A Sweet Finale With Our Delectable Dessert Of The Day, Lovingly Crafted By Our Talented Pastry Chefs.</a:t>
            </a:r>
          </a:p>
          <a:p>
            <a:r>
              <a:rPr lang="en-US" sz="1400" b="1" i="1" dirty="0">
                <a:solidFill>
                  <a:schemeClr val="bg1"/>
                </a:solidFill>
                <a:latin typeface="Times New Roman" panose="02020603050405020304" pitchFamily="18" charset="0"/>
                <a:cs typeface="Times New Roman" panose="02020603050405020304" pitchFamily="18" charset="0"/>
              </a:rPr>
              <a:t>Seasonal Ingredients At Hotel Trinity, We Prioritize The Use Of Fresh, Locally Sourced Ingredients To Ensure The Highest Quality And Support Our Local Community. Our Valentine's Menu Incorporates Seasonal Produce To Enhance The Flavors And Offer You An Unforgettable Dining Experience.</a:t>
            </a:r>
          </a:p>
          <a:p>
            <a:pPr marL="0" indent="0">
              <a:buNone/>
            </a:pPr>
            <a:endParaRPr lang="en-US" sz="1400" b="1" i="1" dirty="0">
              <a:solidFill>
                <a:srgbClr val="FFFF00"/>
              </a:solidFill>
              <a:latin typeface="Times New Roman" panose="02020603050405020304" pitchFamily="18" charset="0"/>
              <a:cs typeface="Times New Roman" panose="02020603050405020304" pitchFamily="18" charset="0"/>
            </a:endParaRPr>
          </a:p>
          <a:p>
            <a:pPr marL="0" indent="0">
              <a:buNone/>
            </a:pPr>
            <a:endParaRPr lang="en-US" sz="1400" b="1" i="1" dirty="0">
              <a:solidFill>
                <a:srgbClr val="FFFF00"/>
              </a:solidFill>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half" idx="2"/>
          </p:nvPr>
        </p:nvSpPr>
        <p:spPr>
          <a:xfrm>
            <a:off x="0" y="3124199"/>
            <a:ext cx="6001554" cy="3094485"/>
          </a:xfrm>
        </p:spPr>
        <p:txBody>
          <a:bodyPr>
            <a:noAutofit/>
          </a:bodyPr>
          <a:lstStyle/>
          <a:p>
            <a:r>
              <a:rPr lang="en-US" sz="2400" i="1" dirty="0">
                <a:latin typeface="Times New Roman" panose="02020603050405020304" pitchFamily="18" charset="0"/>
                <a:cs typeface="Times New Roman" panose="02020603050405020304" pitchFamily="18" charset="0"/>
              </a:rPr>
              <a:t>Experience A Romantic And Indulgent Valentine's Day At Hotel Trinity, A Premier 4-star City Centre Hotel In The Heart Of The United Kingdom. Our Specially Curated Fixed Price Valentine's Menu Offers A Delightful Culinary Journey, Complemented By Exceptional Service And A Charming Ambiance. Celebrate Love And Create Cherished Memories With Your Special Someone At Hotel Trinity.</a:t>
            </a: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0132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15024"/>
            <a:ext cx="3986551" cy="6842975"/>
          </a:xfrm>
        </p:spPr>
        <p:txBody>
          <a:bodyPr/>
          <a:lstStyle/>
          <a:p>
            <a:r>
              <a:rPr lang="en-US" dirty="0">
                <a:solidFill>
                  <a:srgbClr val="00B0F0"/>
                </a:solidFill>
                <a:latin typeface="Arial Rounded MT Bold" panose="020F0704030504030204" pitchFamily="34" charset="0"/>
              </a:rPr>
              <a:t>Valentine's Menu</a:t>
            </a:r>
          </a:p>
        </p:txBody>
      </p:sp>
      <p:sp>
        <p:nvSpPr>
          <p:cNvPr id="13" name="Text Placeholder 12"/>
          <p:cNvSpPr>
            <a:spLocks noGrp="1"/>
          </p:cNvSpPr>
          <p:nvPr>
            <p:ph type="body" sz="quarter" idx="3"/>
          </p:nvPr>
        </p:nvSpPr>
        <p:spPr>
          <a:xfrm>
            <a:off x="3929815" y="15024"/>
            <a:ext cx="3682998" cy="4132954"/>
          </a:xfrm>
        </p:spPr>
        <p:txBody>
          <a:bodyPr/>
          <a:lstStyle/>
          <a:p>
            <a:r>
              <a:rPr lang="en-US" sz="2000" b="1" i="1" dirty="0">
                <a:latin typeface="Times New Roman" panose="02020603050405020304" pitchFamily="18" charset="0"/>
                <a:cs typeface="Times New Roman" panose="02020603050405020304" pitchFamily="18" charset="0"/>
              </a:rPr>
              <a:t>Optional Add-Ons Make your Valentine's celebration even more memorable by adding one of our optional add-ons:</a:t>
            </a:r>
          </a:p>
          <a:p>
            <a:r>
              <a:rPr lang="en-US" sz="2000" b="1" i="1" dirty="0">
                <a:solidFill>
                  <a:srgbClr val="FFC000"/>
                </a:solidFill>
                <a:latin typeface="Times New Roman" panose="02020603050405020304" pitchFamily="18" charset="0"/>
                <a:cs typeface="Times New Roman" panose="02020603050405020304" pitchFamily="18" charset="0"/>
              </a:rPr>
              <a:t>Live Music - Enjoy enchanting melodies performed by talented musicians while you dine.</a:t>
            </a:r>
          </a:p>
          <a:p>
            <a:r>
              <a:rPr lang="en-US" sz="2000" b="1" i="1" dirty="0">
                <a:solidFill>
                  <a:srgbClr val="FFC000"/>
                </a:solidFill>
                <a:latin typeface="Times New Roman" panose="02020603050405020304" pitchFamily="18" charset="0"/>
                <a:cs typeface="Times New Roman" panose="02020603050405020304" pitchFamily="18" charset="0"/>
              </a:rPr>
              <a:t>Private Dining Room - Elevate your experience with an intimate candlelit dinner in our exclusive private dining room (subject to availability).</a:t>
            </a:r>
          </a:p>
          <a:p>
            <a:endParaRPr lang="en-US" sz="2000" dirty="0">
              <a:latin typeface="Times New Roman" panose="02020603050405020304" pitchFamily="18" charset="0"/>
              <a:cs typeface="Times New Roman" panose="02020603050405020304" pitchFamily="18" charset="0"/>
            </a:endParaRPr>
          </a:p>
        </p:txBody>
      </p:sp>
      <p:sp>
        <p:nvSpPr>
          <p:cNvPr id="17" name="Text Placeholder 16"/>
          <p:cNvSpPr>
            <a:spLocks noGrp="1"/>
          </p:cNvSpPr>
          <p:nvPr>
            <p:ph type="body" sz="half" idx="19"/>
          </p:nvPr>
        </p:nvSpPr>
        <p:spPr>
          <a:xfrm>
            <a:off x="3986553" y="3874309"/>
            <a:ext cx="3905507" cy="1984239"/>
          </a:xfrm>
        </p:spPr>
        <p:txBody>
          <a:bodyPr>
            <a:noAutofit/>
          </a:bodyPr>
          <a:lstStyle/>
          <a:p>
            <a:r>
              <a:rPr lang="en-US" i="1" dirty="0">
                <a:latin typeface="Times New Roman" panose="02020603050405020304" pitchFamily="18" charset="0"/>
                <a:cs typeface="Times New Roman" panose="02020603050405020304" pitchFamily="18" charset="0"/>
              </a:rPr>
              <a:t>Price Point Valentine's Menu:</a:t>
            </a:r>
            <a:r>
              <a:rPr lang="en-US" dirty="0">
                <a:solidFill>
                  <a:srgbClr val="00B0F0"/>
                </a:solidFill>
                <a:latin typeface="Times New Roman" panose="02020603050405020304" pitchFamily="18" charset="0"/>
                <a:cs typeface="Times New Roman" panose="02020603050405020304" pitchFamily="18" charset="0"/>
              </a:rPr>
              <a:t> £45 Per Person (Excluding Optional Add-ons). Available From 6:00 PM To 10:00 PM On February 14th, 15th, And 16th. A Non-refundable Deposit Of £10 Per Person Is Required To Secure Your Booking.</a:t>
            </a:r>
          </a:p>
          <a:p>
            <a:r>
              <a:rPr lang="en-US" i="1" dirty="0">
                <a:latin typeface="Times New Roman" panose="02020603050405020304" pitchFamily="18" charset="0"/>
                <a:cs typeface="Times New Roman" panose="02020603050405020304" pitchFamily="18" charset="0"/>
              </a:rPr>
              <a:t>Offers And Discounts:</a:t>
            </a:r>
            <a:r>
              <a:rPr lang="en-US" dirty="0">
                <a:solidFill>
                  <a:srgbClr val="00B0F0"/>
                </a:solidFill>
                <a:latin typeface="Times New Roman" panose="02020603050405020304" pitchFamily="18" charset="0"/>
                <a:cs typeface="Times New Roman" panose="02020603050405020304" pitchFamily="18" charset="0"/>
              </a:rPr>
              <a:t> To Encourage More Bookings And Enhance Your Experience, We Are Pleased To Offer The Following Discounts:</a:t>
            </a:r>
          </a:p>
          <a:p>
            <a:r>
              <a:rPr lang="en-US" i="1" dirty="0">
                <a:latin typeface="Times New Roman" panose="02020603050405020304" pitchFamily="18" charset="0"/>
                <a:cs typeface="Times New Roman" panose="02020603050405020304" pitchFamily="18" charset="0"/>
              </a:rPr>
              <a:t>Early Bird Discount: </a:t>
            </a:r>
            <a:r>
              <a:rPr lang="en-US" dirty="0">
                <a:solidFill>
                  <a:srgbClr val="00B0F0"/>
                </a:solidFill>
                <a:latin typeface="Times New Roman" panose="02020603050405020304" pitchFamily="18" charset="0"/>
                <a:cs typeface="Times New Roman" panose="02020603050405020304" pitchFamily="18" charset="0"/>
              </a:rPr>
              <a:t>Book Your Table Before January 31st And Receive 10% Off Your Total Bill.</a:t>
            </a:r>
          </a:p>
          <a:p>
            <a:r>
              <a:rPr lang="en-US" i="1" dirty="0">
                <a:latin typeface="Times New Roman" panose="02020603050405020304" pitchFamily="18" charset="0"/>
                <a:cs typeface="Times New Roman" panose="02020603050405020304" pitchFamily="18" charset="0"/>
              </a:rPr>
              <a:t>Wine Pairing Offer: </a:t>
            </a:r>
            <a:r>
              <a:rPr lang="en-US" dirty="0">
                <a:solidFill>
                  <a:srgbClr val="00B0F0"/>
                </a:solidFill>
                <a:latin typeface="Times New Roman" panose="02020603050405020304" pitchFamily="18" charset="0"/>
                <a:cs typeface="Times New Roman" panose="02020603050405020304" pitchFamily="18" charset="0"/>
              </a:rPr>
              <a:t>Enjoy A Carefully Selected Wine Pairing With Each Course For An Additional £20 Per Person.</a:t>
            </a:r>
          </a:p>
          <a:p>
            <a:endParaRPr lang="en-US" dirty="0">
              <a:solidFill>
                <a:srgbClr val="00B0F0"/>
              </a:solidFill>
              <a:latin typeface="Times New Roman" panose="02020603050405020304" pitchFamily="18" charset="0"/>
              <a:cs typeface="Times New Roman" panose="02020603050405020304" pitchFamily="18" charset="0"/>
            </a:endParaRPr>
          </a:p>
        </p:txBody>
      </p:sp>
      <p:sp>
        <p:nvSpPr>
          <p:cNvPr id="14" name="Text Placeholder 13"/>
          <p:cNvSpPr>
            <a:spLocks noGrp="1"/>
          </p:cNvSpPr>
          <p:nvPr>
            <p:ph type="body" sz="quarter" idx="13"/>
          </p:nvPr>
        </p:nvSpPr>
        <p:spPr>
          <a:xfrm>
            <a:off x="7964944" y="15024"/>
            <a:ext cx="4227056" cy="4858736"/>
          </a:xfrm>
        </p:spPr>
        <p:txBody>
          <a:bodyPr/>
          <a:lstStyle/>
          <a:p>
            <a:r>
              <a:rPr lang="en-US" sz="1400" b="1" i="1" dirty="0">
                <a:latin typeface="Times New Roman" panose="02020603050405020304" pitchFamily="18" charset="0"/>
                <a:cs typeface="Times New Roman" panose="02020603050405020304" pitchFamily="18" charset="0"/>
              </a:rPr>
              <a:t>Beverages </a:t>
            </a:r>
          </a:p>
          <a:p>
            <a:r>
              <a:rPr lang="en-US" sz="1400" b="1" i="1" dirty="0">
                <a:latin typeface="Times New Roman" panose="02020603050405020304" pitchFamily="18" charset="0"/>
                <a:cs typeface="Times New Roman" panose="02020603050405020304" pitchFamily="18" charset="0"/>
              </a:rPr>
              <a:t>Complete your Valentine's experience with our thoughtfully curated drinks packages:</a:t>
            </a:r>
          </a:p>
          <a:p>
            <a:r>
              <a:rPr lang="en-US" sz="1400" b="1" i="1" dirty="0">
                <a:solidFill>
                  <a:srgbClr val="00B0F0"/>
                </a:solidFill>
                <a:latin typeface="Times New Roman" panose="02020603050405020304" pitchFamily="18" charset="0"/>
                <a:cs typeface="Times New Roman" panose="02020603050405020304" pitchFamily="18" charset="0"/>
              </a:rPr>
              <a:t>Sparkling Romance - A Bottle Of Premium Champagne Accompanied By A Selection Of Handcrafted Chocolates (£60 Per Couple).</a:t>
            </a:r>
          </a:p>
          <a:p>
            <a:r>
              <a:rPr lang="en-US" sz="1400" b="1" i="1" dirty="0">
                <a:solidFill>
                  <a:srgbClr val="00B0F0"/>
                </a:solidFill>
                <a:latin typeface="Times New Roman" panose="02020603050405020304" pitchFamily="18" charset="0"/>
                <a:cs typeface="Times New Roman" panose="02020603050405020304" pitchFamily="18" charset="0"/>
              </a:rPr>
              <a:t>Love Potion - A Romantic Cocktail Created Exclusively For Valentine's Day, Featuring A Blend Of Passion Fruit, Prosecco, And A Hint Of Rosewater (£12 Per Cocktail).</a:t>
            </a:r>
          </a:p>
          <a:p>
            <a:r>
              <a:rPr lang="en-US" sz="1400" b="1" i="1" dirty="0">
                <a:solidFill>
                  <a:srgbClr val="00B0F0"/>
                </a:solidFill>
                <a:latin typeface="Times New Roman" panose="02020603050405020304" pitchFamily="18" charset="0"/>
                <a:cs typeface="Times New Roman" panose="02020603050405020304" pitchFamily="18" charset="0"/>
              </a:rPr>
              <a:t>Allergens And Dietary Requirements Please Inform Our Staff Of Any Specific Dietary Requirements Or Allergies, And We Will Gladly Accommodate Your Needs. A Detailed Allergens Statement And Vegetarian/Vegan Symbol Can Be Found In Our Menu Legend.</a:t>
            </a:r>
          </a:p>
          <a:p>
            <a:r>
              <a:rPr lang="en-US" sz="1400" b="1" i="1" dirty="0">
                <a:latin typeface="Times New Roman" panose="02020603050405020304" pitchFamily="18" charset="0"/>
                <a:cs typeface="Times New Roman" panose="02020603050405020304" pitchFamily="18" charset="0"/>
              </a:rPr>
              <a:t>Menu Legend: </a:t>
            </a:r>
          </a:p>
          <a:p>
            <a:r>
              <a:rPr lang="en-US" sz="1400" dirty="0">
                <a:solidFill>
                  <a:srgbClr val="00B0F0"/>
                </a:solidFill>
                <a:latin typeface="Times New Roman" panose="02020603050405020304" pitchFamily="18" charset="0"/>
                <a:cs typeface="Times New Roman" panose="02020603050405020304" pitchFamily="18" charset="0"/>
              </a:rPr>
              <a:t>(V) - Vegetarian </a:t>
            </a:r>
          </a:p>
          <a:p>
            <a:r>
              <a:rPr lang="en-US" sz="1400" dirty="0">
                <a:solidFill>
                  <a:srgbClr val="00B0F0"/>
                </a:solidFill>
                <a:latin typeface="Times New Roman" panose="02020603050405020304" pitchFamily="18" charset="0"/>
                <a:cs typeface="Times New Roman" panose="02020603050405020304" pitchFamily="18" charset="0"/>
              </a:rPr>
              <a:t>(VE) - Vegan</a:t>
            </a:r>
          </a:p>
          <a:p>
            <a:endParaRPr lang="en-US" sz="1400" dirty="0">
              <a:solidFill>
                <a:srgbClr val="00B0F0"/>
              </a:solidFill>
              <a:latin typeface="Times New Roman" panose="02020603050405020304" pitchFamily="18" charset="0"/>
              <a:cs typeface="Times New Roman" panose="02020603050405020304" pitchFamily="18" charset="0"/>
            </a:endParaRPr>
          </a:p>
        </p:txBody>
      </p:sp>
      <p:pic>
        <p:nvPicPr>
          <p:cNvPr id="27" name="Picture Placeholder 26"/>
          <p:cNvPicPr>
            <a:picLocks noGrp="1" noChangeAspect="1"/>
          </p:cNvPicPr>
          <p:nvPr>
            <p:ph type="pic" idx="22"/>
          </p:nvPr>
        </p:nvPicPr>
        <p:blipFill>
          <a:blip r:embed="rId2">
            <a:extLst>
              <a:ext uri="{28A0092B-C50C-407E-A947-70E740481C1C}">
                <a14:useLocalDpi xmlns:a14="http://schemas.microsoft.com/office/drawing/2010/main" val="0"/>
              </a:ext>
            </a:extLst>
          </a:blip>
          <a:srcRect t="41043" b="41043"/>
          <a:stretch>
            <a:fillRect/>
          </a:stretch>
        </p:blipFill>
        <p:spPr>
          <a:xfrm>
            <a:off x="0" y="3874309"/>
            <a:ext cx="4045148" cy="2983690"/>
          </a:xfrm>
        </p:spPr>
      </p:pic>
      <p:sp>
        <p:nvSpPr>
          <p:cNvPr id="18" name="Text Placeholder 17"/>
          <p:cNvSpPr>
            <a:spLocks noGrp="1"/>
          </p:cNvSpPr>
          <p:nvPr>
            <p:ph type="body" sz="half" idx="20"/>
          </p:nvPr>
        </p:nvSpPr>
        <p:spPr>
          <a:xfrm>
            <a:off x="8023539" y="4584879"/>
            <a:ext cx="4168462" cy="2273122"/>
          </a:xfrm>
        </p:spPr>
        <p:txBody>
          <a:bodyPr>
            <a:normAutofit lnSpcReduction="10000"/>
          </a:bodyPr>
          <a:lstStyle/>
          <a:p>
            <a:r>
              <a:rPr lang="en-US" b="1" dirty="0">
                <a:latin typeface="Times New Roman" panose="02020603050405020304" pitchFamily="18" charset="0"/>
                <a:cs typeface="Times New Roman" panose="02020603050405020304" pitchFamily="18" charset="0"/>
              </a:rPr>
              <a:t>We Look Forward To Welcoming You And Your Loved One To Hotel Trinity For An Enchanting Valentine's Day Celebration. Reserve Your Table Today For An Unforgettable Dining Experience.</a:t>
            </a:r>
          </a:p>
          <a:p>
            <a:r>
              <a:rPr lang="en-US" b="1" dirty="0">
                <a:latin typeface="Times New Roman" panose="02020603050405020304" pitchFamily="18" charset="0"/>
                <a:cs typeface="Times New Roman" panose="02020603050405020304" pitchFamily="18" charset="0"/>
              </a:rPr>
              <a:t>For Bookings And Inquiries, Please Contact: </a:t>
            </a:r>
          </a:p>
          <a:p>
            <a:r>
              <a:rPr lang="en-US" b="1" i="1" dirty="0">
                <a:latin typeface="Times New Roman" panose="02020603050405020304" pitchFamily="18" charset="0"/>
                <a:cs typeface="Times New Roman" panose="02020603050405020304" pitchFamily="18" charset="0"/>
              </a:rPr>
              <a:t>Hotel Trinity Address: </a:t>
            </a:r>
            <a:r>
              <a:rPr lang="en-US" b="1" i="1" dirty="0">
                <a:solidFill>
                  <a:srgbClr val="FFFF00"/>
                </a:solidFill>
              </a:rPr>
              <a:t>123 Main Street, City Centre, London, UK</a:t>
            </a:r>
            <a:r>
              <a:rPr lang="en-US" b="1" i="1" dirty="0">
                <a:solidFill>
                  <a:srgbClr val="FFFF00"/>
                </a:solidFill>
                <a:latin typeface="Times New Roman" panose="02020603050405020304" pitchFamily="18" charset="0"/>
                <a:cs typeface="Times New Roman" panose="02020603050405020304" pitchFamily="18" charset="0"/>
              </a:rPr>
              <a:t> </a:t>
            </a:r>
          </a:p>
          <a:p>
            <a:r>
              <a:rPr lang="en-US" b="1" i="1" dirty="0">
                <a:latin typeface="Times New Roman" panose="02020603050405020304" pitchFamily="18" charset="0"/>
                <a:cs typeface="Times New Roman" panose="02020603050405020304" pitchFamily="18" charset="0"/>
              </a:rPr>
              <a:t>Phone: </a:t>
            </a:r>
            <a:r>
              <a:rPr lang="en-US" b="1" i="1" dirty="0">
                <a:solidFill>
                  <a:srgbClr val="FFFF00"/>
                </a:solidFill>
              </a:rPr>
              <a:t>+44 123 456 7890</a:t>
            </a:r>
            <a:r>
              <a:rPr lang="en-US" b="1" i="1" dirty="0">
                <a:solidFill>
                  <a:srgbClr val="FFFF00"/>
                </a:solidFill>
                <a:latin typeface="Times New Roman" panose="02020603050405020304" pitchFamily="18" charset="0"/>
                <a:cs typeface="Times New Roman" panose="02020603050405020304" pitchFamily="18" charset="0"/>
              </a:rPr>
              <a:t> </a:t>
            </a:r>
          </a:p>
          <a:p>
            <a:r>
              <a:rPr lang="en-US" b="1" i="1" dirty="0">
                <a:latin typeface="Times New Roman" panose="02020603050405020304" pitchFamily="18" charset="0"/>
                <a:cs typeface="Times New Roman" panose="02020603050405020304" pitchFamily="18" charset="0"/>
              </a:rPr>
              <a:t>Website: </a:t>
            </a:r>
            <a:r>
              <a:rPr lang="en-US" b="1" i="1" u="sng" dirty="0">
                <a:hlinkClick r:id="rId3"/>
              </a:rPr>
              <a:t>www.hoteltrinity.com</a:t>
            </a:r>
            <a:endParaRPr lang="en-US" b="1" i="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26" name="Picture Placeholder 25"/>
          <p:cNvPicPr>
            <a:picLocks noGrp="1" noChangeAspect="1"/>
          </p:cNvPicPr>
          <p:nvPr>
            <p:ph type="pic" idx="21"/>
          </p:nvPr>
        </p:nvPicPr>
        <p:blipFill>
          <a:blip r:embed="rId4">
            <a:extLst>
              <a:ext uri="{28A0092B-C50C-407E-A947-70E740481C1C}">
                <a14:useLocalDpi xmlns:a14="http://schemas.microsoft.com/office/drawing/2010/main" val="0"/>
              </a:ext>
            </a:extLst>
          </a:blip>
          <a:srcRect t="41406" b="41406"/>
          <a:stretch>
            <a:fillRect/>
          </a:stretch>
        </p:blipFill>
        <p:spPr bwMode="auto">
          <a:xfrm>
            <a:off x="-1" y="15025"/>
            <a:ext cx="3986553" cy="2762206"/>
          </a:xfrm>
          <a:prstGeom prst="rect">
            <a:avLst/>
          </a:prstGeom>
          <a:noFill/>
          <a:extLst>
            <a:ext uri="{909E8E84-426E-40DD-AFC4-6F175D3DCCD1}">
              <a14:hiddenFill xmlns:a14="http://schemas.microsoft.com/office/drawing/2010/main">
                <a:solidFill>
                  <a:srgbClr val="FFFFFF"/>
                </a:solidFill>
              </a14:hiddenFill>
            </a:ext>
          </a:extLst>
        </p:spPr>
      </p:pic>
      <p:sp>
        <p:nvSpPr>
          <p:cNvPr id="25" name="AutoShape 10" descr="31,495,000+ Food Stock Photos, Pictures &amp; Royalty-Free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709384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Subtitle 14"/>
          <p:cNvSpPr>
            <a:spLocks noGrp="1"/>
          </p:cNvSpPr>
          <p:nvPr>
            <p:ph type="subTitle" idx="1"/>
          </p:nvPr>
        </p:nvSpPr>
        <p:spPr>
          <a:xfrm>
            <a:off x="714375" y="0"/>
            <a:ext cx="11477625" cy="7119938"/>
          </a:xfrm>
        </p:spPr>
        <p:txBody>
          <a:bodyPr>
            <a:normAutofit fontScale="32500" lnSpcReduction="20000"/>
          </a:bodyPr>
          <a:lstStyle/>
          <a:p>
            <a:pPr algn="ctr"/>
            <a:r>
              <a:rPr lang="en-US" sz="9600" b="1" u="sng" dirty="0">
                <a:latin typeface="Times New Roman" panose="02020603050405020304" pitchFamily="18" charset="0"/>
                <a:cs typeface="Times New Roman" panose="02020603050405020304" pitchFamily="18" charset="0"/>
              </a:rPr>
              <a:t>Works Cited</a:t>
            </a:r>
          </a:p>
          <a:p>
            <a:r>
              <a:rPr lang="en-US" sz="7400" b="1" u="sng" dirty="0">
                <a:solidFill>
                  <a:srgbClr val="FFFF00"/>
                </a:solidFill>
                <a:latin typeface="Times New Roman" panose="02020603050405020304" pitchFamily="18" charset="0"/>
                <a:cs typeface="Times New Roman" panose="02020603050405020304" pitchFamily="18" charset="0"/>
              </a:rPr>
              <a:t>“Food Pics - Google Search.” Google.com, 2021, www.google.com/</a:t>
            </a:r>
            <a:r>
              <a:rPr lang="en-US" sz="7400" b="1" u="sng" dirty="0" err="1">
                <a:solidFill>
                  <a:srgbClr val="FFFF00"/>
                </a:solidFill>
                <a:latin typeface="Times New Roman" panose="02020603050405020304" pitchFamily="18" charset="0"/>
                <a:cs typeface="Times New Roman" panose="02020603050405020304" pitchFamily="18" charset="0"/>
              </a:rPr>
              <a:t>search?q</a:t>
            </a:r>
            <a:r>
              <a:rPr lang="en-US" sz="7400" b="1" u="sng" dirty="0">
                <a:solidFill>
                  <a:srgbClr val="FFFF00"/>
                </a:solidFill>
                <a:latin typeface="Times New Roman" panose="02020603050405020304" pitchFamily="18" charset="0"/>
                <a:cs typeface="Times New Roman" panose="02020603050405020304" pitchFamily="18" charset="0"/>
              </a:rPr>
              <a:t>=</a:t>
            </a:r>
            <a:r>
              <a:rPr lang="en-US" sz="7400" b="1" u="sng" dirty="0" err="1">
                <a:solidFill>
                  <a:srgbClr val="FFFF00"/>
                </a:solidFill>
                <a:latin typeface="Times New Roman" panose="02020603050405020304" pitchFamily="18" charset="0"/>
                <a:cs typeface="Times New Roman" panose="02020603050405020304" pitchFamily="18" charset="0"/>
              </a:rPr>
              <a:t>food+pics&amp;oq</a:t>
            </a:r>
            <a:r>
              <a:rPr lang="en-US" sz="7400" b="1" u="sng" dirty="0">
                <a:solidFill>
                  <a:srgbClr val="FFFF00"/>
                </a:solidFill>
                <a:latin typeface="Times New Roman" panose="02020603050405020304" pitchFamily="18" charset="0"/>
                <a:cs typeface="Times New Roman" panose="02020603050405020304" pitchFamily="18" charset="0"/>
              </a:rPr>
              <a:t>=</a:t>
            </a:r>
            <a:r>
              <a:rPr lang="en-US" sz="7400" b="1" u="sng" dirty="0" err="1">
                <a:solidFill>
                  <a:srgbClr val="FFFF00"/>
                </a:solidFill>
                <a:latin typeface="Times New Roman" panose="02020603050405020304" pitchFamily="18" charset="0"/>
                <a:cs typeface="Times New Roman" panose="02020603050405020304" pitchFamily="18" charset="0"/>
              </a:rPr>
              <a:t>food+pics&amp;aqs</a:t>
            </a:r>
            <a:r>
              <a:rPr lang="en-US" sz="7400" b="1" u="sng" dirty="0">
                <a:solidFill>
                  <a:srgbClr val="FFFF00"/>
                </a:solidFill>
                <a:latin typeface="Times New Roman" panose="02020603050405020304" pitchFamily="18" charset="0"/>
                <a:cs typeface="Times New Roman" panose="02020603050405020304" pitchFamily="18" charset="0"/>
              </a:rPr>
              <a:t>=chrome..69i57j0i512l9.5242j0j7&amp;sourceid=</a:t>
            </a:r>
            <a:r>
              <a:rPr lang="en-US" sz="7400" b="1" u="sng" dirty="0" err="1">
                <a:solidFill>
                  <a:srgbClr val="FFFF00"/>
                </a:solidFill>
                <a:latin typeface="Times New Roman" panose="02020603050405020304" pitchFamily="18" charset="0"/>
                <a:cs typeface="Times New Roman" panose="02020603050405020304" pitchFamily="18" charset="0"/>
              </a:rPr>
              <a:t>chrome&amp;ie</a:t>
            </a:r>
            <a:r>
              <a:rPr lang="en-US" sz="7400" b="1" u="sng" dirty="0">
                <a:solidFill>
                  <a:srgbClr val="FFFF00"/>
                </a:solidFill>
                <a:latin typeface="Times New Roman" panose="02020603050405020304" pitchFamily="18" charset="0"/>
                <a:cs typeface="Times New Roman" panose="02020603050405020304" pitchFamily="18" charset="0"/>
              </a:rPr>
              <a:t>=UTF-8#imgrc=3wey7tqeeVfPIM. Accessed 15 May 2023.</a:t>
            </a:r>
          </a:p>
          <a:p>
            <a:r>
              <a:rPr lang="en-US" sz="7400" b="1" u="sng" dirty="0">
                <a:solidFill>
                  <a:srgbClr val="FFFF00"/>
                </a:solidFill>
                <a:latin typeface="Times New Roman" panose="02020603050405020304" pitchFamily="18" charset="0"/>
                <a:cs typeface="Times New Roman" panose="02020603050405020304" pitchFamily="18" charset="0"/>
              </a:rPr>
              <a:t>Nast, Condé. “Valentines Day Recipes &amp; Menu Ideas 2023.” Epicurious, 2023, </a:t>
            </a:r>
            <a:r>
              <a:rPr lang="en-US" sz="7400" b="1" u="sng" dirty="0">
                <a:solidFill>
                  <a:srgbClr val="FFFF00"/>
                </a:solidFill>
                <a:latin typeface="Times New Roman" panose="02020603050405020304" pitchFamily="18" charset="0"/>
                <a:cs typeface="Times New Roman" panose="02020603050405020304" pitchFamily="18" charset="0"/>
                <a:hlinkClick r:id="rId3"/>
              </a:rPr>
              <a:t>www.epicurious.com/occasion/valentines-day. Accessed 15 May 2023</a:t>
            </a:r>
            <a:r>
              <a:rPr lang="en-US" sz="7400" b="1" u="sng" dirty="0">
                <a:solidFill>
                  <a:srgbClr val="FFFF00"/>
                </a:solidFill>
                <a:latin typeface="Times New Roman" panose="02020603050405020304" pitchFamily="18" charset="0"/>
                <a:cs typeface="Times New Roman" panose="02020603050405020304" pitchFamily="18" charset="0"/>
              </a:rPr>
              <a:t>.</a:t>
            </a:r>
          </a:p>
          <a:p>
            <a:r>
              <a:rPr lang="en-US" sz="7400" b="1" u="sng" dirty="0">
                <a:solidFill>
                  <a:srgbClr val="FFFF00"/>
                </a:solidFill>
                <a:latin typeface="Times New Roman" panose="02020603050405020304" pitchFamily="18" charset="0"/>
                <a:cs typeface="Times New Roman" panose="02020603050405020304" pitchFamily="18" charset="0"/>
              </a:rPr>
              <a:t>“Customize 8,077+ Menus Templates Online - </a:t>
            </a:r>
            <a:r>
              <a:rPr lang="en-US" sz="7400" b="1" u="sng" dirty="0" err="1">
                <a:solidFill>
                  <a:srgbClr val="FFFF00"/>
                </a:solidFill>
                <a:latin typeface="Times New Roman" panose="02020603050405020304" pitchFamily="18" charset="0"/>
                <a:cs typeface="Times New Roman" panose="02020603050405020304" pitchFamily="18" charset="0"/>
              </a:rPr>
              <a:t>Canva</a:t>
            </a:r>
            <a:r>
              <a:rPr lang="en-US" sz="7400" b="1" u="sng" dirty="0">
                <a:solidFill>
                  <a:srgbClr val="FFFF00"/>
                </a:solidFill>
                <a:latin typeface="Times New Roman" panose="02020603050405020304" pitchFamily="18" charset="0"/>
                <a:cs typeface="Times New Roman" panose="02020603050405020304" pitchFamily="18" charset="0"/>
              </a:rPr>
              <a:t>.” </a:t>
            </a:r>
            <a:r>
              <a:rPr lang="en-US" sz="7400" b="1" u="sng" dirty="0" err="1">
                <a:solidFill>
                  <a:srgbClr val="FFFF00"/>
                </a:solidFill>
                <a:latin typeface="Times New Roman" panose="02020603050405020304" pitchFamily="18" charset="0"/>
                <a:cs typeface="Times New Roman" panose="02020603050405020304" pitchFamily="18" charset="0"/>
              </a:rPr>
              <a:t>Canva</a:t>
            </a:r>
            <a:r>
              <a:rPr lang="en-US" sz="7400" b="1" u="sng" dirty="0">
                <a:solidFill>
                  <a:srgbClr val="FFFF00"/>
                </a:solidFill>
                <a:latin typeface="Times New Roman" panose="02020603050405020304" pitchFamily="18" charset="0"/>
                <a:cs typeface="Times New Roman" panose="02020603050405020304" pitchFamily="18" charset="0"/>
              </a:rPr>
              <a:t>, 2023, www.canva.com/menus/templates/. Accessed 15 May 2023.</a:t>
            </a:r>
          </a:p>
          <a:p>
            <a:r>
              <a:rPr lang="en-US" sz="7400" b="1" u="sng" dirty="0" err="1">
                <a:solidFill>
                  <a:srgbClr val="FFFF00"/>
                </a:solidFill>
                <a:latin typeface="Times New Roman" panose="02020603050405020304" pitchFamily="18" charset="0"/>
                <a:cs typeface="Times New Roman" panose="02020603050405020304" pitchFamily="18" charset="0"/>
              </a:rPr>
              <a:t>kstoehr</a:t>
            </a:r>
            <a:r>
              <a:rPr lang="en-US" sz="7400" b="1" u="sng" dirty="0">
                <a:solidFill>
                  <a:srgbClr val="FFFF00"/>
                </a:solidFill>
                <a:latin typeface="Times New Roman" panose="02020603050405020304" pitchFamily="18" charset="0"/>
                <a:cs typeface="Times New Roman" panose="02020603050405020304" pitchFamily="18" charset="0"/>
              </a:rPr>
              <a:t>. “7 Essential Steps to Menu Development | </a:t>
            </a:r>
            <a:r>
              <a:rPr lang="en-US" sz="7400" b="1" u="sng" dirty="0" err="1">
                <a:solidFill>
                  <a:srgbClr val="FFFF00"/>
                </a:solidFill>
                <a:latin typeface="Times New Roman" panose="02020603050405020304" pitchFamily="18" charset="0"/>
                <a:cs typeface="Times New Roman" panose="02020603050405020304" pitchFamily="18" charset="0"/>
              </a:rPr>
              <a:t>Catersource</a:t>
            </a:r>
            <a:r>
              <a:rPr lang="en-US" sz="7400" b="1" u="sng" dirty="0">
                <a:solidFill>
                  <a:srgbClr val="FFFF00"/>
                </a:solidFill>
                <a:latin typeface="Times New Roman" panose="02020603050405020304" pitchFamily="18" charset="0"/>
                <a:cs typeface="Times New Roman" panose="02020603050405020304" pitchFamily="18" charset="0"/>
              </a:rPr>
              <a:t>.” Catersource.com, 5 Jan. 2020, www.catersource.com/food-beverage/7-essential-steps-menu-development. Accessed 15 May 2023.</a:t>
            </a:r>
          </a:p>
          <a:p>
            <a:r>
              <a:rPr lang="en-US" sz="7400" b="1" u="sng" dirty="0">
                <a:solidFill>
                  <a:srgbClr val="FFFF00"/>
                </a:solidFill>
                <a:latin typeface="Times New Roman" panose="02020603050405020304" pitchFamily="18" charset="0"/>
                <a:cs typeface="Times New Roman" panose="02020603050405020304" pitchFamily="18" charset="0"/>
              </a:rPr>
              <a:t>Egan, Beth. “Chapter 4 – Menus.” Unizin.org, Affordable Course Transformation: The Pennsylvania State University, 2014, psu.pb.unizin.org/hmd329/chapter/ch4/. Accessed 15 May 2023.</a:t>
            </a:r>
            <a:endParaRPr lang="ro-RO" sz="7400" b="1" u="sng" dirty="0">
              <a:solidFill>
                <a:srgbClr val="FFFF00"/>
              </a:solidFill>
              <a:latin typeface="Times New Roman" panose="02020603050405020304" pitchFamily="18" charset="0"/>
              <a:cs typeface="Times New Roman" panose="02020603050405020304" pitchFamily="18" charset="0"/>
            </a:endParaRPr>
          </a:p>
          <a:p>
            <a:r>
              <a:rPr lang="ro-RO" sz="7400" b="1" u="sng" dirty="0">
                <a:solidFill>
                  <a:srgbClr val="FFFF00"/>
                </a:solidFill>
                <a:latin typeface="Times New Roman" panose="02020603050405020304" pitchFamily="18" charset="0"/>
                <a:cs typeface="Times New Roman" panose="02020603050405020304" pitchFamily="18" charset="0"/>
              </a:rPr>
              <a:t>Student </a:t>
            </a:r>
            <a:r>
              <a:rPr lang="ro-RO" sz="7400" b="1" u="sng" dirty="0" err="1">
                <a:solidFill>
                  <a:srgbClr val="FFFF00"/>
                </a:solidFill>
                <a:latin typeface="Times New Roman" panose="02020603050405020304" pitchFamily="18" charset="0"/>
                <a:cs typeface="Times New Roman" panose="02020603050405020304" pitchFamily="18" charset="0"/>
              </a:rPr>
              <a:t>name:Iuliana</a:t>
            </a:r>
            <a:r>
              <a:rPr lang="ro-RO" sz="7400" b="1" u="sng" dirty="0">
                <a:solidFill>
                  <a:srgbClr val="FFFF00"/>
                </a:solidFill>
                <a:latin typeface="Times New Roman" panose="02020603050405020304" pitchFamily="18" charset="0"/>
                <a:cs typeface="Times New Roman" panose="02020603050405020304" pitchFamily="18" charset="0"/>
              </a:rPr>
              <a:t> G Vasile </a:t>
            </a:r>
          </a:p>
          <a:p>
            <a:r>
              <a:rPr lang="ro-RO" sz="7400" b="1" u="sng" dirty="0">
                <a:solidFill>
                  <a:srgbClr val="FFFF00"/>
                </a:solidFill>
                <a:latin typeface="Times New Roman" panose="02020603050405020304" pitchFamily="18" charset="0"/>
                <a:cs typeface="Times New Roman" panose="02020603050405020304" pitchFamily="18" charset="0"/>
              </a:rPr>
              <a:t>Student number:2022387</a:t>
            </a:r>
          </a:p>
          <a:p>
            <a:r>
              <a:rPr lang="ro-RO" sz="7400" b="1" u="sng" dirty="0" err="1">
                <a:solidFill>
                  <a:srgbClr val="FFFF00"/>
                </a:solidFill>
                <a:latin typeface="Times New Roman" panose="02020603050405020304" pitchFamily="18" charset="0"/>
                <a:cs typeface="Times New Roman" panose="02020603050405020304" pitchFamily="18" charset="0"/>
              </a:rPr>
              <a:t>Lecturer:Ffion</a:t>
            </a:r>
            <a:r>
              <a:rPr lang="ro-RO" sz="7400" b="1" u="sng" dirty="0">
                <a:solidFill>
                  <a:srgbClr val="FFFF00"/>
                </a:solidFill>
                <a:latin typeface="Times New Roman" panose="02020603050405020304" pitchFamily="18" charset="0"/>
                <a:cs typeface="Times New Roman" panose="02020603050405020304" pitchFamily="18" charset="0"/>
              </a:rPr>
              <a:t> </a:t>
            </a:r>
            <a:r>
              <a:rPr lang="ro-RO" sz="7400" b="1" u="sng" dirty="0" err="1">
                <a:solidFill>
                  <a:srgbClr val="FFFF00"/>
                </a:solidFill>
                <a:latin typeface="Times New Roman" panose="02020603050405020304" pitchFamily="18" charset="0"/>
                <a:cs typeface="Times New Roman" panose="02020603050405020304" pitchFamily="18" charset="0"/>
              </a:rPr>
              <a:t>Cumberpatch</a:t>
            </a:r>
            <a:r>
              <a:rPr lang="ro-RO" sz="7400" b="1" u="sng" dirty="0">
                <a:solidFill>
                  <a:srgbClr val="FFFF00"/>
                </a:solidFill>
                <a:latin typeface="Times New Roman" panose="02020603050405020304" pitchFamily="18" charset="0"/>
                <a:cs typeface="Times New Roman" panose="02020603050405020304" pitchFamily="18" charset="0"/>
              </a:rPr>
              <a:t> </a:t>
            </a:r>
          </a:p>
          <a:p>
            <a:r>
              <a:rPr lang="ro-RO" sz="7400" b="1" u="sng" dirty="0" err="1">
                <a:solidFill>
                  <a:srgbClr val="FFFF00"/>
                </a:solidFill>
                <a:latin typeface="Times New Roman" panose="02020603050405020304" pitchFamily="18" charset="0"/>
                <a:cs typeface="Times New Roman" panose="02020603050405020304" pitchFamily="18" charset="0"/>
              </a:rPr>
              <a:t>Module:Food</a:t>
            </a:r>
            <a:r>
              <a:rPr lang="ro-RO" sz="7400" b="1" u="sng" dirty="0">
                <a:solidFill>
                  <a:srgbClr val="FFFF00"/>
                </a:solidFill>
                <a:latin typeface="Times New Roman" panose="02020603050405020304" pitchFamily="18" charset="0"/>
                <a:cs typeface="Times New Roman" panose="02020603050405020304" pitchFamily="18" charset="0"/>
              </a:rPr>
              <a:t> &amp;</a:t>
            </a:r>
            <a:r>
              <a:rPr lang="ro-RO" sz="7400" b="1" u="sng" dirty="0" err="1">
                <a:solidFill>
                  <a:srgbClr val="FFFF00"/>
                </a:solidFill>
                <a:latin typeface="Times New Roman" panose="02020603050405020304" pitchFamily="18" charset="0"/>
                <a:cs typeface="Times New Roman" panose="02020603050405020304" pitchFamily="18" charset="0"/>
              </a:rPr>
              <a:t>Berverage</a:t>
            </a:r>
            <a:r>
              <a:rPr lang="ro-RO" sz="7400" b="1" u="sng" dirty="0">
                <a:solidFill>
                  <a:srgbClr val="FFFF00"/>
                </a:solidFill>
                <a:latin typeface="Times New Roman" panose="02020603050405020304" pitchFamily="18" charset="0"/>
                <a:cs typeface="Times New Roman" panose="02020603050405020304" pitchFamily="18" charset="0"/>
              </a:rPr>
              <a:t> </a:t>
            </a:r>
            <a:r>
              <a:rPr lang="ro-RO" sz="7400" b="1" u="sng" dirty="0" err="1">
                <a:solidFill>
                  <a:srgbClr val="FFFF00"/>
                </a:solidFill>
                <a:latin typeface="Times New Roman" panose="02020603050405020304" pitchFamily="18" charset="0"/>
                <a:cs typeface="Times New Roman" panose="02020603050405020304" pitchFamily="18" charset="0"/>
              </a:rPr>
              <a:t>Operations</a:t>
            </a:r>
            <a:endParaRPr lang="en-US" sz="1400" b="1" u="sng" dirty="0"/>
          </a:p>
          <a:p>
            <a:endParaRPr lang="en-US" sz="1400" b="1" u="sng" dirty="0">
              <a:latin typeface="Times New Roman" panose="02020603050405020304" pitchFamily="18" charset="0"/>
              <a:cs typeface="Times New Roman" panose="02020603050405020304" pitchFamily="18" charset="0"/>
            </a:endParaRPr>
          </a:p>
          <a:p>
            <a:endParaRPr lang="en-US" sz="3200" b="1" u="sng" dirty="0"/>
          </a:p>
          <a:p>
            <a:r>
              <a:rPr lang="en-US" sz="3200" b="1" u="sng" dirty="0"/>
              <a:t>‌</a:t>
            </a:r>
          </a:p>
          <a:p>
            <a:endParaRPr lang="en-US" sz="3200" b="1"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054389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83</TotalTime>
  <Words>615</Words>
  <Application>Microsoft Office PowerPoint</Application>
  <PresentationFormat>Ecran lat</PresentationFormat>
  <Paragraphs>53</Paragraphs>
  <Slides>3</Slides>
  <Notes>0</Notes>
  <HiddenSlides>0</HiddenSlides>
  <MMClips>0</MMClips>
  <ScaleCrop>false</ScaleCrop>
  <HeadingPairs>
    <vt:vector size="4" baseType="variant">
      <vt:variant>
        <vt:lpstr>Temă</vt:lpstr>
      </vt:variant>
      <vt:variant>
        <vt:i4>1</vt:i4>
      </vt:variant>
      <vt:variant>
        <vt:lpstr>Titluri diapozitive</vt:lpstr>
      </vt:variant>
      <vt:variant>
        <vt:i4>3</vt:i4>
      </vt:variant>
    </vt:vector>
  </HeadingPairs>
  <TitlesOfParts>
    <vt:vector size="4" baseType="lpstr">
      <vt:lpstr>Vapor Trail</vt:lpstr>
      <vt:lpstr>Hotel Trinity - Valentine's Menu</vt:lpstr>
      <vt:lpstr>Valentine's Menu</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 - Valentine's Menu</dc:title>
  <dc:creator>Microsoft account</dc:creator>
  <cp:lastModifiedBy>Iuliana-Gabriela Vasile (2022387)</cp:lastModifiedBy>
  <cp:revision>11</cp:revision>
  <dcterms:created xsi:type="dcterms:W3CDTF">2023-05-15T18:49:22Z</dcterms:created>
  <dcterms:modified xsi:type="dcterms:W3CDTF">2023-05-17T16:02:43Z</dcterms:modified>
</cp:coreProperties>
</file>