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72" r:id="rId2"/>
    <p:sldId id="265" r:id="rId3"/>
    <p:sldId id="257" r:id="rId4"/>
    <p:sldId id="258" r:id="rId5"/>
    <p:sldId id="271" r:id="rId6"/>
    <p:sldId id="259" r:id="rId7"/>
    <p:sldId id="260" r:id="rId8"/>
    <p:sldId id="261" r:id="rId9"/>
    <p:sldId id="262" r:id="rId10"/>
    <p:sldId id="266" r:id="rId11"/>
    <p:sldId id="267" r:id="rId12"/>
    <p:sldId id="268" r:id="rId13"/>
    <p:sldId id="269" r:id="rId14"/>
    <p:sldId id="270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81139" autoAdjust="0"/>
  </p:normalViewPr>
  <p:slideViewPr>
    <p:cSldViewPr snapToGrid="0">
      <p:cViewPr varScale="1">
        <p:scale>
          <a:sx n="69" d="100"/>
          <a:sy n="69" d="100"/>
        </p:scale>
        <p:origin x="1094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FD09C-2D48-4988-8A33-C5D0D7E419C0}" type="datetimeFigureOut">
              <a:rPr lang="en-GB" smtClean="0"/>
              <a:pPr/>
              <a:t>26/02/2021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90D3C3-58BA-4EA8-B676-47A3DEA9D10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69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304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8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549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527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601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47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593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45D6A6-192F-4EAA-A4BC-1183C98D9D60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0D3C3-58BA-4EA8-B676-47A3DEA9D10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95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39455-1D0E-4D47-94C3-B7352E57F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8070" y="-3005483"/>
            <a:ext cx="10178322" cy="149213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997DB-FBED-3A41-B204-3ED822C22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  Student Name:  Asif khan</a:t>
            </a:r>
          </a:p>
          <a:p>
            <a:pPr marL="0" indent="0">
              <a:buNone/>
            </a:pPr>
            <a:r>
              <a:rPr lang="en-GB" b="1"/>
              <a:t>  Student I.D: 1808529</a:t>
            </a:r>
          </a:p>
          <a:p>
            <a:pPr marL="0" indent="0">
              <a:buNone/>
            </a:pPr>
            <a:r>
              <a:rPr lang="en-GB" b="1"/>
              <a:t>  Module: Living With Care:  The Older Person  (BMHP6009)</a:t>
            </a:r>
          </a:p>
          <a:p>
            <a:pPr marL="0" indent="0">
              <a:buNone/>
            </a:pPr>
            <a:r>
              <a:rPr lang="en-GB" b="1"/>
              <a:t>  Lecturer Name: Joanne Davies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090684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391022"/>
            <a:ext cx="10318418" cy="4394988"/>
          </a:xfrm>
        </p:spPr>
        <p:txBody>
          <a:bodyPr/>
          <a:lstStyle/>
          <a:p>
            <a:r>
              <a:rPr lang="en-US" sz="6600" dirty="0"/>
              <a:t>Care  plan for an elderly person</a:t>
            </a:r>
          </a:p>
        </p:txBody>
      </p:sp>
      <p:pic>
        <p:nvPicPr>
          <p:cNvPr id="4" name="Picture 3" descr="homecar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7154" y="3485071"/>
            <a:ext cx="7729269" cy="297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27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</a:t>
            </a:r>
            <a:r>
              <a:rPr lang="en-GB" b="1"/>
              <a:t>details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Name- Kevin Anderson, </a:t>
            </a:r>
            <a:r>
              <a:rPr lang="en-GB"/>
              <a:t>Age 67</a:t>
            </a:r>
          </a:p>
          <a:p>
            <a:pPr lvl="0"/>
            <a:r>
              <a:rPr lang="en-GB"/>
              <a:t>Religion- Christian </a:t>
            </a:r>
          </a:p>
          <a:p>
            <a:pPr lvl="0"/>
            <a:r>
              <a:rPr lang="en-GB"/>
              <a:t>Ethnicity- English </a:t>
            </a:r>
          </a:p>
          <a:p>
            <a:pPr lvl="0"/>
            <a:r>
              <a:rPr lang="en-GB"/>
              <a:t>Language Spoken- English </a:t>
            </a:r>
          </a:p>
          <a:p>
            <a:pPr lvl="0"/>
            <a:r>
              <a:rPr lang="en-GB"/>
              <a:t>Born- United Kingdom 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Lives in London, UK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Elderly patient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 patient </a:t>
            </a:r>
            <a:r>
              <a:rPr lang="en-GB"/>
              <a:t>who has diabetes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429000"/>
            <a:ext cx="4395788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Family / Advocacy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1" y="2286001"/>
            <a:ext cx="5217102" cy="4089141"/>
          </a:xfrm>
        </p:spPr>
        <p:txBody>
          <a:bodyPr/>
          <a:lstStyle/>
          <a:p>
            <a:pPr lvl="0"/>
            <a:r>
              <a:rPr lang="en-GB" dirty="0"/>
              <a:t>Five members in </a:t>
            </a:r>
            <a:r>
              <a:rPr lang="en-GB"/>
              <a:t>his family.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Close to a particular member, who is </a:t>
            </a:r>
            <a:r>
              <a:rPr lang="en-GB"/>
              <a:t>the granddaughter.</a:t>
            </a:r>
          </a:p>
          <a:p>
            <a:pPr lvl="0"/>
            <a:endParaRPr lang="en-GB"/>
          </a:p>
          <a:p>
            <a:pPr lvl="0"/>
            <a:r>
              <a:rPr lang="en-GB"/>
              <a:t>Also the granddaughter is a close,  ADVOCATE helping with daily activities and decision-making with the patient.</a:t>
            </a:r>
            <a:endParaRPr lang="en-GB" dirty="0"/>
          </a:p>
          <a:p>
            <a:pPr marL="0" indent="0">
              <a:buNone/>
            </a:pPr>
            <a:r>
              <a:rPr lang="en-GB"/>
              <a:t>   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325" y="3453304"/>
            <a:ext cx="4555413" cy="2921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7482882" y="6488668"/>
            <a:ext cx="13240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(Ezell, 2000)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20319-2D3E-AC4F-9786-4280CD441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EMERGENCY CONTACT/ NEXT OF KIN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DB32-B5A4-104D-BB4C-B3831DF98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101995"/>
            <a:ext cx="10178322" cy="3593591"/>
          </a:xfrm>
        </p:spPr>
        <p:txBody>
          <a:bodyPr/>
          <a:lstStyle/>
          <a:p>
            <a:r>
              <a:rPr lang="en-GB"/>
              <a:t>KIRSTY ANDERSON (GRANDDAUGHTER) 56 UXBRIDGE ROAD, LONDON W5 5BD. Home Number 0208 772 3745 / Mobile 07678245189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DAVID ANDERSON (SON) 70 WOODLANDS ROAD, LONDON D9 7HD. Home Number 0208 756 7676 / Mobile 07768976758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171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and Medication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5682" y="1406583"/>
            <a:ext cx="5650057" cy="399452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Suffering </a:t>
            </a:r>
            <a:r>
              <a:rPr lang="en-GB"/>
              <a:t>from diabetes.</a:t>
            </a:r>
            <a:endParaRPr lang="en-GB" dirty="0"/>
          </a:p>
          <a:p>
            <a:pPr lvl="0"/>
            <a:r>
              <a:rPr lang="en-GB" dirty="0"/>
              <a:t>The eyesight is decreasing </a:t>
            </a:r>
            <a:r>
              <a:rPr lang="en-GB" dirty="0">
                <a:solidFill>
                  <a:schemeClr val="tx1"/>
                </a:solidFill>
              </a:rPr>
              <a:t>(Miyamoto </a:t>
            </a:r>
            <a:r>
              <a:rPr lang="en-GB" i="1" dirty="0">
                <a:solidFill>
                  <a:schemeClr val="tx1"/>
                </a:solidFill>
              </a:rPr>
              <a:t>et al., </a:t>
            </a:r>
            <a:r>
              <a:rPr lang="en-GB" dirty="0">
                <a:solidFill>
                  <a:schemeClr val="tx1"/>
                </a:solidFill>
              </a:rPr>
              <a:t>2018)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Nerve is </a:t>
            </a:r>
            <a:r>
              <a:rPr lang="en-GB"/>
              <a:t>also affected.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/>
              <a:t>Mental </a:t>
            </a:r>
            <a:r>
              <a:rPr lang="en-GB" dirty="0"/>
              <a:t>health </a:t>
            </a:r>
            <a:r>
              <a:rPr lang="en-GB"/>
              <a:t>is good.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Metformin is used as medicine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Jannoo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i="1" dirty="0">
                <a:solidFill>
                  <a:schemeClr val="tx1"/>
                </a:solidFill>
              </a:rPr>
              <a:t>et al., </a:t>
            </a:r>
            <a:r>
              <a:rPr lang="en-GB" dirty="0">
                <a:solidFill>
                  <a:schemeClr val="tx1"/>
                </a:solidFill>
              </a:rPr>
              <a:t>2017)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A proper </a:t>
            </a:r>
            <a:r>
              <a:rPr lang="en-GB"/>
              <a:t>diet is put in place.</a:t>
            </a:r>
            <a:endParaRPr lang="en-GB" dirty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907" y="2159876"/>
            <a:ext cx="4484117" cy="2609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10800000" flipV="1">
            <a:off x="7145908" y="5542035"/>
            <a:ext cx="3710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Jialal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529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Mobility and Sensory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9792" y="1276067"/>
            <a:ext cx="6186352" cy="455152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The patient can move legs and hands (Mueller, </a:t>
            </a:r>
            <a:r>
              <a:rPr lang="en-GB"/>
              <a:t>2020).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uses sticks </a:t>
            </a:r>
            <a:r>
              <a:rPr lang="en-GB"/>
              <a:t>for walking.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does not have </a:t>
            </a:r>
            <a:r>
              <a:rPr lang="en-GB"/>
              <a:t>hearing issues.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The </a:t>
            </a:r>
            <a:r>
              <a:rPr lang="en-GB"/>
              <a:t>patient has a sight/vision impairment.                  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Hazy sight in looking at smaller letters and in distance (Tseng, Chong </a:t>
            </a:r>
            <a:r>
              <a:rPr lang="en-GB"/>
              <a:t>and Sheu., 2021).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He does </a:t>
            </a:r>
            <a:r>
              <a:rPr lang="en-GB"/>
              <a:t>not have hearing aids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436" y="1538945"/>
            <a:ext cx="3162300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7793181" y="4504173"/>
            <a:ext cx="27809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(Mueller,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881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Cognitive and Diet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0609" y="1317010"/>
            <a:ext cx="5990811" cy="5158605"/>
          </a:xfrm>
        </p:spPr>
        <p:txBody>
          <a:bodyPr/>
          <a:lstStyle/>
          <a:p>
            <a:pPr lvl="0"/>
            <a:r>
              <a:rPr lang="en-GB" dirty="0"/>
              <a:t>Does not have memory issues.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He has control over long and short term memory (</a:t>
            </a:r>
            <a:r>
              <a:rPr lang="en-GB" dirty="0" err="1"/>
              <a:t>Simó</a:t>
            </a:r>
            <a:r>
              <a:rPr lang="en-GB" i="1" dirty="0"/>
              <a:t> et al., </a:t>
            </a:r>
            <a:r>
              <a:rPr lang="en-GB" dirty="0"/>
              <a:t>2017).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Confused on making decision.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Requirement for maintaining proper diet     (</a:t>
            </a:r>
            <a:r>
              <a:rPr lang="en-GB" dirty="0" err="1"/>
              <a:t>Syahputra</a:t>
            </a:r>
            <a:r>
              <a:rPr lang="en-GB" dirty="0"/>
              <a:t> </a:t>
            </a:r>
            <a:r>
              <a:rPr lang="en-GB" i="1" dirty="0"/>
              <a:t>et al., </a:t>
            </a:r>
            <a:r>
              <a:rPr lang="en-GB" dirty="0"/>
              <a:t>2017).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(</a:t>
            </a:r>
            <a:r>
              <a:rPr lang="en-GB" dirty="0" err="1"/>
              <a:t>Syahputra</a:t>
            </a:r>
            <a:r>
              <a:rPr lang="en-GB" dirty="0"/>
              <a:t> et al. 2017)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421" y="1076444"/>
            <a:ext cx="4321636" cy="223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6948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804970"/>
          </a:xfrm>
        </p:spPr>
        <p:txBody>
          <a:bodyPr/>
          <a:lstStyle/>
          <a:p>
            <a:r>
              <a:rPr lang="en-GB" b="1" dirty="0"/>
              <a:t>Personal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905" y="1330658"/>
            <a:ext cx="5012644" cy="3593591"/>
          </a:xfrm>
        </p:spPr>
        <p:txBody>
          <a:bodyPr/>
          <a:lstStyle/>
          <a:p>
            <a:pPr lvl="0"/>
            <a:r>
              <a:rPr lang="en-GB" dirty="0"/>
              <a:t>Does not need help in washing </a:t>
            </a:r>
            <a:r>
              <a:rPr lang="en-GB"/>
              <a:t>and dressing.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Neither needs help </a:t>
            </a:r>
            <a:r>
              <a:rPr lang="en-GB"/>
              <a:t>on toilet.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Has a </a:t>
            </a:r>
            <a:r>
              <a:rPr lang="en-GB"/>
              <a:t>tendency of going toilet several </a:t>
            </a:r>
            <a:r>
              <a:rPr lang="en-GB" dirty="0"/>
              <a:t>times (Li </a:t>
            </a:r>
            <a:r>
              <a:rPr lang="en-GB" i="1" dirty="0"/>
              <a:t>et al., </a:t>
            </a:r>
            <a:r>
              <a:rPr lang="en-GB"/>
              <a:t>2018).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349" y="457528"/>
            <a:ext cx="48006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8365692" y="4016494"/>
            <a:ext cx="1948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(Tseng et al. 2019)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506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5763076" cy="3593591"/>
          </a:xfrm>
        </p:spPr>
        <p:txBody>
          <a:bodyPr/>
          <a:lstStyle/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Bed alarm for emergency (Staggs </a:t>
            </a:r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2020).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Medication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reminder tabs.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CCTV cameras in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the room.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downloa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8446" y="2323691"/>
            <a:ext cx="4323806" cy="31104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721691" y="6251694"/>
            <a:ext cx="2261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Balanskat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197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Likes and dislikes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04034"/>
            <a:ext cx="6065254" cy="5753965"/>
          </a:xfrm>
        </p:spPr>
        <p:txBody>
          <a:bodyPr/>
          <a:lstStyle/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Setting TV screen in the room (Silva </a:t>
            </a:r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2016).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Providing delicious deserts and healthy  snacks to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elder  patients.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Arrange indoor </a:t>
            </a:r>
            <a:r>
              <a:rPr lang="en-GB" sz="2400" b="1">
                <a:latin typeface="Times New Roman" pitchFamily="18" charset="0"/>
                <a:cs typeface="Times New Roman" pitchFamily="18" charset="0"/>
              </a:rPr>
              <a:t>games they prefer.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Gets upset or lonely, when family or friends not around him.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Gets moody or uncomfortable, if sleeping pattern changes.</a:t>
            </a:r>
          </a:p>
          <a:p>
            <a:pPr marL="0" lvl="0" indent="0" algn="just">
              <a:buNone/>
            </a:pPr>
            <a:r>
              <a:rPr lang="en-GB" sz="2400" b="1">
                <a:latin typeface="Times New Roman" pitchFamily="18" charset="0"/>
                <a:cs typeface="Times New Roman" pitchFamily="18" charset="0"/>
              </a:rPr>
              <a:t>• Does not like spicy or chilli in the food.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Thumbsu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715" y="2331884"/>
            <a:ext cx="4396249" cy="328889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50142" y="6078141"/>
            <a:ext cx="29194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(Silva et al. 2019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97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Risk Assessment &amp; Daily Habits/Interests</a:t>
            </a:r>
            <a:br>
              <a:rPr lang="en-GB" sz="36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4748" y="1327356"/>
            <a:ext cx="6446980" cy="2050026"/>
          </a:xfrm>
        </p:spPr>
        <p:txBody>
          <a:bodyPr>
            <a:normAutofit/>
          </a:bodyPr>
          <a:lstStyle/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Sharp equipment should be kept aside (Matsubara </a:t>
            </a:r>
            <a:r>
              <a:rPr lang="en-GB" sz="18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., 2017).</a:t>
            </a:r>
          </a:p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Beds should be guarded </a:t>
            </a:r>
            <a:r>
              <a:rPr lang="en-GB" sz="1800" b="1">
                <a:latin typeface="Times New Roman" pitchFamily="18" charset="0"/>
                <a:cs typeface="Times New Roman" pitchFamily="18" charset="0"/>
              </a:rPr>
              <a:t>with side-wings.</a:t>
            </a:r>
            <a:endParaRPr lang="en-GB" sz="18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800" b="1" dirty="0">
                <a:latin typeface="Times New Roman" pitchFamily="18" charset="0"/>
                <a:cs typeface="Times New Roman" pitchFamily="18" charset="0"/>
              </a:rPr>
              <a:t>Electricity switches should be properly inspected.</a:t>
            </a:r>
          </a:p>
          <a:p>
            <a:endParaRPr lang="en-GB" sz="1600" dirty="0"/>
          </a:p>
        </p:txBody>
      </p:sp>
      <p:pic>
        <p:nvPicPr>
          <p:cNvPr id="4" name="Picture 3" descr="set-ink-sketch-medical-icon-mask-pills-syringes-injections-drugs-thermometer-sanitizer-scissors-isolated-white-set-ink-181072144.jpg"/>
          <p:cNvPicPr>
            <a:picLocks noChangeAspect="1"/>
          </p:cNvPicPr>
          <p:nvPr/>
        </p:nvPicPr>
        <p:blipFill>
          <a:blip r:embed="rId3"/>
          <a:srcRect b="7957"/>
          <a:stretch>
            <a:fillRect/>
          </a:stretch>
        </p:blipFill>
        <p:spPr>
          <a:xfrm>
            <a:off x="1622323" y="1220938"/>
            <a:ext cx="2905432" cy="202370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283109" y="4085303"/>
            <a:ext cx="4812890" cy="16960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algn="just"/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Daily yoga  and  a walk in the morning (</a:t>
            </a:r>
            <a:r>
              <a:rPr lang="en-GB" sz="1600" b="1" dirty="0" err="1">
                <a:latin typeface="Times New Roman" pitchFamily="18" charset="0"/>
                <a:cs typeface="Times New Roman" pitchFamily="18" charset="0"/>
              </a:rPr>
              <a:t>Guo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600" b="1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2019).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Get-together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with neighbours, every 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Sunday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at 4pm.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sz="1600" b="1">
                <a:latin typeface="Times New Roman" pitchFamily="18" charset="0"/>
                <a:cs typeface="Times New Roman" pitchFamily="18" charset="0"/>
              </a:rPr>
              <a:t>Special dinner, </a:t>
            </a:r>
            <a:r>
              <a:rPr lang="en-GB" sz="1600" b="1" dirty="0">
                <a:latin typeface="Times New Roman" pitchFamily="18" charset="0"/>
                <a:cs typeface="Times New Roman" pitchFamily="18" charset="0"/>
              </a:rPr>
              <a:t>every </a:t>
            </a:r>
            <a:r>
              <a:rPr lang="en-GB" sz="1600" b="1">
                <a:latin typeface="Times New Roman" pitchFamily="18" charset="0"/>
                <a:cs typeface="Times New Roman" pitchFamily="18" charset="0"/>
              </a:rPr>
              <a:t>Sunday night.</a:t>
            </a:r>
            <a:endParaRPr lang="en-GB" sz="16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36774" y="4077287"/>
            <a:ext cx="4483509" cy="1460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7850142" y="6078141"/>
            <a:ext cx="29194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(Ramesh et al,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380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Hobbies/Interests &amp; What is important to the person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04737"/>
            <a:ext cx="6165122" cy="407485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Gardening twice in a week.</a:t>
            </a: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Cooking activities in every weekend (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Tomioka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Kurumatani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and Hosoi, </a:t>
            </a:r>
            <a:r>
              <a:rPr lang="en-GB">
                <a:latin typeface="Times New Roman" pitchFamily="18" charset="0"/>
                <a:cs typeface="Times New Roman" pitchFamily="18" charset="0"/>
              </a:rPr>
              <a:t>2016).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Indoor </a:t>
            </a:r>
            <a:r>
              <a:rPr lang="en-GB">
                <a:latin typeface="Times New Roman" pitchFamily="18" charset="0"/>
                <a:cs typeface="Times New Roman" pitchFamily="18" charset="0"/>
              </a:rPr>
              <a:t>game tournament, every other day.</a:t>
            </a:r>
          </a:p>
          <a:p>
            <a:pPr lvl="0"/>
            <a:r>
              <a:rPr lang="en-GB">
                <a:latin typeface="Times New Roman" pitchFamily="18" charset="0"/>
                <a:cs typeface="Times New Roman" pitchFamily="18" charset="0"/>
              </a:rPr>
              <a:t>Likes to go to Sunday Church.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1__Zqfz3mcyO_Ho1qTyuj_e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807" y="1656271"/>
            <a:ext cx="3258210" cy="2063533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6535887" y="4037920"/>
            <a:ext cx="5351313" cy="2345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Having rest in the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evening everyday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Healthy strict diet daily (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Kajonius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Kazemi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2016)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Meeting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family members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every weekend</a:t>
            </a: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62502" y="3916393"/>
            <a:ext cx="4020380" cy="18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71887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dates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6278" y="1821061"/>
            <a:ext cx="15369887" cy="3450162"/>
          </a:xfrm>
        </p:spPr>
        <p:txBody>
          <a:bodyPr/>
          <a:lstStyle/>
          <a:p>
            <a:pPr lvl="0"/>
            <a:r>
              <a:rPr lang="en-GB" sz="3200" b="1">
                <a:latin typeface="Times New Roman" pitchFamily="18" charset="0"/>
                <a:cs typeface="Times New Roman" pitchFamily="18" charset="0"/>
              </a:rPr>
              <a:t>His birthday.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Son and </a:t>
            </a:r>
            <a:r>
              <a:rPr lang="en-GB" sz="3200" b="1">
                <a:latin typeface="Times New Roman" pitchFamily="18" charset="0"/>
                <a:cs typeface="Times New Roman" pitchFamily="18" charset="0"/>
              </a:rPr>
              <a:t>grandson’s  birthday.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Wedding anniversary (</a:t>
            </a:r>
            <a:r>
              <a:rPr lang="en-GB" sz="3200" b="1" dirty="0" err="1">
                <a:latin typeface="Times New Roman" pitchFamily="18" charset="0"/>
                <a:cs typeface="Times New Roman" pitchFamily="18" charset="0"/>
              </a:rPr>
              <a:t>Korchut</a:t>
            </a:r>
            <a:r>
              <a:rPr lang="en-GB" sz="3200" b="1" i="1" dirty="0">
                <a:latin typeface="Times New Roman" pitchFamily="18" charset="0"/>
                <a:cs typeface="Times New Roman" pitchFamily="18" charset="0"/>
              </a:rPr>
              <a:t> et al</a:t>
            </a: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3200" b="1">
                <a:latin typeface="Times New Roman" pitchFamily="18" charset="0"/>
                <a:cs typeface="Times New Roman" pitchFamily="18" charset="0"/>
              </a:rPr>
              <a:t>2017).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unname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4992" y="4011702"/>
            <a:ext cx="2595363" cy="2299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586438" y="6311392"/>
            <a:ext cx="25953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[Kirschenbaum,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956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9574"/>
            <a:ext cx="10305322" cy="483422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   -  </a:t>
            </a:r>
            <a:r>
              <a:rPr lang="en-GB" dirty="0" err="1"/>
              <a:t>Balanskat</a:t>
            </a:r>
            <a:r>
              <a:rPr lang="en-GB" dirty="0"/>
              <a:t>, A., </a:t>
            </a:r>
            <a:r>
              <a:rPr lang="en-GB" dirty="0" err="1"/>
              <a:t>Blamire</a:t>
            </a:r>
            <a:r>
              <a:rPr lang="en-GB" dirty="0"/>
              <a:t>, R., and Kefala S. [2006] The ICT impact report, p11.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-   Ezell, M.[2000] Advocacy in in the human services. p40- 42.</a:t>
            </a:r>
          </a:p>
          <a:p>
            <a:endParaRPr lang="en-GB" dirty="0"/>
          </a:p>
          <a:p>
            <a:r>
              <a:rPr lang="en-GB" dirty="0" err="1"/>
              <a:t>Jialal</a:t>
            </a:r>
            <a:r>
              <a:rPr lang="en-GB" dirty="0"/>
              <a:t>, I. and Singh, R. (2019) Oral Pharmacotherapy as Alternative Treatment for Type 2 Diabetes Mellitus in a 61 Year Old Ethnic Filipino Man with Insulin Allergies. </a:t>
            </a:r>
            <a:r>
              <a:rPr lang="en-GB" i="1" dirty="0"/>
              <a:t>Laboratory medicine</a:t>
            </a:r>
            <a:r>
              <a:rPr lang="en-GB" dirty="0"/>
              <a:t>, </a:t>
            </a:r>
            <a:r>
              <a:rPr lang="en-GB" i="1" dirty="0"/>
              <a:t>50</a:t>
            </a:r>
            <a:r>
              <a:rPr lang="en-GB" dirty="0"/>
              <a:t>(1), pp.93-95.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   </a:t>
            </a:r>
            <a:r>
              <a:rPr lang="en-GB" dirty="0"/>
              <a:t>-  Kirschenbaum L,J. [1975] Chemical History Through Birthdays And Anniversaries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Mueller, M.J. (2020) Mobility advice to help prevent re‐ulceration in diabetes. </a:t>
            </a:r>
            <a:r>
              <a:rPr lang="en-GB" i="1" dirty="0"/>
              <a:t>Diabetes/metabolism research and reviews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, p.e3259.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-  Ramesh, R., Prabu, M., and </a:t>
            </a:r>
            <a:r>
              <a:rPr lang="en-GB" dirty="0" err="1"/>
              <a:t>Magibalan</a:t>
            </a:r>
            <a:r>
              <a:rPr lang="en-GB" dirty="0"/>
              <a:t> S. [2017] Hazard identification and risk assessment in automotive industry, p356.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-  Silva, T., Abreu, J., Antunes, M., Almeida, P., and Silva, V. (2016)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Syahputra</a:t>
            </a:r>
            <a:r>
              <a:rPr lang="en-GB" dirty="0"/>
              <a:t>, M.F., Felicia, V., </a:t>
            </a:r>
            <a:r>
              <a:rPr lang="en-GB" dirty="0" err="1"/>
              <a:t>Rahmat</a:t>
            </a:r>
            <a:r>
              <a:rPr lang="en-GB" dirty="0"/>
              <a:t>, R.F. and </a:t>
            </a:r>
            <a:r>
              <a:rPr lang="en-GB" dirty="0" err="1"/>
              <a:t>Budiarto</a:t>
            </a:r>
            <a:r>
              <a:rPr lang="en-GB" dirty="0"/>
              <a:t>, R. (2017) Scheduling diet for diabetes mellitus patients using genetic algorithm. In </a:t>
            </a:r>
            <a:r>
              <a:rPr lang="en-GB" i="1" dirty="0"/>
              <a:t>Journal of Physics: Conference Series</a:t>
            </a:r>
            <a:r>
              <a:rPr lang="en-GB" dirty="0"/>
              <a:t> (Vol. 801, No. 1, p. 012033). IOP Publishing.</a:t>
            </a:r>
          </a:p>
          <a:p>
            <a:r>
              <a:rPr lang="en-GB" dirty="0"/>
              <a:t>Tseng, C.H., Chong, C.K. and </a:t>
            </a:r>
            <a:r>
              <a:rPr lang="en-GB" dirty="0" err="1"/>
              <a:t>Sheu</a:t>
            </a:r>
            <a:r>
              <a:rPr lang="en-GB" dirty="0"/>
              <a:t>, J.J. (2021) Prevalence and Risk Factors of Sensory Symptoms in Diabetes Patients in Taiwan. </a:t>
            </a:r>
            <a:r>
              <a:rPr lang="en-GB" i="1" dirty="0"/>
              <a:t>Frontiers in endocrinology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, p.1037.</a:t>
            </a:r>
          </a:p>
        </p:txBody>
      </p:sp>
    </p:spTree>
    <p:extLst>
      <p:ext uri="{BB962C8B-B14F-4D97-AF65-F5344CB8AC3E}">
        <p14:creationId xmlns:p14="http://schemas.microsoft.com/office/powerpoint/2010/main" val="3919968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764" y="995690"/>
            <a:ext cx="8338645" cy="428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7151006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/>
        <a:ea typeface=""/>
        <a:cs typeface=""/>
      </a:majorFont>
      <a:minorFont>
        <a:latin typeface="Gill Sans MT"/>
        <a:ea typeface=""/>
        <a:cs typeface="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TF00001242</Template>
  <TotalTime>203</TotalTime>
  <Words>955</Words>
  <Application>Microsoft Office PowerPoint</Application>
  <PresentationFormat>Widescreen</PresentationFormat>
  <Paragraphs>146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Gill Sans MT</vt:lpstr>
      <vt:lpstr>Impact</vt:lpstr>
      <vt:lpstr>Times New Roman</vt:lpstr>
      <vt:lpstr>Badge</vt:lpstr>
      <vt:lpstr>PowerPoint Presentation</vt:lpstr>
      <vt:lpstr>Care  plan for an elderly person</vt:lpstr>
      <vt:lpstr>Personal details </vt:lpstr>
      <vt:lpstr>Family / Advocacy </vt:lpstr>
      <vt:lpstr>EMERGENCY CONTACT/ NEXT OF KIN</vt:lpstr>
      <vt:lpstr>Health and Medication</vt:lpstr>
      <vt:lpstr>Mobility and Sensory</vt:lpstr>
      <vt:lpstr>Cognitive and Diet</vt:lpstr>
      <vt:lpstr>Personal care</vt:lpstr>
      <vt:lpstr>ICT </vt:lpstr>
      <vt:lpstr>Likes and dislikes </vt:lpstr>
      <vt:lpstr>Risk Assessment &amp; Daily Habits/Interests  </vt:lpstr>
      <vt:lpstr>Hobbies/Interests &amp; What is important to the person   </vt:lpstr>
      <vt:lpstr>Important dates 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 plan for an elderly person</dc:title>
  <dc:creator>Amar Arif</dc:creator>
  <cp:lastModifiedBy>salma begum</cp:lastModifiedBy>
  <cp:revision>24</cp:revision>
  <dcterms:created xsi:type="dcterms:W3CDTF">2015-02-11T21:48:33Z</dcterms:created>
  <dcterms:modified xsi:type="dcterms:W3CDTF">2021-02-26T12:28:40Z</dcterms:modified>
</cp:coreProperties>
</file>