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36" r:id="rId1"/>
  </p:sldMasterIdLst>
  <p:sldIdLst>
    <p:sldId id="256" r:id="rId2"/>
    <p:sldId id="257" r:id="rId3"/>
    <p:sldId id="268" r:id="rId4"/>
    <p:sldId id="269" r:id="rId5"/>
    <p:sldId id="270" r:id="rId6"/>
    <p:sldId id="271" r:id="rId7"/>
    <p:sldId id="272" r:id="rId8"/>
    <p:sldId id="273" r:id="rId9"/>
    <p:sldId id="277" r:id="rId10"/>
    <p:sldId id="275" r:id="rId11"/>
    <p:sldId id="276" r:id="rId12"/>
    <p:sldId id="278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8" autoAdjust="0"/>
    <p:restoredTop sz="94660"/>
  </p:normalViewPr>
  <p:slideViewPr>
    <p:cSldViewPr snapToGrid="0">
      <p:cViewPr>
        <p:scale>
          <a:sx n="76" d="100"/>
          <a:sy n="76" d="100"/>
        </p:scale>
        <p:origin x="30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999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41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306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97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477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004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309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159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125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479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95791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0315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283452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569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7919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13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28D34-44BD-4B62-8A90-D995CBB14107}" type="datetimeFigureOut">
              <a:rPr lang="en-US" smtClean="0"/>
              <a:t>7/23/2022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4BA597F-2D6C-4BFA-8E7A-5FDF6379CC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094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24103@student.uwtsd.ac.uk" TargetMode="External"/><Relationship Id="rId2" Type="http://schemas.openxmlformats.org/officeDocument/2006/relationships/hyperlink" Target="mailto:Mihai2124103@student.uwtsd.ac.uk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Farbar212039@studen.uwtsd.ac.uk" TargetMode="External"/><Relationship Id="rId4" Type="http://schemas.openxmlformats.org/officeDocument/2006/relationships/hyperlink" Target="mailto:Boronica212039@student.uwtsd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70360" y="887239"/>
            <a:ext cx="9120486" cy="380283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</a:p>
          <a:p>
            <a:pPr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</a:t>
            </a:r>
          </a:p>
          <a:p>
            <a:pPr algn="ctr"/>
            <a:endParaRPr lang="en-US" sz="2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Nicola</a:t>
            </a:r>
            <a:r>
              <a:rPr lang="en-US" sz="1000" dirty="0">
                <a:solidFill>
                  <a:schemeClr val="tx1"/>
                </a:solidFill>
              </a:rPr>
              <a:t> </a:t>
            </a:r>
            <a:r>
              <a:rPr lang="en-US" sz="10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Mihai </a:t>
            </a:r>
            <a:r>
              <a:rPr lang="en-US" sz="10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2124103@student.uwtsd.ac.uk</a:t>
            </a:r>
            <a:endParaRPr lang="en-US" sz="1000" dirty="0">
              <a:solidFill>
                <a:schemeClr val="tx1"/>
              </a:solidFill>
            </a:endParaRPr>
          </a:p>
          <a:p>
            <a:pPr algn="ctr"/>
            <a:r>
              <a:rPr lang="en-US" sz="1000" dirty="0" err="1">
                <a:solidFill>
                  <a:schemeClr val="tx1"/>
                </a:solidFill>
              </a:rPr>
              <a:t>Anghelus</a:t>
            </a:r>
            <a:r>
              <a:rPr lang="en-US" sz="1000" dirty="0">
                <a:solidFill>
                  <a:schemeClr val="tx1"/>
                </a:solidFill>
              </a:rPr>
              <a:t> </a:t>
            </a:r>
            <a:r>
              <a:rPr lang="en-US" sz="1000" dirty="0">
                <a:solidFill>
                  <a:schemeClr val="tx1"/>
                </a:solidFill>
                <a:hlinkClick r:id="rId4"/>
              </a:rPr>
              <a:t>Boronica212039@student.uwtsd.ac.uk</a:t>
            </a:r>
            <a:endParaRPr lang="en-US" sz="1000" dirty="0">
              <a:solidFill>
                <a:schemeClr val="tx1"/>
              </a:solidFill>
            </a:endParaRPr>
          </a:p>
          <a:p>
            <a:pPr algn="ctr"/>
            <a:r>
              <a:rPr lang="en-US" sz="1000" dirty="0">
                <a:solidFill>
                  <a:schemeClr val="tx1"/>
                </a:solidFill>
              </a:rPr>
              <a:t>Miroslav </a:t>
            </a:r>
            <a:r>
              <a:rPr lang="en-US" sz="1000" dirty="0">
                <a:solidFill>
                  <a:schemeClr val="tx1"/>
                </a:solidFill>
                <a:hlinkClick r:id="rId5"/>
              </a:rPr>
              <a:t>Farbar212039@studen.uwtsd.ac.uk</a:t>
            </a:r>
            <a:endParaRPr lang="en-US" sz="1000" dirty="0">
              <a:solidFill>
                <a:schemeClr val="tx1"/>
              </a:solidFill>
            </a:endParaRPr>
          </a:p>
          <a:p>
            <a:pPr algn="ctr"/>
            <a:r>
              <a:rPr lang="en-US" sz="1000" dirty="0">
                <a:solidFill>
                  <a:schemeClr val="tx1"/>
                </a:solidFill>
              </a:rPr>
              <a:t>Valentin Rizea2120085@student.uwtsd,ac.uk</a:t>
            </a:r>
            <a:br>
              <a:rPr lang="en-US" sz="1050" dirty="0"/>
            </a:br>
            <a:r>
              <a:rPr lang="en-US" sz="2000" dirty="0" err="1"/>
              <a:t>i</a:t>
            </a:r>
            <a:endParaRPr lang="en-US" sz="2000" dirty="0"/>
          </a:p>
          <a:p>
            <a:pPr algn="ctr"/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</a:t>
            </a:r>
          </a:p>
          <a:p>
            <a:pPr algn="ctr"/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Team Working and Communication</a:t>
            </a:r>
          </a:p>
          <a:p>
            <a:pPr algn="ctr"/>
            <a:endParaRPr lang="en-US" sz="3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3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4725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100457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Organization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Stakeholders of the Organization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 Effective Communication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Using the Theories Relating to Models of Communication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types of barriers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Improve Communication?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</p:txBody>
      </p:sp>
    </p:spTree>
    <p:extLst>
      <p:ext uri="{BB962C8B-B14F-4D97-AF65-F5344CB8AC3E}">
        <p14:creationId xmlns:p14="http://schemas.microsoft.com/office/powerpoint/2010/main" val="451611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50924" y="1570902"/>
            <a:ext cx="8255126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includes the strategies for effective communication in the business setting of British American Tobacco Plc (Mathebula, 2022).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presents the overview of the company and the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stakeholders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it. It will show the benefits of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this company. It also discussed the process of using the theories that are related to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model of communication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 the end of the presentation, we have discussed the barriers of communication and the ways of improving it. 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509520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97000" y="1463675"/>
            <a:ext cx="7811506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selected company is </a:t>
            </a:r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</a:t>
            </a: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LC. Its characteristics are as below:</a:t>
            </a:r>
          </a:p>
          <a:p>
            <a:pPr algn="just"/>
            <a:endParaRPr lang="en-US" sz="3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largest tobacco producing company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UK based multinational company.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produces cigarettes and other nicotine products and sells them.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established in the year 1902. 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 headquarter is in the London, England.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Organization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51406" y="2190936"/>
            <a:ext cx="2640593" cy="271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166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09935" y="1517160"/>
            <a:ext cx="4632765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Adult Consumers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leaders of key opinion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NGOs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Scientific Communities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Industries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Peer companies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Media and journalists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(Guffey and Loewy, 2014)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Stakeholders of the Organization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2177170" y="1517160"/>
            <a:ext cx="4632765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Shareholders 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Shareholders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Contractors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Trade Unions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Suppliers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Partners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Farmers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Customers</a:t>
            </a:r>
          </a:p>
        </p:txBody>
      </p:sp>
    </p:spTree>
    <p:extLst>
      <p:ext uri="{BB962C8B-B14F-4D97-AF65-F5344CB8AC3E}">
        <p14:creationId xmlns:p14="http://schemas.microsoft.com/office/powerpoint/2010/main" val="2931260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100457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are numerous benefits of effective communication (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Kaul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2014). They are mentioned below:</a:t>
            </a:r>
          </a:p>
          <a:p>
            <a:pPr algn="just"/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help to increase trust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build up the team work environment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make the relationship with the consumers better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helps to increase the job satisfaction among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productivity of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engagement of the employees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increases the problem solving capability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enables the capability of handling the capability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 Effective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152455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95500" y="1435100"/>
            <a:ext cx="64770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model of Shannon Weaver.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Lasswell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Berlo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Barnlund communication model.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Schramm communication model.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(Sutter and 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Kieser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2019)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Using the Theories Relating to Models of Communication</a:t>
            </a:r>
          </a:p>
        </p:txBody>
      </p:sp>
      <p:pic>
        <p:nvPicPr>
          <p:cNvPr id="3074" name="Picture 2" descr="What is Business Communication? Why Do You Need It?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5900" y="1631950"/>
            <a:ext cx="4356100" cy="462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917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40000" y="1285240"/>
            <a:ext cx="6146800" cy="46837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Gender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Physical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Fear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Criticism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Linguistic inability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Physiological</a:t>
            </a:r>
          </a:p>
          <a:p>
            <a:pPr algn="just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Weshah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Al-</a:t>
            </a:r>
            <a:r>
              <a:rPr lang="en-U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Zubi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2012)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Types of Barriers</a:t>
            </a:r>
          </a:p>
        </p:txBody>
      </p:sp>
      <p:pic>
        <p:nvPicPr>
          <p:cNvPr id="1030" name="Picture 6" descr="Common Barriers to Effective Communic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168" y="1675122"/>
            <a:ext cx="4967335" cy="327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328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49400" y="1435100"/>
            <a:ext cx="73152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effective ways of improving communication with the customers and the stakeholders (Kalogiannidis, 2020).</a:t>
            </a:r>
          </a:p>
          <a:p>
            <a:pPr algn="just"/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Try to build a better relationship with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 attentive to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Engage with the reviews of the customers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 the standard of the customers service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 solution to the problems of the customers as soon a possible</a:t>
            </a:r>
          </a:p>
          <a:p>
            <a:pPr marL="685800" indent="-6858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Keep marketing with positive vibe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Improve Communication?</a:t>
            </a:r>
          </a:p>
        </p:txBody>
      </p:sp>
      <p:pic>
        <p:nvPicPr>
          <p:cNvPr id="2050" name="Picture 2" descr="Three Ways Effective Communication Improves Customer Satisfacti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7000" y="2108199"/>
            <a:ext cx="3175000" cy="350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21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435100"/>
            <a:ext cx="9702800" cy="5016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whole presentation gives the idea of a business’s communication strategy and how it works effectively.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has introduced the British American Tobacco Plc and its stakeholders. How the company is being benefitted by the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also discussed here.</a:t>
            </a:r>
          </a:p>
          <a:p>
            <a:pPr algn="just"/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barriers of the effective communication of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Pl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 and how they have come solve them and improved their communication has been discussed in this presentation. Hope this presentation help one to get a clear idea about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strategies for effective communication.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977421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39900" y="1285240"/>
            <a:ext cx="10045700" cy="51663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Kaul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2014.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business communication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PHI Learning Pvt. Ltd..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Kalogiannidis, S., 2020. Impact of effective business communication on employee performance.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Business and Management Research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(6).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Conrad, D. and Newberry, R., 2012. Identification and instruction of important business communication skills for graduate business education.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Education for Business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87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pp.112-120.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Guffey, M.E. and Loewy, D., 2014.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communication: Process and product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Cengage Learning.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Mathebula, P.W., 2022.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British American tobacco PLC: an analysis of the group's pricing strategy across its key markets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(Master's thesis, Faculty of Commerce).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Al-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Weshah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G.A. and Al-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Zubi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K., 2012. E-business enablers and barriers: empirical study of SMEs in Jordanian communication sector.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Global journal of business research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pp.1-15.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Hamilton, P.J., Process of Business Communication and barriers of Business Communication.</a:t>
            </a:r>
          </a:p>
          <a:p>
            <a:pPr algn="just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Sutter, M. and </a:t>
            </a: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Kieser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2019. How consultants and their clients collaborate in spite of massive communication barriers.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Communication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56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pp.249-277.</a:t>
            </a:r>
          </a:p>
        </p:txBody>
      </p:sp>
      <p:sp>
        <p:nvSpPr>
          <p:cNvPr id="2" name="Rectangle 1"/>
          <p:cNvSpPr/>
          <p:nvPr/>
        </p:nvSpPr>
        <p:spPr>
          <a:xfrm>
            <a:off x="1397000" y="670560"/>
            <a:ext cx="10045700" cy="6146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259835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EEABBF2-943C-36BA-AC73-88FE002B4A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0607863"/>
              </p:ext>
            </p:extLst>
          </p:nvPr>
        </p:nvGraphicFramePr>
        <p:xfrm>
          <a:off x="2078182" y="719666"/>
          <a:ext cx="8081818" cy="6070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40909">
                  <a:extLst>
                    <a:ext uri="{9D8B030D-6E8A-4147-A177-3AD203B41FA5}">
                      <a16:colId xmlns:a16="http://schemas.microsoft.com/office/drawing/2014/main" val="3401100152"/>
                    </a:ext>
                  </a:extLst>
                </a:gridCol>
                <a:gridCol w="4040909">
                  <a:extLst>
                    <a:ext uri="{9D8B030D-6E8A-4147-A177-3AD203B41FA5}">
                      <a16:colId xmlns:a16="http://schemas.microsoft.com/office/drawing/2014/main" val="4226726127"/>
                    </a:ext>
                  </a:extLst>
                </a:gridCol>
              </a:tblGrid>
              <a:tr h="923303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Teamwork Evaluation 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Team responses. 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2790208"/>
                  </a:ext>
                </a:extLst>
              </a:tr>
              <a:tr h="92330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Who was in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worked well with and worked in a team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7555288"/>
                  </a:ext>
                </a:extLst>
              </a:tr>
              <a:tr h="92330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 were all punctual when creating the project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7346713"/>
                  </a:ext>
                </a:extLst>
              </a:tr>
              <a:tr h="92330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schedule a few hours to set the project in motion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2116111"/>
                  </a:ext>
                </a:extLst>
              </a:tr>
              <a:tr h="92330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would schedule several days to discuss our project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954853"/>
                  </a:ext>
                </a:extLst>
              </a:tr>
              <a:tr h="92330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How would you rate your team working? Out of 10?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6-7  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62041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23941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71336" y="1167618"/>
            <a:ext cx="8173330" cy="4825219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85800" indent="-685800" algn="just"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38906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901</Words>
  <Application>Microsoft Office PowerPoint</Application>
  <PresentationFormat>Widescreen</PresentationFormat>
  <Paragraphs>117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Century Gothic</vt:lpstr>
      <vt:lpstr>Times New Roman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</cp:revision>
  <dcterms:created xsi:type="dcterms:W3CDTF">2022-07-04T14:40:19Z</dcterms:created>
  <dcterms:modified xsi:type="dcterms:W3CDTF">2022-07-23T16:05:19Z</dcterms:modified>
</cp:coreProperties>
</file>