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media/image5.jpg" ContentType="image/pn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2" r:id="rId4"/>
    <p:sldId id="259" r:id="rId5"/>
    <p:sldId id="264" r:id="rId6"/>
    <p:sldId id="276" r:id="rId7"/>
    <p:sldId id="265" r:id="rId8"/>
    <p:sldId id="266" r:id="rId9"/>
    <p:sldId id="261" r:id="rId10"/>
    <p:sldId id="268" r:id="rId11"/>
    <p:sldId id="269" r:id="rId12"/>
    <p:sldId id="271" r:id="rId13"/>
    <p:sldId id="260" r:id="rId14"/>
    <p:sldId id="277" r:id="rId15"/>
    <p:sldId id="273" r:id="rId16"/>
    <p:sldId id="274" r:id="rId17"/>
    <p:sldId id="275" r:id="rId18"/>
    <p:sldId id="263" r:id="rId19"/>
    <p:sldId id="27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3" d="100"/>
          <a:sy n="93" d="100"/>
        </p:scale>
        <p:origin x="77" y="19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2/24/2021</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2/24/2021</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2/24/2021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2/24/2021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2/24/2021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2/24/2021</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2/24/2021</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2/24/2021</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bing.com/images/search?view=detailV2&amp;ccid=m9fIw0OM&amp;id=DF08CBD579AEE7E604A54611DD046AE839F6B41B&amp;thid=OIP.m9fIw0OMzofbCJ6sMuQy4gHaDh&amp;mediaurl=https%3a%2f%2fupload.wikimedia.org%2fwikipedia%2fcommons%2fthumb%2f5%2f5f%2fLogo_Team_Sport_for_Good_2016.png%2f1200px-Logo_Team_Sport_for_Good_2016.png&amp;exph=570&amp;expw=1200&amp;q=sport+for+good+logo%3f&amp;simid=608016341648081128&amp;ck=42BAA537AEE2256FD16F17100902570C&amp;selectedIndex=1&amp;FORM=IRPRST&amp;ajaxhist=0" TargetMode="External"/><Relationship Id="rId7" Type="http://schemas.openxmlformats.org/officeDocument/2006/relationships/hyperlink" Target="https://www.laureus.com/sport-for-good/about#:~:text=Founded%20under%20the%20Patronage%20of,and%20disadvantage%20in%20their%20lives." TargetMode="External"/><Relationship Id="rId2" Type="http://schemas.openxmlformats.org/officeDocument/2006/relationships/hyperlink" Target="https://www.iriss.org.uk/resources/esss-outlines/community-based-activities" TargetMode="External"/><Relationship Id="rId1" Type="http://schemas.openxmlformats.org/officeDocument/2006/relationships/slideLayout" Target="../slideLayouts/slideLayout2.xml"/><Relationship Id="rId6" Type="http://schemas.openxmlformats.org/officeDocument/2006/relationships/hyperlink" Target="https://www.statista.com/topics/5359/children-sport-participation-in-the-united-kingdom-uk/" TargetMode="External"/><Relationship Id="rId5" Type="http://schemas.openxmlformats.org/officeDocument/2006/relationships/hyperlink" Target="https://www.google.co.uk/search?q=cartoon+about+sexual+health+for+young+people&amp;tbm=isch&amp;ved=2ahUKEwjbsqrL3oLvAhXF0YUKHRnCAHoQ2-cCegQIABAA&amp;oq=cartoon+about+sexual+health+for+young+people&amp;gs_lcp=CgNpbWcQAzoCCAA6BAgAEEM6BwgAELEDEEM6BQgAELEDOgYIABAFEB5Qo_kCWMfSA2Dg0wNoAHAAeACAAYYBiAGnEZIBBDM4LjGYAQCgAQGqAQtnd3Mtd2l6LWltZ8ABAQ&amp;sclient=img&amp;ei=m2M2YJv5OsWjlwSZhIPQBw&amp;bih=706&amp;biw=1536#imgrc=Cd7uj2cQLYqsyM" TargetMode="External"/><Relationship Id="rId4" Type="http://schemas.openxmlformats.org/officeDocument/2006/relationships/hyperlink" Target="https://www.cwvys.org.uk/wp-content/uploads/2014/06/Youth-Work-in-Wales-Principles-and-Purposes-March-2014.pdf"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cldstandardscouncil.org.uk/wp-content/uploads/CombinedYouthWorkNOS.pdf" TargetMode="External"/><Relationship Id="rId2" Type="http://schemas.openxmlformats.org/officeDocument/2006/relationships/hyperlink" Target="https://www.m13youthproject.org.uk/our-work/sports-work/" TargetMode="External"/><Relationship Id="rId1" Type="http://schemas.openxmlformats.org/officeDocument/2006/relationships/slideLayout" Target="../slideLayouts/slideLayout2.xml"/><Relationship Id="rId6" Type="http://schemas.openxmlformats.org/officeDocument/2006/relationships/hyperlink" Target="http://www.youthworkwales.org.uk/wp-content/uploads/2017/11/Resource_Pack_Part_4.pdf" TargetMode="External"/><Relationship Id="rId5" Type="http://schemas.openxmlformats.org/officeDocument/2006/relationships/hyperlink" Target="https://www.trustdevcom.org.uk/what-we-do/young-people/" TargetMode="External"/><Relationship Id="rId4" Type="http://schemas.openxmlformats.org/officeDocument/2006/relationships/hyperlink" Target="https://network.streetgames.org/our-work/sport-goo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b="1" dirty="0">
                <a:effectLst/>
                <a:latin typeface="Arial" panose="020B0604020202020204" pitchFamily="34" charset="0"/>
                <a:ea typeface="Times New Roman" panose="02020603050405020304" pitchFamily="18" charset="0"/>
              </a:rPr>
              <a:t>Counselling Skills, Mindfulness and Therapeutic Practice </a:t>
            </a:r>
            <a:endParaRPr lang="en-US" sz="4000" dirty="0"/>
          </a:p>
        </p:txBody>
      </p:sp>
      <p:sp>
        <p:nvSpPr>
          <p:cNvPr id="3" name="Subtitle 2"/>
          <p:cNvSpPr>
            <a:spLocks noGrp="1"/>
          </p:cNvSpPr>
          <p:nvPr>
            <p:ph type="subTitle" idx="1"/>
          </p:nvPr>
        </p:nvSpPr>
        <p:spPr>
          <a:xfrm>
            <a:off x="1371600" y="3632201"/>
            <a:ext cx="9448800" cy="1508210"/>
          </a:xfrm>
        </p:spPr>
        <p:txBody>
          <a:bodyPr>
            <a:normAutofit/>
          </a:bodyPr>
          <a:lstStyle/>
          <a:p>
            <a:r>
              <a:rPr lang="en-US" dirty="0"/>
              <a:t>By Tony Williams</a:t>
            </a:r>
          </a:p>
          <a:p>
            <a:r>
              <a:rPr lang="en-US" dirty="0"/>
              <a:t>2005124</a:t>
            </a:r>
          </a:p>
          <a:p>
            <a:r>
              <a:rPr lang="en-US" dirty="0"/>
              <a:t>ECYW4004</a:t>
            </a:r>
          </a:p>
        </p:txBody>
      </p:sp>
    </p:spTree>
    <p:extLst>
      <p:ext uri="{BB962C8B-B14F-4D97-AF65-F5344CB8AC3E}">
        <p14:creationId xmlns:p14="http://schemas.microsoft.com/office/powerpoint/2010/main" val="3402371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73723-F0B8-4EC9-80A6-B89757E5EB0F}"/>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FD700710-CEC1-4403-8EA5-FAE1135B5C12}"/>
              </a:ext>
            </a:extLst>
          </p:cNvPr>
          <p:cNvSpPr>
            <a:spLocks noGrp="1"/>
          </p:cNvSpPr>
          <p:nvPr>
            <p:ph idx="1"/>
          </p:nvPr>
        </p:nvSpPr>
        <p:spPr/>
        <p:txBody>
          <a:bodyPr/>
          <a:lstStyle/>
          <a:p>
            <a:pPr marL="0" indent="0">
              <a:buNone/>
            </a:pPr>
            <a:endParaRPr lang="en-US" dirty="0"/>
          </a:p>
          <a:p>
            <a:pPr marL="0" indent="0">
              <a:buNone/>
            </a:pPr>
            <a:r>
              <a:rPr lang="en-US" dirty="0"/>
              <a:t>This seminar will concentrate on an intervention involving sports. It will illustrate how sports can be used to support young people in groups or on a one-to-one basis. It will consider if sports-based activities support young people's well-being. It will also discuss </a:t>
            </a:r>
            <a:r>
              <a:rPr lang="en-GB" sz="2400" dirty="0">
                <a:effectLst/>
                <a:ea typeface="Times New Roman" panose="02020603050405020304" pitchFamily="18" charset="0"/>
              </a:rPr>
              <a:t>skills, tools and approaches required for effective practice with young people while making links to the National Occupational Standards</a:t>
            </a:r>
            <a:r>
              <a:rPr lang="en-GB" sz="2400" dirty="0">
                <a:ea typeface="Times New Roman" panose="02020603050405020304" pitchFamily="18" charset="0"/>
              </a:rPr>
              <a:t> (NOS) and the 5 pillars of youth work.</a:t>
            </a:r>
            <a:endParaRPr lang="en-GB" dirty="0"/>
          </a:p>
        </p:txBody>
      </p:sp>
    </p:spTree>
    <p:extLst>
      <p:ext uri="{BB962C8B-B14F-4D97-AF65-F5344CB8AC3E}">
        <p14:creationId xmlns:p14="http://schemas.microsoft.com/office/powerpoint/2010/main" val="408237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A5D3F-7735-4D7E-9CCE-4E71201F7172}"/>
              </a:ext>
            </a:extLst>
          </p:cNvPr>
          <p:cNvSpPr>
            <a:spLocks noGrp="1"/>
          </p:cNvSpPr>
          <p:nvPr>
            <p:ph type="title"/>
          </p:nvPr>
        </p:nvSpPr>
        <p:spPr/>
        <p:txBody>
          <a:bodyPr/>
          <a:lstStyle/>
          <a:p>
            <a:r>
              <a:rPr lang="en-US" dirty="0"/>
              <a:t>Young people’s well-being &amp; sports-based activities</a:t>
            </a:r>
            <a:endParaRPr lang="en-GB" dirty="0"/>
          </a:p>
        </p:txBody>
      </p:sp>
      <p:sp>
        <p:nvSpPr>
          <p:cNvPr id="3" name="Content Placeholder 2">
            <a:extLst>
              <a:ext uri="{FF2B5EF4-FFF2-40B4-BE49-F238E27FC236}">
                <a16:creationId xmlns:a16="http://schemas.microsoft.com/office/drawing/2014/main" id="{C4F35071-67E9-4A2D-AB96-3E943CD5F517}"/>
              </a:ext>
            </a:extLst>
          </p:cNvPr>
          <p:cNvSpPr>
            <a:spLocks noGrp="1"/>
          </p:cNvSpPr>
          <p:nvPr>
            <p:ph idx="1"/>
          </p:nvPr>
        </p:nvSpPr>
        <p:spPr/>
        <p:txBody>
          <a:bodyPr/>
          <a:lstStyle/>
          <a:p>
            <a:pPr marL="0" indent="0">
              <a:buNone/>
            </a:pPr>
            <a:endParaRPr lang="en-US" dirty="0"/>
          </a:p>
          <a:p>
            <a:pPr marL="0" indent="0">
              <a:buNone/>
            </a:pPr>
            <a:endParaRPr lang="en-US" dirty="0"/>
          </a:p>
          <a:p>
            <a:pPr marL="0" indent="0">
              <a:buNone/>
            </a:pPr>
            <a:r>
              <a:rPr lang="en-US" dirty="0"/>
              <a:t>Research suggests that many young people will benefit from sports-based activities, in particular enhancing a young person’s  social and emotional skills. These include improving the well-being, self confidence and self esteem of the young people.</a:t>
            </a:r>
          </a:p>
          <a:p>
            <a:pPr marL="0" indent="0">
              <a:buNone/>
            </a:pPr>
            <a:endParaRPr lang="en-US" dirty="0"/>
          </a:p>
          <a:p>
            <a:pPr marL="0" indent="0">
              <a:buNone/>
            </a:pPr>
            <a:endParaRPr lang="en-US" dirty="0"/>
          </a:p>
          <a:p>
            <a:pPr marL="0" indent="0">
              <a:buNone/>
            </a:pPr>
            <a:endParaRPr lang="en-US" dirty="0"/>
          </a:p>
          <a:p>
            <a:pPr marL="0" indent="0">
              <a:buNone/>
            </a:pPr>
            <a:r>
              <a:rPr lang="en-US" dirty="0"/>
              <a:t>                                                                                                                   </a:t>
            </a:r>
            <a:r>
              <a:rPr lang="en-US" sz="1600" dirty="0"/>
              <a:t>(</a:t>
            </a:r>
            <a:r>
              <a:rPr lang="en-US" sz="1600" dirty="0" err="1"/>
              <a:t>Allcock</a:t>
            </a:r>
            <a:r>
              <a:rPr lang="en-US" sz="1600" dirty="0"/>
              <a:t>, 2018)</a:t>
            </a:r>
            <a:endParaRPr lang="en-GB" sz="1600" dirty="0"/>
          </a:p>
        </p:txBody>
      </p:sp>
    </p:spTree>
    <p:extLst>
      <p:ext uri="{BB962C8B-B14F-4D97-AF65-F5344CB8AC3E}">
        <p14:creationId xmlns:p14="http://schemas.microsoft.com/office/powerpoint/2010/main" val="1447862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13" name="Rectangle 12">
            <a:extLst>
              <a:ext uri="{FF2B5EF4-FFF2-40B4-BE49-F238E27FC236}">
                <a16:creationId xmlns:a16="http://schemas.microsoft.com/office/drawing/2014/main" id="{B8E41B83-C09C-4859-AB94-511A2C0BB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E05C4E-6F76-43EC-9537-2BA7871BBE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606D12B7-91FD-4FC8-B5B0-8D2BADE7D503}"/>
              </a:ext>
            </a:extLst>
          </p:cNvPr>
          <p:cNvSpPr>
            <a:spLocks noGrp="1"/>
          </p:cNvSpPr>
          <p:nvPr>
            <p:ph type="title"/>
          </p:nvPr>
        </p:nvSpPr>
        <p:spPr>
          <a:xfrm>
            <a:off x="685799" y="764373"/>
            <a:ext cx="3977639" cy="1600200"/>
          </a:xfrm>
        </p:spPr>
        <p:txBody>
          <a:bodyPr vert="horz" lIns="91440" tIns="45720" rIns="91440" bIns="45720" rtlCol="0" anchor="b">
            <a:noAutofit/>
          </a:bodyPr>
          <a:lstStyle/>
          <a:p>
            <a:r>
              <a:rPr lang="en-US" sz="4000" dirty="0"/>
              <a:t>SPORTS AND ACTIVITIES FESTIVAL</a:t>
            </a:r>
          </a:p>
        </p:txBody>
      </p:sp>
      <p:sp>
        <p:nvSpPr>
          <p:cNvPr id="4" name="Text Placeholder 3">
            <a:extLst>
              <a:ext uri="{FF2B5EF4-FFF2-40B4-BE49-F238E27FC236}">
                <a16:creationId xmlns:a16="http://schemas.microsoft.com/office/drawing/2014/main" id="{AC1B396A-6744-4039-9C4D-F9E1D29263C5}"/>
              </a:ext>
            </a:extLst>
          </p:cNvPr>
          <p:cNvSpPr>
            <a:spLocks noGrp="1"/>
          </p:cNvSpPr>
          <p:nvPr>
            <p:ph type="body" sz="half" idx="2"/>
          </p:nvPr>
        </p:nvSpPr>
        <p:spPr>
          <a:xfrm>
            <a:off x="685800" y="2364573"/>
            <a:ext cx="3977639" cy="3854112"/>
          </a:xfrm>
        </p:spPr>
        <p:txBody>
          <a:bodyPr vert="horz" lIns="91440" tIns="45720" rIns="91440" bIns="45720" rtlCol="0">
            <a:normAutofit/>
          </a:bodyPr>
          <a:lstStyle/>
          <a:p>
            <a:endParaRPr lang="en-US" dirty="0"/>
          </a:p>
          <a:p>
            <a:endParaRPr lang="en-US" dirty="0"/>
          </a:p>
          <a:p>
            <a:r>
              <a:rPr lang="en-US" sz="2400" dirty="0"/>
              <a:t>The Trust for Developing communities uses and innovative </a:t>
            </a:r>
            <a:r>
              <a:rPr lang="en-US" sz="2400" dirty="0" err="1"/>
              <a:t>programme</a:t>
            </a:r>
            <a:r>
              <a:rPr lang="en-US" sz="2400" dirty="0"/>
              <a:t> to deliver centre based, detached and consultation youth work.</a:t>
            </a:r>
          </a:p>
          <a:p>
            <a:endParaRPr lang="en-US" sz="2400" dirty="0"/>
          </a:p>
          <a:p>
            <a:r>
              <a:rPr lang="en-US" dirty="0"/>
              <a:t>                               (</a:t>
            </a:r>
            <a:r>
              <a:rPr lang="en-US" dirty="0" err="1"/>
              <a:t>Trustedvcom</a:t>
            </a:r>
            <a:r>
              <a:rPr lang="en-US" dirty="0"/>
              <a:t>, 2018)</a:t>
            </a:r>
          </a:p>
          <a:p>
            <a:endParaRPr lang="en-US" dirty="0"/>
          </a:p>
        </p:txBody>
      </p:sp>
      <p:pic>
        <p:nvPicPr>
          <p:cNvPr id="6" name="Picture Placeholder 5">
            <a:extLst>
              <a:ext uri="{FF2B5EF4-FFF2-40B4-BE49-F238E27FC236}">
                <a16:creationId xmlns:a16="http://schemas.microsoft.com/office/drawing/2014/main" id="{BE288D9E-8E75-4EF2-A1D1-5DDA7B1A1F55}"/>
              </a:ext>
            </a:extLst>
          </p:cNvPr>
          <p:cNvPicPr>
            <a:picLocks noGrp="1" noChangeAspect="1"/>
          </p:cNvPicPr>
          <p:nvPr>
            <p:ph type="pic" idx="1"/>
          </p:nvPr>
        </p:nvPicPr>
        <p:blipFill rotWithShape="1">
          <a:blip r:embed="rId3"/>
          <a:srcRect l="10127" t="-1" r="10127" b="-9546"/>
          <a:stretch/>
        </p:blipFill>
        <p:spPr>
          <a:xfrm>
            <a:off x="4972699" y="746126"/>
            <a:ext cx="6533501" cy="5472558"/>
          </a:xfrm>
          <a:prstGeom prst="rect">
            <a:avLst/>
          </a:prstGeom>
        </p:spPr>
      </p:pic>
      <p:sp>
        <p:nvSpPr>
          <p:cNvPr id="3" name="TextBox 2">
            <a:extLst>
              <a:ext uri="{FF2B5EF4-FFF2-40B4-BE49-F238E27FC236}">
                <a16:creationId xmlns:a16="http://schemas.microsoft.com/office/drawing/2014/main" id="{D69B31BE-20A0-452B-B8E8-A691D8A76F59}"/>
              </a:ext>
            </a:extLst>
          </p:cNvPr>
          <p:cNvSpPr txBox="1"/>
          <p:nvPr/>
        </p:nvSpPr>
        <p:spPr>
          <a:xfrm>
            <a:off x="6038335" y="5898292"/>
            <a:ext cx="5467865" cy="338554"/>
          </a:xfrm>
          <a:prstGeom prst="rect">
            <a:avLst/>
          </a:prstGeom>
          <a:noFill/>
        </p:spPr>
        <p:txBody>
          <a:bodyPr wrap="square" rtlCol="0">
            <a:spAutoFit/>
          </a:bodyPr>
          <a:lstStyle/>
          <a:p>
            <a:r>
              <a:rPr lang="en-US" sz="1600" dirty="0"/>
              <a:t>                                                           (</a:t>
            </a:r>
            <a:r>
              <a:rPr lang="en-US" sz="1600" dirty="0" err="1"/>
              <a:t>Trustedvcom</a:t>
            </a:r>
            <a:r>
              <a:rPr lang="en-US" sz="1600" dirty="0"/>
              <a:t>, 2018)</a:t>
            </a:r>
            <a:endParaRPr lang="en-GB" sz="1600" dirty="0"/>
          </a:p>
        </p:txBody>
      </p:sp>
    </p:spTree>
    <p:extLst>
      <p:ext uri="{BB962C8B-B14F-4D97-AF65-F5344CB8AC3E}">
        <p14:creationId xmlns:p14="http://schemas.microsoft.com/office/powerpoint/2010/main" val="232854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DB012-07CC-45ED-BC6D-93C91013E9AA}"/>
              </a:ext>
            </a:extLst>
          </p:cNvPr>
          <p:cNvSpPr>
            <a:spLocks noGrp="1"/>
          </p:cNvSpPr>
          <p:nvPr>
            <p:ph type="title"/>
          </p:nvPr>
        </p:nvSpPr>
        <p:spPr/>
        <p:txBody>
          <a:bodyPr/>
          <a:lstStyle/>
          <a:p>
            <a:r>
              <a:rPr lang="en-US" dirty="0"/>
              <a:t>Sports and poverty</a:t>
            </a:r>
            <a:endParaRPr lang="en-GB" dirty="0"/>
          </a:p>
        </p:txBody>
      </p:sp>
      <p:sp>
        <p:nvSpPr>
          <p:cNvPr id="3" name="Content Placeholder 2">
            <a:extLst>
              <a:ext uri="{FF2B5EF4-FFF2-40B4-BE49-F238E27FC236}">
                <a16:creationId xmlns:a16="http://schemas.microsoft.com/office/drawing/2014/main" id="{60F8E1EB-6A3B-4659-AE90-E216A1C0BAA2}"/>
              </a:ext>
            </a:extLst>
          </p:cNvPr>
          <p:cNvSpPr>
            <a:spLocks noGrp="1"/>
          </p:cNvSpPr>
          <p:nvPr>
            <p:ph idx="1"/>
          </p:nvPr>
        </p:nvSpPr>
        <p:spPr/>
        <p:txBody>
          <a:bodyPr/>
          <a:lstStyle/>
          <a:p>
            <a:pPr marL="0" indent="0">
              <a:buNone/>
            </a:pPr>
            <a:endParaRPr lang="en-US" dirty="0"/>
          </a:p>
          <a:p>
            <a:pPr marL="0" indent="0">
              <a:buNone/>
            </a:pPr>
            <a:endParaRPr lang="en-US" dirty="0"/>
          </a:p>
          <a:p>
            <a:pPr marL="0" indent="0">
              <a:buNone/>
            </a:pPr>
            <a:r>
              <a:rPr lang="en-US" dirty="0"/>
              <a:t>Disadvantaged communities and young people can benefit from sports. In countries where absolute poverty is the norm, sports can help to encourage basic skills such as good hygiene and an awareness surrounding the danger of drug use. </a:t>
            </a:r>
          </a:p>
          <a:p>
            <a:pPr marL="0" indent="0">
              <a:buNone/>
            </a:pPr>
            <a:endParaRPr lang="en-US" dirty="0"/>
          </a:p>
          <a:p>
            <a:pPr marL="0" indent="0">
              <a:buNone/>
            </a:pPr>
            <a:endParaRPr lang="en-US" dirty="0"/>
          </a:p>
          <a:p>
            <a:pPr marL="0" indent="0">
              <a:buNone/>
            </a:pPr>
            <a:r>
              <a:rPr lang="en-GB" sz="1600" dirty="0"/>
              <a:t>                                                                                                                                                      (</a:t>
            </a:r>
            <a:r>
              <a:rPr lang="en-GB" sz="1600" dirty="0" err="1"/>
              <a:t>Streetgames</a:t>
            </a:r>
            <a:r>
              <a:rPr lang="en-GB" sz="1600" dirty="0"/>
              <a:t>, 2021)</a:t>
            </a:r>
            <a:endParaRPr lang="en-US" sz="1600" dirty="0"/>
          </a:p>
        </p:txBody>
      </p:sp>
    </p:spTree>
    <p:extLst>
      <p:ext uri="{BB962C8B-B14F-4D97-AF65-F5344CB8AC3E}">
        <p14:creationId xmlns:p14="http://schemas.microsoft.com/office/powerpoint/2010/main" val="19650593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D0907-3369-4AC2-9769-628B2A337952}"/>
              </a:ext>
            </a:extLst>
          </p:cNvPr>
          <p:cNvSpPr>
            <a:spLocks noGrp="1"/>
          </p:cNvSpPr>
          <p:nvPr>
            <p:ph type="title"/>
          </p:nvPr>
        </p:nvSpPr>
        <p:spPr/>
        <p:txBody>
          <a:bodyPr/>
          <a:lstStyle/>
          <a:p>
            <a:r>
              <a:rPr lang="en-US" dirty="0"/>
              <a:t>Intervention by sports charities </a:t>
            </a:r>
            <a:endParaRPr lang="en-GB" dirty="0"/>
          </a:p>
        </p:txBody>
      </p:sp>
      <p:pic>
        <p:nvPicPr>
          <p:cNvPr id="5" name="Content Placeholder 4" descr="Text&#10;&#10;Description automatically generated">
            <a:extLst>
              <a:ext uri="{FF2B5EF4-FFF2-40B4-BE49-F238E27FC236}">
                <a16:creationId xmlns:a16="http://schemas.microsoft.com/office/drawing/2014/main" id="{363E8263-82FC-4C8F-97CF-61B28330954C}"/>
              </a:ext>
            </a:extLst>
          </p:cNvPr>
          <p:cNvPicPr>
            <a:picLocks noGrp="1" noChangeAspect="1"/>
          </p:cNvPicPr>
          <p:nvPr>
            <p:ph idx="1"/>
          </p:nvPr>
        </p:nvPicPr>
        <p:blipFill>
          <a:blip r:embed="rId2"/>
          <a:stretch>
            <a:fillRect/>
          </a:stretch>
        </p:blipFill>
        <p:spPr>
          <a:xfrm>
            <a:off x="2783840" y="2844800"/>
            <a:ext cx="6949440" cy="3129280"/>
          </a:xfrm>
        </p:spPr>
      </p:pic>
      <p:sp>
        <p:nvSpPr>
          <p:cNvPr id="6" name="TextBox 5">
            <a:extLst>
              <a:ext uri="{FF2B5EF4-FFF2-40B4-BE49-F238E27FC236}">
                <a16:creationId xmlns:a16="http://schemas.microsoft.com/office/drawing/2014/main" id="{D4526C92-75D1-4B98-8DAD-063AEC839FFA}"/>
              </a:ext>
            </a:extLst>
          </p:cNvPr>
          <p:cNvSpPr txBox="1"/>
          <p:nvPr/>
        </p:nvSpPr>
        <p:spPr>
          <a:xfrm>
            <a:off x="6491416" y="6260757"/>
            <a:ext cx="3241864" cy="338554"/>
          </a:xfrm>
          <a:prstGeom prst="rect">
            <a:avLst/>
          </a:prstGeom>
          <a:noFill/>
        </p:spPr>
        <p:txBody>
          <a:bodyPr wrap="square" rtlCol="0">
            <a:spAutoFit/>
          </a:bodyPr>
          <a:lstStyle/>
          <a:p>
            <a:r>
              <a:rPr lang="en-US" sz="1600" dirty="0"/>
              <a:t>                      (Bingimages,2021) </a:t>
            </a:r>
            <a:endParaRPr lang="en-GB" sz="1600" dirty="0"/>
          </a:p>
        </p:txBody>
      </p:sp>
    </p:spTree>
    <p:extLst>
      <p:ext uri="{BB962C8B-B14F-4D97-AF65-F5344CB8AC3E}">
        <p14:creationId xmlns:p14="http://schemas.microsoft.com/office/powerpoint/2010/main" val="3102966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3E45A-BC5F-4355-B54A-D54BEF1358EC}"/>
              </a:ext>
            </a:extLst>
          </p:cNvPr>
          <p:cNvSpPr>
            <a:spLocks noGrp="1"/>
          </p:cNvSpPr>
          <p:nvPr>
            <p:ph type="title"/>
          </p:nvPr>
        </p:nvSpPr>
        <p:spPr/>
        <p:txBody>
          <a:bodyPr/>
          <a:lstStyle/>
          <a:p>
            <a:r>
              <a:rPr lang="en-US" dirty="0"/>
              <a:t>Sport for good</a:t>
            </a:r>
            <a:endParaRPr lang="en-GB" dirty="0"/>
          </a:p>
        </p:txBody>
      </p:sp>
      <p:sp>
        <p:nvSpPr>
          <p:cNvPr id="3" name="Content Placeholder 2">
            <a:extLst>
              <a:ext uri="{FF2B5EF4-FFF2-40B4-BE49-F238E27FC236}">
                <a16:creationId xmlns:a16="http://schemas.microsoft.com/office/drawing/2014/main" id="{2C52A071-D4DE-4036-AEEE-A5D8CFA319C4}"/>
              </a:ext>
            </a:extLst>
          </p:cNvPr>
          <p:cNvSpPr>
            <a:spLocks noGrp="1"/>
          </p:cNvSpPr>
          <p:nvPr>
            <p:ph idx="1"/>
          </p:nvPr>
        </p:nvSpPr>
        <p:spPr/>
        <p:txBody>
          <a:bodyPr/>
          <a:lstStyle/>
          <a:p>
            <a:pPr marL="0" indent="0">
              <a:buNone/>
            </a:pPr>
            <a:endParaRPr kumimoji="0" lang="en-US" sz="22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indent="0">
              <a:buNone/>
            </a:pPr>
            <a:endParaRPr lang="en-US" dirty="0">
              <a:solidFill>
                <a:prstClr val="white"/>
              </a:solidFill>
              <a:latin typeface="Century Gothic" panose="020B0502020202020204"/>
            </a:endParaRPr>
          </a:p>
          <a:p>
            <a:pPr marL="0" indent="0">
              <a:buNone/>
            </a:pPr>
            <a:r>
              <a:rPr kumimoji="0" lang="en-US" sz="2200" b="0" i="0" u="none" strike="noStrike" kern="1200" cap="none" spc="0" normalizeH="0" baseline="0" noProof="0" dirty="0">
                <a:ln>
                  <a:noFill/>
                </a:ln>
                <a:solidFill>
                  <a:prstClr val="white"/>
                </a:solidFill>
                <a:effectLst/>
                <a:uLnTx/>
                <a:uFillTx/>
                <a:latin typeface="Century Gothic" panose="020B0502020202020204"/>
                <a:ea typeface="+mn-ea"/>
                <a:cs typeface="+mn-cs"/>
              </a:rPr>
              <a:t>‘Sport for Good’ was developed </a:t>
            </a:r>
            <a:r>
              <a:rPr lang="en-US" dirty="0">
                <a:solidFill>
                  <a:prstClr val="white"/>
                </a:solidFill>
                <a:latin typeface="Century Gothic" panose="020B0502020202020204"/>
              </a:rPr>
              <a:t>under the power of Nelson Mandela, the aim was to use sports as an effective, cheap and influential tool to improve the lives of young people and children that had been disadvantaged and discriminated against throughout their lives.</a:t>
            </a:r>
          </a:p>
          <a:p>
            <a:pPr marL="0" indent="0">
              <a:buNone/>
            </a:pPr>
            <a:endParaRPr lang="en-US" dirty="0">
              <a:solidFill>
                <a:prstClr val="white"/>
              </a:solidFill>
              <a:latin typeface="Century Gothic" panose="020B0502020202020204"/>
            </a:endParaRPr>
          </a:p>
          <a:p>
            <a:pPr marL="0" indent="0">
              <a:buNone/>
            </a:pPr>
            <a:endParaRPr lang="en-US" dirty="0">
              <a:solidFill>
                <a:prstClr val="white"/>
              </a:solidFill>
              <a:latin typeface="Century Gothic" panose="020B0502020202020204"/>
            </a:endParaRPr>
          </a:p>
          <a:p>
            <a:pPr marL="0" indent="0">
              <a:buNone/>
            </a:pPr>
            <a:endParaRPr lang="en-US" dirty="0">
              <a:solidFill>
                <a:prstClr val="white"/>
              </a:solidFill>
              <a:latin typeface="Century Gothic" panose="020B0502020202020204"/>
            </a:endParaRPr>
          </a:p>
          <a:p>
            <a:pPr marL="0" indent="0">
              <a:buNone/>
            </a:pPr>
            <a:r>
              <a:rPr lang="en-US" sz="1600" dirty="0">
                <a:solidFill>
                  <a:prstClr val="white"/>
                </a:solidFill>
                <a:latin typeface="Century Gothic" panose="020B0502020202020204"/>
              </a:rPr>
              <a:t>                                                                                                                                                                    (Laureus, 2021)</a:t>
            </a:r>
            <a:endParaRPr lang="en-GB" sz="1600" dirty="0"/>
          </a:p>
        </p:txBody>
      </p:sp>
    </p:spTree>
    <p:extLst>
      <p:ext uri="{BB962C8B-B14F-4D97-AF65-F5344CB8AC3E}">
        <p14:creationId xmlns:p14="http://schemas.microsoft.com/office/powerpoint/2010/main" val="1619017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A937F-A128-4CC1-9E1A-15DF7EDFDFF9}"/>
              </a:ext>
            </a:extLst>
          </p:cNvPr>
          <p:cNvSpPr>
            <a:spLocks noGrp="1"/>
          </p:cNvSpPr>
          <p:nvPr>
            <p:ph type="title"/>
          </p:nvPr>
        </p:nvSpPr>
        <p:spPr/>
        <p:txBody>
          <a:bodyPr/>
          <a:lstStyle/>
          <a:p>
            <a:r>
              <a:rPr lang="en-US" dirty="0"/>
              <a:t>Sport for good </a:t>
            </a:r>
            <a:r>
              <a:rPr lang="en-US" dirty="0" err="1"/>
              <a:t>uk</a:t>
            </a:r>
            <a:endParaRPr lang="en-GB" dirty="0"/>
          </a:p>
        </p:txBody>
      </p:sp>
      <p:sp>
        <p:nvSpPr>
          <p:cNvPr id="3" name="Content Placeholder 2">
            <a:extLst>
              <a:ext uri="{FF2B5EF4-FFF2-40B4-BE49-F238E27FC236}">
                <a16:creationId xmlns:a16="http://schemas.microsoft.com/office/drawing/2014/main" id="{B339C5E3-65C1-4A5F-AD6D-2D381078E903}"/>
              </a:ext>
            </a:extLst>
          </p:cNvPr>
          <p:cNvSpPr>
            <a:spLocks noGrp="1"/>
          </p:cNvSpPr>
          <p:nvPr>
            <p:ph idx="1"/>
          </p:nvPr>
        </p:nvSpPr>
        <p:spPr/>
        <p:txBody>
          <a:bodyPr/>
          <a:lstStyle/>
          <a:p>
            <a:pPr marL="0" indent="0">
              <a:buNone/>
            </a:pPr>
            <a:endParaRPr lang="en-US" dirty="0"/>
          </a:p>
          <a:p>
            <a:pPr marL="0" indent="0">
              <a:buNone/>
            </a:pPr>
            <a:r>
              <a:rPr lang="en-US" dirty="0"/>
              <a:t>In the United Kingdom, Sport for Good is used in projects and intervention to empower young people who are disadvantaged. In the UK three of the factors of poverty are measured by;</a:t>
            </a:r>
          </a:p>
          <a:p>
            <a:pPr marL="0" indent="0">
              <a:buNone/>
            </a:pPr>
            <a:r>
              <a:rPr lang="en-US" dirty="0"/>
              <a:t>‘Health and well-being inequalities</a:t>
            </a:r>
          </a:p>
          <a:p>
            <a:pPr marL="0" indent="0">
              <a:buNone/>
            </a:pPr>
            <a:r>
              <a:rPr lang="en-US" dirty="0"/>
              <a:t> Youth unemployment </a:t>
            </a:r>
          </a:p>
          <a:p>
            <a:pPr marL="0" indent="0">
              <a:buNone/>
            </a:pPr>
            <a:r>
              <a:rPr lang="en-US" dirty="0"/>
              <a:t> Youth Crime’</a:t>
            </a:r>
          </a:p>
          <a:p>
            <a:pPr marL="0" indent="0">
              <a:buNone/>
            </a:pPr>
            <a:endParaRPr lang="en-US" dirty="0"/>
          </a:p>
          <a:p>
            <a:pPr marL="0" indent="0">
              <a:buNone/>
            </a:pPr>
            <a:r>
              <a:rPr lang="en-US" sz="1600" dirty="0"/>
              <a:t>                                                                                                                                                      (Streetgames, 2021)</a:t>
            </a:r>
            <a:endParaRPr lang="en-GB" sz="1600" dirty="0"/>
          </a:p>
        </p:txBody>
      </p:sp>
    </p:spTree>
    <p:extLst>
      <p:ext uri="{BB962C8B-B14F-4D97-AF65-F5344CB8AC3E}">
        <p14:creationId xmlns:p14="http://schemas.microsoft.com/office/powerpoint/2010/main" val="1560214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7A037-A32C-45AF-84A7-5AC07E10BA15}"/>
              </a:ext>
            </a:extLst>
          </p:cNvPr>
          <p:cNvSpPr>
            <a:spLocks noGrp="1"/>
          </p:cNvSpPr>
          <p:nvPr>
            <p:ph type="title"/>
          </p:nvPr>
        </p:nvSpPr>
        <p:spPr/>
        <p:txBody>
          <a:bodyPr>
            <a:normAutofit/>
          </a:bodyPr>
          <a:lstStyle/>
          <a:p>
            <a:r>
              <a:rPr lang="en-US" sz="4000" dirty="0"/>
              <a:t>M13 Youth Project</a:t>
            </a:r>
            <a:endParaRPr lang="en-GB" sz="4000" dirty="0"/>
          </a:p>
        </p:txBody>
      </p:sp>
      <p:pic>
        <p:nvPicPr>
          <p:cNvPr id="6" name="Content Placeholder 5" descr="A group of people playing football&#10;&#10;Description automatically generated with medium confidence">
            <a:extLst>
              <a:ext uri="{FF2B5EF4-FFF2-40B4-BE49-F238E27FC236}">
                <a16:creationId xmlns:a16="http://schemas.microsoft.com/office/drawing/2014/main" id="{FE5E646C-BAD7-4A40-BF2A-18FA490FB76F}"/>
              </a:ext>
            </a:extLst>
          </p:cNvPr>
          <p:cNvPicPr>
            <a:picLocks noGrp="1" noChangeAspect="1"/>
          </p:cNvPicPr>
          <p:nvPr>
            <p:ph idx="1"/>
          </p:nvPr>
        </p:nvPicPr>
        <p:blipFill>
          <a:blip r:embed="rId2"/>
          <a:stretch>
            <a:fillRect/>
          </a:stretch>
        </p:blipFill>
        <p:spPr>
          <a:xfrm>
            <a:off x="4995863" y="1524000"/>
            <a:ext cx="6510337" cy="4694683"/>
          </a:xfrm>
        </p:spPr>
      </p:pic>
      <p:sp>
        <p:nvSpPr>
          <p:cNvPr id="4" name="Text Placeholder 3">
            <a:extLst>
              <a:ext uri="{FF2B5EF4-FFF2-40B4-BE49-F238E27FC236}">
                <a16:creationId xmlns:a16="http://schemas.microsoft.com/office/drawing/2014/main" id="{6653C2C7-9761-4865-A2C4-3790659BCA0A}"/>
              </a:ext>
            </a:extLst>
          </p:cNvPr>
          <p:cNvSpPr>
            <a:spLocks noGrp="1"/>
          </p:cNvSpPr>
          <p:nvPr>
            <p:ph type="body" sz="half" idx="2"/>
          </p:nvPr>
        </p:nvSpPr>
        <p:spPr/>
        <p:txBody>
          <a:bodyPr/>
          <a:lstStyle/>
          <a:p>
            <a:endParaRPr lang="en-US" dirty="0"/>
          </a:p>
          <a:p>
            <a:endParaRPr lang="en-US" dirty="0"/>
          </a:p>
          <a:p>
            <a:r>
              <a:rPr lang="en-US" dirty="0"/>
              <a:t>M13 is a voluntary sector project that is community based in Manchester. The project specializes in working with hard-to-reach young people for street based detached youth work.</a:t>
            </a:r>
          </a:p>
          <a:p>
            <a:endParaRPr lang="en-US" dirty="0"/>
          </a:p>
          <a:p>
            <a:endParaRPr lang="en-US" dirty="0"/>
          </a:p>
          <a:p>
            <a:r>
              <a:rPr lang="en-US" dirty="0"/>
              <a:t>                                                 (M13, 2021)</a:t>
            </a:r>
            <a:endParaRPr lang="en-GB" dirty="0"/>
          </a:p>
        </p:txBody>
      </p:sp>
      <p:sp>
        <p:nvSpPr>
          <p:cNvPr id="5" name="TextBox 4">
            <a:extLst>
              <a:ext uri="{FF2B5EF4-FFF2-40B4-BE49-F238E27FC236}">
                <a16:creationId xmlns:a16="http://schemas.microsoft.com/office/drawing/2014/main" id="{23AF221E-088D-4F91-823E-5626D0873E5A}"/>
              </a:ext>
            </a:extLst>
          </p:cNvPr>
          <p:cNvSpPr txBox="1"/>
          <p:nvPr/>
        </p:nvSpPr>
        <p:spPr>
          <a:xfrm>
            <a:off x="9259330" y="6218684"/>
            <a:ext cx="2067697" cy="338554"/>
          </a:xfrm>
          <a:prstGeom prst="rect">
            <a:avLst/>
          </a:prstGeom>
          <a:noFill/>
        </p:spPr>
        <p:txBody>
          <a:bodyPr wrap="square" rtlCol="0">
            <a:spAutoFit/>
          </a:bodyPr>
          <a:lstStyle/>
          <a:p>
            <a:r>
              <a:rPr lang="en-US" sz="1600" dirty="0"/>
              <a:t>             (M13, 2021)</a:t>
            </a:r>
            <a:endParaRPr lang="en-GB" sz="1600" dirty="0"/>
          </a:p>
        </p:txBody>
      </p:sp>
    </p:spTree>
    <p:extLst>
      <p:ext uri="{BB962C8B-B14F-4D97-AF65-F5344CB8AC3E}">
        <p14:creationId xmlns:p14="http://schemas.microsoft.com/office/powerpoint/2010/main" val="1423000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F5706-9FEC-40B8-A4E2-A914E90BCC8F}"/>
              </a:ext>
            </a:extLst>
          </p:cNvPr>
          <p:cNvSpPr>
            <a:spLocks noGrp="1"/>
          </p:cNvSpPr>
          <p:nvPr>
            <p:ph type="title"/>
          </p:nvPr>
        </p:nvSpPr>
        <p:spPr/>
        <p:txBody>
          <a:bodyPr/>
          <a:lstStyle/>
          <a:p>
            <a:r>
              <a:rPr lang="en-US" dirty="0"/>
              <a:t>skills</a:t>
            </a:r>
            <a:endParaRPr lang="en-GB" dirty="0"/>
          </a:p>
        </p:txBody>
      </p:sp>
      <p:sp>
        <p:nvSpPr>
          <p:cNvPr id="3" name="Content Placeholder 2">
            <a:extLst>
              <a:ext uri="{FF2B5EF4-FFF2-40B4-BE49-F238E27FC236}">
                <a16:creationId xmlns:a16="http://schemas.microsoft.com/office/drawing/2014/main" id="{ADC4C11C-A99A-44B5-A593-B50B634DF4F5}"/>
              </a:ext>
            </a:extLst>
          </p:cNvPr>
          <p:cNvSpPr>
            <a:spLocks noGrp="1"/>
          </p:cNvSpPr>
          <p:nvPr>
            <p:ph idx="1"/>
          </p:nvPr>
        </p:nvSpPr>
        <p:spPr/>
        <p:txBody>
          <a:bodyPr>
            <a:normAutofit/>
          </a:bodyPr>
          <a:lstStyle/>
          <a:p>
            <a:endParaRPr lang="en-US" dirty="0"/>
          </a:p>
          <a:p>
            <a:endParaRPr lang="en-US" dirty="0"/>
          </a:p>
          <a:p>
            <a:r>
              <a:rPr lang="en-US" dirty="0"/>
              <a:t>Time Management</a:t>
            </a:r>
          </a:p>
          <a:p>
            <a:r>
              <a:rPr lang="en-US" dirty="0"/>
              <a:t>Reflective Practice</a:t>
            </a:r>
          </a:p>
          <a:p>
            <a:r>
              <a:rPr lang="en-US" dirty="0"/>
              <a:t>Communication</a:t>
            </a:r>
          </a:p>
          <a:p>
            <a:endParaRPr lang="en-US" dirty="0"/>
          </a:p>
          <a:p>
            <a:endParaRPr lang="en-US" dirty="0"/>
          </a:p>
          <a:p>
            <a:pPr marL="0" indent="0">
              <a:buNone/>
            </a:pPr>
            <a:r>
              <a:rPr lang="en-US" sz="1600" dirty="0"/>
              <a:t>                                                                                                                      (National Occupational Standards, 2019)</a:t>
            </a:r>
            <a:endParaRPr lang="en-GB" sz="1600" dirty="0"/>
          </a:p>
        </p:txBody>
      </p:sp>
    </p:spTree>
    <p:extLst>
      <p:ext uri="{BB962C8B-B14F-4D97-AF65-F5344CB8AC3E}">
        <p14:creationId xmlns:p14="http://schemas.microsoft.com/office/powerpoint/2010/main" val="25564892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09C0F-9568-4ACC-8597-4A1ECAC201DA}"/>
              </a:ext>
            </a:extLst>
          </p:cNvPr>
          <p:cNvSpPr>
            <a:spLocks noGrp="1"/>
          </p:cNvSpPr>
          <p:nvPr>
            <p:ph type="title"/>
          </p:nvPr>
        </p:nvSpPr>
        <p:spPr/>
        <p:txBody>
          <a:bodyPr/>
          <a:lstStyle/>
          <a:p>
            <a:r>
              <a:rPr lang="en-US" dirty="0"/>
              <a:t>The importance of questionnaires and quizzes</a:t>
            </a:r>
            <a:endParaRPr lang="en-GB" dirty="0"/>
          </a:p>
        </p:txBody>
      </p:sp>
      <p:sp>
        <p:nvSpPr>
          <p:cNvPr id="3" name="Content Placeholder 2">
            <a:extLst>
              <a:ext uri="{FF2B5EF4-FFF2-40B4-BE49-F238E27FC236}">
                <a16:creationId xmlns:a16="http://schemas.microsoft.com/office/drawing/2014/main" id="{0A36E7D3-0A7C-4F87-8E36-8DDC6A3A430B}"/>
              </a:ext>
            </a:extLst>
          </p:cNvPr>
          <p:cNvSpPr>
            <a:spLocks noGrp="1"/>
          </p:cNvSpPr>
          <p:nvPr>
            <p:ph idx="1"/>
          </p:nvPr>
        </p:nvSpPr>
        <p:spPr/>
        <p:txBody>
          <a:bodyPr/>
          <a:lstStyle/>
          <a:p>
            <a:pPr marL="0" indent="0">
              <a:buNone/>
            </a:pPr>
            <a:endParaRPr lang="en-US" dirty="0"/>
          </a:p>
          <a:p>
            <a:pPr marL="0" indent="0">
              <a:buNone/>
            </a:pPr>
            <a:endParaRPr lang="en-US" dirty="0"/>
          </a:p>
          <a:p>
            <a:pPr marL="0" indent="0">
              <a:buNone/>
            </a:pPr>
            <a:r>
              <a:rPr lang="en-US" dirty="0"/>
              <a:t>Questionnaires are quizzes can be an important tool to use when trying to break the ice with young people. It can be a fun way to encourage young people to gain knowledge in different areas.</a:t>
            </a:r>
          </a:p>
          <a:p>
            <a:pPr marL="0" indent="0">
              <a:buNone/>
            </a:pPr>
            <a:endParaRPr lang="en-US" dirty="0"/>
          </a:p>
          <a:p>
            <a:pPr marL="0" indent="0">
              <a:buNone/>
            </a:pPr>
            <a:endParaRPr lang="en-US" dirty="0"/>
          </a:p>
          <a:p>
            <a:pPr marL="0" indent="0">
              <a:buNone/>
            </a:pPr>
            <a:r>
              <a:rPr lang="en-US" sz="1600" dirty="0"/>
              <a:t>                                                                                                                                             (Youth Work Wales, 2017)</a:t>
            </a:r>
            <a:endParaRPr lang="en-GB" sz="1600" dirty="0"/>
          </a:p>
        </p:txBody>
      </p:sp>
    </p:spTree>
    <p:extLst>
      <p:ext uri="{BB962C8B-B14F-4D97-AF65-F5344CB8AC3E}">
        <p14:creationId xmlns:p14="http://schemas.microsoft.com/office/powerpoint/2010/main" val="12394546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B8EDB-1500-44F5-911F-78AFB1D09F3F}"/>
              </a:ext>
            </a:extLst>
          </p:cNvPr>
          <p:cNvSpPr>
            <a:spLocks noGrp="1"/>
          </p:cNvSpPr>
          <p:nvPr>
            <p:ph type="title"/>
          </p:nvPr>
        </p:nvSpPr>
        <p:spPr/>
        <p:txBody>
          <a:bodyPr/>
          <a:lstStyle/>
          <a:p>
            <a:r>
              <a:rPr lang="en-US" dirty="0"/>
              <a:t>statistics</a:t>
            </a:r>
            <a:endParaRPr lang="en-GB" dirty="0"/>
          </a:p>
        </p:txBody>
      </p:sp>
      <p:sp>
        <p:nvSpPr>
          <p:cNvPr id="3" name="Content Placeholder 2">
            <a:extLst>
              <a:ext uri="{FF2B5EF4-FFF2-40B4-BE49-F238E27FC236}">
                <a16:creationId xmlns:a16="http://schemas.microsoft.com/office/drawing/2014/main" id="{3F0B3CF1-ABD9-4280-8D3A-2020EF979812}"/>
              </a:ext>
            </a:extLst>
          </p:cNvPr>
          <p:cNvSpPr>
            <a:spLocks noGrp="1"/>
          </p:cNvSpPr>
          <p:nvPr>
            <p:ph idx="1"/>
          </p:nvPr>
        </p:nvSpPr>
        <p:spPr/>
        <p:txBody>
          <a:bodyPr/>
          <a:lstStyle/>
          <a:p>
            <a:pPr marL="0" indent="0">
              <a:buNone/>
            </a:pPr>
            <a:endParaRPr lang="en-US" dirty="0"/>
          </a:p>
          <a:p>
            <a:pPr marL="0" indent="0">
              <a:buNone/>
            </a:pPr>
            <a:endParaRPr lang="en-US" dirty="0"/>
          </a:p>
          <a:p>
            <a:pPr marL="0" indent="0">
              <a:buNone/>
            </a:pPr>
            <a:r>
              <a:rPr lang="en-US" dirty="0"/>
              <a:t>Research indicates that in the United Kingdom, young people participate in a variety of sports-based activities. Statistics suggest that 86% of children in the UK are involved in some type of sport.</a:t>
            </a:r>
          </a:p>
          <a:p>
            <a:pPr marL="0" indent="0">
              <a:buNone/>
            </a:pPr>
            <a:endParaRPr lang="en-US" dirty="0"/>
          </a:p>
          <a:p>
            <a:pPr marL="0" indent="0">
              <a:buNone/>
            </a:pPr>
            <a:endParaRPr lang="en-US" dirty="0"/>
          </a:p>
          <a:p>
            <a:pPr marL="0" indent="0">
              <a:buNone/>
            </a:pPr>
            <a:r>
              <a:rPr lang="en-US" sz="1600" dirty="0"/>
              <a:t>                                                                                                                                                               (Lange, 2019)</a:t>
            </a:r>
            <a:endParaRPr lang="en-GB" sz="1600" dirty="0"/>
          </a:p>
        </p:txBody>
      </p:sp>
    </p:spTree>
    <p:extLst>
      <p:ext uri="{BB962C8B-B14F-4D97-AF65-F5344CB8AC3E}">
        <p14:creationId xmlns:p14="http://schemas.microsoft.com/office/powerpoint/2010/main" val="3328683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83CBB-9EC8-4CAB-9E8F-275D94E7FCF0}"/>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55A4FB59-DE88-4A2D-866C-8A635FED3707}"/>
              </a:ext>
            </a:extLst>
          </p:cNvPr>
          <p:cNvSpPr>
            <a:spLocks noGrp="1"/>
          </p:cNvSpPr>
          <p:nvPr>
            <p:ph idx="1"/>
          </p:nvPr>
        </p:nvSpPr>
        <p:spPr/>
        <p:txBody>
          <a:bodyPr/>
          <a:lstStyle/>
          <a:p>
            <a:pPr marL="0" indent="0">
              <a:buNone/>
            </a:pPr>
            <a:r>
              <a:rPr lang="en-US" dirty="0"/>
              <a:t>In conclusion to this presentation, it is clear that sports and activities are essential interventions to support children and young people, in a group or a one-to-one basis. Using the right skills, tools and approaches and adhering to principles that are set out by the National Occupational Standards and the 5 pillars of </a:t>
            </a:r>
            <a:r>
              <a:rPr lang="en-US"/>
              <a:t>youth work in Wales, </a:t>
            </a:r>
            <a:r>
              <a:rPr lang="en-US" dirty="0"/>
              <a:t>the use of sports can be beneficial to a range of children and young people. </a:t>
            </a:r>
            <a:endParaRPr lang="en-GB" dirty="0"/>
          </a:p>
        </p:txBody>
      </p:sp>
    </p:spTree>
    <p:extLst>
      <p:ext uri="{BB962C8B-B14F-4D97-AF65-F5344CB8AC3E}">
        <p14:creationId xmlns:p14="http://schemas.microsoft.com/office/powerpoint/2010/main" val="22899554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6059C-EEC5-427C-8B97-9ACFBC5C0575}"/>
              </a:ext>
            </a:extLst>
          </p:cNvPr>
          <p:cNvSpPr>
            <a:spLocks noGrp="1"/>
          </p:cNvSpPr>
          <p:nvPr>
            <p:ph type="title"/>
          </p:nvPr>
        </p:nvSpPr>
        <p:spPr/>
        <p:txBody>
          <a:bodyPr/>
          <a:lstStyle/>
          <a:p>
            <a:r>
              <a:rPr lang="en-US" dirty="0"/>
              <a:t>Quiz Time</a:t>
            </a:r>
            <a:endParaRPr lang="en-GB" dirty="0"/>
          </a:p>
        </p:txBody>
      </p:sp>
      <p:pic>
        <p:nvPicPr>
          <p:cNvPr id="7" name="Content Placeholder 6" descr="Icon&#10;&#10;Description automatically generated with medium confidence">
            <a:extLst>
              <a:ext uri="{FF2B5EF4-FFF2-40B4-BE49-F238E27FC236}">
                <a16:creationId xmlns:a16="http://schemas.microsoft.com/office/drawing/2014/main" id="{54D660B2-1654-4EC6-8115-B73CB8F8B8E1}"/>
              </a:ext>
            </a:extLst>
          </p:cNvPr>
          <p:cNvPicPr>
            <a:picLocks noGrp="1" noChangeAspect="1"/>
          </p:cNvPicPr>
          <p:nvPr>
            <p:ph idx="1"/>
          </p:nvPr>
        </p:nvPicPr>
        <p:blipFill>
          <a:blip r:embed="rId2"/>
          <a:stretch>
            <a:fillRect/>
          </a:stretch>
        </p:blipFill>
        <p:spPr>
          <a:xfrm>
            <a:off x="2540000" y="2265679"/>
            <a:ext cx="7355840" cy="3332481"/>
          </a:xfrm>
        </p:spPr>
      </p:pic>
      <p:sp>
        <p:nvSpPr>
          <p:cNvPr id="8" name="TextBox 7">
            <a:extLst>
              <a:ext uri="{FF2B5EF4-FFF2-40B4-BE49-F238E27FC236}">
                <a16:creationId xmlns:a16="http://schemas.microsoft.com/office/drawing/2014/main" id="{3757387F-95D8-469F-B14B-76A5FA38061E}"/>
              </a:ext>
            </a:extLst>
          </p:cNvPr>
          <p:cNvSpPr txBox="1"/>
          <p:nvPr/>
        </p:nvSpPr>
        <p:spPr>
          <a:xfrm>
            <a:off x="6644640" y="5933440"/>
            <a:ext cx="2763520" cy="338554"/>
          </a:xfrm>
          <a:prstGeom prst="rect">
            <a:avLst/>
          </a:prstGeom>
          <a:noFill/>
        </p:spPr>
        <p:txBody>
          <a:bodyPr wrap="square" rtlCol="0">
            <a:spAutoFit/>
          </a:bodyPr>
          <a:lstStyle/>
          <a:p>
            <a:r>
              <a:rPr lang="en-US" sz="1600" dirty="0"/>
              <a:t>        (Googleimages,2021)</a:t>
            </a:r>
            <a:endParaRPr lang="en-GB" sz="1600" dirty="0"/>
          </a:p>
        </p:txBody>
      </p:sp>
    </p:spTree>
    <p:extLst>
      <p:ext uri="{BB962C8B-B14F-4D97-AF65-F5344CB8AC3E}">
        <p14:creationId xmlns:p14="http://schemas.microsoft.com/office/powerpoint/2010/main" val="39683449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72EED-8446-45E3-B265-A7AD6E4771D3}"/>
              </a:ext>
            </a:extLst>
          </p:cNvPr>
          <p:cNvSpPr>
            <a:spLocks noGrp="1"/>
          </p:cNvSpPr>
          <p:nvPr>
            <p:ph type="title"/>
          </p:nvPr>
        </p:nvSpPr>
        <p:spPr/>
        <p:txBody>
          <a:bodyPr/>
          <a:lstStyle/>
          <a:p>
            <a:r>
              <a:rPr lang="en-US" dirty="0"/>
              <a:t>Sexual Health Quick quiz </a:t>
            </a:r>
            <a:endParaRPr lang="en-GB" dirty="0"/>
          </a:p>
        </p:txBody>
      </p:sp>
      <p:sp>
        <p:nvSpPr>
          <p:cNvPr id="3" name="Content Placeholder 2">
            <a:extLst>
              <a:ext uri="{FF2B5EF4-FFF2-40B4-BE49-F238E27FC236}">
                <a16:creationId xmlns:a16="http://schemas.microsoft.com/office/drawing/2014/main" id="{AD82D281-7949-4BCE-B75B-40163107DC09}"/>
              </a:ext>
            </a:extLst>
          </p:cNvPr>
          <p:cNvSpPr>
            <a:spLocks noGrp="1"/>
          </p:cNvSpPr>
          <p:nvPr>
            <p:ph idx="1"/>
          </p:nvPr>
        </p:nvSpPr>
        <p:spPr/>
        <p:txBody>
          <a:bodyPr/>
          <a:lstStyle/>
          <a:p>
            <a:r>
              <a:rPr lang="en-US" dirty="0"/>
              <a:t>‘What is the legal age to have sex in the UK? 15.16.18</a:t>
            </a:r>
          </a:p>
          <a:p>
            <a:r>
              <a:rPr lang="en-US" dirty="0"/>
              <a:t> What does STI stand for? Sexually Transmitted Illness. Sexually Transmitted    Infection. Sexually Toxic Infection</a:t>
            </a:r>
          </a:p>
          <a:p>
            <a:r>
              <a:rPr lang="en-US" dirty="0"/>
              <a:t> Hormonal contraception such as the Implant can protect women against  an STI, True or False?</a:t>
            </a:r>
          </a:p>
          <a:p>
            <a:r>
              <a:rPr lang="en-US" dirty="0"/>
              <a:t> You can have multiple STI’S at once, True or False?</a:t>
            </a:r>
          </a:p>
          <a:p>
            <a:r>
              <a:rPr lang="en-US" dirty="0"/>
              <a:t> If a HIV positive person is on effective treatment for HIV, then they cannot pass on the virus, True or </a:t>
            </a:r>
            <a:r>
              <a:rPr lang="en-US"/>
              <a:t>False?’</a:t>
            </a:r>
            <a:endParaRPr lang="en-US" dirty="0"/>
          </a:p>
          <a:p>
            <a:endParaRPr lang="en-US" dirty="0"/>
          </a:p>
          <a:p>
            <a:pPr marL="0" indent="0">
              <a:buNone/>
            </a:pPr>
            <a:r>
              <a:rPr lang="en-US" sz="1600" dirty="0"/>
              <a:t>                                                                                                                                                   (</a:t>
            </a:r>
            <a:r>
              <a:rPr lang="en-US" sz="1600" dirty="0" err="1"/>
              <a:t>SurveyMonkeys</a:t>
            </a:r>
            <a:r>
              <a:rPr lang="en-US" sz="1600" dirty="0"/>
              <a:t>, 2021)</a:t>
            </a:r>
            <a:endParaRPr lang="en-GB" sz="1600" dirty="0"/>
          </a:p>
        </p:txBody>
      </p:sp>
    </p:spTree>
    <p:extLst>
      <p:ext uri="{BB962C8B-B14F-4D97-AF65-F5344CB8AC3E}">
        <p14:creationId xmlns:p14="http://schemas.microsoft.com/office/powerpoint/2010/main" val="21939280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3BE0D-20A4-41F2-89AA-2D1C10C844B8}"/>
              </a:ext>
            </a:extLst>
          </p:cNvPr>
          <p:cNvSpPr>
            <a:spLocks noGrp="1"/>
          </p:cNvSpPr>
          <p:nvPr>
            <p:ph type="title"/>
          </p:nvPr>
        </p:nvSpPr>
        <p:spPr/>
        <p:txBody>
          <a:bodyPr/>
          <a:lstStyle/>
          <a:p>
            <a:r>
              <a:rPr lang="en-US" dirty="0"/>
              <a:t>Answers</a:t>
            </a:r>
            <a:endParaRPr lang="en-GB" dirty="0"/>
          </a:p>
        </p:txBody>
      </p:sp>
      <p:sp>
        <p:nvSpPr>
          <p:cNvPr id="3" name="Content Placeholder 2">
            <a:extLst>
              <a:ext uri="{FF2B5EF4-FFF2-40B4-BE49-F238E27FC236}">
                <a16:creationId xmlns:a16="http://schemas.microsoft.com/office/drawing/2014/main" id="{4E46FA9B-776F-4123-A4B6-2A00909BD43B}"/>
              </a:ext>
            </a:extLst>
          </p:cNvPr>
          <p:cNvSpPr>
            <a:spLocks noGrp="1"/>
          </p:cNvSpPr>
          <p:nvPr>
            <p:ph idx="1"/>
          </p:nvPr>
        </p:nvSpPr>
        <p:spPr/>
        <p:txBody>
          <a:bodyPr/>
          <a:lstStyle/>
          <a:p>
            <a:r>
              <a:rPr lang="en-US" dirty="0"/>
              <a:t>16</a:t>
            </a:r>
          </a:p>
          <a:p>
            <a:r>
              <a:rPr lang="en-US" dirty="0"/>
              <a:t>Sexually Transmitted Infection</a:t>
            </a:r>
          </a:p>
          <a:p>
            <a:r>
              <a:rPr lang="en-US" dirty="0"/>
              <a:t>False </a:t>
            </a:r>
          </a:p>
          <a:p>
            <a:r>
              <a:rPr lang="en-US" dirty="0"/>
              <a:t>True</a:t>
            </a:r>
          </a:p>
          <a:p>
            <a:r>
              <a:rPr lang="en-US" dirty="0"/>
              <a:t>True</a:t>
            </a:r>
          </a:p>
          <a:p>
            <a:endParaRPr lang="en-US" dirty="0"/>
          </a:p>
          <a:p>
            <a:endParaRPr lang="en-US" dirty="0"/>
          </a:p>
          <a:p>
            <a:pPr marL="0" indent="0">
              <a:buNone/>
            </a:pPr>
            <a:r>
              <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rPr>
              <a:t>                                                                                                                                                     (</a:t>
            </a:r>
            <a:r>
              <a:rPr kumimoji="0" lang="en-US" sz="1600" b="0" i="0" u="none" strike="noStrike" kern="1200" cap="none" spc="0" normalizeH="0" baseline="0" noProof="0" dirty="0" err="1">
                <a:ln>
                  <a:noFill/>
                </a:ln>
                <a:solidFill>
                  <a:prstClr val="white"/>
                </a:solidFill>
                <a:effectLst/>
                <a:uLnTx/>
                <a:uFillTx/>
                <a:latin typeface="Century Gothic" panose="020B0502020202020204"/>
                <a:ea typeface="+mn-ea"/>
                <a:cs typeface="+mn-cs"/>
              </a:rPr>
              <a:t>SurveyMonkeys</a:t>
            </a:r>
            <a:r>
              <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rPr>
              <a:t>, 2021)</a:t>
            </a:r>
            <a:endParaRPr lang="en-US" dirty="0"/>
          </a:p>
        </p:txBody>
      </p:sp>
    </p:spTree>
    <p:extLst>
      <p:ext uri="{BB962C8B-B14F-4D97-AF65-F5344CB8AC3E}">
        <p14:creationId xmlns:p14="http://schemas.microsoft.com/office/powerpoint/2010/main" val="38764228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990F-20EA-43AB-B10E-7137CC140CC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627927B-704B-42C7-9496-0563549BE33D}"/>
              </a:ext>
            </a:extLst>
          </p:cNvPr>
          <p:cNvSpPr>
            <a:spLocks noGrp="1"/>
          </p:cNvSpPr>
          <p:nvPr>
            <p:ph idx="1"/>
          </p:nvPr>
        </p:nvSpPr>
        <p:spPr/>
        <p:txBody>
          <a:bodyPr/>
          <a:lstStyle/>
          <a:p>
            <a:pPr marL="0" indent="0">
              <a:buNone/>
            </a:pPr>
            <a:endParaRPr lang="en-US" dirty="0"/>
          </a:p>
          <a:p>
            <a:pPr marL="0" indent="0">
              <a:buNone/>
            </a:pPr>
            <a:endParaRPr lang="en-US" dirty="0"/>
          </a:p>
          <a:p>
            <a:pPr marL="0" indent="0">
              <a:buNone/>
            </a:pPr>
            <a:r>
              <a:rPr lang="en-US" dirty="0"/>
              <a:t>                          </a:t>
            </a:r>
            <a:r>
              <a:rPr lang="en-US" sz="4000" dirty="0"/>
              <a:t>THANK YOU FOR LISTENING </a:t>
            </a:r>
          </a:p>
          <a:p>
            <a:pPr marL="0" indent="0">
              <a:buNone/>
            </a:pPr>
            <a:r>
              <a:rPr lang="en-US" sz="4000" dirty="0"/>
              <a:t>                       ANY QUESTIONS</a:t>
            </a:r>
          </a:p>
          <a:p>
            <a:pPr marL="0" indent="0">
              <a:buNone/>
            </a:pPr>
            <a:r>
              <a:rPr lang="en-US" sz="7200" dirty="0"/>
              <a:t>                   ?</a:t>
            </a:r>
            <a:endParaRPr lang="en-GB" sz="7200" dirty="0"/>
          </a:p>
        </p:txBody>
      </p:sp>
    </p:spTree>
    <p:extLst>
      <p:ext uri="{BB962C8B-B14F-4D97-AF65-F5344CB8AC3E}">
        <p14:creationId xmlns:p14="http://schemas.microsoft.com/office/powerpoint/2010/main" val="6725803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AD5A7-9089-47D4-87ED-03D07F9A5FC9}"/>
              </a:ext>
            </a:extLst>
          </p:cNvPr>
          <p:cNvSpPr>
            <a:spLocks noGrp="1"/>
          </p:cNvSpPr>
          <p:nvPr>
            <p:ph type="title"/>
          </p:nvPr>
        </p:nvSpPr>
        <p:spPr/>
        <p:txBody>
          <a:bodyPr/>
          <a:lstStyle/>
          <a:p>
            <a:r>
              <a:rPr lang="en-US" dirty="0"/>
              <a:t>Reference list</a:t>
            </a:r>
            <a:endParaRPr lang="en-GB" dirty="0"/>
          </a:p>
        </p:txBody>
      </p:sp>
      <p:sp>
        <p:nvSpPr>
          <p:cNvPr id="3" name="Content Placeholder 2">
            <a:extLst>
              <a:ext uri="{FF2B5EF4-FFF2-40B4-BE49-F238E27FC236}">
                <a16:creationId xmlns:a16="http://schemas.microsoft.com/office/drawing/2014/main" id="{9D061B1B-5464-4EBE-A086-6EE52CF056F0}"/>
              </a:ext>
            </a:extLst>
          </p:cNvPr>
          <p:cNvSpPr>
            <a:spLocks noGrp="1"/>
          </p:cNvSpPr>
          <p:nvPr>
            <p:ph idx="1"/>
          </p:nvPr>
        </p:nvSpPr>
        <p:spPr/>
        <p:txBody>
          <a:bodyPr>
            <a:normAutofit fontScale="92500" lnSpcReduction="20000"/>
          </a:bodyPr>
          <a:lstStyle/>
          <a:p>
            <a:pPr marL="0" indent="0">
              <a:buNone/>
            </a:pPr>
            <a:r>
              <a:rPr lang="en-US" sz="1600" dirty="0" err="1"/>
              <a:t>Allcock</a:t>
            </a:r>
            <a:r>
              <a:rPr lang="en-US" sz="1600" dirty="0"/>
              <a:t>, A. (2018) </a:t>
            </a:r>
            <a:r>
              <a:rPr lang="en-US" sz="1600" i="1" dirty="0"/>
              <a:t>Community-based activities and young people’s wellbeing</a:t>
            </a:r>
            <a:r>
              <a:rPr lang="en-US" sz="1600" dirty="0"/>
              <a:t>. Available at: </a:t>
            </a:r>
            <a:r>
              <a:rPr lang="en-US" sz="1600" dirty="0">
                <a:hlinkClick r:id="rId2"/>
              </a:rPr>
              <a:t>Community-based activities and young people’s wellbeing | </a:t>
            </a:r>
            <a:r>
              <a:rPr lang="en-US" sz="1600" dirty="0" err="1">
                <a:hlinkClick r:id="rId2"/>
              </a:rPr>
              <a:t>Iriss</a:t>
            </a:r>
            <a:r>
              <a:rPr lang="en-US" sz="1600" dirty="0"/>
              <a:t> (Accessed: 02 Feb 2021).</a:t>
            </a:r>
          </a:p>
          <a:p>
            <a:pPr marL="0" indent="0">
              <a:buNone/>
            </a:pPr>
            <a:endParaRPr lang="en-US" sz="1600" dirty="0"/>
          </a:p>
          <a:p>
            <a:pPr marL="0" indent="0">
              <a:buNone/>
            </a:pPr>
            <a:r>
              <a:rPr lang="en-US" sz="1600" dirty="0" err="1"/>
              <a:t>Bingimages</a:t>
            </a:r>
            <a:r>
              <a:rPr lang="en-US" sz="1600" dirty="0"/>
              <a:t> (2021) </a:t>
            </a:r>
            <a:r>
              <a:rPr lang="en-US" sz="1600" i="1" dirty="0"/>
              <a:t>Team Sport for Good</a:t>
            </a:r>
            <a:r>
              <a:rPr lang="en-US" sz="1600" dirty="0"/>
              <a:t>. Available at: </a:t>
            </a:r>
            <a:r>
              <a:rPr lang="en-GB" sz="1600" dirty="0">
                <a:hlinkClick r:id="rId3"/>
              </a:rPr>
              <a:t>sport for good logo? - Bing images</a:t>
            </a:r>
            <a:r>
              <a:rPr lang="en-GB" sz="1600" dirty="0"/>
              <a:t> (Accessed: 03 Feb 2021).</a:t>
            </a:r>
            <a:endParaRPr lang="en-US" sz="1600" dirty="0"/>
          </a:p>
          <a:p>
            <a:pPr marL="0" indent="0">
              <a:buNone/>
            </a:pPr>
            <a:endParaRPr lang="en-US" sz="1600" dirty="0"/>
          </a:p>
          <a:p>
            <a:pPr marL="0" indent="0">
              <a:buNone/>
            </a:pPr>
            <a:r>
              <a:rPr lang="en-US" sz="1600" dirty="0"/>
              <a:t>CWYVS (2014) </a:t>
            </a:r>
            <a:r>
              <a:rPr lang="en-US" sz="1600" i="1" dirty="0"/>
              <a:t>Youth Work in Wales: Principles and Purposes</a:t>
            </a:r>
            <a:r>
              <a:rPr lang="en-US" sz="1600" dirty="0"/>
              <a:t>. Available at: </a:t>
            </a:r>
            <a:r>
              <a:rPr lang="en-US" sz="1600" dirty="0">
                <a:hlinkClick r:id="rId4"/>
              </a:rPr>
              <a:t>CWVYS YOUTH WORK (NEW) WELSH_BOOKLET</a:t>
            </a:r>
            <a:r>
              <a:rPr lang="en-US" sz="1600" dirty="0"/>
              <a:t> (Accessed: 03 Feb 2021).</a:t>
            </a:r>
          </a:p>
          <a:p>
            <a:pPr marL="0" indent="0">
              <a:buNone/>
            </a:pPr>
            <a:endParaRPr lang="en-US" sz="1600" dirty="0"/>
          </a:p>
          <a:p>
            <a:pPr marL="0" indent="0">
              <a:buNone/>
            </a:pPr>
            <a:r>
              <a:rPr lang="en-US" sz="1700" dirty="0" err="1"/>
              <a:t>Googleimages</a:t>
            </a:r>
            <a:r>
              <a:rPr lang="en-US" sz="1700" dirty="0"/>
              <a:t> (2021) </a:t>
            </a:r>
            <a:r>
              <a:rPr lang="en-US" sz="1700" i="1" dirty="0"/>
              <a:t>Sexual and reproductive information for young people</a:t>
            </a:r>
            <a:r>
              <a:rPr lang="en-US" sz="1700" dirty="0"/>
              <a:t>. Available at: </a:t>
            </a:r>
            <a:r>
              <a:rPr lang="en-US" sz="1700" dirty="0">
                <a:hlinkClick r:id="rId5"/>
              </a:rPr>
              <a:t>cartoon about sexual health for young people - Google Search</a:t>
            </a:r>
            <a:r>
              <a:rPr lang="en-US" sz="1700" dirty="0"/>
              <a:t> (Accessed: 16 Feb 2021).</a:t>
            </a:r>
          </a:p>
          <a:p>
            <a:pPr marL="0" indent="0">
              <a:buNone/>
            </a:pPr>
            <a:endParaRPr lang="en-US" sz="1600" dirty="0"/>
          </a:p>
          <a:p>
            <a:pPr marL="0" indent="0">
              <a:buNone/>
            </a:pPr>
            <a:r>
              <a:rPr lang="en-US" sz="1600" dirty="0"/>
              <a:t>Lange, D. (2019) </a:t>
            </a:r>
            <a:r>
              <a:rPr lang="en-US" sz="1600" i="1" dirty="0"/>
              <a:t>Children's sports participation in the United Kingdom (UK) - Statistics &amp; Facts</a:t>
            </a:r>
            <a:r>
              <a:rPr lang="en-US" sz="1600" dirty="0"/>
              <a:t>. Available at: </a:t>
            </a:r>
            <a:r>
              <a:rPr lang="en-US" sz="1600" dirty="0">
                <a:hlinkClick r:id="rId6"/>
              </a:rPr>
              <a:t>Children's sports participation in the United Kingdom (UK) - Statistics &amp; Facts | Statista</a:t>
            </a:r>
            <a:r>
              <a:rPr lang="en-US" sz="1600" dirty="0"/>
              <a:t> (Accessed: 04 Feb 2021).</a:t>
            </a:r>
          </a:p>
          <a:p>
            <a:pPr marL="0" indent="0">
              <a:buNone/>
            </a:pPr>
            <a:endParaRPr lang="en-US" sz="1600" dirty="0"/>
          </a:p>
          <a:p>
            <a:pPr marL="0" indent="0">
              <a:buNone/>
            </a:pPr>
            <a:r>
              <a:rPr lang="en-US" sz="1600" dirty="0"/>
              <a:t>Laureus (2021) </a:t>
            </a:r>
            <a:r>
              <a:rPr lang="en-US" sz="1600" i="1" dirty="0"/>
              <a:t>LAUREUS SPORT FOR GOOD</a:t>
            </a:r>
            <a:r>
              <a:rPr lang="en-US" sz="1600" dirty="0"/>
              <a:t>. Available at: </a:t>
            </a:r>
            <a:r>
              <a:rPr lang="en-US" sz="1600" dirty="0">
                <a:hlinkClick r:id="rId7"/>
              </a:rPr>
              <a:t>About Sport For Good | Laureus</a:t>
            </a:r>
            <a:r>
              <a:rPr lang="en-US" sz="1600" dirty="0"/>
              <a:t> (Accessed: 03 Feb 2021). </a:t>
            </a:r>
          </a:p>
          <a:p>
            <a:pPr marL="0" indent="0">
              <a:buNone/>
            </a:pPr>
            <a:endParaRPr lang="en-US" sz="1600" dirty="0"/>
          </a:p>
          <a:p>
            <a:pPr marL="0" indent="0">
              <a:buNone/>
            </a:pPr>
            <a:endParaRPr lang="en-US" sz="1600" dirty="0"/>
          </a:p>
          <a:p>
            <a:pPr marL="0" indent="0">
              <a:buNone/>
            </a:pPr>
            <a:endParaRPr lang="en-US" sz="1600" dirty="0"/>
          </a:p>
        </p:txBody>
      </p:sp>
    </p:spTree>
    <p:extLst>
      <p:ext uri="{BB962C8B-B14F-4D97-AF65-F5344CB8AC3E}">
        <p14:creationId xmlns:p14="http://schemas.microsoft.com/office/powerpoint/2010/main" val="21308261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CE008-A224-4CCD-ABDD-B1CCFB9928F4}"/>
              </a:ext>
            </a:extLst>
          </p:cNvPr>
          <p:cNvSpPr>
            <a:spLocks noGrp="1"/>
          </p:cNvSpPr>
          <p:nvPr>
            <p:ph type="title"/>
          </p:nvPr>
        </p:nvSpPr>
        <p:spPr/>
        <p:txBody>
          <a:bodyPr/>
          <a:lstStyle/>
          <a:p>
            <a:r>
              <a:rPr lang="en-US" dirty="0"/>
              <a:t>Reference list</a:t>
            </a:r>
            <a:endParaRPr lang="en-GB" dirty="0"/>
          </a:p>
        </p:txBody>
      </p:sp>
      <p:sp>
        <p:nvSpPr>
          <p:cNvPr id="3" name="Content Placeholder 2">
            <a:extLst>
              <a:ext uri="{FF2B5EF4-FFF2-40B4-BE49-F238E27FC236}">
                <a16:creationId xmlns:a16="http://schemas.microsoft.com/office/drawing/2014/main" id="{D585EE3C-03A8-443E-90A5-8FE6E65E1053}"/>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rPr>
              <a:t>M13 (2021) </a:t>
            </a:r>
            <a:r>
              <a:rPr kumimoji="0" lang="en-US" sz="1600" b="0" i="1" u="none" strike="noStrike" kern="1200" cap="none" spc="0" normalizeH="0" baseline="0" noProof="0" dirty="0">
                <a:ln>
                  <a:noFill/>
                </a:ln>
                <a:solidFill>
                  <a:prstClr val="white"/>
                </a:solidFill>
                <a:effectLst/>
                <a:uLnTx/>
                <a:uFillTx/>
                <a:latin typeface="Century Gothic" panose="020B0502020202020204"/>
                <a:ea typeface="+mn-ea"/>
                <a:cs typeface="+mn-cs"/>
              </a:rPr>
              <a:t>Sports Work</a:t>
            </a:r>
            <a:r>
              <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rPr>
              <a:t>. Available at: </a:t>
            </a:r>
            <a:r>
              <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hlinkClick r:id="rId2"/>
              </a:rPr>
              <a:t>M13 Youth Project - Sports Work</a:t>
            </a:r>
            <a:r>
              <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rPr>
              <a:t> (Accessed: 06 Feb 2021).</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rPr>
              <a:t>National Occupational Standards (2019) </a:t>
            </a:r>
            <a:r>
              <a:rPr kumimoji="0" lang="en-US" sz="1600" b="0" i="1" u="none" strike="noStrike" kern="1200" cap="none" spc="0" normalizeH="0" baseline="0" noProof="0" dirty="0">
                <a:ln>
                  <a:noFill/>
                </a:ln>
                <a:solidFill>
                  <a:prstClr val="white"/>
                </a:solidFill>
                <a:effectLst/>
                <a:uLnTx/>
                <a:uFillTx/>
                <a:latin typeface="Century Gothic" panose="020B0502020202020204"/>
                <a:ea typeface="+mn-ea"/>
                <a:cs typeface="+mn-cs"/>
              </a:rPr>
              <a:t>Youth Work National Occupational Standards</a:t>
            </a:r>
            <a:r>
              <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rPr>
              <a:t>. Available at: </a:t>
            </a:r>
            <a:r>
              <a:rPr kumimoji="0" lang="en-GB" sz="1600" b="0" i="0" u="none" strike="noStrike" kern="1200" cap="none" spc="0" normalizeH="0" baseline="0" noProof="0" dirty="0">
                <a:ln>
                  <a:noFill/>
                </a:ln>
                <a:solidFill>
                  <a:prstClr val="white"/>
                </a:solidFill>
                <a:effectLst/>
                <a:uLnTx/>
                <a:uFillTx/>
                <a:latin typeface="Century Gothic" panose="020B0502020202020204"/>
                <a:ea typeface="+mn-ea"/>
                <a:cs typeface="+mn-cs"/>
                <a:hlinkClick r:id="rId3"/>
              </a:rPr>
              <a:t>CombinedYouthWorkNOS.pdf (cldstandardscouncil.org.uk)</a:t>
            </a:r>
            <a:r>
              <a:rPr kumimoji="0" lang="en-GB" sz="1600" b="0" i="0" u="none" strike="noStrike" kern="1200" cap="none" spc="0" normalizeH="0" baseline="0" noProof="0" dirty="0">
                <a:ln>
                  <a:noFill/>
                </a:ln>
                <a:solidFill>
                  <a:prstClr val="white"/>
                </a:solidFill>
                <a:effectLst/>
                <a:uLnTx/>
                <a:uFillTx/>
                <a:latin typeface="Century Gothic" panose="020B0502020202020204"/>
                <a:ea typeface="+mn-ea"/>
                <a:cs typeface="+mn-cs"/>
              </a:rPr>
              <a:t> (Accessed: 04 Feb 2021).</a:t>
            </a:r>
            <a:endParaRPr kumimoji="0" lang="en-US" sz="16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indent="0">
              <a:buNone/>
            </a:pPr>
            <a:endParaRPr lang="en-US" sz="1600" dirty="0"/>
          </a:p>
          <a:p>
            <a:pPr marL="0" indent="0">
              <a:buNone/>
            </a:pPr>
            <a:r>
              <a:rPr lang="en-US" sz="1600" dirty="0" err="1"/>
              <a:t>Streetgames</a:t>
            </a:r>
            <a:r>
              <a:rPr lang="en-US" sz="1600" dirty="0"/>
              <a:t> (2021) </a:t>
            </a:r>
            <a:r>
              <a:rPr lang="en-US" sz="1600" i="1" dirty="0"/>
              <a:t>The Power of Sport</a:t>
            </a:r>
            <a:r>
              <a:rPr lang="en-US" sz="1600" dirty="0"/>
              <a:t>. Available at: </a:t>
            </a:r>
            <a:r>
              <a:rPr lang="en-GB" sz="1600" dirty="0">
                <a:hlinkClick r:id="rId4"/>
              </a:rPr>
              <a:t>Sport for Good | </a:t>
            </a:r>
            <a:r>
              <a:rPr lang="en-GB" sz="1600" dirty="0" err="1">
                <a:hlinkClick r:id="rId4"/>
              </a:rPr>
              <a:t>StreetGames</a:t>
            </a:r>
            <a:r>
              <a:rPr lang="en-GB" sz="1600" dirty="0"/>
              <a:t> (Accessed: 03 Feb 2021).</a:t>
            </a:r>
          </a:p>
          <a:p>
            <a:pPr marL="0" indent="0">
              <a:buNone/>
            </a:pPr>
            <a:endParaRPr lang="en-GB" sz="1600" dirty="0"/>
          </a:p>
          <a:p>
            <a:pPr marL="0" indent="0">
              <a:buNone/>
            </a:pPr>
            <a:r>
              <a:rPr lang="en-GB" sz="1600" dirty="0" err="1"/>
              <a:t>Trustedvcom</a:t>
            </a:r>
            <a:r>
              <a:rPr lang="en-GB" sz="1600" dirty="0"/>
              <a:t> (2018) </a:t>
            </a:r>
            <a:r>
              <a:rPr lang="en-GB" sz="1600" i="1" dirty="0"/>
              <a:t>Young People</a:t>
            </a:r>
            <a:r>
              <a:rPr lang="en-GB" sz="1600" dirty="0"/>
              <a:t>. Available at: </a:t>
            </a:r>
            <a:r>
              <a:rPr lang="en-US" sz="1600" dirty="0">
                <a:hlinkClick r:id="rId5"/>
              </a:rPr>
              <a:t>Young People - Trust for Developing Communities (trustdevcom.org.uk)</a:t>
            </a:r>
            <a:r>
              <a:rPr lang="en-US" sz="1600" dirty="0"/>
              <a:t> (Accessed: 06 Feb 2021).</a:t>
            </a:r>
          </a:p>
          <a:p>
            <a:pPr marL="0" indent="0">
              <a:buNone/>
            </a:pPr>
            <a:endParaRPr lang="en-US" sz="1600" dirty="0"/>
          </a:p>
          <a:p>
            <a:pPr marL="0" indent="0">
              <a:buNone/>
            </a:pPr>
            <a:r>
              <a:rPr lang="en-US" sz="1600" dirty="0" err="1"/>
              <a:t>Youthworkwales</a:t>
            </a:r>
            <a:r>
              <a:rPr lang="en-US" sz="1600" dirty="0"/>
              <a:t> (2017) </a:t>
            </a:r>
            <a:r>
              <a:rPr lang="en-US" sz="1600" i="1" dirty="0"/>
              <a:t>Resources and handouts for workshop sessions</a:t>
            </a:r>
            <a:r>
              <a:rPr lang="en-US" sz="1600" dirty="0"/>
              <a:t>. Available at: </a:t>
            </a:r>
            <a:r>
              <a:rPr lang="en-US" sz="1600" dirty="0">
                <a:hlinkClick r:id="rId6"/>
              </a:rPr>
              <a:t>Youth Work Resource Pack - Part 4 Resources and handouts (youthworkwales.org.uk)</a:t>
            </a:r>
            <a:r>
              <a:rPr lang="en-US" sz="1600" dirty="0"/>
              <a:t> (Accessed: 09 Feb 2021).</a:t>
            </a:r>
            <a:endParaRPr lang="en-GB" sz="1600" dirty="0"/>
          </a:p>
        </p:txBody>
      </p:sp>
    </p:spTree>
    <p:extLst>
      <p:ext uri="{BB962C8B-B14F-4D97-AF65-F5344CB8AC3E}">
        <p14:creationId xmlns:p14="http://schemas.microsoft.com/office/powerpoint/2010/main" val="228340348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otalTime>573</TotalTime>
  <Words>1058</Words>
  <Application>Microsoft Office PowerPoint</Application>
  <PresentationFormat>Widescreen</PresentationFormat>
  <Paragraphs>127</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Century Gothic</vt:lpstr>
      <vt:lpstr>Vapor Trail</vt:lpstr>
      <vt:lpstr>Counselling Skills, Mindfulness and Therapeutic Practice </vt:lpstr>
      <vt:lpstr>introduction</vt:lpstr>
      <vt:lpstr>Young people’s well-being &amp; sports-based activities</vt:lpstr>
      <vt:lpstr>SPORTS AND ACTIVITIES FESTIVAL</vt:lpstr>
      <vt:lpstr>Sports and poverty</vt:lpstr>
      <vt:lpstr>Intervention by sports charities </vt:lpstr>
      <vt:lpstr>Sport for good</vt:lpstr>
      <vt:lpstr>Sport for good uk</vt:lpstr>
      <vt:lpstr>M13 Youth Project</vt:lpstr>
      <vt:lpstr>skills</vt:lpstr>
      <vt:lpstr>The importance of questionnaires and quizzes</vt:lpstr>
      <vt:lpstr>statistics</vt:lpstr>
      <vt:lpstr>Conclusion</vt:lpstr>
      <vt:lpstr>Quiz Time</vt:lpstr>
      <vt:lpstr>Sexual Health Quick quiz </vt:lpstr>
      <vt:lpstr>Answers</vt:lpstr>
      <vt:lpstr>PowerPoint Presentation</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Mindfulness and Therapeutic Practice</dc:title>
  <dc:creator>Tony</dc:creator>
  <cp:lastModifiedBy>Tony</cp:lastModifiedBy>
  <cp:revision>41</cp:revision>
  <dcterms:created xsi:type="dcterms:W3CDTF">2021-02-01T10:24:31Z</dcterms:created>
  <dcterms:modified xsi:type="dcterms:W3CDTF">2021-02-24T14:45:49Z</dcterms:modified>
</cp:coreProperties>
</file>