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6"/>
  </p:normalViewPr>
  <p:slideViewPr>
    <p:cSldViewPr snapToGrid="0">
      <p:cViewPr varScale="1">
        <p:scale>
          <a:sx n="84" d="100"/>
          <a:sy n="84" d="100"/>
        </p:scale>
        <p:origin x="10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3684DD-828A-4848-B8C8-7E15FE8FEC2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FC7606-17D9-4308-B8DC-D1D356EB871B}">
      <dgm:prSet/>
      <dgm:spPr/>
      <dgm:t>
        <a:bodyPr/>
        <a:lstStyle/>
        <a:p>
          <a:r>
            <a:rPr lang="en-US"/>
            <a:t>The economy grows through AS policies and this is reflected in AS1 to AS 1 and the corresponding growth in National Income from Yo to Y1.</a:t>
          </a:r>
        </a:p>
      </dgm:t>
    </dgm:pt>
    <dgm:pt modelId="{0345781D-3883-4EEA-943D-49B57E6E24F7}" type="parTrans" cxnId="{2E6A3F42-83F6-4CD7-A33C-2D57F09AEFC0}">
      <dgm:prSet/>
      <dgm:spPr/>
      <dgm:t>
        <a:bodyPr/>
        <a:lstStyle/>
        <a:p>
          <a:endParaRPr lang="en-US"/>
        </a:p>
      </dgm:t>
    </dgm:pt>
    <dgm:pt modelId="{3BDD2124-8EAB-4F56-9D88-8BEC7C76D3CF}" type="sibTrans" cxnId="{2E6A3F42-83F6-4CD7-A33C-2D57F09AEFC0}">
      <dgm:prSet/>
      <dgm:spPr/>
      <dgm:t>
        <a:bodyPr/>
        <a:lstStyle/>
        <a:p>
          <a:endParaRPr lang="en-US"/>
        </a:p>
      </dgm:t>
    </dgm:pt>
    <dgm:pt modelId="{9D919FB8-5FF8-4491-BD55-D46BA78DF106}">
      <dgm:prSet/>
      <dgm:spPr/>
      <dgm:t>
        <a:bodyPr/>
        <a:lstStyle/>
        <a:p>
          <a:r>
            <a:rPr lang="en-US"/>
            <a:t>The income generated from higher employment causes aggregate demand to extend along AD . And national income rises from Y0 to Y1 . </a:t>
          </a:r>
        </a:p>
      </dgm:t>
    </dgm:pt>
    <dgm:pt modelId="{3F52B26F-70D2-4B62-A072-86C803A46904}" type="parTrans" cxnId="{B18E2FE5-BFE2-47A3-89C7-04750E403E64}">
      <dgm:prSet/>
      <dgm:spPr/>
      <dgm:t>
        <a:bodyPr/>
        <a:lstStyle/>
        <a:p>
          <a:endParaRPr lang="en-US"/>
        </a:p>
      </dgm:t>
    </dgm:pt>
    <dgm:pt modelId="{3549A8DA-7641-48C9-AE84-5F95088ECF75}" type="sibTrans" cxnId="{B18E2FE5-BFE2-47A3-89C7-04750E403E64}">
      <dgm:prSet/>
      <dgm:spPr/>
      <dgm:t>
        <a:bodyPr/>
        <a:lstStyle/>
        <a:p>
          <a:endParaRPr lang="en-US"/>
        </a:p>
      </dgm:t>
    </dgm:pt>
    <dgm:pt modelId="{1D4A5EAD-F553-4E43-8CB9-C85117A11802}">
      <dgm:prSet/>
      <dgm:spPr/>
      <dgm:t>
        <a:bodyPr/>
        <a:lstStyle/>
        <a:p>
          <a:r>
            <a:rPr lang="en-US"/>
            <a:t>Therefore, changes in aggregate demand do not  affect output but only influence prices.  </a:t>
          </a:r>
        </a:p>
      </dgm:t>
    </dgm:pt>
    <dgm:pt modelId="{8CDD34FE-32F6-47C8-9BED-E1CDD2CB1EEC}" type="parTrans" cxnId="{7182BBDC-861C-40AB-B1C7-B9289CC2C03E}">
      <dgm:prSet/>
      <dgm:spPr/>
      <dgm:t>
        <a:bodyPr/>
        <a:lstStyle/>
        <a:p>
          <a:endParaRPr lang="en-US"/>
        </a:p>
      </dgm:t>
    </dgm:pt>
    <dgm:pt modelId="{86E25BAE-8BDE-48F1-9BB5-A93B7D2508E9}" type="sibTrans" cxnId="{7182BBDC-861C-40AB-B1C7-B9289CC2C03E}">
      <dgm:prSet/>
      <dgm:spPr/>
      <dgm:t>
        <a:bodyPr/>
        <a:lstStyle/>
        <a:p>
          <a:endParaRPr lang="en-US"/>
        </a:p>
      </dgm:t>
    </dgm:pt>
    <dgm:pt modelId="{2E0D3AE0-8720-4753-AD8A-2E6CF029DD1E}">
      <dgm:prSet/>
      <dgm:spPr/>
      <dgm:t>
        <a:bodyPr/>
        <a:lstStyle/>
        <a:p>
          <a:r>
            <a:rPr lang="en-US"/>
            <a:t>The economy self regulates itself through </a:t>
          </a:r>
          <a:r>
            <a:rPr lang="en-US" b="1"/>
            <a:t>flexible prices </a:t>
          </a:r>
          <a:r>
            <a:rPr lang="en-US"/>
            <a:t>and </a:t>
          </a:r>
          <a:r>
            <a:rPr lang="en-US" b="1"/>
            <a:t>wages</a:t>
          </a:r>
          <a:r>
            <a:rPr lang="en-US"/>
            <a:t> so that micro economic equilibrium is achieved in all markets. </a:t>
          </a:r>
        </a:p>
      </dgm:t>
    </dgm:pt>
    <dgm:pt modelId="{D5BC363F-EE44-40BD-8FB5-5AF1DA895C87}" type="parTrans" cxnId="{6B707EFD-2C87-45E9-B12D-AE83CC04242F}">
      <dgm:prSet/>
      <dgm:spPr/>
      <dgm:t>
        <a:bodyPr/>
        <a:lstStyle/>
        <a:p>
          <a:endParaRPr lang="en-US"/>
        </a:p>
      </dgm:t>
    </dgm:pt>
    <dgm:pt modelId="{98B97D2D-F74C-4EB2-AEA9-13A78CEECCAF}" type="sibTrans" cxnId="{6B707EFD-2C87-45E9-B12D-AE83CC04242F}">
      <dgm:prSet/>
      <dgm:spPr/>
      <dgm:t>
        <a:bodyPr/>
        <a:lstStyle/>
        <a:p>
          <a:endParaRPr lang="en-US"/>
        </a:p>
      </dgm:t>
    </dgm:pt>
    <dgm:pt modelId="{128324C2-2D6E-4BF4-855A-02935049F58F}" type="pres">
      <dgm:prSet presAssocID="{5A3684DD-828A-4848-B8C8-7E15FE8FEC2A}" presName="root" presStyleCnt="0">
        <dgm:presLayoutVars>
          <dgm:dir/>
          <dgm:resizeHandles val="exact"/>
        </dgm:presLayoutVars>
      </dgm:prSet>
      <dgm:spPr/>
    </dgm:pt>
    <dgm:pt modelId="{53CD6317-45BA-4E04-B055-E60693486130}" type="pres">
      <dgm:prSet presAssocID="{A3FC7606-17D9-4308-B8DC-D1D356EB871B}" presName="compNode" presStyleCnt="0"/>
      <dgm:spPr/>
    </dgm:pt>
    <dgm:pt modelId="{F37F7E0F-5128-4D2E-870C-6BCD5C3ECEBE}" type="pres">
      <dgm:prSet presAssocID="{A3FC7606-17D9-4308-B8DC-D1D356EB871B}" presName="bgRect" presStyleLbl="bgShp" presStyleIdx="0" presStyleCnt="4"/>
      <dgm:spPr/>
    </dgm:pt>
    <dgm:pt modelId="{AB85D9CE-6B9C-49FE-8D65-FE10DC0547F6}" type="pres">
      <dgm:prSet presAssocID="{A3FC7606-17D9-4308-B8DC-D1D356EB87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001EAB60-19B5-47C3-9961-4B23B2C44624}" type="pres">
      <dgm:prSet presAssocID="{A3FC7606-17D9-4308-B8DC-D1D356EB871B}" presName="spaceRect" presStyleCnt="0"/>
      <dgm:spPr/>
    </dgm:pt>
    <dgm:pt modelId="{E21E330E-F6CC-46EE-AE6B-2EBC25C455CF}" type="pres">
      <dgm:prSet presAssocID="{A3FC7606-17D9-4308-B8DC-D1D356EB871B}" presName="parTx" presStyleLbl="revTx" presStyleIdx="0" presStyleCnt="4">
        <dgm:presLayoutVars>
          <dgm:chMax val="0"/>
          <dgm:chPref val="0"/>
        </dgm:presLayoutVars>
      </dgm:prSet>
      <dgm:spPr/>
    </dgm:pt>
    <dgm:pt modelId="{6F43BF1B-E234-49E6-926E-45B1A282C1E7}" type="pres">
      <dgm:prSet presAssocID="{3BDD2124-8EAB-4F56-9D88-8BEC7C76D3CF}" presName="sibTrans" presStyleCnt="0"/>
      <dgm:spPr/>
    </dgm:pt>
    <dgm:pt modelId="{A17FF371-BC87-4CB9-BC10-4112E22134D9}" type="pres">
      <dgm:prSet presAssocID="{9D919FB8-5FF8-4491-BD55-D46BA78DF106}" presName="compNode" presStyleCnt="0"/>
      <dgm:spPr/>
    </dgm:pt>
    <dgm:pt modelId="{2F0B73DA-08B2-4A6D-BABD-95F7D163F5C2}" type="pres">
      <dgm:prSet presAssocID="{9D919FB8-5FF8-4491-BD55-D46BA78DF106}" presName="bgRect" presStyleLbl="bgShp" presStyleIdx="1" presStyleCnt="4"/>
      <dgm:spPr/>
    </dgm:pt>
    <dgm:pt modelId="{AF7E13CF-B1CA-49EE-B2D2-2F8775AA6B59}" type="pres">
      <dgm:prSet presAssocID="{9D919FB8-5FF8-4491-BD55-D46BA78DF1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85CAC13-8B52-4173-A600-F120AE6C0037}" type="pres">
      <dgm:prSet presAssocID="{9D919FB8-5FF8-4491-BD55-D46BA78DF106}" presName="spaceRect" presStyleCnt="0"/>
      <dgm:spPr/>
    </dgm:pt>
    <dgm:pt modelId="{E9000452-65DA-4F5D-AEE9-4C851F22831F}" type="pres">
      <dgm:prSet presAssocID="{9D919FB8-5FF8-4491-BD55-D46BA78DF106}" presName="parTx" presStyleLbl="revTx" presStyleIdx="1" presStyleCnt="4">
        <dgm:presLayoutVars>
          <dgm:chMax val="0"/>
          <dgm:chPref val="0"/>
        </dgm:presLayoutVars>
      </dgm:prSet>
      <dgm:spPr/>
    </dgm:pt>
    <dgm:pt modelId="{B7E5908B-3F39-4241-A120-EE21B3F7E3A5}" type="pres">
      <dgm:prSet presAssocID="{3549A8DA-7641-48C9-AE84-5F95088ECF75}" presName="sibTrans" presStyleCnt="0"/>
      <dgm:spPr/>
    </dgm:pt>
    <dgm:pt modelId="{61BDAFA1-D070-4471-A37F-3209C75126A3}" type="pres">
      <dgm:prSet presAssocID="{1D4A5EAD-F553-4E43-8CB9-C85117A11802}" presName="compNode" presStyleCnt="0"/>
      <dgm:spPr/>
    </dgm:pt>
    <dgm:pt modelId="{882D81F0-7553-420E-ABDA-F27B21930C9E}" type="pres">
      <dgm:prSet presAssocID="{1D4A5EAD-F553-4E43-8CB9-C85117A11802}" presName="bgRect" presStyleLbl="bgShp" presStyleIdx="2" presStyleCnt="4"/>
      <dgm:spPr/>
    </dgm:pt>
    <dgm:pt modelId="{07745221-B970-48BF-A6C0-CE98803E20CC}" type="pres">
      <dgm:prSet presAssocID="{1D4A5EAD-F553-4E43-8CB9-C85117A118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077BA29A-6E61-43FF-80D5-DCB607438C24}" type="pres">
      <dgm:prSet presAssocID="{1D4A5EAD-F553-4E43-8CB9-C85117A11802}" presName="spaceRect" presStyleCnt="0"/>
      <dgm:spPr/>
    </dgm:pt>
    <dgm:pt modelId="{2651676D-686A-47BA-B3D9-BF9749864EA4}" type="pres">
      <dgm:prSet presAssocID="{1D4A5EAD-F553-4E43-8CB9-C85117A11802}" presName="parTx" presStyleLbl="revTx" presStyleIdx="2" presStyleCnt="4">
        <dgm:presLayoutVars>
          <dgm:chMax val="0"/>
          <dgm:chPref val="0"/>
        </dgm:presLayoutVars>
      </dgm:prSet>
      <dgm:spPr/>
    </dgm:pt>
    <dgm:pt modelId="{C57CE5AC-F3A0-446C-B46B-84DB62A21295}" type="pres">
      <dgm:prSet presAssocID="{86E25BAE-8BDE-48F1-9BB5-A93B7D2508E9}" presName="sibTrans" presStyleCnt="0"/>
      <dgm:spPr/>
    </dgm:pt>
    <dgm:pt modelId="{5E9E3DB7-27D3-4BE7-B2B2-A78DD2616AAC}" type="pres">
      <dgm:prSet presAssocID="{2E0D3AE0-8720-4753-AD8A-2E6CF029DD1E}" presName="compNode" presStyleCnt="0"/>
      <dgm:spPr/>
    </dgm:pt>
    <dgm:pt modelId="{766256BA-1BB4-4FE5-B3AF-98B6F9D6641C}" type="pres">
      <dgm:prSet presAssocID="{2E0D3AE0-8720-4753-AD8A-2E6CF029DD1E}" presName="bgRect" presStyleLbl="bgShp" presStyleIdx="3" presStyleCnt="4"/>
      <dgm:spPr/>
    </dgm:pt>
    <dgm:pt modelId="{3CF10EB5-589F-4ED4-912C-24C022716753}" type="pres">
      <dgm:prSet presAssocID="{2E0D3AE0-8720-4753-AD8A-2E6CF029DD1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C3D8A1F8-AFD8-4BAB-9E5A-1BD63F1AB31D}" type="pres">
      <dgm:prSet presAssocID="{2E0D3AE0-8720-4753-AD8A-2E6CF029DD1E}" presName="spaceRect" presStyleCnt="0"/>
      <dgm:spPr/>
    </dgm:pt>
    <dgm:pt modelId="{46801C1D-4DC8-42FC-8443-F68E9D6FA050}" type="pres">
      <dgm:prSet presAssocID="{2E0D3AE0-8720-4753-AD8A-2E6CF029DD1E}" presName="parTx" presStyleLbl="revTx" presStyleIdx="3" presStyleCnt="4">
        <dgm:presLayoutVars>
          <dgm:chMax val="0"/>
          <dgm:chPref val="0"/>
        </dgm:presLayoutVars>
      </dgm:prSet>
      <dgm:spPr/>
    </dgm:pt>
  </dgm:ptLst>
  <dgm:cxnLst>
    <dgm:cxn modelId="{08B75D14-FE1F-48C7-906F-22547960BBD2}" type="presOf" srcId="{2E0D3AE0-8720-4753-AD8A-2E6CF029DD1E}" destId="{46801C1D-4DC8-42FC-8443-F68E9D6FA050}" srcOrd="0" destOrd="0" presId="urn:microsoft.com/office/officeart/2018/2/layout/IconVerticalSolidList"/>
    <dgm:cxn modelId="{DF3B0A1F-3DD1-4F52-9351-B028F8919918}" type="presOf" srcId="{5A3684DD-828A-4848-B8C8-7E15FE8FEC2A}" destId="{128324C2-2D6E-4BF4-855A-02935049F58F}" srcOrd="0" destOrd="0" presId="urn:microsoft.com/office/officeart/2018/2/layout/IconVerticalSolidList"/>
    <dgm:cxn modelId="{2E6A3F42-83F6-4CD7-A33C-2D57F09AEFC0}" srcId="{5A3684DD-828A-4848-B8C8-7E15FE8FEC2A}" destId="{A3FC7606-17D9-4308-B8DC-D1D356EB871B}" srcOrd="0" destOrd="0" parTransId="{0345781D-3883-4EEA-943D-49B57E6E24F7}" sibTransId="{3BDD2124-8EAB-4F56-9D88-8BEC7C76D3CF}"/>
    <dgm:cxn modelId="{600CC54C-A088-45D7-8426-DED99965A83C}" type="presOf" srcId="{9D919FB8-5FF8-4491-BD55-D46BA78DF106}" destId="{E9000452-65DA-4F5D-AEE9-4C851F22831F}" srcOrd="0" destOrd="0" presId="urn:microsoft.com/office/officeart/2018/2/layout/IconVerticalSolidList"/>
    <dgm:cxn modelId="{46A2856D-F6E1-4414-AEAA-B4626B3C85E4}" type="presOf" srcId="{A3FC7606-17D9-4308-B8DC-D1D356EB871B}" destId="{E21E330E-F6CC-46EE-AE6B-2EBC25C455CF}" srcOrd="0" destOrd="0" presId="urn:microsoft.com/office/officeart/2018/2/layout/IconVerticalSolidList"/>
    <dgm:cxn modelId="{B4AAA5B3-19F2-4AE7-95AA-5B9B9A67134C}" type="presOf" srcId="{1D4A5EAD-F553-4E43-8CB9-C85117A11802}" destId="{2651676D-686A-47BA-B3D9-BF9749864EA4}" srcOrd="0" destOrd="0" presId="urn:microsoft.com/office/officeart/2018/2/layout/IconVerticalSolidList"/>
    <dgm:cxn modelId="{7182BBDC-861C-40AB-B1C7-B9289CC2C03E}" srcId="{5A3684DD-828A-4848-B8C8-7E15FE8FEC2A}" destId="{1D4A5EAD-F553-4E43-8CB9-C85117A11802}" srcOrd="2" destOrd="0" parTransId="{8CDD34FE-32F6-47C8-9BED-E1CDD2CB1EEC}" sibTransId="{86E25BAE-8BDE-48F1-9BB5-A93B7D2508E9}"/>
    <dgm:cxn modelId="{B18E2FE5-BFE2-47A3-89C7-04750E403E64}" srcId="{5A3684DD-828A-4848-B8C8-7E15FE8FEC2A}" destId="{9D919FB8-5FF8-4491-BD55-D46BA78DF106}" srcOrd="1" destOrd="0" parTransId="{3F52B26F-70D2-4B62-A072-86C803A46904}" sibTransId="{3549A8DA-7641-48C9-AE84-5F95088ECF75}"/>
    <dgm:cxn modelId="{6B707EFD-2C87-45E9-B12D-AE83CC04242F}" srcId="{5A3684DD-828A-4848-B8C8-7E15FE8FEC2A}" destId="{2E0D3AE0-8720-4753-AD8A-2E6CF029DD1E}" srcOrd="3" destOrd="0" parTransId="{D5BC363F-EE44-40BD-8FB5-5AF1DA895C87}" sibTransId="{98B97D2D-F74C-4EB2-AEA9-13A78CEECCAF}"/>
    <dgm:cxn modelId="{2692ED91-C959-48A7-81DE-F59247846E8E}" type="presParOf" srcId="{128324C2-2D6E-4BF4-855A-02935049F58F}" destId="{53CD6317-45BA-4E04-B055-E60693486130}" srcOrd="0" destOrd="0" presId="urn:microsoft.com/office/officeart/2018/2/layout/IconVerticalSolidList"/>
    <dgm:cxn modelId="{CE9D0ED1-8F2F-46AE-90E8-DDCDFCD14BED}" type="presParOf" srcId="{53CD6317-45BA-4E04-B055-E60693486130}" destId="{F37F7E0F-5128-4D2E-870C-6BCD5C3ECEBE}" srcOrd="0" destOrd="0" presId="urn:microsoft.com/office/officeart/2018/2/layout/IconVerticalSolidList"/>
    <dgm:cxn modelId="{86BA6360-F3E8-44E7-99D3-677AC37B6F03}" type="presParOf" srcId="{53CD6317-45BA-4E04-B055-E60693486130}" destId="{AB85D9CE-6B9C-49FE-8D65-FE10DC0547F6}" srcOrd="1" destOrd="0" presId="urn:microsoft.com/office/officeart/2018/2/layout/IconVerticalSolidList"/>
    <dgm:cxn modelId="{CA956168-67CE-4ABD-88A0-6EDB3BD43C98}" type="presParOf" srcId="{53CD6317-45BA-4E04-B055-E60693486130}" destId="{001EAB60-19B5-47C3-9961-4B23B2C44624}" srcOrd="2" destOrd="0" presId="urn:microsoft.com/office/officeart/2018/2/layout/IconVerticalSolidList"/>
    <dgm:cxn modelId="{0995AFB7-D62E-4AD4-BFF8-E9C6C6A58189}" type="presParOf" srcId="{53CD6317-45BA-4E04-B055-E60693486130}" destId="{E21E330E-F6CC-46EE-AE6B-2EBC25C455CF}" srcOrd="3" destOrd="0" presId="urn:microsoft.com/office/officeart/2018/2/layout/IconVerticalSolidList"/>
    <dgm:cxn modelId="{6C6EF225-06BE-46DE-B604-74083F25AC2C}" type="presParOf" srcId="{128324C2-2D6E-4BF4-855A-02935049F58F}" destId="{6F43BF1B-E234-49E6-926E-45B1A282C1E7}" srcOrd="1" destOrd="0" presId="urn:microsoft.com/office/officeart/2018/2/layout/IconVerticalSolidList"/>
    <dgm:cxn modelId="{B4464354-A622-4A4E-9888-DD2B36F4CB15}" type="presParOf" srcId="{128324C2-2D6E-4BF4-855A-02935049F58F}" destId="{A17FF371-BC87-4CB9-BC10-4112E22134D9}" srcOrd="2" destOrd="0" presId="urn:microsoft.com/office/officeart/2018/2/layout/IconVerticalSolidList"/>
    <dgm:cxn modelId="{CAAC336C-D2C4-4D7A-BBF7-F3D36ED7FC14}" type="presParOf" srcId="{A17FF371-BC87-4CB9-BC10-4112E22134D9}" destId="{2F0B73DA-08B2-4A6D-BABD-95F7D163F5C2}" srcOrd="0" destOrd="0" presId="urn:microsoft.com/office/officeart/2018/2/layout/IconVerticalSolidList"/>
    <dgm:cxn modelId="{903C3E03-8BB0-4A23-9CD7-1F0657FF5BFB}" type="presParOf" srcId="{A17FF371-BC87-4CB9-BC10-4112E22134D9}" destId="{AF7E13CF-B1CA-49EE-B2D2-2F8775AA6B59}" srcOrd="1" destOrd="0" presId="urn:microsoft.com/office/officeart/2018/2/layout/IconVerticalSolidList"/>
    <dgm:cxn modelId="{26EA9E9F-F944-428E-9B40-4F9475C56827}" type="presParOf" srcId="{A17FF371-BC87-4CB9-BC10-4112E22134D9}" destId="{685CAC13-8B52-4173-A600-F120AE6C0037}" srcOrd="2" destOrd="0" presId="urn:microsoft.com/office/officeart/2018/2/layout/IconVerticalSolidList"/>
    <dgm:cxn modelId="{D1DF9F59-CC56-4E70-90AA-436086BB845E}" type="presParOf" srcId="{A17FF371-BC87-4CB9-BC10-4112E22134D9}" destId="{E9000452-65DA-4F5D-AEE9-4C851F22831F}" srcOrd="3" destOrd="0" presId="urn:microsoft.com/office/officeart/2018/2/layout/IconVerticalSolidList"/>
    <dgm:cxn modelId="{E284B2E2-CE0D-444F-95D0-E10D9E0DFA4A}" type="presParOf" srcId="{128324C2-2D6E-4BF4-855A-02935049F58F}" destId="{B7E5908B-3F39-4241-A120-EE21B3F7E3A5}" srcOrd="3" destOrd="0" presId="urn:microsoft.com/office/officeart/2018/2/layout/IconVerticalSolidList"/>
    <dgm:cxn modelId="{408C1952-EF52-4DA3-BC58-39E0BC3CC22C}" type="presParOf" srcId="{128324C2-2D6E-4BF4-855A-02935049F58F}" destId="{61BDAFA1-D070-4471-A37F-3209C75126A3}" srcOrd="4" destOrd="0" presId="urn:microsoft.com/office/officeart/2018/2/layout/IconVerticalSolidList"/>
    <dgm:cxn modelId="{3DBCF26B-80A2-4AC7-ADBE-BEEA0D02F03E}" type="presParOf" srcId="{61BDAFA1-D070-4471-A37F-3209C75126A3}" destId="{882D81F0-7553-420E-ABDA-F27B21930C9E}" srcOrd="0" destOrd="0" presId="urn:microsoft.com/office/officeart/2018/2/layout/IconVerticalSolidList"/>
    <dgm:cxn modelId="{2CE25173-90DD-446E-83B2-EDEC848E70AF}" type="presParOf" srcId="{61BDAFA1-D070-4471-A37F-3209C75126A3}" destId="{07745221-B970-48BF-A6C0-CE98803E20CC}" srcOrd="1" destOrd="0" presId="urn:microsoft.com/office/officeart/2018/2/layout/IconVerticalSolidList"/>
    <dgm:cxn modelId="{D2476A53-2009-44E7-BACF-26FFFB0DC5C0}" type="presParOf" srcId="{61BDAFA1-D070-4471-A37F-3209C75126A3}" destId="{077BA29A-6E61-43FF-80D5-DCB607438C24}" srcOrd="2" destOrd="0" presId="urn:microsoft.com/office/officeart/2018/2/layout/IconVerticalSolidList"/>
    <dgm:cxn modelId="{6773A498-0498-4D9A-8648-3FC12907D1A7}" type="presParOf" srcId="{61BDAFA1-D070-4471-A37F-3209C75126A3}" destId="{2651676D-686A-47BA-B3D9-BF9749864EA4}" srcOrd="3" destOrd="0" presId="urn:microsoft.com/office/officeart/2018/2/layout/IconVerticalSolidList"/>
    <dgm:cxn modelId="{6EF146F4-7004-4488-AEA2-00A60ED67005}" type="presParOf" srcId="{128324C2-2D6E-4BF4-855A-02935049F58F}" destId="{C57CE5AC-F3A0-446C-B46B-84DB62A21295}" srcOrd="5" destOrd="0" presId="urn:microsoft.com/office/officeart/2018/2/layout/IconVerticalSolidList"/>
    <dgm:cxn modelId="{901C849D-0ECF-4860-AC30-C0EA14E480F6}" type="presParOf" srcId="{128324C2-2D6E-4BF4-855A-02935049F58F}" destId="{5E9E3DB7-27D3-4BE7-B2B2-A78DD2616AAC}" srcOrd="6" destOrd="0" presId="urn:microsoft.com/office/officeart/2018/2/layout/IconVerticalSolidList"/>
    <dgm:cxn modelId="{CE8B9C8F-D0A1-4368-B67E-1A2B5C4A7D98}" type="presParOf" srcId="{5E9E3DB7-27D3-4BE7-B2B2-A78DD2616AAC}" destId="{766256BA-1BB4-4FE5-B3AF-98B6F9D6641C}" srcOrd="0" destOrd="0" presId="urn:microsoft.com/office/officeart/2018/2/layout/IconVerticalSolidList"/>
    <dgm:cxn modelId="{ACF85535-B2FE-423F-938A-7C69A348D604}" type="presParOf" srcId="{5E9E3DB7-27D3-4BE7-B2B2-A78DD2616AAC}" destId="{3CF10EB5-589F-4ED4-912C-24C022716753}" srcOrd="1" destOrd="0" presId="urn:microsoft.com/office/officeart/2018/2/layout/IconVerticalSolidList"/>
    <dgm:cxn modelId="{D93F1D67-ED68-4D1D-94EF-7B9D85570E4E}" type="presParOf" srcId="{5E9E3DB7-27D3-4BE7-B2B2-A78DD2616AAC}" destId="{C3D8A1F8-AFD8-4BAB-9E5A-1BD63F1AB31D}" srcOrd="2" destOrd="0" presId="urn:microsoft.com/office/officeart/2018/2/layout/IconVerticalSolidList"/>
    <dgm:cxn modelId="{0047AF1D-A03A-432F-B75D-3AC7EBFCF6DB}" type="presParOf" srcId="{5E9E3DB7-27D3-4BE7-B2B2-A78DD2616AAC}" destId="{46801C1D-4DC8-42FC-8443-F68E9D6FA0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E508A7-0B33-470F-831F-E0126B925E2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71312E-A2CB-45B9-B995-79EDF3C59458}">
      <dgm:prSet/>
      <dgm:spPr/>
      <dgm:t>
        <a:bodyPr/>
        <a:lstStyle/>
        <a:p>
          <a:r>
            <a:rPr lang="en-US"/>
            <a:t>No price regulation, this distorts the signaling function essential to market equilibrium </a:t>
          </a:r>
        </a:p>
      </dgm:t>
    </dgm:pt>
    <dgm:pt modelId="{61B052EB-69C6-4552-A700-B50EF8B9BA1C}" type="parTrans" cxnId="{68F5B623-0D3D-4793-8B65-E91F1A1F2353}">
      <dgm:prSet/>
      <dgm:spPr/>
      <dgm:t>
        <a:bodyPr/>
        <a:lstStyle/>
        <a:p>
          <a:endParaRPr lang="en-US"/>
        </a:p>
      </dgm:t>
    </dgm:pt>
    <dgm:pt modelId="{39A092EF-EAAA-4A23-806E-EE492FA50AB1}" type="sibTrans" cxnId="{68F5B623-0D3D-4793-8B65-E91F1A1F2353}">
      <dgm:prSet/>
      <dgm:spPr/>
      <dgm:t>
        <a:bodyPr/>
        <a:lstStyle/>
        <a:p>
          <a:endParaRPr lang="en-US"/>
        </a:p>
      </dgm:t>
    </dgm:pt>
    <dgm:pt modelId="{FC2B9032-1A55-4D87-AD4E-2AC7E25D9F94}">
      <dgm:prSet/>
      <dgm:spPr/>
      <dgm:t>
        <a:bodyPr/>
        <a:lstStyle/>
        <a:p>
          <a:r>
            <a:rPr lang="en-US"/>
            <a:t>No wage regulation as this distorts the labour markets ability to ensure full employment</a:t>
          </a:r>
        </a:p>
      </dgm:t>
    </dgm:pt>
    <dgm:pt modelId="{BB560871-BCD4-4266-8CFF-B116C3E9F424}" type="parTrans" cxnId="{5E79873C-54E0-49F2-BF67-6F244AC2AE4C}">
      <dgm:prSet/>
      <dgm:spPr/>
      <dgm:t>
        <a:bodyPr/>
        <a:lstStyle/>
        <a:p>
          <a:endParaRPr lang="en-US"/>
        </a:p>
      </dgm:t>
    </dgm:pt>
    <dgm:pt modelId="{40C25707-A5C4-4F0E-8D7A-2704887705BF}" type="sibTrans" cxnId="{5E79873C-54E0-49F2-BF67-6F244AC2AE4C}">
      <dgm:prSet/>
      <dgm:spPr/>
      <dgm:t>
        <a:bodyPr/>
        <a:lstStyle/>
        <a:p>
          <a:endParaRPr lang="en-US"/>
        </a:p>
      </dgm:t>
    </dgm:pt>
    <dgm:pt modelId="{CF9A02B6-8A85-46A5-937F-DFB8CC00DD65}">
      <dgm:prSet/>
      <dgm:spPr/>
      <dgm:t>
        <a:bodyPr/>
        <a:lstStyle/>
        <a:p>
          <a:r>
            <a:rPr lang="en-US"/>
            <a:t>No public ownership pas this distorts the incentive and creativity effects of the profit motive. It leads to inefficiency. </a:t>
          </a:r>
        </a:p>
      </dgm:t>
    </dgm:pt>
    <dgm:pt modelId="{9F1EE99E-8677-4753-AB07-7359411F4134}" type="parTrans" cxnId="{C3B545E4-0879-4594-A9D5-B7E8F69023A7}">
      <dgm:prSet/>
      <dgm:spPr/>
      <dgm:t>
        <a:bodyPr/>
        <a:lstStyle/>
        <a:p>
          <a:endParaRPr lang="en-US"/>
        </a:p>
      </dgm:t>
    </dgm:pt>
    <dgm:pt modelId="{085C235F-9E24-4452-926F-6C204962487B}" type="sibTrans" cxnId="{C3B545E4-0879-4594-A9D5-B7E8F69023A7}">
      <dgm:prSet/>
      <dgm:spPr/>
      <dgm:t>
        <a:bodyPr/>
        <a:lstStyle/>
        <a:p>
          <a:endParaRPr lang="en-US"/>
        </a:p>
      </dgm:t>
    </dgm:pt>
    <dgm:pt modelId="{77FBB404-30DA-40FE-949C-21A913F835D1}">
      <dgm:prSet/>
      <dgm:spPr/>
      <dgm:t>
        <a:bodyPr/>
        <a:lstStyle/>
        <a:p>
          <a:r>
            <a:rPr lang="en-US"/>
            <a:t>Government subsidies and grants encourage inefficiency and unproductive industry  </a:t>
          </a:r>
        </a:p>
      </dgm:t>
    </dgm:pt>
    <dgm:pt modelId="{43084916-BBB6-4AD1-80C1-9E3F2D93DFCF}" type="parTrans" cxnId="{B4FE0BA2-F5F8-43B8-8A3D-82CCE08AE9AA}">
      <dgm:prSet/>
      <dgm:spPr/>
      <dgm:t>
        <a:bodyPr/>
        <a:lstStyle/>
        <a:p>
          <a:endParaRPr lang="en-US"/>
        </a:p>
      </dgm:t>
    </dgm:pt>
    <dgm:pt modelId="{17E55F1E-32B0-4548-813D-173C1B95E4BC}" type="sibTrans" cxnId="{B4FE0BA2-F5F8-43B8-8A3D-82CCE08AE9AA}">
      <dgm:prSet/>
      <dgm:spPr/>
      <dgm:t>
        <a:bodyPr/>
        <a:lstStyle/>
        <a:p>
          <a:endParaRPr lang="en-US"/>
        </a:p>
      </dgm:t>
    </dgm:pt>
    <dgm:pt modelId="{47143057-3F95-4C71-9894-C56E17A9D680}">
      <dgm:prSet/>
      <dgm:spPr/>
      <dgm:t>
        <a:bodyPr/>
        <a:lstStyle/>
        <a:p>
          <a:r>
            <a:rPr lang="en-US"/>
            <a:t>Demand management in the long terms is inflationary. </a:t>
          </a:r>
        </a:p>
      </dgm:t>
    </dgm:pt>
    <dgm:pt modelId="{272383A3-4F54-4ACD-8B04-DAD18806AE83}" type="parTrans" cxnId="{C5C31C6D-2FC9-4990-9B06-353A5B526FAC}">
      <dgm:prSet/>
      <dgm:spPr/>
      <dgm:t>
        <a:bodyPr/>
        <a:lstStyle/>
        <a:p>
          <a:endParaRPr lang="en-US"/>
        </a:p>
      </dgm:t>
    </dgm:pt>
    <dgm:pt modelId="{5A75A0E9-8554-4898-98EE-6B0973FE92DC}" type="sibTrans" cxnId="{C5C31C6D-2FC9-4990-9B06-353A5B526FAC}">
      <dgm:prSet/>
      <dgm:spPr/>
      <dgm:t>
        <a:bodyPr/>
        <a:lstStyle/>
        <a:p>
          <a:endParaRPr lang="en-US"/>
        </a:p>
      </dgm:t>
    </dgm:pt>
    <dgm:pt modelId="{96E46B7B-B677-402E-A27E-F8EA80E66A6E}">
      <dgm:prSet/>
      <dgm:spPr/>
      <dgm:t>
        <a:bodyPr/>
        <a:lstStyle/>
        <a:p>
          <a:r>
            <a:rPr lang="en-US"/>
            <a:t>High taxes are a disincentive </a:t>
          </a:r>
        </a:p>
      </dgm:t>
    </dgm:pt>
    <dgm:pt modelId="{51281880-C113-4C6A-8B79-9C0F7541DED7}" type="parTrans" cxnId="{46D31C5D-43C0-44E6-ABE5-7AB542223756}">
      <dgm:prSet/>
      <dgm:spPr/>
      <dgm:t>
        <a:bodyPr/>
        <a:lstStyle/>
        <a:p>
          <a:endParaRPr lang="en-US"/>
        </a:p>
      </dgm:t>
    </dgm:pt>
    <dgm:pt modelId="{1C4FA811-47B5-4BE3-A8B4-A4FB31822089}" type="sibTrans" cxnId="{46D31C5D-43C0-44E6-ABE5-7AB542223756}">
      <dgm:prSet/>
      <dgm:spPr/>
      <dgm:t>
        <a:bodyPr/>
        <a:lstStyle/>
        <a:p>
          <a:endParaRPr lang="en-US"/>
        </a:p>
      </dgm:t>
    </dgm:pt>
    <dgm:pt modelId="{67D4A14D-FB78-4427-B875-53B7117B8A6D}" type="pres">
      <dgm:prSet presAssocID="{50E508A7-0B33-470F-831F-E0126B925E20}" presName="root" presStyleCnt="0">
        <dgm:presLayoutVars>
          <dgm:dir/>
          <dgm:resizeHandles val="exact"/>
        </dgm:presLayoutVars>
      </dgm:prSet>
      <dgm:spPr/>
    </dgm:pt>
    <dgm:pt modelId="{8B14BE0A-E88F-4E31-999E-575015994D4E}" type="pres">
      <dgm:prSet presAssocID="{2571312E-A2CB-45B9-B995-79EDF3C59458}" presName="compNode" presStyleCnt="0"/>
      <dgm:spPr/>
    </dgm:pt>
    <dgm:pt modelId="{9078329B-476C-4EF0-880E-463F3E8135C0}" type="pres">
      <dgm:prSet presAssocID="{2571312E-A2CB-45B9-B995-79EDF3C5945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D29929E-B866-4DF4-9183-4E7642318959}" type="pres">
      <dgm:prSet presAssocID="{2571312E-A2CB-45B9-B995-79EDF3C59458}" presName="spaceRect" presStyleCnt="0"/>
      <dgm:spPr/>
    </dgm:pt>
    <dgm:pt modelId="{E5D66E61-F13C-4D81-A0CE-538D6A304868}" type="pres">
      <dgm:prSet presAssocID="{2571312E-A2CB-45B9-B995-79EDF3C59458}" presName="textRect" presStyleLbl="revTx" presStyleIdx="0" presStyleCnt="6">
        <dgm:presLayoutVars>
          <dgm:chMax val="1"/>
          <dgm:chPref val="1"/>
        </dgm:presLayoutVars>
      </dgm:prSet>
      <dgm:spPr/>
    </dgm:pt>
    <dgm:pt modelId="{450A2B49-3D4A-47D2-82A3-C7C0AF9FBD84}" type="pres">
      <dgm:prSet presAssocID="{39A092EF-EAAA-4A23-806E-EE492FA50AB1}" presName="sibTrans" presStyleCnt="0"/>
      <dgm:spPr/>
    </dgm:pt>
    <dgm:pt modelId="{DFA1764A-FC23-4EE9-A3B7-5AC85BE6C731}" type="pres">
      <dgm:prSet presAssocID="{FC2B9032-1A55-4D87-AD4E-2AC7E25D9F94}" presName="compNode" presStyleCnt="0"/>
      <dgm:spPr/>
    </dgm:pt>
    <dgm:pt modelId="{C3EE2175-BE77-4BAC-9EAC-CAD02684A93E}" type="pres">
      <dgm:prSet presAssocID="{FC2B9032-1A55-4D87-AD4E-2AC7E25D9F9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74FA3ED8-FD8C-4E66-97F6-CE7A39D84D60}" type="pres">
      <dgm:prSet presAssocID="{FC2B9032-1A55-4D87-AD4E-2AC7E25D9F94}" presName="spaceRect" presStyleCnt="0"/>
      <dgm:spPr/>
    </dgm:pt>
    <dgm:pt modelId="{7602A93C-CC9F-4884-B452-F0373261D2E3}" type="pres">
      <dgm:prSet presAssocID="{FC2B9032-1A55-4D87-AD4E-2AC7E25D9F94}" presName="textRect" presStyleLbl="revTx" presStyleIdx="1" presStyleCnt="6">
        <dgm:presLayoutVars>
          <dgm:chMax val="1"/>
          <dgm:chPref val="1"/>
        </dgm:presLayoutVars>
      </dgm:prSet>
      <dgm:spPr/>
    </dgm:pt>
    <dgm:pt modelId="{8B9A58CC-5A9D-4938-B7C0-9254AE080112}" type="pres">
      <dgm:prSet presAssocID="{40C25707-A5C4-4F0E-8D7A-2704887705BF}" presName="sibTrans" presStyleCnt="0"/>
      <dgm:spPr/>
    </dgm:pt>
    <dgm:pt modelId="{30FA1125-79BC-44B8-85A9-0F9ABE79B316}" type="pres">
      <dgm:prSet presAssocID="{CF9A02B6-8A85-46A5-937F-DFB8CC00DD65}" presName="compNode" presStyleCnt="0"/>
      <dgm:spPr/>
    </dgm:pt>
    <dgm:pt modelId="{C5A7FEA8-6ACC-4176-82C5-9285B98B8E35}" type="pres">
      <dgm:prSet presAssocID="{CF9A02B6-8A85-46A5-937F-DFB8CC00DD6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14A4FA3-5B0D-4891-B32F-C783B9152858}" type="pres">
      <dgm:prSet presAssocID="{CF9A02B6-8A85-46A5-937F-DFB8CC00DD65}" presName="spaceRect" presStyleCnt="0"/>
      <dgm:spPr/>
    </dgm:pt>
    <dgm:pt modelId="{BFAE92DA-3AEF-408A-BAAA-D63777B02246}" type="pres">
      <dgm:prSet presAssocID="{CF9A02B6-8A85-46A5-937F-DFB8CC00DD65}" presName="textRect" presStyleLbl="revTx" presStyleIdx="2" presStyleCnt="6">
        <dgm:presLayoutVars>
          <dgm:chMax val="1"/>
          <dgm:chPref val="1"/>
        </dgm:presLayoutVars>
      </dgm:prSet>
      <dgm:spPr/>
    </dgm:pt>
    <dgm:pt modelId="{DE528F2C-EADA-4D44-843F-665BB2759E2D}" type="pres">
      <dgm:prSet presAssocID="{085C235F-9E24-4452-926F-6C204962487B}" presName="sibTrans" presStyleCnt="0"/>
      <dgm:spPr/>
    </dgm:pt>
    <dgm:pt modelId="{F84708CC-4AD9-4125-AB0D-159628B2C6C4}" type="pres">
      <dgm:prSet presAssocID="{77FBB404-30DA-40FE-949C-21A913F835D1}" presName="compNode" presStyleCnt="0"/>
      <dgm:spPr/>
    </dgm:pt>
    <dgm:pt modelId="{FA99750E-A9AE-4DA9-B9D4-5EABDE312505}" type="pres">
      <dgm:prSet presAssocID="{77FBB404-30DA-40FE-949C-21A913F835D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2026E400-C52A-47B3-8F86-23A7FE7A69B9}" type="pres">
      <dgm:prSet presAssocID="{77FBB404-30DA-40FE-949C-21A913F835D1}" presName="spaceRect" presStyleCnt="0"/>
      <dgm:spPr/>
    </dgm:pt>
    <dgm:pt modelId="{9F9A0CEE-3D1E-4CE8-93D1-6D396424CFC3}" type="pres">
      <dgm:prSet presAssocID="{77FBB404-30DA-40FE-949C-21A913F835D1}" presName="textRect" presStyleLbl="revTx" presStyleIdx="3" presStyleCnt="6">
        <dgm:presLayoutVars>
          <dgm:chMax val="1"/>
          <dgm:chPref val="1"/>
        </dgm:presLayoutVars>
      </dgm:prSet>
      <dgm:spPr/>
    </dgm:pt>
    <dgm:pt modelId="{C2B376A4-5108-4425-A48E-3F20E0F19D15}" type="pres">
      <dgm:prSet presAssocID="{17E55F1E-32B0-4548-813D-173C1B95E4BC}" presName="sibTrans" presStyleCnt="0"/>
      <dgm:spPr/>
    </dgm:pt>
    <dgm:pt modelId="{65392090-CAAB-48BD-B1FA-FDDE7C1E7AB1}" type="pres">
      <dgm:prSet presAssocID="{47143057-3F95-4C71-9894-C56E17A9D680}" presName="compNode" presStyleCnt="0"/>
      <dgm:spPr/>
    </dgm:pt>
    <dgm:pt modelId="{B6FF2B9C-D340-44ED-BCBE-65E86C9C1B65}" type="pres">
      <dgm:prSet presAssocID="{47143057-3F95-4C71-9894-C56E17A9D68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6D426ADE-49ED-45AB-9649-94E000FD9D18}" type="pres">
      <dgm:prSet presAssocID="{47143057-3F95-4C71-9894-C56E17A9D680}" presName="spaceRect" presStyleCnt="0"/>
      <dgm:spPr/>
    </dgm:pt>
    <dgm:pt modelId="{9D272911-D2C0-40F8-9A73-4E4DC00CEC3F}" type="pres">
      <dgm:prSet presAssocID="{47143057-3F95-4C71-9894-C56E17A9D680}" presName="textRect" presStyleLbl="revTx" presStyleIdx="4" presStyleCnt="6">
        <dgm:presLayoutVars>
          <dgm:chMax val="1"/>
          <dgm:chPref val="1"/>
        </dgm:presLayoutVars>
      </dgm:prSet>
      <dgm:spPr/>
    </dgm:pt>
    <dgm:pt modelId="{26B792C5-F2A6-4946-A332-59AA9EAF1B41}" type="pres">
      <dgm:prSet presAssocID="{5A75A0E9-8554-4898-98EE-6B0973FE92DC}" presName="sibTrans" presStyleCnt="0"/>
      <dgm:spPr/>
    </dgm:pt>
    <dgm:pt modelId="{79BCBC01-7694-4265-9E9C-44F32C5858B4}" type="pres">
      <dgm:prSet presAssocID="{96E46B7B-B677-402E-A27E-F8EA80E66A6E}" presName="compNode" presStyleCnt="0"/>
      <dgm:spPr/>
    </dgm:pt>
    <dgm:pt modelId="{76DF6235-895C-4AB2-B730-9FDDD306BD0C}" type="pres">
      <dgm:prSet presAssocID="{96E46B7B-B677-402E-A27E-F8EA80E66A6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9981395C-5CF2-42FF-A381-DC36988DD9E7}" type="pres">
      <dgm:prSet presAssocID="{96E46B7B-B677-402E-A27E-F8EA80E66A6E}" presName="spaceRect" presStyleCnt="0"/>
      <dgm:spPr/>
    </dgm:pt>
    <dgm:pt modelId="{4905B283-0768-40F8-A8FD-920D337AF25C}" type="pres">
      <dgm:prSet presAssocID="{96E46B7B-B677-402E-A27E-F8EA80E66A6E}" presName="textRect" presStyleLbl="revTx" presStyleIdx="5" presStyleCnt="6">
        <dgm:presLayoutVars>
          <dgm:chMax val="1"/>
          <dgm:chPref val="1"/>
        </dgm:presLayoutVars>
      </dgm:prSet>
      <dgm:spPr/>
    </dgm:pt>
  </dgm:ptLst>
  <dgm:cxnLst>
    <dgm:cxn modelId="{68F5B623-0D3D-4793-8B65-E91F1A1F2353}" srcId="{50E508A7-0B33-470F-831F-E0126B925E20}" destId="{2571312E-A2CB-45B9-B995-79EDF3C59458}" srcOrd="0" destOrd="0" parTransId="{61B052EB-69C6-4552-A700-B50EF8B9BA1C}" sibTransId="{39A092EF-EAAA-4A23-806E-EE492FA50AB1}"/>
    <dgm:cxn modelId="{5E79873C-54E0-49F2-BF67-6F244AC2AE4C}" srcId="{50E508A7-0B33-470F-831F-E0126B925E20}" destId="{FC2B9032-1A55-4D87-AD4E-2AC7E25D9F94}" srcOrd="1" destOrd="0" parTransId="{BB560871-BCD4-4266-8CFF-B116C3E9F424}" sibTransId="{40C25707-A5C4-4F0E-8D7A-2704887705BF}"/>
    <dgm:cxn modelId="{21BF5245-45E3-4088-A561-1BA5A9179F64}" type="presOf" srcId="{47143057-3F95-4C71-9894-C56E17A9D680}" destId="{9D272911-D2C0-40F8-9A73-4E4DC00CEC3F}" srcOrd="0" destOrd="0" presId="urn:microsoft.com/office/officeart/2018/2/layout/IconLabelList"/>
    <dgm:cxn modelId="{46D31C5D-43C0-44E6-ABE5-7AB542223756}" srcId="{50E508A7-0B33-470F-831F-E0126B925E20}" destId="{96E46B7B-B677-402E-A27E-F8EA80E66A6E}" srcOrd="5" destOrd="0" parTransId="{51281880-C113-4C6A-8B79-9C0F7541DED7}" sibTransId="{1C4FA811-47B5-4BE3-A8B4-A4FB31822089}"/>
    <dgm:cxn modelId="{C5C31C6D-2FC9-4990-9B06-353A5B526FAC}" srcId="{50E508A7-0B33-470F-831F-E0126B925E20}" destId="{47143057-3F95-4C71-9894-C56E17A9D680}" srcOrd="4" destOrd="0" parTransId="{272383A3-4F54-4ACD-8B04-DAD18806AE83}" sibTransId="{5A75A0E9-8554-4898-98EE-6B0973FE92DC}"/>
    <dgm:cxn modelId="{C6784B91-B1FF-4B5B-9E89-E3E98A25E70E}" type="presOf" srcId="{CF9A02B6-8A85-46A5-937F-DFB8CC00DD65}" destId="{BFAE92DA-3AEF-408A-BAAA-D63777B02246}" srcOrd="0" destOrd="0" presId="urn:microsoft.com/office/officeart/2018/2/layout/IconLabelList"/>
    <dgm:cxn modelId="{B4FE0BA2-F5F8-43B8-8A3D-82CCE08AE9AA}" srcId="{50E508A7-0B33-470F-831F-E0126B925E20}" destId="{77FBB404-30DA-40FE-949C-21A913F835D1}" srcOrd="3" destOrd="0" parTransId="{43084916-BBB6-4AD1-80C1-9E3F2D93DFCF}" sibTransId="{17E55F1E-32B0-4548-813D-173C1B95E4BC}"/>
    <dgm:cxn modelId="{76DF93BC-7A26-4428-BA7B-21F814285528}" type="presOf" srcId="{2571312E-A2CB-45B9-B995-79EDF3C59458}" destId="{E5D66E61-F13C-4D81-A0CE-538D6A304868}" srcOrd="0" destOrd="0" presId="urn:microsoft.com/office/officeart/2018/2/layout/IconLabelList"/>
    <dgm:cxn modelId="{97785CBF-605C-43E5-95AF-041385D1A988}" type="presOf" srcId="{96E46B7B-B677-402E-A27E-F8EA80E66A6E}" destId="{4905B283-0768-40F8-A8FD-920D337AF25C}" srcOrd="0" destOrd="0" presId="urn:microsoft.com/office/officeart/2018/2/layout/IconLabelList"/>
    <dgm:cxn modelId="{39C0DCC2-19D9-48AA-B1FA-A0E2284A31C3}" type="presOf" srcId="{77FBB404-30DA-40FE-949C-21A913F835D1}" destId="{9F9A0CEE-3D1E-4CE8-93D1-6D396424CFC3}" srcOrd="0" destOrd="0" presId="urn:microsoft.com/office/officeart/2018/2/layout/IconLabelList"/>
    <dgm:cxn modelId="{56FBD8DE-BFB8-4F77-A209-243CB50EE728}" type="presOf" srcId="{FC2B9032-1A55-4D87-AD4E-2AC7E25D9F94}" destId="{7602A93C-CC9F-4884-B452-F0373261D2E3}" srcOrd="0" destOrd="0" presId="urn:microsoft.com/office/officeart/2018/2/layout/IconLabelList"/>
    <dgm:cxn modelId="{C3B545E4-0879-4594-A9D5-B7E8F69023A7}" srcId="{50E508A7-0B33-470F-831F-E0126B925E20}" destId="{CF9A02B6-8A85-46A5-937F-DFB8CC00DD65}" srcOrd="2" destOrd="0" parTransId="{9F1EE99E-8677-4753-AB07-7359411F4134}" sibTransId="{085C235F-9E24-4452-926F-6C204962487B}"/>
    <dgm:cxn modelId="{47595BE5-62BF-4BE4-BFBF-3B44F3700661}" type="presOf" srcId="{50E508A7-0B33-470F-831F-E0126B925E20}" destId="{67D4A14D-FB78-4427-B875-53B7117B8A6D}" srcOrd="0" destOrd="0" presId="urn:microsoft.com/office/officeart/2018/2/layout/IconLabelList"/>
    <dgm:cxn modelId="{EC6501C2-CF55-4BB6-9041-6B59835413C4}" type="presParOf" srcId="{67D4A14D-FB78-4427-B875-53B7117B8A6D}" destId="{8B14BE0A-E88F-4E31-999E-575015994D4E}" srcOrd="0" destOrd="0" presId="urn:microsoft.com/office/officeart/2018/2/layout/IconLabelList"/>
    <dgm:cxn modelId="{9B472EB0-C360-4CE7-9FA9-0A744172B01D}" type="presParOf" srcId="{8B14BE0A-E88F-4E31-999E-575015994D4E}" destId="{9078329B-476C-4EF0-880E-463F3E8135C0}" srcOrd="0" destOrd="0" presId="urn:microsoft.com/office/officeart/2018/2/layout/IconLabelList"/>
    <dgm:cxn modelId="{57975065-F989-4CD7-B975-B0D66F2D466D}" type="presParOf" srcId="{8B14BE0A-E88F-4E31-999E-575015994D4E}" destId="{7D29929E-B866-4DF4-9183-4E7642318959}" srcOrd="1" destOrd="0" presId="urn:microsoft.com/office/officeart/2018/2/layout/IconLabelList"/>
    <dgm:cxn modelId="{6A567755-FD15-450C-BE9D-A543B832435C}" type="presParOf" srcId="{8B14BE0A-E88F-4E31-999E-575015994D4E}" destId="{E5D66E61-F13C-4D81-A0CE-538D6A304868}" srcOrd="2" destOrd="0" presId="urn:microsoft.com/office/officeart/2018/2/layout/IconLabelList"/>
    <dgm:cxn modelId="{ADB48DEC-81FC-4198-B8A0-53359794EA82}" type="presParOf" srcId="{67D4A14D-FB78-4427-B875-53B7117B8A6D}" destId="{450A2B49-3D4A-47D2-82A3-C7C0AF9FBD84}" srcOrd="1" destOrd="0" presId="urn:microsoft.com/office/officeart/2018/2/layout/IconLabelList"/>
    <dgm:cxn modelId="{3A8341AF-6284-42FB-86C1-E0FAFF209437}" type="presParOf" srcId="{67D4A14D-FB78-4427-B875-53B7117B8A6D}" destId="{DFA1764A-FC23-4EE9-A3B7-5AC85BE6C731}" srcOrd="2" destOrd="0" presId="urn:microsoft.com/office/officeart/2018/2/layout/IconLabelList"/>
    <dgm:cxn modelId="{6C689E4E-FF52-449B-A7C9-5CED234CD635}" type="presParOf" srcId="{DFA1764A-FC23-4EE9-A3B7-5AC85BE6C731}" destId="{C3EE2175-BE77-4BAC-9EAC-CAD02684A93E}" srcOrd="0" destOrd="0" presId="urn:microsoft.com/office/officeart/2018/2/layout/IconLabelList"/>
    <dgm:cxn modelId="{25F5BDD0-0E56-4DDE-841C-3CCD4AC6EC56}" type="presParOf" srcId="{DFA1764A-FC23-4EE9-A3B7-5AC85BE6C731}" destId="{74FA3ED8-FD8C-4E66-97F6-CE7A39D84D60}" srcOrd="1" destOrd="0" presId="urn:microsoft.com/office/officeart/2018/2/layout/IconLabelList"/>
    <dgm:cxn modelId="{DB99DF3E-A9D0-4947-97E9-91D4B1E85045}" type="presParOf" srcId="{DFA1764A-FC23-4EE9-A3B7-5AC85BE6C731}" destId="{7602A93C-CC9F-4884-B452-F0373261D2E3}" srcOrd="2" destOrd="0" presId="urn:microsoft.com/office/officeart/2018/2/layout/IconLabelList"/>
    <dgm:cxn modelId="{09C649A1-25B1-4213-B8B8-830F482E22E5}" type="presParOf" srcId="{67D4A14D-FB78-4427-B875-53B7117B8A6D}" destId="{8B9A58CC-5A9D-4938-B7C0-9254AE080112}" srcOrd="3" destOrd="0" presId="urn:microsoft.com/office/officeart/2018/2/layout/IconLabelList"/>
    <dgm:cxn modelId="{B9887623-CE8D-4B38-B204-4DD14CBC6ED4}" type="presParOf" srcId="{67D4A14D-FB78-4427-B875-53B7117B8A6D}" destId="{30FA1125-79BC-44B8-85A9-0F9ABE79B316}" srcOrd="4" destOrd="0" presId="urn:microsoft.com/office/officeart/2018/2/layout/IconLabelList"/>
    <dgm:cxn modelId="{7C3DE8B9-B58C-4D77-AEAA-BBDD8A289B20}" type="presParOf" srcId="{30FA1125-79BC-44B8-85A9-0F9ABE79B316}" destId="{C5A7FEA8-6ACC-4176-82C5-9285B98B8E35}" srcOrd="0" destOrd="0" presId="urn:microsoft.com/office/officeart/2018/2/layout/IconLabelList"/>
    <dgm:cxn modelId="{F1006604-E1B7-4875-AE60-FC43C65A027D}" type="presParOf" srcId="{30FA1125-79BC-44B8-85A9-0F9ABE79B316}" destId="{A14A4FA3-5B0D-4891-B32F-C783B9152858}" srcOrd="1" destOrd="0" presId="urn:microsoft.com/office/officeart/2018/2/layout/IconLabelList"/>
    <dgm:cxn modelId="{554E1F26-0CF9-411D-B0DC-C48E00771336}" type="presParOf" srcId="{30FA1125-79BC-44B8-85A9-0F9ABE79B316}" destId="{BFAE92DA-3AEF-408A-BAAA-D63777B02246}" srcOrd="2" destOrd="0" presId="urn:microsoft.com/office/officeart/2018/2/layout/IconLabelList"/>
    <dgm:cxn modelId="{405A1C02-28BD-40AE-856D-B848546F4EFB}" type="presParOf" srcId="{67D4A14D-FB78-4427-B875-53B7117B8A6D}" destId="{DE528F2C-EADA-4D44-843F-665BB2759E2D}" srcOrd="5" destOrd="0" presId="urn:microsoft.com/office/officeart/2018/2/layout/IconLabelList"/>
    <dgm:cxn modelId="{D72328CA-F424-47B5-8C05-E01FF4A2339D}" type="presParOf" srcId="{67D4A14D-FB78-4427-B875-53B7117B8A6D}" destId="{F84708CC-4AD9-4125-AB0D-159628B2C6C4}" srcOrd="6" destOrd="0" presId="urn:microsoft.com/office/officeart/2018/2/layout/IconLabelList"/>
    <dgm:cxn modelId="{CE36910C-AA66-4E1E-B9AE-AB807EF06EFB}" type="presParOf" srcId="{F84708CC-4AD9-4125-AB0D-159628B2C6C4}" destId="{FA99750E-A9AE-4DA9-B9D4-5EABDE312505}" srcOrd="0" destOrd="0" presId="urn:microsoft.com/office/officeart/2018/2/layout/IconLabelList"/>
    <dgm:cxn modelId="{016CC33C-A9BA-4EB4-B519-4A61353C98DF}" type="presParOf" srcId="{F84708CC-4AD9-4125-AB0D-159628B2C6C4}" destId="{2026E400-C52A-47B3-8F86-23A7FE7A69B9}" srcOrd="1" destOrd="0" presId="urn:microsoft.com/office/officeart/2018/2/layout/IconLabelList"/>
    <dgm:cxn modelId="{D7EA7DF0-5C5D-462C-BC96-2A7D15E4E9E5}" type="presParOf" srcId="{F84708CC-4AD9-4125-AB0D-159628B2C6C4}" destId="{9F9A0CEE-3D1E-4CE8-93D1-6D396424CFC3}" srcOrd="2" destOrd="0" presId="urn:microsoft.com/office/officeart/2018/2/layout/IconLabelList"/>
    <dgm:cxn modelId="{9545FDF1-0B82-4F34-A865-F6BCB65FA65A}" type="presParOf" srcId="{67D4A14D-FB78-4427-B875-53B7117B8A6D}" destId="{C2B376A4-5108-4425-A48E-3F20E0F19D15}" srcOrd="7" destOrd="0" presId="urn:microsoft.com/office/officeart/2018/2/layout/IconLabelList"/>
    <dgm:cxn modelId="{6A0FCE32-7AF3-4D5A-8D50-1AE934B6370E}" type="presParOf" srcId="{67D4A14D-FB78-4427-B875-53B7117B8A6D}" destId="{65392090-CAAB-48BD-B1FA-FDDE7C1E7AB1}" srcOrd="8" destOrd="0" presId="urn:microsoft.com/office/officeart/2018/2/layout/IconLabelList"/>
    <dgm:cxn modelId="{071BE921-DCE9-4598-A9D1-68FBAC80112C}" type="presParOf" srcId="{65392090-CAAB-48BD-B1FA-FDDE7C1E7AB1}" destId="{B6FF2B9C-D340-44ED-BCBE-65E86C9C1B65}" srcOrd="0" destOrd="0" presId="urn:microsoft.com/office/officeart/2018/2/layout/IconLabelList"/>
    <dgm:cxn modelId="{80B0F0A9-B999-4EF7-B0DA-42133F4F4C3C}" type="presParOf" srcId="{65392090-CAAB-48BD-B1FA-FDDE7C1E7AB1}" destId="{6D426ADE-49ED-45AB-9649-94E000FD9D18}" srcOrd="1" destOrd="0" presId="urn:microsoft.com/office/officeart/2018/2/layout/IconLabelList"/>
    <dgm:cxn modelId="{C1D8EF4D-E2CD-4102-B3C7-8BBCFC9C3184}" type="presParOf" srcId="{65392090-CAAB-48BD-B1FA-FDDE7C1E7AB1}" destId="{9D272911-D2C0-40F8-9A73-4E4DC00CEC3F}" srcOrd="2" destOrd="0" presId="urn:microsoft.com/office/officeart/2018/2/layout/IconLabelList"/>
    <dgm:cxn modelId="{A425B022-368A-4DE1-88F3-6596AD47EABA}" type="presParOf" srcId="{67D4A14D-FB78-4427-B875-53B7117B8A6D}" destId="{26B792C5-F2A6-4946-A332-59AA9EAF1B41}" srcOrd="9" destOrd="0" presId="urn:microsoft.com/office/officeart/2018/2/layout/IconLabelList"/>
    <dgm:cxn modelId="{1AF606A0-017C-4F9E-94CA-C52B222CE8A1}" type="presParOf" srcId="{67D4A14D-FB78-4427-B875-53B7117B8A6D}" destId="{79BCBC01-7694-4265-9E9C-44F32C5858B4}" srcOrd="10" destOrd="0" presId="urn:microsoft.com/office/officeart/2018/2/layout/IconLabelList"/>
    <dgm:cxn modelId="{C913075C-CC5E-4D7E-8F9D-338F8958A4DC}" type="presParOf" srcId="{79BCBC01-7694-4265-9E9C-44F32C5858B4}" destId="{76DF6235-895C-4AB2-B730-9FDDD306BD0C}" srcOrd="0" destOrd="0" presId="urn:microsoft.com/office/officeart/2018/2/layout/IconLabelList"/>
    <dgm:cxn modelId="{9D879969-6E17-4C68-812D-A34E908EE759}" type="presParOf" srcId="{79BCBC01-7694-4265-9E9C-44F32C5858B4}" destId="{9981395C-5CF2-42FF-A381-DC36988DD9E7}" srcOrd="1" destOrd="0" presId="urn:microsoft.com/office/officeart/2018/2/layout/IconLabelList"/>
    <dgm:cxn modelId="{CEFD78DB-F219-4AED-8F2F-873184C8800A}" type="presParOf" srcId="{79BCBC01-7694-4265-9E9C-44F32C5858B4}" destId="{4905B283-0768-40F8-A8FD-920D337AF25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8598C8-6C3F-4945-BDE0-6D6DCF8AFD18}"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B6751084-D025-40E6-B81C-A719272BD767}">
      <dgm:prSet/>
      <dgm:spPr/>
      <dgm:t>
        <a:bodyPr/>
        <a:lstStyle/>
        <a:p>
          <a:r>
            <a:rPr lang="en-US"/>
            <a:t>Demand Pull </a:t>
          </a:r>
        </a:p>
      </dgm:t>
    </dgm:pt>
    <dgm:pt modelId="{E6A08B7A-E991-41DE-A96D-9CBEDFE5D2F9}" type="parTrans" cxnId="{62B51A80-DEF0-4FD6-AC4E-7CB16B204A8F}">
      <dgm:prSet/>
      <dgm:spPr/>
      <dgm:t>
        <a:bodyPr/>
        <a:lstStyle/>
        <a:p>
          <a:endParaRPr lang="en-US"/>
        </a:p>
      </dgm:t>
    </dgm:pt>
    <dgm:pt modelId="{6624D516-127F-4EA9-B1B5-B7E19C557D13}" type="sibTrans" cxnId="{62B51A80-DEF0-4FD6-AC4E-7CB16B204A8F}">
      <dgm:prSet/>
      <dgm:spPr/>
      <dgm:t>
        <a:bodyPr/>
        <a:lstStyle/>
        <a:p>
          <a:endParaRPr lang="en-US"/>
        </a:p>
      </dgm:t>
    </dgm:pt>
    <dgm:pt modelId="{918CB0F5-D57A-477C-8807-44FEA427F0E7}">
      <dgm:prSet/>
      <dgm:spPr/>
      <dgm:t>
        <a:bodyPr/>
        <a:lstStyle/>
        <a:p>
          <a:r>
            <a:rPr lang="en-US"/>
            <a:t>Cost Push Factors </a:t>
          </a:r>
        </a:p>
      </dgm:t>
    </dgm:pt>
    <dgm:pt modelId="{D877D502-B33E-4D58-A07C-E33E19B54333}" type="parTrans" cxnId="{2648A5FC-7366-43BF-9FAE-C6ABF47B16FB}">
      <dgm:prSet/>
      <dgm:spPr/>
      <dgm:t>
        <a:bodyPr/>
        <a:lstStyle/>
        <a:p>
          <a:endParaRPr lang="en-US"/>
        </a:p>
      </dgm:t>
    </dgm:pt>
    <dgm:pt modelId="{BFF39267-ED4C-42DA-8021-FD93CFB7DC3C}" type="sibTrans" cxnId="{2648A5FC-7366-43BF-9FAE-C6ABF47B16FB}">
      <dgm:prSet/>
      <dgm:spPr/>
      <dgm:t>
        <a:bodyPr/>
        <a:lstStyle/>
        <a:p>
          <a:endParaRPr lang="en-US"/>
        </a:p>
      </dgm:t>
    </dgm:pt>
    <dgm:pt modelId="{F187736F-3F00-4455-B1A6-0DC364BB968A}">
      <dgm:prSet/>
      <dgm:spPr/>
      <dgm:t>
        <a:bodyPr/>
        <a:lstStyle/>
        <a:p>
          <a:r>
            <a:rPr lang="en-US"/>
            <a:t>Import cost push factors </a:t>
          </a:r>
        </a:p>
      </dgm:t>
    </dgm:pt>
    <dgm:pt modelId="{8534CBC1-40FE-4866-B05F-D57D568BC865}" type="parTrans" cxnId="{46ABFB58-6018-4300-878B-7FA7AFBF182C}">
      <dgm:prSet/>
      <dgm:spPr/>
      <dgm:t>
        <a:bodyPr/>
        <a:lstStyle/>
        <a:p>
          <a:endParaRPr lang="en-US"/>
        </a:p>
      </dgm:t>
    </dgm:pt>
    <dgm:pt modelId="{0FAFC7A5-D87D-4C95-9611-ABD2E46FFF74}" type="sibTrans" cxnId="{46ABFB58-6018-4300-878B-7FA7AFBF182C}">
      <dgm:prSet/>
      <dgm:spPr/>
      <dgm:t>
        <a:bodyPr/>
        <a:lstStyle/>
        <a:p>
          <a:endParaRPr lang="en-US"/>
        </a:p>
      </dgm:t>
    </dgm:pt>
    <dgm:pt modelId="{BA5ECA0E-DA78-4523-AC9C-8517752DBEED}">
      <dgm:prSet/>
      <dgm:spPr/>
      <dgm:t>
        <a:bodyPr/>
        <a:lstStyle/>
        <a:p>
          <a:r>
            <a:rPr lang="en-US"/>
            <a:t>Expectations </a:t>
          </a:r>
        </a:p>
      </dgm:t>
    </dgm:pt>
    <dgm:pt modelId="{45F8A74E-07E7-42E2-97D8-BB0FD6F1F681}" type="parTrans" cxnId="{B4EDE01C-916E-4A18-B2D7-28F78516141C}">
      <dgm:prSet/>
      <dgm:spPr/>
      <dgm:t>
        <a:bodyPr/>
        <a:lstStyle/>
        <a:p>
          <a:endParaRPr lang="en-US"/>
        </a:p>
      </dgm:t>
    </dgm:pt>
    <dgm:pt modelId="{EC6A8395-E6E9-4FB1-9A33-66F9995BEF35}" type="sibTrans" cxnId="{B4EDE01C-916E-4A18-B2D7-28F78516141C}">
      <dgm:prSet/>
      <dgm:spPr/>
      <dgm:t>
        <a:bodyPr/>
        <a:lstStyle/>
        <a:p>
          <a:endParaRPr lang="en-US"/>
        </a:p>
      </dgm:t>
    </dgm:pt>
    <dgm:pt modelId="{9FA9C86E-57C3-4B03-A3F0-939E00DA3BDC}">
      <dgm:prSet/>
      <dgm:spPr/>
      <dgm:t>
        <a:bodyPr/>
        <a:lstStyle/>
        <a:p>
          <a:r>
            <a:rPr lang="en-US"/>
            <a:t>Excessie growth in the money supply </a:t>
          </a:r>
        </a:p>
      </dgm:t>
    </dgm:pt>
    <dgm:pt modelId="{D178C044-2CA0-496B-8325-4FEEA0ABEE95}" type="parTrans" cxnId="{C2C1293F-2E3D-48C3-8267-37740D6E85EA}">
      <dgm:prSet/>
      <dgm:spPr/>
      <dgm:t>
        <a:bodyPr/>
        <a:lstStyle/>
        <a:p>
          <a:endParaRPr lang="en-US"/>
        </a:p>
      </dgm:t>
    </dgm:pt>
    <dgm:pt modelId="{C3C77C55-3732-47C9-AB0F-2C5AE2DFA387}" type="sibTrans" cxnId="{C2C1293F-2E3D-48C3-8267-37740D6E85EA}">
      <dgm:prSet/>
      <dgm:spPr/>
      <dgm:t>
        <a:bodyPr/>
        <a:lstStyle/>
        <a:p>
          <a:endParaRPr lang="en-US"/>
        </a:p>
      </dgm:t>
    </dgm:pt>
    <dgm:pt modelId="{7240FCAD-3D03-3446-BDD3-2C5E62E75E18}" type="pres">
      <dgm:prSet presAssocID="{208598C8-6C3F-4945-BDE0-6D6DCF8AFD18}" presName="linear" presStyleCnt="0">
        <dgm:presLayoutVars>
          <dgm:dir/>
          <dgm:animLvl val="lvl"/>
          <dgm:resizeHandles val="exact"/>
        </dgm:presLayoutVars>
      </dgm:prSet>
      <dgm:spPr/>
    </dgm:pt>
    <dgm:pt modelId="{597EA6E8-9054-C444-B161-7402B2E3CF29}" type="pres">
      <dgm:prSet presAssocID="{B6751084-D025-40E6-B81C-A719272BD767}" presName="parentLin" presStyleCnt="0"/>
      <dgm:spPr/>
    </dgm:pt>
    <dgm:pt modelId="{EF06CE14-977F-3245-ACC6-BC61DF5E3DA8}" type="pres">
      <dgm:prSet presAssocID="{B6751084-D025-40E6-B81C-A719272BD767}" presName="parentLeftMargin" presStyleLbl="node1" presStyleIdx="0" presStyleCnt="5"/>
      <dgm:spPr/>
    </dgm:pt>
    <dgm:pt modelId="{C373CC3F-2E41-3E4D-99F1-D57855CD25D9}" type="pres">
      <dgm:prSet presAssocID="{B6751084-D025-40E6-B81C-A719272BD767}" presName="parentText" presStyleLbl="node1" presStyleIdx="0" presStyleCnt="5">
        <dgm:presLayoutVars>
          <dgm:chMax val="0"/>
          <dgm:bulletEnabled val="1"/>
        </dgm:presLayoutVars>
      </dgm:prSet>
      <dgm:spPr/>
    </dgm:pt>
    <dgm:pt modelId="{F0C5F291-7436-4A40-89B0-34D16C6E8194}" type="pres">
      <dgm:prSet presAssocID="{B6751084-D025-40E6-B81C-A719272BD767}" presName="negativeSpace" presStyleCnt="0"/>
      <dgm:spPr/>
    </dgm:pt>
    <dgm:pt modelId="{D283E0D9-B82D-B046-9B14-CAE6AE2A0C40}" type="pres">
      <dgm:prSet presAssocID="{B6751084-D025-40E6-B81C-A719272BD767}" presName="childText" presStyleLbl="conFgAcc1" presStyleIdx="0" presStyleCnt="5">
        <dgm:presLayoutVars>
          <dgm:bulletEnabled val="1"/>
        </dgm:presLayoutVars>
      </dgm:prSet>
      <dgm:spPr/>
    </dgm:pt>
    <dgm:pt modelId="{03DABD65-E31F-7842-91A9-3F05D1C4A362}" type="pres">
      <dgm:prSet presAssocID="{6624D516-127F-4EA9-B1B5-B7E19C557D13}" presName="spaceBetweenRectangles" presStyleCnt="0"/>
      <dgm:spPr/>
    </dgm:pt>
    <dgm:pt modelId="{A85DFC8E-10D4-0A44-85E0-FEDD240F88B6}" type="pres">
      <dgm:prSet presAssocID="{918CB0F5-D57A-477C-8807-44FEA427F0E7}" presName="parentLin" presStyleCnt="0"/>
      <dgm:spPr/>
    </dgm:pt>
    <dgm:pt modelId="{A98682E5-223E-EC4D-B8FD-1830C9993DB4}" type="pres">
      <dgm:prSet presAssocID="{918CB0F5-D57A-477C-8807-44FEA427F0E7}" presName="parentLeftMargin" presStyleLbl="node1" presStyleIdx="0" presStyleCnt="5"/>
      <dgm:spPr/>
    </dgm:pt>
    <dgm:pt modelId="{929B4880-9EF9-6345-9B39-C81ED268CD06}" type="pres">
      <dgm:prSet presAssocID="{918CB0F5-D57A-477C-8807-44FEA427F0E7}" presName="parentText" presStyleLbl="node1" presStyleIdx="1" presStyleCnt="5">
        <dgm:presLayoutVars>
          <dgm:chMax val="0"/>
          <dgm:bulletEnabled val="1"/>
        </dgm:presLayoutVars>
      </dgm:prSet>
      <dgm:spPr/>
    </dgm:pt>
    <dgm:pt modelId="{4619796F-7B07-6D4F-9A63-F7E3D8877561}" type="pres">
      <dgm:prSet presAssocID="{918CB0F5-D57A-477C-8807-44FEA427F0E7}" presName="negativeSpace" presStyleCnt="0"/>
      <dgm:spPr/>
    </dgm:pt>
    <dgm:pt modelId="{0870852B-83C1-8E44-AB31-4281BA63E860}" type="pres">
      <dgm:prSet presAssocID="{918CB0F5-D57A-477C-8807-44FEA427F0E7}" presName="childText" presStyleLbl="conFgAcc1" presStyleIdx="1" presStyleCnt="5">
        <dgm:presLayoutVars>
          <dgm:bulletEnabled val="1"/>
        </dgm:presLayoutVars>
      </dgm:prSet>
      <dgm:spPr/>
    </dgm:pt>
    <dgm:pt modelId="{C67776DB-2D55-FD4C-9CBB-D534A7639F9B}" type="pres">
      <dgm:prSet presAssocID="{BFF39267-ED4C-42DA-8021-FD93CFB7DC3C}" presName="spaceBetweenRectangles" presStyleCnt="0"/>
      <dgm:spPr/>
    </dgm:pt>
    <dgm:pt modelId="{9D854655-B931-F24D-BB4E-FC394BA05AAF}" type="pres">
      <dgm:prSet presAssocID="{F187736F-3F00-4455-B1A6-0DC364BB968A}" presName="parentLin" presStyleCnt="0"/>
      <dgm:spPr/>
    </dgm:pt>
    <dgm:pt modelId="{DE414C86-C77D-6D46-9D77-8C59AA04AB98}" type="pres">
      <dgm:prSet presAssocID="{F187736F-3F00-4455-B1A6-0DC364BB968A}" presName="parentLeftMargin" presStyleLbl="node1" presStyleIdx="1" presStyleCnt="5"/>
      <dgm:spPr/>
    </dgm:pt>
    <dgm:pt modelId="{3CED08CB-DF39-174B-8620-9E763F571EDD}" type="pres">
      <dgm:prSet presAssocID="{F187736F-3F00-4455-B1A6-0DC364BB968A}" presName="parentText" presStyleLbl="node1" presStyleIdx="2" presStyleCnt="5">
        <dgm:presLayoutVars>
          <dgm:chMax val="0"/>
          <dgm:bulletEnabled val="1"/>
        </dgm:presLayoutVars>
      </dgm:prSet>
      <dgm:spPr/>
    </dgm:pt>
    <dgm:pt modelId="{CAAE6B9A-924F-AC48-BDE1-5D1F31C875E1}" type="pres">
      <dgm:prSet presAssocID="{F187736F-3F00-4455-B1A6-0DC364BB968A}" presName="negativeSpace" presStyleCnt="0"/>
      <dgm:spPr/>
    </dgm:pt>
    <dgm:pt modelId="{4EBBA9D9-7BF6-5F4B-86FB-FC2B53BB1334}" type="pres">
      <dgm:prSet presAssocID="{F187736F-3F00-4455-B1A6-0DC364BB968A}" presName="childText" presStyleLbl="conFgAcc1" presStyleIdx="2" presStyleCnt="5">
        <dgm:presLayoutVars>
          <dgm:bulletEnabled val="1"/>
        </dgm:presLayoutVars>
      </dgm:prSet>
      <dgm:spPr/>
    </dgm:pt>
    <dgm:pt modelId="{855D80D3-4E92-004C-980C-ECF6F8B5D8DA}" type="pres">
      <dgm:prSet presAssocID="{0FAFC7A5-D87D-4C95-9611-ABD2E46FFF74}" presName="spaceBetweenRectangles" presStyleCnt="0"/>
      <dgm:spPr/>
    </dgm:pt>
    <dgm:pt modelId="{D1124AD4-B003-D84E-99F6-06019B60A9FC}" type="pres">
      <dgm:prSet presAssocID="{BA5ECA0E-DA78-4523-AC9C-8517752DBEED}" presName="parentLin" presStyleCnt="0"/>
      <dgm:spPr/>
    </dgm:pt>
    <dgm:pt modelId="{40E31FCC-34B8-BD41-B2DB-DB90237A9D9E}" type="pres">
      <dgm:prSet presAssocID="{BA5ECA0E-DA78-4523-AC9C-8517752DBEED}" presName="parentLeftMargin" presStyleLbl="node1" presStyleIdx="2" presStyleCnt="5"/>
      <dgm:spPr/>
    </dgm:pt>
    <dgm:pt modelId="{D0963A3C-A26B-A141-A3CB-160B832BF2E5}" type="pres">
      <dgm:prSet presAssocID="{BA5ECA0E-DA78-4523-AC9C-8517752DBEED}" presName="parentText" presStyleLbl="node1" presStyleIdx="3" presStyleCnt="5">
        <dgm:presLayoutVars>
          <dgm:chMax val="0"/>
          <dgm:bulletEnabled val="1"/>
        </dgm:presLayoutVars>
      </dgm:prSet>
      <dgm:spPr/>
    </dgm:pt>
    <dgm:pt modelId="{6E93AED1-2853-8D41-9A50-3FEF6A50C167}" type="pres">
      <dgm:prSet presAssocID="{BA5ECA0E-DA78-4523-AC9C-8517752DBEED}" presName="negativeSpace" presStyleCnt="0"/>
      <dgm:spPr/>
    </dgm:pt>
    <dgm:pt modelId="{853B37E5-2137-4E47-A97D-55320AE8214E}" type="pres">
      <dgm:prSet presAssocID="{BA5ECA0E-DA78-4523-AC9C-8517752DBEED}" presName="childText" presStyleLbl="conFgAcc1" presStyleIdx="3" presStyleCnt="5">
        <dgm:presLayoutVars>
          <dgm:bulletEnabled val="1"/>
        </dgm:presLayoutVars>
      </dgm:prSet>
      <dgm:spPr/>
    </dgm:pt>
    <dgm:pt modelId="{BC381C2C-B9C5-D94E-AD3C-3B16195967A6}" type="pres">
      <dgm:prSet presAssocID="{EC6A8395-E6E9-4FB1-9A33-66F9995BEF35}" presName="spaceBetweenRectangles" presStyleCnt="0"/>
      <dgm:spPr/>
    </dgm:pt>
    <dgm:pt modelId="{24C27CC3-FC52-6B4E-8EE3-8D9F7D7D5238}" type="pres">
      <dgm:prSet presAssocID="{9FA9C86E-57C3-4B03-A3F0-939E00DA3BDC}" presName="parentLin" presStyleCnt="0"/>
      <dgm:spPr/>
    </dgm:pt>
    <dgm:pt modelId="{03FB6955-D387-9E47-ACD7-0A394BAA5CBB}" type="pres">
      <dgm:prSet presAssocID="{9FA9C86E-57C3-4B03-A3F0-939E00DA3BDC}" presName="parentLeftMargin" presStyleLbl="node1" presStyleIdx="3" presStyleCnt="5"/>
      <dgm:spPr/>
    </dgm:pt>
    <dgm:pt modelId="{01757AEF-8DED-BA44-8C4D-4830FCF8BBC1}" type="pres">
      <dgm:prSet presAssocID="{9FA9C86E-57C3-4B03-A3F0-939E00DA3BDC}" presName="parentText" presStyleLbl="node1" presStyleIdx="4" presStyleCnt="5">
        <dgm:presLayoutVars>
          <dgm:chMax val="0"/>
          <dgm:bulletEnabled val="1"/>
        </dgm:presLayoutVars>
      </dgm:prSet>
      <dgm:spPr/>
    </dgm:pt>
    <dgm:pt modelId="{E84C75D3-CD3A-5243-89C9-0BFF622417CB}" type="pres">
      <dgm:prSet presAssocID="{9FA9C86E-57C3-4B03-A3F0-939E00DA3BDC}" presName="negativeSpace" presStyleCnt="0"/>
      <dgm:spPr/>
    </dgm:pt>
    <dgm:pt modelId="{0C847F54-8C47-714F-B864-BC6C87667A74}" type="pres">
      <dgm:prSet presAssocID="{9FA9C86E-57C3-4B03-A3F0-939E00DA3BDC}" presName="childText" presStyleLbl="conFgAcc1" presStyleIdx="4" presStyleCnt="5">
        <dgm:presLayoutVars>
          <dgm:bulletEnabled val="1"/>
        </dgm:presLayoutVars>
      </dgm:prSet>
      <dgm:spPr/>
    </dgm:pt>
  </dgm:ptLst>
  <dgm:cxnLst>
    <dgm:cxn modelId="{B4EDE01C-916E-4A18-B2D7-28F78516141C}" srcId="{208598C8-6C3F-4945-BDE0-6D6DCF8AFD18}" destId="{BA5ECA0E-DA78-4523-AC9C-8517752DBEED}" srcOrd="3" destOrd="0" parTransId="{45F8A74E-07E7-42E2-97D8-BB0FD6F1F681}" sibTransId="{EC6A8395-E6E9-4FB1-9A33-66F9995BEF35}"/>
    <dgm:cxn modelId="{C2C1293F-2E3D-48C3-8267-37740D6E85EA}" srcId="{208598C8-6C3F-4945-BDE0-6D6DCF8AFD18}" destId="{9FA9C86E-57C3-4B03-A3F0-939E00DA3BDC}" srcOrd="4" destOrd="0" parTransId="{D178C044-2CA0-496B-8325-4FEEA0ABEE95}" sibTransId="{C3C77C55-3732-47C9-AB0F-2C5AE2DFA387}"/>
    <dgm:cxn modelId="{80730752-193D-5841-8169-38F72B7A2424}" type="presOf" srcId="{208598C8-6C3F-4945-BDE0-6D6DCF8AFD18}" destId="{7240FCAD-3D03-3446-BDD3-2C5E62E75E18}" srcOrd="0" destOrd="0" presId="urn:microsoft.com/office/officeart/2005/8/layout/list1"/>
    <dgm:cxn modelId="{46ABFB58-6018-4300-878B-7FA7AFBF182C}" srcId="{208598C8-6C3F-4945-BDE0-6D6DCF8AFD18}" destId="{F187736F-3F00-4455-B1A6-0DC364BB968A}" srcOrd="2" destOrd="0" parTransId="{8534CBC1-40FE-4866-B05F-D57D568BC865}" sibTransId="{0FAFC7A5-D87D-4C95-9611-ABD2E46FFF74}"/>
    <dgm:cxn modelId="{1FCF9B74-57C1-964A-A4CC-CABDC6D7B339}" type="presOf" srcId="{918CB0F5-D57A-477C-8807-44FEA427F0E7}" destId="{A98682E5-223E-EC4D-B8FD-1830C9993DB4}" srcOrd="0" destOrd="0" presId="urn:microsoft.com/office/officeart/2005/8/layout/list1"/>
    <dgm:cxn modelId="{8931BD75-99DD-F142-96BE-EC4387D87F02}" type="presOf" srcId="{9FA9C86E-57C3-4B03-A3F0-939E00DA3BDC}" destId="{03FB6955-D387-9E47-ACD7-0A394BAA5CBB}" srcOrd="0" destOrd="0" presId="urn:microsoft.com/office/officeart/2005/8/layout/list1"/>
    <dgm:cxn modelId="{45E92F78-1FF7-D548-B1EC-5E7D62BF83DC}" type="presOf" srcId="{918CB0F5-D57A-477C-8807-44FEA427F0E7}" destId="{929B4880-9EF9-6345-9B39-C81ED268CD06}" srcOrd="1" destOrd="0" presId="urn:microsoft.com/office/officeart/2005/8/layout/list1"/>
    <dgm:cxn modelId="{62B51A80-DEF0-4FD6-AC4E-7CB16B204A8F}" srcId="{208598C8-6C3F-4945-BDE0-6D6DCF8AFD18}" destId="{B6751084-D025-40E6-B81C-A719272BD767}" srcOrd="0" destOrd="0" parTransId="{E6A08B7A-E991-41DE-A96D-9CBEDFE5D2F9}" sibTransId="{6624D516-127F-4EA9-B1B5-B7E19C557D13}"/>
    <dgm:cxn modelId="{8506118B-F016-5D45-ABE7-90325803E3F0}" type="presOf" srcId="{F187736F-3F00-4455-B1A6-0DC364BB968A}" destId="{3CED08CB-DF39-174B-8620-9E763F571EDD}" srcOrd="1" destOrd="0" presId="urn:microsoft.com/office/officeart/2005/8/layout/list1"/>
    <dgm:cxn modelId="{2D866DA3-F27B-2444-A74D-0CB78BE4238C}" type="presOf" srcId="{B6751084-D025-40E6-B81C-A719272BD767}" destId="{C373CC3F-2E41-3E4D-99F1-D57855CD25D9}" srcOrd="1" destOrd="0" presId="urn:microsoft.com/office/officeart/2005/8/layout/list1"/>
    <dgm:cxn modelId="{4151CBA7-DF23-4E43-BCA2-2811F2ED3081}" type="presOf" srcId="{BA5ECA0E-DA78-4523-AC9C-8517752DBEED}" destId="{40E31FCC-34B8-BD41-B2DB-DB90237A9D9E}" srcOrd="0" destOrd="0" presId="urn:microsoft.com/office/officeart/2005/8/layout/list1"/>
    <dgm:cxn modelId="{018644B3-9F4B-5E4D-BCC0-99EF2F19EC69}" type="presOf" srcId="{BA5ECA0E-DA78-4523-AC9C-8517752DBEED}" destId="{D0963A3C-A26B-A141-A3CB-160B832BF2E5}" srcOrd="1" destOrd="0" presId="urn:microsoft.com/office/officeart/2005/8/layout/list1"/>
    <dgm:cxn modelId="{8D3313B7-D298-C342-9E26-89612464135E}" type="presOf" srcId="{F187736F-3F00-4455-B1A6-0DC364BB968A}" destId="{DE414C86-C77D-6D46-9D77-8C59AA04AB98}" srcOrd="0" destOrd="0" presId="urn:microsoft.com/office/officeart/2005/8/layout/list1"/>
    <dgm:cxn modelId="{D0A7EBEF-1779-9343-842B-32B98CF906DC}" type="presOf" srcId="{B6751084-D025-40E6-B81C-A719272BD767}" destId="{EF06CE14-977F-3245-ACC6-BC61DF5E3DA8}" srcOrd="0" destOrd="0" presId="urn:microsoft.com/office/officeart/2005/8/layout/list1"/>
    <dgm:cxn modelId="{07F6A6FA-98AE-3E46-8124-BCB1C092C114}" type="presOf" srcId="{9FA9C86E-57C3-4B03-A3F0-939E00DA3BDC}" destId="{01757AEF-8DED-BA44-8C4D-4830FCF8BBC1}" srcOrd="1" destOrd="0" presId="urn:microsoft.com/office/officeart/2005/8/layout/list1"/>
    <dgm:cxn modelId="{2648A5FC-7366-43BF-9FAE-C6ABF47B16FB}" srcId="{208598C8-6C3F-4945-BDE0-6D6DCF8AFD18}" destId="{918CB0F5-D57A-477C-8807-44FEA427F0E7}" srcOrd="1" destOrd="0" parTransId="{D877D502-B33E-4D58-A07C-E33E19B54333}" sibTransId="{BFF39267-ED4C-42DA-8021-FD93CFB7DC3C}"/>
    <dgm:cxn modelId="{34415CD2-46AF-9946-95E7-A7AD6A8181A3}" type="presParOf" srcId="{7240FCAD-3D03-3446-BDD3-2C5E62E75E18}" destId="{597EA6E8-9054-C444-B161-7402B2E3CF29}" srcOrd="0" destOrd="0" presId="urn:microsoft.com/office/officeart/2005/8/layout/list1"/>
    <dgm:cxn modelId="{D432D16F-9312-0244-899A-5FA5B4C0C8AD}" type="presParOf" srcId="{597EA6E8-9054-C444-B161-7402B2E3CF29}" destId="{EF06CE14-977F-3245-ACC6-BC61DF5E3DA8}" srcOrd="0" destOrd="0" presId="urn:microsoft.com/office/officeart/2005/8/layout/list1"/>
    <dgm:cxn modelId="{E205439A-5A87-7F40-88AE-0C528FDC3E2D}" type="presParOf" srcId="{597EA6E8-9054-C444-B161-7402B2E3CF29}" destId="{C373CC3F-2E41-3E4D-99F1-D57855CD25D9}" srcOrd="1" destOrd="0" presId="urn:microsoft.com/office/officeart/2005/8/layout/list1"/>
    <dgm:cxn modelId="{20A0C2BB-CA86-BC45-9CDF-CEA51B113B49}" type="presParOf" srcId="{7240FCAD-3D03-3446-BDD3-2C5E62E75E18}" destId="{F0C5F291-7436-4A40-89B0-34D16C6E8194}" srcOrd="1" destOrd="0" presId="urn:microsoft.com/office/officeart/2005/8/layout/list1"/>
    <dgm:cxn modelId="{42D1B2C6-57FF-FA40-B775-E4D120437CE4}" type="presParOf" srcId="{7240FCAD-3D03-3446-BDD3-2C5E62E75E18}" destId="{D283E0D9-B82D-B046-9B14-CAE6AE2A0C40}" srcOrd="2" destOrd="0" presId="urn:microsoft.com/office/officeart/2005/8/layout/list1"/>
    <dgm:cxn modelId="{8E10A594-7FEE-6F4C-BAE2-544B351931AA}" type="presParOf" srcId="{7240FCAD-3D03-3446-BDD3-2C5E62E75E18}" destId="{03DABD65-E31F-7842-91A9-3F05D1C4A362}" srcOrd="3" destOrd="0" presId="urn:microsoft.com/office/officeart/2005/8/layout/list1"/>
    <dgm:cxn modelId="{0A102652-285F-8C46-995D-3DE8C93F6F8D}" type="presParOf" srcId="{7240FCAD-3D03-3446-BDD3-2C5E62E75E18}" destId="{A85DFC8E-10D4-0A44-85E0-FEDD240F88B6}" srcOrd="4" destOrd="0" presId="urn:microsoft.com/office/officeart/2005/8/layout/list1"/>
    <dgm:cxn modelId="{D473861D-5CC1-264D-B6B5-C878C6FF3F15}" type="presParOf" srcId="{A85DFC8E-10D4-0A44-85E0-FEDD240F88B6}" destId="{A98682E5-223E-EC4D-B8FD-1830C9993DB4}" srcOrd="0" destOrd="0" presId="urn:microsoft.com/office/officeart/2005/8/layout/list1"/>
    <dgm:cxn modelId="{CF9FD044-F46E-FB40-BE89-19B2E0013C83}" type="presParOf" srcId="{A85DFC8E-10D4-0A44-85E0-FEDD240F88B6}" destId="{929B4880-9EF9-6345-9B39-C81ED268CD06}" srcOrd="1" destOrd="0" presId="urn:microsoft.com/office/officeart/2005/8/layout/list1"/>
    <dgm:cxn modelId="{751801BF-F917-624F-BB89-64DB7549C252}" type="presParOf" srcId="{7240FCAD-3D03-3446-BDD3-2C5E62E75E18}" destId="{4619796F-7B07-6D4F-9A63-F7E3D8877561}" srcOrd="5" destOrd="0" presId="urn:microsoft.com/office/officeart/2005/8/layout/list1"/>
    <dgm:cxn modelId="{F817AAD1-DF1D-284A-AC60-9BE7341D3F76}" type="presParOf" srcId="{7240FCAD-3D03-3446-BDD3-2C5E62E75E18}" destId="{0870852B-83C1-8E44-AB31-4281BA63E860}" srcOrd="6" destOrd="0" presId="urn:microsoft.com/office/officeart/2005/8/layout/list1"/>
    <dgm:cxn modelId="{010C611C-9365-DB4F-8B5C-28F72C426048}" type="presParOf" srcId="{7240FCAD-3D03-3446-BDD3-2C5E62E75E18}" destId="{C67776DB-2D55-FD4C-9CBB-D534A7639F9B}" srcOrd="7" destOrd="0" presId="urn:microsoft.com/office/officeart/2005/8/layout/list1"/>
    <dgm:cxn modelId="{4A7B23A1-906A-4F4F-881C-F3669D5567B7}" type="presParOf" srcId="{7240FCAD-3D03-3446-BDD3-2C5E62E75E18}" destId="{9D854655-B931-F24D-BB4E-FC394BA05AAF}" srcOrd="8" destOrd="0" presId="urn:microsoft.com/office/officeart/2005/8/layout/list1"/>
    <dgm:cxn modelId="{905AC8EE-4405-914C-9466-825562DC4464}" type="presParOf" srcId="{9D854655-B931-F24D-BB4E-FC394BA05AAF}" destId="{DE414C86-C77D-6D46-9D77-8C59AA04AB98}" srcOrd="0" destOrd="0" presId="urn:microsoft.com/office/officeart/2005/8/layout/list1"/>
    <dgm:cxn modelId="{C81E84A5-E202-6C41-A164-A625AF8E48EE}" type="presParOf" srcId="{9D854655-B931-F24D-BB4E-FC394BA05AAF}" destId="{3CED08CB-DF39-174B-8620-9E763F571EDD}" srcOrd="1" destOrd="0" presId="urn:microsoft.com/office/officeart/2005/8/layout/list1"/>
    <dgm:cxn modelId="{A1C45C55-915D-154A-A877-9308E901790E}" type="presParOf" srcId="{7240FCAD-3D03-3446-BDD3-2C5E62E75E18}" destId="{CAAE6B9A-924F-AC48-BDE1-5D1F31C875E1}" srcOrd="9" destOrd="0" presId="urn:microsoft.com/office/officeart/2005/8/layout/list1"/>
    <dgm:cxn modelId="{5C02C587-26CC-BD4D-9C9E-A2C6D45C2A16}" type="presParOf" srcId="{7240FCAD-3D03-3446-BDD3-2C5E62E75E18}" destId="{4EBBA9D9-7BF6-5F4B-86FB-FC2B53BB1334}" srcOrd="10" destOrd="0" presId="urn:microsoft.com/office/officeart/2005/8/layout/list1"/>
    <dgm:cxn modelId="{C58C9AAA-4657-5D48-9AFE-83FA1E2BA68B}" type="presParOf" srcId="{7240FCAD-3D03-3446-BDD3-2C5E62E75E18}" destId="{855D80D3-4E92-004C-980C-ECF6F8B5D8DA}" srcOrd="11" destOrd="0" presId="urn:microsoft.com/office/officeart/2005/8/layout/list1"/>
    <dgm:cxn modelId="{F152EAF7-3120-464E-8B48-99BD3DBDCB07}" type="presParOf" srcId="{7240FCAD-3D03-3446-BDD3-2C5E62E75E18}" destId="{D1124AD4-B003-D84E-99F6-06019B60A9FC}" srcOrd="12" destOrd="0" presId="urn:microsoft.com/office/officeart/2005/8/layout/list1"/>
    <dgm:cxn modelId="{FFC48DAB-CBD0-8249-ADB1-8897A5F4F37A}" type="presParOf" srcId="{D1124AD4-B003-D84E-99F6-06019B60A9FC}" destId="{40E31FCC-34B8-BD41-B2DB-DB90237A9D9E}" srcOrd="0" destOrd="0" presId="urn:microsoft.com/office/officeart/2005/8/layout/list1"/>
    <dgm:cxn modelId="{C3C14003-61E0-5D45-A13C-15D4C1B9E808}" type="presParOf" srcId="{D1124AD4-B003-D84E-99F6-06019B60A9FC}" destId="{D0963A3C-A26B-A141-A3CB-160B832BF2E5}" srcOrd="1" destOrd="0" presId="urn:microsoft.com/office/officeart/2005/8/layout/list1"/>
    <dgm:cxn modelId="{0E9F2B5B-A895-B045-B303-63430A100649}" type="presParOf" srcId="{7240FCAD-3D03-3446-BDD3-2C5E62E75E18}" destId="{6E93AED1-2853-8D41-9A50-3FEF6A50C167}" srcOrd="13" destOrd="0" presId="urn:microsoft.com/office/officeart/2005/8/layout/list1"/>
    <dgm:cxn modelId="{38FCF764-205A-1342-8B38-8F5BA9539A39}" type="presParOf" srcId="{7240FCAD-3D03-3446-BDD3-2C5E62E75E18}" destId="{853B37E5-2137-4E47-A97D-55320AE8214E}" srcOrd="14" destOrd="0" presId="urn:microsoft.com/office/officeart/2005/8/layout/list1"/>
    <dgm:cxn modelId="{4CB44A4B-047B-BB45-8624-211916A91A65}" type="presParOf" srcId="{7240FCAD-3D03-3446-BDD3-2C5E62E75E18}" destId="{BC381C2C-B9C5-D94E-AD3C-3B16195967A6}" srcOrd="15" destOrd="0" presId="urn:microsoft.com/office/officeart/2005/8/layout/list1"/>
    <dgm:cxn modelId="{B238815A-A47C-C44C-A3EF-7B21EADADD4A}" type="presParOf" srcId="{7240FCAD-3D03-3446-BDD3-2C5E62E75E18}" destId="{24C27CC3-FC52-6B4E-8EE3-8D9F7D7D5238}" srcOrd="16" destOrd="0" presId="urn:microsoft.com/office/officeart/2005/8/layout/list1"/>
    <dgm:cxn modelId="{F597CA98-A4CF-2746-AAC5-209D273A09EC}" type="presParOf" srcId="{24C27CC3-FC52-6B4E-8EE3-8D9F7D7D5238}" destId="{03FB6955-D387-9E47-ACD7-0A394BAA5CBB}" srcOrd="0" destOrd="0" presId="urn:microsoft.com/office/officeart/2005/8/layout/list1"/>
    <dgm:cxn modelId="{250BDD74-4D64-624C-81E5-5D78DA6A2011}" type="presParOf" srcId="{24C27CC3-FC52-6B4E-8EE3-8D9F7D7D5238}" destId="{01757AEF-8DED-BA44-8C4D-4830FCF8BBC1}" srcOrd="1" destOrd="0" presId="urn:microsoft.com/office/officeart/2005/8/layout/list1"/>
    <dgm:cxn modelId="{81E5689C-BFB8-CA42-9218-883025896DDE}" type="presParOf" srcId="{7240FCAD-3D03-3446-BDD3-2C5E62E75E18}" destId="{E84C75D3-CD3A-5243-89C9-0BFF622417CB}" srcOrd="17" destOrd="0" presId="urn:microsoft.com/office/officeart/2005/8/layout/list1"/>
    <dgm:cxn modelId="{414A9662-1BD5-5D46-B418-CF1813B179AE}" type="presParOf" srcId="{7240FCAD-3D03-3446-BDD3-2C5E62E75E18}" destId="{0C847F54-8C47-714F-B864-BC6C87667A74}"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F7E0F-5128-4D2E-870C-6BCD5C3ECEBE}">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5D9CE-6B9C-49FE-8D65-FE10DC0547F6}">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E330E-F6CC-46EE-AE6B-2EBC25C455CF}">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economy grows through AS policies and this is reflected in AS1 to AS 1 and the corresponding growth in National Income from Yo to Y1.</a:t>
          </a:r>
        </a:p>
      </dsp:txBody>
      <dsp:txXfrm>
        <a:off x="1058686" y="1808"/>
        <a:ext cx="9456913" cy="916611"/>
      </dsp:txXfrm>
    </dsp:sp>
    <dsp:sp modelId="{2F0B73DA-08B2-4A6D-BABD-95F7D163F5C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E13CF-B1CA-49EE-B2D2-2F8775AA6B59}">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00452-65DA-4F5D-AEE9-4C851F22831F}">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income generated from higher employment causes aggregate demand to extend along AD . And national income rises from Y0 to Y1 . </a:t>
          </a:r>
        </a:p>
      </dsp:txBody>
      <dsp:txXfrm>
        <a:off x="1058686" y="1147573"/>
        <a:ext cx="9456913" cy="916611"/>
      </dsp:txXfrm>
    </dsp:sp>
    <dsp:sp modelId="{882D81F0-7553-420E-ABDA-F27B21930C9E}">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45221-B970-48BF-A6C0-CE98803E20CC}">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51676D-686A-47BA-B3D9-BF9749864EA4}">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Therefore, changes in aggregate demand do not  affect output but only influence prices.  </a:t>
          </a:r>
        </a:p>
      </dsp:txBody>
      <dsp:txXfrm>
        <a:off x="1058686" y="2293338"/>
        <a:ext cx="9456913" cy="916611"/>
      </dsp:txXfrm>
    </dsp:sp>
    <dsp:sp modelId="{766256BA-1BB4-4FE5-B3AF-98B6F9D6641C}">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10EB5-589F-4ED4-912C-24C022716753}">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801C1D-4DC8-42FC-8443-F68E9D6FA050}">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economy self regulates itself through </a:t>
          </a:r>
          <a:r>
            <a:rPr lang="en-US" sz="2200" b="1" kern="1200"/>
            <a:t>flexible prices </a:t>
          </a:r>
          <a:r>
            <a:rPr lang="en-US" sz="2200" kern="1200"/>
            <a:t>and </a:t>
          </a:r>
          <a:r>
            <a:rPr lang="en-US" sz="2200" b="1" kern="1200"/>
            <a:t>wages</a:t>
          </a:r>
          <a:r>
            <a:rPr lang="en-US" sz="2200" kern="1200"/>
            <a:t> so that micro economic equilibrium is achieved in all markets. </a:t>
          </a:r>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8329B-476C-4EF0-880E-463F3E8135C0}">
      <dsp:nvSpPr>
        <dsp:cNvPr id="0" name=""/>
        <dsp:cNvSpPr/>
      </dsp:nvSpPr>
      <dsp:spPr>
        <a:xfrm>
          <a:off x="438504" y="1265471"/>
          <a:ext cx="715078" cy="715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6E61-F13C-4D81-A0CE-538D6A304868}">
      <dsp:nvSpPr>
        <dsp:cNvPr id="0" name=""/>
        <dsp:cNvSpPr/>
      </dsp:nvSpPr>
      <dsp:spPr>
        <a:xfrm>
          <a:off x="1512"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 price regulation, this distorts the signaling function essential to market equilibrium </a:t>
          </a:r>
        </a:p>
      </dsp:txBody>
      <dsp:txXfrm>
        <a:off x="1512" y="2232118"/>
        <a:ext cx="1589062" cy="695214"/>
      </dsp:txXfrm>
    </dsp:sp>
    <dsp:sp modelId="{C3EE2175-BE77-4BAC-9EAC-CAD02684A93E}">
      <dsp:nvSpPr>
        <dsp:cNvPr id="0" name=""/>
        <dsp:cNvSpPr/>
      </dsp:nvSpPr>
      <dsp:spPr>
        <a:xfrm>
          <a:off x="2305652" y="1265471"/>
          <a:ext cx="715078" cy="715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02A93C-CC9F-4884-B452-F0373261D2E3}">
      <dsp:nvSpPr>
        <dsp:cNvPr id="0" name=""/>
        <dsp:cNvSpPr/>
      </dsp:nvSpPr>
      <dsp:spPr>
        <a:xfrm>
          <a:off x="1868660"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 wage regulation as this distorts the labour markets ability to ensure full employment</a:t>
          </a:r>
        </a:p>
      </dsp:txBody>
      <dsp:txXfrm>
        <a:off x="1868660" y="2232118"/>
        <a:ext cx="1589062" cy="695214"/>
      </dsp:txXfrm>
    </dsp:sp>
    <dsp:sp modelId="{C5A7FEA8-6ACC-4176-82C5-9285B98B8E35}">
      <dsp:nvSpPr>
        <dsp:cNvPr id="0" name=""/>
        <dsp:cNvSpPr/>
      </dsp:nvSpPr>
      <dsp:spPr>
        <a:xfrm>
          <a:off x="4172801" y="1265471"/>
          <a:ext cx="715078" cy="715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AE92DA-3AEF-408A-BAAA-D63777B02246}">
      <dsp:nvSpPr>
        <dsp:cNvPr id="0" name=""/>
        <dsp:cNvSpPr/>
      </dsp:nvSpPr>
      <dsp:spPr>
        <a:xfrm>
          <a:off x="3735809"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 public ownership pas this distorts the incentive and creativity effects of the profit motive. It leads to inefficiency. </a:t>
          </a:r>
        </a:p>
      </dsp:txBody>
      <dsp:txXfrm>
        <a:off x="3735809" y="2232118"/>
        <a:ext cx="1589062" cy="695214"/>
      </dsp:txXfrm>
    </dsp:sp>
    <dsp:sp modelId="{FA99750E-A9AE-4DA9-B9D4-5EABDE312505}">
      <dsp:nvSpPr>
        <dsp:cNvPr id="0" name=""/>
        <dsp:cNvSpPr/>
      </dsp:nvSpPr>
      <dsp:spPr>
        <a:xfrm>
          <a:off x="6039949" y="1265471"/>
          <a:ext cx="715078" cy="715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A0CEE-3D1E-4CE8-93D1-6D396424CFC3}">
      <dsp:nvSpPr>
        <dsp:cNvPr id="0" name=""/>
        <dsp:cNvSpPr/>
      </dsp:nvSpPr>
      <dsp:spPr>
        <a:xfrm>
          <a:off x="5602957"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Government subsidies and grants encourage inefficiency and unproductive industry  </a:t>
          </a:r>
        </a:p>
      </dsp:txBody>
      <dsp:txXfrm>
        <a:off x="5602957" y="2232118"/>
        <a:ext cx="1589062" cy="695214"/>
      </dsp:txXfrm>
    </dsp:sp>
    <dsp:sp modelId="{B6FF2B9C-D340-44ED-BCBE-65E86C9C1B65}">
      <dsp:nvSpPr>
        <dsp:cNvPr id="0" name=""/>
        <dsp:cNvSpPr/>
      </dsp:nvSpPr>
      <dsp:spPr>
        <a:xfrm>
          <a:off x="7907098" y="1265471"/>
          <a:ext cx="715078" cy="715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272911-D2C0-40F8-9A73-4E4DC00CEC3F}">
      <dsp:nvSpPr>
        <dsp:cNvPr id="0" name=""/>
        <dsp:cNvSpPr/>
      </dsp:nvSpPr>
      <dsp:spPr>
        <a:xfrm>
          <a:off x="7470105"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Demand management in the long terms is inflationary. </a:t>
          </a:r>
        </a:p>
      </dsp:txBody>
      <dsp:txXfrm>
        <a:off x="7470105" y="2232118"/>
        <a:ext cx="1589062" cy="695214"/>
      </dsp:txXfrm>
    </dsp:sp>
    <dsp:sp modelId="{76DF6235-895C-4AB2-B730-9FDDD306BD0C}">
      <dsp:nvSpPr>
        <dsp:cNvPr id="0" name=""/>
        <dsp:cNvSpPr/>
      </dsp:nvSpPr>
      <dsp:spPr>
        <a:xfrm>
          <a:off x="9774246" y="1265471"/>
          <a:ext cx="715078" cy="7150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05B283-0768-40F8-A8FD-920D337AF25C}">
      <dsp:nvSpPr>
        <dsp:cNvPr id="0" name=""/>
        <dsp:cNvSpPr/>
      </dsp:nvSpPr>
      <dsp:spPr>
        <a:xfrm>
          <a:off x="9337254" y="2232118"/>
          <a:ext cx="1589062" cy="69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High taxes are a disincentive </a:t>
          </a:r>
        </a:p>
      </dsp:txBody>
      <dsp:txXfrm>
        <a:off x="9337254" y="2232118"/>
        <a:ext cx="1589062" cy="695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3E0D9-B82D-B046-9B14-CAE6AE2A0C40}">
      <dsp:nvSpPr>
        <dsp:cNvPr id="0" name=""/>
        <dsp:cNvSpPr/>
      </dsp:nvSpPr>
      <dsp:spPr>
        <a:xfrm>
          <a:off x="0" y="1386877"/>
          <a:ext cx="4828172" cy="378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73CC3F-2E41-3E4D-99F1-D57855CD25D9}">
      <dsp:nvSpPr>
        <dsp:cNvPr id="0" name=""/>
        <dsp:cNvSpPr/>
      </dsp:nvSpPr>
      <dsp:spPr>
        <a:xfrm>
          <a:off x="241408" y="1165477"/>
          <a:ext cx="3379720" cy="44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45" tIns="0" rIns="127745" bIns="0" numCol="1" spcCol="1270" anchor="ctr" anchorCtr="0">
          <a:noAutofit/>
        </a:bodyPr>
        <a:lstStyle/>
        <a:p>
          <a:pPr marL="0" lvl="0" indent="0" algn="l" defTabSz="666750">
            <a:lnSpc>
              <a:spcPct val="90000"/>
            </a:lnSpc>
            <a:spcBef>
              <a:spcPct val="0"/>
            </a:spcBef>
            <a:spcAft>
              <a:spcPct val="35000"/>
            </a:spcAft>
            <a:buNone/>
          </a:pPr>
          <a:r>
            <a:rPr lang="en-US" sz="1500" kern="1200"/>
            <a:t>Demand Pull </a:t>
          </a:r>
        </a:p>
      </dsp:txBody>
      <dsp:txXfrm>
        <a:off x="263024" y="1187093"/>
        <a:ext cx="3336488" cy="399568"/>
      </dsp:txXfrm>
    </dsp:sp>
    <dsp:sp modelId="{0870852B-83C1-8E44-AB31-4281BA63E860}">
      <dsp:nvSpPr>
        <dsp:cNvPr id="0" name=""/>
        <dsp:cNvSpPr/>
      </dsp:nvSpPr>
      <dsp:spPr>
        <a:xfrm>
          <a:off x="0" y="2067277"/>
          <a:ext cx="4828172" cy="378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9B4880-9EF9-6345-9B39-C81ED268CD06}">
      <dsp:nvSpPr>
        <dsp:cNvPr id="0" name=""/>
        <dsp:cNvSpPr/>
      </dsp:nvSpPr>
      <dsp:spPr>
        <a:xfrm>
          <a:off x="241408" y="1845877"/>
          <a:ext cx="3379720" cy="44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45" tIns="0" rIns="127745" bIns="0" numCol="1" spcCol="1270" anchor="ctr" anchorCtr="0">
          <a:noAutofit/>
        </a:bodyPr>
        <a:lstStyle/>
        <a:p>
          <a:pPr marL="0" lvl="0" indent="0" algn="l" defTabSz="666750">
            <a:lnSpc>
              <a:spcPct val="90000"/>
            </a:lnSpc>
            <a:spcBef>
              <a:spcPct val="0"/>
            </a:spcBef>
            <a:spcAft>
              <a:spcPct val="35000"/>
            </a:spcAft>
            <a:buNone/>
          </a:pPr>
          <a:r>
            <a:rPr lang="en-US" sz="1500" kern="1200"/>
            <a:t>Cost Push Factors </a:t>
          </a:r>
        </a:p>
      </dsp:txBody>
      <dsp:txXfrm>
        <a:off x="263024" y="1867493"/>
        <a:ext cx="3336488" cy="399568"/>
      </dsp:txXfrm>
    </dsp:sp>
    <dsp:sp modelId="{4EBBA9D9-7BF6-5F4B-86FB-FC2B53BB1334}">
      <dsp:nvSpPr>
        <dsp:cNvPr id="0" name=""/>
        <dsp:cNvSpPr/>
      </dsp:nvSpPr>
      <dsp:spPr>
        <a:xfrm>
          <a:off x="0" y="2747677"/>
          <a:ext cx="4828172" cy="378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ED08CB-DF39-174B-8620-9E763F571EDD}">
      <dsp:nvSpPr>
        <dsp:cNvPr id="0" name=""/>
        <dsp:cNvSpPr/>
      </dsp:nvSpPr>
      <dsp:spPr>
        <a:xfrm>
          <a:off x="241408" y="2526277"/>
          <a:ext cx="3379720" cy="44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45" tIns="0" rIns="127745" bIns="0" numCol="1" spcCol="1270" anchor="ctr" anchorCtr="0">
          <a:noAutofit/>
        </a:bodyPr>
        <a:lstStyle/>
        <a:p>
          <a:pPr marL="0" lvl="0" indent="0" algn="l" defTabSz="666750">
            <a:lnSpc>
              <a:spcPct val="90000"/>
            </a:lnSpc>
            <a:spcBef>
              <a:spcPct val="0"/>
            </a:spcBef>
            <a:spcAft>
              <a:spcPct val="35000"/>
            </a:spcAft>
            <a:buNone/>
          </a:pPr>
          <a:r>
            <a:rPr lang="en-US" sz="1500" kern="1200"/>
            <a:t>Import cost push factors </a:t>
          </a:r>
        </a:p>
      </dsp:txBody>
      <dsp:txXfrm>
        <a:off x="263024" y="2547893"/>
        <a:ext cx="3336488" cy="399568"/>
      </dsp:txXfrm>
    </dsp:sp>
    <dsp:sp modelId="{853B37E5-2137-4E47-A97D-55320AE8214E}">
      <dsp:nvSpPr>
        <dsp:cNvPr id="0" name=""/>
        <dsp:cNvSpPr/>
      </dsp:nvSpPr>
      <dsp:spPr>
        <a:xfrm>
          <a:off x="0" y="3428077"/>
          <a:ext cx="4828172" cy="378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963A3C-A26B-A141-A3CB-160B832BF2E5}">
      <dsp:nvSpPr>
        <dsp:cNvPr id="0" name=""/>
        <dsp:cNvSpPr/>
      </dsp:nvSpPr>
      <dsp:spPr>
        <a:xfrm>
          <a:off x="241408" y="3206677"/>
          <a:ext cx="3379720" cy="44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45" tIns="0" rIns="127745" bIns="0" numCol="1" spcCol="1270" anchor="ctr" anchorCtr="0">
          <a:noAutofit/>
        </a:bodyPr>
        <a:lstStyle/>
        <a:p>
          <a:pPr marL="0" lvl="0" indent="0" algn="l" defTabSz="666750">
            <a:lnSpc>
              <a:spcPct val="90000"/>
            </a:lnSpc>
            <a:spcBef>
              <a:spcPct val="0"/>
            </a:spcBef>
            <a:spcAft>
              <a:spcPct val="35000"/>
            </a:spcAft>
            <a:buNone/>
          </a:pPr>
          <a:r>
            <a:rPr lang="en-US" sz="1500" kern="1200"/>
            <a:t>Expectations </a:t>
          </a:r>
        </a:p>
      </dsp:txBody>
      <dsp:txXfrm>
        <a:off x="263024" y="3228293"/>
        <a:ext cx="3336488" cy="399568"/>
      </dsp:txXfrm>
    </dsp:sp>
    <dsp:sp modelId="{0C847F54-8C47-714F-B864-BC6C87667A74}">
      <dsp:nvSpPr>
        <dsp:cNvPr id="0" name=""/>
        <dsp:cNvSpPr/>
      </dsp:nvSpPr>
      <dsp:spPr>
        <a:xfrm>
          <a:off x="0" y="4108477"/>
          <a:ext cx="4828172" cy="378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757AEF-8DED-BA44-8C4D-4830FCF8BBC1}">
      <dsp:nvSpPr>
        <dsp:cNvPr id="0" name=""/>
        <dsp:cNvSpPr/>
      </dsp:nvSpPr>
      <dsp:spPr>
        <a:xfrm>
          <a:off x="241408" y="3887077"/>
          <a:ext cx="3379720" cy="442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45" tIns="0" rIns="127745" bIns="0" numCol="1" spcCol="1270" anchor="ctr" anchorCtr="0">
          <a:noAutofit/>
        </a:bodyPr>
        <a:lstStyle/>
        <a:p>
          <a:pPr marL="0" lvl="0" indent="0" algn="l" defTabSz="666750">
            <a:lnSpc>
              <a:spcPct val="90000"/>
            </a:lnSpc>
            <a:spcBef>
              <a:spcPct val="0"/>
            </a:spcBef>
            <a:spcAft>
              <a:spcPct val="35000"/>
            </a:spcAft>
            <a:buNone/>
          </a:pPr>
          <a:r>
            <a:rPr lang="en-US" sz="1500" kern="1200"/>
            <a:t>Excessie growth in the money supply </a:t>
          </a:r>
        </a:p>
      </dsp:txBody>
      <dsp:txXfrm>
        <a:off x="263024" y="3908693"/>
        <a:ext cx="3336488" cy="3995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7AC7-5903-9DA5-C4B8-81EC145A48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1CB638-2E66-B1FC-8516-6F5821809A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E7C2449-3FDD-AF4E-D761-B3072DABC29F}"/>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100DAF3E-3CB4-C88A-799B-C522AF097C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CD4DAC-7C17-CE27-40DA-10DD0A6A2E69}"/>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1089549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2C3B-E227-BC3B-DD2A-AD0E152886D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792E0E-AE49-20E6-44F2-EA537342823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BE4C4F-6BF6-9531-12AA-39CAAE536459}"/>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65C8DA3B-C25E-8724-DAB5-1BED166FD1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A1CA1B-0205-F732-CB5D-069A6E6D672C}"/>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884387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BAE62-C780-439A-9922-32BFA23FB4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1B8008D-815E-6E85-419B-16EBCCC0CB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D645EE-92E2-BA9F-D689-93BF149E49B2}"/>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AE3A349A-1CEC-E6A9-6BE5-60418B015E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21CB29-712C-AC33-C4E3-AC4E1090146D}"/>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2624779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7E1B-6CC2-098F-06AD-2E3CF10B26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DB3B8-1779-D931-81E8-C84602056D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D896E4-1DF8-49EB-1D9E-0601986D9E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3251E9E-B802-C893-619F-23B2CB1DC60C}"/>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6" name="Footer Placeholder 5">
            <a:extLst>
              <a:ext uri="{FF2B5EF4-FFF2-40B4-BE49-F238E27FC236}">
                <a16:creationId xmlns:a16="http://schemas.microsoft.com/office/drawing/2014/main" id="{D48D3620-BBE9-DC56-DF2C-4223B0B617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A9E4B6-DEDF-FB74-C037-525F795199AE}"/>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1107868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95D09-5C64-72FF-EE96-9303508B01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FEC44B-F9E9-B342-C2AB-DA5CDD9045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A3EA3A2-7B5A-B4E6-A4D1-1A032097A3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A07CCB5-E357-3383-91F9-AE6178DD6E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34E64D-FF30-3A6C-E2C0-88ACBB0237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3A0E11D-D2BD-1A75-7415-8CB854171311}"/>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8" name="Footer Placeholder 7">
            <a:extLst>
              <a:ext uri="{FF2B5EF4-FFF2-40B4-BE49-F238E27FC236}">
                <a16:creationId xmlns:a16="http://schemas.microsoft.com/office/drawing/2014/main" id="{D2058278-BC3D-2DA3-2799-15DCAB4E95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52C2731-7BB9-6877-7F91-43EC60588E49}"/>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3747433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42842-89E4-F606-559E-D50C9E9DD7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FBDCB47-A994-05AC-3E9A-C98680065C76}"/>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4" name="Footer Placeholder 3">
            <a:extLst>
              <a:ext uri="{FF2B5EF4-FFF2-40B4-BE49-F238E27FC236}">
                <a16:creationId xmlns:a16="http://schemas.microsoft.com/office/drawing/2014/main" id="{A98E1588-DE1E-79F5-592F-99C40C7D21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26144D-AE09-BC6E-84D7-AF7E260A2AD1}"/>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3954136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E8F394-6E82-9BA1-3529-8F7FF237A43A}"/>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3" name="Footer Placeholder 2">
            <a:extLst>
              <a:ext uri="{FF2B5EF4-FFF2-40B4-BE49-F238E27FC236}">
                <a16:creationId xmlns:a16="http://schemas.microsoft.com/office/drawing/2014/main" id="{7C13E096-A633-40E2-E1E5-F8425F81AC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8F33BA-6D4A-A8F7-B6CC-3BE8E99367CF}"/>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2508269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C8F36-D655-D75E-A2F6-575E8E1337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1A27FE-92BB-4CBD-0906-3257D9C7C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5AAA30C-BA46-D14C-9F49-ED5BA3D2E0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83E99D-6227-D7F8-F13B-EED2DD5A4CAB}"/>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6" name="Footer Placeholder 5">
            <a:extLst>
              <a:ext uri="{FF2B5EF4-FFF2-40B4-BE49-F238E27FC236}">
                <a16:creationId xmlns:a16="http://schemas.microsoft.com/office/drawing/2014/main" id="{ECF034E5-4A51-4A05-C992-314DBED94B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CCA431-CC5A-6431-4D14-86401EB1B1B0}"/>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2848653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25A9-A9C7-F6CD-67F3-4C0681127F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5BA687-1CFF-8E21-EACA-CF7D08F115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6FF3AD-D003-6B82-63D9-10FD34933A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A038D4-42F3-A79E-871D-F0989DDFB98D}"/>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6" name="Footer Placeholder 5">
            <a:extLst>
              <a:ext uri="{FF2B5EF4-FFF2-40B4-BE49-F238E27FC236}">
                <a16:creationId xmlns:a16="http://schemas.microsoft.com/office/drawing/2014/main" id="{A4433E2B-B034-7A62-FBFD-CADC82F903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763A23-9126-DBD2-3796-B38241B56F65}"/>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3315136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ECE40-3F10-6051-08EF-066B623BF32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1508C1-D0F2-FA93-C5AE-CA3FC65D94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6C470E-544D-1C6F-6AEB-D7E1AEC8314C}"/>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B6150DB4-CD03-3548-00E9-DBB4A2416A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724AE8-F553-E59E-CC90-3D5CCF80EA62}"/>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2791795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9CE625-FE41-C4DF-4548-C12D1FFAF1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0611F1-C547-B72D-B3F6-2CDE48107A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54B1C1-EF1F-8B4D-B0F2-50C7D92C549E}"/>
              </a:ext>
            </a:extLst>
          </p:cNvPr>
          <p:cNvSpPr>
            <a:spLocks noGrp="1"/>
          </p:cNvSpPr>
          <p:nvPr>
            <p:ph type="dt" sz="half" idx="10"/>
          </p:nvPr>
        </p:nvSpPr>
        <p:spPr/>
        <p:txBody>
          <a:body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09EFF3CD-4E35-478B-76F9-CF8D3E08EE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289495-085D-4BD2-E234-B61CB3D92AF1}"/>
              </a:ext>
            </a:extLst>
          </p:cNvPr>
          <p:cNvSpPr>
            <a:spLocks noGrp="1"/>
          </p:cNvSpPr>
          <p:nvPr>
            <p:ph type="sldNum" sz="quarter" idx="12"/>
          </p:nvPr>
        </p:nvSpPr>
        <p:spPr/>
        <p:txBody>
          <a:bodyPr/>
          <a:lstStyle/>
          <a:p>
            <a:fld id="{29C921EE-2506-094F-847B-23F8B9F94E7E}" type="slidenum">
              <a:rPr lang="en-US" smtClean="0"/>
              <a:t>‹#›</a:t>
            </a:fld>
            <a:endParaRPr lang="en-US"/>
          </a:p>
        </p:txBody>
      </p:sp>
    </p:spTree>
    <p:extLst>
      <p:ext uri="{BB962C8B-B14F-4D97-AF65-F5344CB8AC3E}">
        <p14:creationId xmlns:p14="http://schemas.microsoft.com/office/powerpoint/2010/main" val="3683479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56C71A-AFBE-4806-E4A9-FF6C4477F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42F48A-A87E-C623-CF3F-9917891D6A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D07383-51F0-3C4E-0D2A-1A16687347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8A744D-F7EF-5442-A9DC-379CB33F8349}" type="datetimeFigureOut">
              <a:rPr lang="en-US" smtClean="0"/>
              <a:t>3/1/25</a:t>
            </a:fld>
            <a:endParaRPr lang="en-US"/>
          </a:p>
        </p:txBody>
      </p:sp>
      <p:sp>
        <p:nvSpPr>
          <p:cNvPr id="5" name="Footer Placeholder 4">
            <a:extLst>
              <a:ext uri="{FF2B5EF4-FFF2-40B4-BE49-F238E27FC236}">
                <a16:creationId xmlns:a16="http://schemas.microsoft.com/office/drawing/2014/main" id="{8EAA3583-E6C1-89E3-4E01-C12FA1E217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65E34EA-186F-377D-F5E5-CCE5E73E69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C921EE-2506-094F-847B-23F8B9F94E7E}" type="slidenum">
              <a:rPr lang="en-US" smtClean="0"/>
              <a:t>‹#›</a:t>
            </a:fld>
            <a:endParaRPr lang="en-US"/>
          </a:p>
        </p:txBody>
      </p:sp>
    </p:spTree>
    <p:extLst>
      <p:ext uri="{BB962C8B-B14F-4D97-AF65-F5344CB8AC3E}">
        <p14:creationId xmlns:p14="http://schemas.microsoft.com/office/powerpoint/2010/main" val="80658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bc.co.uk/news/articles/czrmzm3113p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retailresearch.org/retail-price.html#:~:text=The%20Retail%20Price%20Index%20(RPI,typical%20'basket%20of%20good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4.xml"/><Relationship Id="rId1" Type="http://schemas.openxmlformats.org/officeDocument/2006/relationships/video" Target="https://www.youtube.com/embed/somoBTG4644?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ox Packages">
            <a:extLst>
              <a:ext uri="{FF2B5EF4-FFF2-40B4-BE49-F238E27FC236}">
                <a16:creationId xmlns:a16="http://schemas.microsoft.com/office/drawing/2014/main" id="{56DCC121-14D2-A96D-589E-B894D07B2B0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C2009-185C-F087-883D-815F3CE7FE4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The Supply Side in Economic Growth </a:t>
            </a:r>
          </a:p>
        </p:txBody>
      </p:sp>
      <p:sp>
        <p:nvSpPr>
          <p:cNvPr id="3" name="Subtitle 2">
            <a:extLst>
              <a:ext uri="{FF2B5EF4-FFF2-40B4-BE49-F238E27FC236}">
                <a16:creationId xmlns:a16="http://schemas.microsoft.com/office/drawing/2014/main" id="{26FBE8EE-AAE3-73C4-224F-282BB0C3FD7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182755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F3E0E-DE51-B382-68D3-82A11A713F3E}"/>
              </a:ext>
            </a:extLst>
          </p:cNvPr>
          <p:cNvSpPr>
            <a:spLocks noGrp="1"/>
          </p:cNvSpPr>
          <p:nvPr>
            <p:ph type="title"/>
          </p:nvPr>
        </p:nvSpPr>
        <p:spPr>
          <a:xfrm>
            <a:off x="761803" y="350196"/>
            <a:ext cx="4646904" cy="1624520"/>
          </a:xfrm>
        </p:spPr>
        <p:txBody>
          <a:bodyPr anchor="ctr">
            <a:normAutofit/>
          </a:bodyPr>
          <a:lstStyle/>
          <a:p>
            <a:r>
              <a:rPr lang="en-US" sz="4000"/>
              <a:t>The Supply Side Approach </a:t>
            </a:r>
          </a:p>
        </p:txBody>
      </p:sp>
      <p:sp>
        <p:nvSpPr>
          <p:cNvPr id="3" name="Content Placeholder 2">
            <a:extLst>
              <a:ext uri="{FF2B5EF4-FFF2-40B4-BE49-F238E27FC236}">
                <a16:creationId xmlns:a16="http://schemas.microsoft.com/office/drawing/2014/main" id="{719DAEDA-651E-4997-E568-2C82D4E68986}"/>
              </a:ext>
            </a:extLst>
          </p:cNvPr>
          <p:cNvSpPr>
            <a:spLocks noGrp="1"/>
          </p:cNvSpPr>
          <p:nvPr>
            <p:ph idx="1"/>
          </p:nvPr>
        </p:nvSpPr>
        <p:spPr>
          <a:xfrm>
            <a:off x="761802" y="2743200"/>
            <a:ext cx="4646905" cy="3613149"/>
          </a:xfrm>
        </p:spPr>
        <p:txBody>
          <a:bodyPr anchor="ctr">
            <a:normAutofit/>
          </a:bodyPr>
          <a:lstStyle/>
          <a:p>
            <a:r>
              <a:rPr lang="en-US" sz="1600"/>
              <a:t>Keynesian Demand Management – focuses on the the level of AD being the key driver of the level of national income and prices. </a:t>
            </a:r>
          </a:p>
          <a:p>
            <a:r>
              <a:rPr lang="en-US" sz="1600"/>
              <a:t>The Supply Side Approach concentrates on the supply side of the economy and the on the conditions of aggregate supply (AS) </a:t>
            </a:r>
          </a:p>
          <a:p>
            <a:r>
              <a:rPr lang="en-US" sz="1600"/>
              <a:t>The focus is on the availability, quality and the costs of resources as the long-term determinants of national income and prices.</a:t>
            </a:r>
          </a:p>
          <a:p>
            <a:r>
              <a:rPr lang="en-US" sz="1600"/>
              <a:t>The implication is that if the resources are put to work, then then economy will grow and automatically generate the additional national incomes which are used to increase consumption and higher output.</a:t>
            </a:r>
          </a:p>
        </p:txBody>
      </p:sp>
      <p:pic>
        <p:nvPicPr>
          <p:cNvPr id="5" name="Picture 4" descr="Speedometer">
            <a:extLst>
              <a:ext uri="{FF2B5EF4-FFF2-40B4-BE49-F238E27FC236}">
                <a16:creationId xmlns:a16="http://schemas.microsoft.com/office/drawing/2014/main" id="{5DE491B3-D2F1-AA75-8A4D-73EDCA6AE410}"/>
              </a:ext>
            </a:extLst>
          </p:cNvPr>
          <p:cNvPicPr>
            <a:picLocks noChangeAspect="1"/>
          </p:cNvPicPr>
          <p:nvPr/>
        </p:nvPicPr>
        <p:blipFill>
          <a:blip r:embed="rId2"/>
          <a:srcRect l="23429" r="21175" b="-1"/>
          <a:stretch/>
        </p:blipFill>
        <p:spPr>
          <a:xfrm>
            <a:off x="6096000" y="1"/>
            <a:ext cx="6102825" cy="6858000"/>
          </a:xfrm>
          <a:prstGeom prst="rect">
            <a:avLst/>
          </a:prstGeom>
        </p:spPr>
      </p:pic>
    </p:spTree>
    <p:extLst>
      <p:ext uri="{BB962C8B-B14F-4D97-AF65-F5344CB8AC3E}">
        <p14:creationId xmlns:p14="http://schemas.microsoft.com/office/powerpoint/2010/main" val="1569460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0F72A-48A2-2356-02C6-4661ADAB0026}"/>
              </a:ext>
            </a:extLst>
          </p:cNvPr>
          <p:cNvSpPr>
            <a:spLocks noGrp="1"/>
          </p:cNvSpPr>
          <p:nvPr>
            <p:ph type="title"/>
          </p:nvPr>
        </p:nvSpPr>
        <p:spPr>
          <a:xfrm>
            <a:off x="1171074" y="1396686"/>
            <a:ext cx="3240506" cy="4064628"/>
          </a:xfrm>
        </p:spPr>
        <p:txBody>
          <a:bodyPr>
            <a:normAutofit/>
          </a:bodyPr>
          <a:lstStyle/>
          <a:p>
            <a:r>
              <a:rPr lang="en-US">
                <a:solidFill>
                  <a:srgbClr val="FFFFFF"/>
                </a:solidFill>
              </a:rPr>
              <a:t>Definition of Supply Side Economics (SSE)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11DE8D-1088-AD04-1140-4B92A7B3E507}"/>
              </a:ext>
            </a:extLst>
          </p:cNvPr>
          <p:cNvSpPr>
            <a:spLocks noGrp="1"/>
          </p:cNvSpPr>
          <p:nvPr>
            <p:ph idx="1"/>
          </p:nvPr>
        </p:nvSpPr>
        <p:spPr>
          <a:xfrm>
            <a:off x="5370153" y="1526033"/>
            <a:ext cx="5536397" cy="3935281"/>
          </a:xfrm>
        </p:spPr>
        <p:txBody>
          <a:bodyPr>
            <a:normAutofit/>
          </a:bodyPr>
          <a:lstStyle/>
          <a:p>
            <a:r>
              <a:rPr lang="en-US" dirty="0"/>
              <a:t>SSE can be defined as an approach to economics policy making which advocates measures to improve the supply side of goods and services.  (for example- via deregulation) rather than measures to affect aggregate demand (AD) </a:t>
            </a:r>
          </a:p>
        </p:txBody>
      </p:sp>
    </p:spTree>
    <p:extLst>
      <p:ext uri="{BB962C8B-B14F-4D97-AF65-F5344CB8AC3E}">
        <p14:creationId xmlns:p14="http://schemas.microsoft.com/office/powerpoint/2010/main" val="3598587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E1C4C2-C72E-C53A-4742-D12EA0D368F0}"/>
              </a:ext>
            </a:extLst>
          </p:cNvPr>
          <p:cNvSpPr>
            <a:spLocks noGrp="1"/>
          </p:cNvSpPr>
          <p:nvPr>
            <p:ph type="title"/>
          </p:nvPr>
        </p:nvSpPr>
        <p:spPr>
          <a:xfrm>
            <a:off x="838200" y="1412488"/>
            <a:ext cx="2899189" cy="4363844"/>
          </a:xfrm>
        </p:spPr>
        <p:txBody>
          <a:bodyPr anchor="t">
            <a:normAutofit/>
          </a:bodyPr>
          <a:lstStyle/>
          <a:p>
            <a:r>
              <a:rPr lang="en-US" sz="3400">
                <a:solidFill>
                  <a:srgbClr val="FFFFFF"/>
                </a:solidFill>
              </a:rPr>
              <a:t>Characteristics of SSE </a:t>
            </a:r>
          </a:p>
        </p:txBody>
      </p:sp>
      <p:sp>
        <p:nvSpPr>
          <p:cNvPr id="4" name="Content Placeholder 3">
            <a:extLst>
              <a:ext uri="{FF2B5EF4-FFF2-40B4-BE49-F238E27FC236}">
                <a16:creationId xmlns:a16="http://schemas.microsoft.com/office/drawing/2014/main" id="{44D7CB17-2D24-0693-A54A-E0CD481E6899}"/>
              </a:ext>
            </a:extLst>
          </p:cNvPr>
          <p:cNvSpPr>
            <a:spLocks noGrp="1"/>
          </p:cNvSpPr>
          <p:nvPr>
            <p:ph sz="half" idx="1"/>
          </p:nvPr>
        </p:nvSpPr>
        <p:spPr>
          <a:xfrm>
            <a:off x="4380855" y="1412489"/>
            <a:ext cx="3427283" cy="4363844"/>
          </a:xfrm>
        </p:spPr>
        <p:txBody>
          <a:bodyPr>
            <a:normAutofit/>
          </a:bodyPr>
          <a:lstStyle/>
          <a:p>
            <a:r>
              <a:rPr lang="en-US" sz="2000"/>
              <a:t>1. The key long-term influences on output, prices and employment are the conditions of aggregate supply. </a:t>
            </a:r>
          </a:p>
          <a:p>
            <a:r>
              <a:rPr lang="en-US" sz="2000"/>
              <a:t>2.An unhindered free market will generate the highest level of national income and employment available to the economy </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90529D17-057A-5963-F48B-B29F4130C6A3}"/>
              </a:ext>
            </a:extLst>
          </p:cNvPr>
          <p:cNvSpPr>
            <a:spLocks noGrp="1"/>
          </p:cNvSpPr>
          <p:nvPr>
            <p:ph sz="half" idx="2"/>
          </p:nvPr>
        </p:nvSpPr>
        <p:spPr>
          <a:xfrm>
            <a:off x="8451604" y="1412489"/>
            <a:ext cx="3197701" cy="4363844"/>
          </a:xfrm>
        </p:spPr>
        <p:txBody>
          <a:bodyPr>
            <a:normAutofit/>
          </a:bodyPr>
          <a:lstStyle/>
          <a:p>
            <a:r>
              <a:rPr lang="en-US" sz="2000"/>
              <a:t>3.Trade unions ,etc create an inflexible labour market keeping wages at uncompetitive high wages. This creates unemployment and this restricts aggregate supply. </a:t>
            </a:r>
          </a:p>
          <a:p>
            <a:r>
              <a:rPr lang="en-US" sz="2000"/>
              <a:t>4. Direct taxation affects the incentive to work and has a major influence on aggregate supply </a:t>
            </a:r>
          </a:p>
          <a:p>
            <a:r>
              <a:rPr lang="en-US" sz="2000"/>
              <a:t>5.The role of government should be limited. </a:t>
            </a:r>
          </a:p>
          <a:p>
            <a:endParaRPr lang="en-US" sz="2000"/>
          </a:p>
        </p:txBody>
      </p:sp>
    </p:spTree>
    <p:extLst>
      <p:ext uri="{BB962C8B-B14F-4D97-AF65-F5344CB8AC3E}">
        <p14:creationId xmlns:p14="http://schemas.microsoft.com/office/powerpoint/2010/main" val="3269074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ggregate Demand &amp; Supply Fluctuations | CFA Level 1">
            <a:extLst>
              <a:ext uri="{FF2B5EF4-FFF2-40B4-BE49-F238E27FC236}">
                <a16:creationId xmlns:a16="http://schemas.microsoft.com/office/drawing/2014/main" id="{32360208-E216-7827-CB8B-68DC36DA2A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t="2175"/>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9BCC5255-3D2F-075F-BFB1-1C100CF8DA7B}"/>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The Role of Aggregate Supply </a:t>
            </a:r>
          </a:p>
        </p:txBody>
      </p:sp>
      <p:sp>
        <p:nvSpPr>
          <p:cNvPr id="8" name="Content Placeholder 7">
            <a:extLst>
              <a:ext uri="{FF2B5EF4-FFF2-40B4-BE49-F238E27FC236}">
                <a16:creationId xmlns:a16="http://schemas.microsoft.com/office/drawing/2014/main" id="{7B315063-6669-C982-31EC-3B91E72D4CC4}"/>
              </a:ext>
            </a:extLst>
          </p:cNvPr>
          <p:cNvSpPr>
            <a:spLocks noGrp="1"/>
          </p:cNvSpPr>
          <p:nvPr>
            <p:ph sz="half" idx="2"/>
          </p:nvPr>
        </p:nvSpPr>
        <p:spPr>
          <a:xfrm>
            <a:off x="7531610" y="2434201"/>
            <a:ext cx="3822189" cy="3742762"/>
          </a:xfrm>
        </p:spPr>
        <p:txBody>
          <a:bodyPr vert="horz" lIns="91440" tIns="45720" rIns="91440" bIns="45720" rtlCol="0">
            <a:normAutofit/>
          </a:bodyPr>
          <a:lstStyle/>
          <a:p>
            <a:r>
              <a:rPr lang="en-US" sz="2000"/>
              <a:t>AD rises due to expansionary AD policies and AD moves AD to AD1.But in the long run national income remains at Yf. SRAS is the short run AS curve. In the long run AS is inelastic at LRAS. AD has increased due to increased prices P1 to P2</a:t>
            </a:r>
          </a:p>
        </p:txBody>
      </p:sp>
    </p:spTree>
    <p:extLst>
      <p:ext uri="{BB962C8B-B14F-4D97-AF65-F5344CB8AC3E}">
        <p14:creationId xmlns:p14="http://schemas.microsoft.com/office/powerpoint/2010/main" val="3415506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m's eye view of the feet of a person running on the road">
            <a:extLst>
              <a:ext uri="{FF2B5EF4-FFF2-40B4-BE49-F238E27FC236}">
                <a16:creationId xmlns:a16="http://schemas.microsoft.com/office/drawing/2014/main" id="{7B319122-3CBA-A361-923C-C2B7027B6247}"/>
              </a:ext>
            </a:extLst>
          </p:cNvPr>
          <p:cNvPicPr>
            <a:picLocks noChangeAspect="1"/>
          </p:cNvPicPr>
          <p:nvPr/>
        </p:nvPicPr>
        <p:blipFill>
          <a:blip r:embed="rId2"/>
          <a:srcRect l="43141" r="6567"/>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18669-2245-4961-918A-4A258D0916BE}"/>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Cont’d </a:t>
            </a:r>
          </a:p>
        </p:txBody>
      </p:sp>
      <p:sp>
        <p:nvSpPr>
          <p:cNvPr id="3" name="Content Placeholder 2">
            <a:extLst>
              <a:ext uri="{FF2B5EF4-FFF2-40B4-BE49-F238E27FC236}">
                <a16:creationId xmlns:a16="http://schemas.microsoft.com/office/drawing/2014/main" id="{05918658-294A-F744-8274-1AE2FC297FD1}"/>
              </a:ext>
            </a:extLst>
          </p:cNvPr>
          <p:cNvSpPr>
            <a:spLocks noGrp="1"/>
          </p:cNvSpPr>
          <p:nvPr>
            <p:ph sz="half" idx="1"/>
          </p:nvPr>
        </p:nvSpPr>
        <p:spPr>
          <a:xfrm>
            <a:off x="6115317" y="2743200"/>
            <a:ext cx="5247340" cy="3496878"/>
          </a:xfrm>
        </p:spPr>
        <p:txBody>
          <a:bodyPr vert="horz" lIns="91440" tIns="45720" rIns="91440" bIns="45720" rtlCol="0" anchor="ctr">
            <a:normAutofit/>
          </a:bodyPr>
          <a:lstStyle/>
          <a:p>
            <a:r>
              <a:rPr lang="en-US" sz="2000"/>
              <a:t>In the short run, national income will increase along the SRASto Y1.</a:t>
            </a:r>
          </a:p>
          <a:p>
            <a:r>
              <a:rPr lang="en-US" sz="2000"/>
              <a:t>They maintain in the long run, national income will fall back to long run level of Yf, as supply cannot be maintained above the long run position.</a:t>
            </a:r>
          </a:p>
        </p:txBody>
      </p:sp>
    </p:spTree>
    <p:extLst>
      <p:ext uri="{BB962C8B-B14F-4D97-AF65-F5344CB8AC3E}">
        <p14:creationId xmlns:p14="http://schemas.microsoft.com/office/powerpoint/2010/main" val="3090354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E33387-D3CC-3547-AE80-16A628EF0884}"/>
              </a:ext>
            </a:extLst>
          </p:cNvPr>
          <p:cNvSpPr>
            <a:spLocks noGrp="1"/>
          </p:cNvSpPr>
          <p:nvPr>
            <p:ph type="title"/>
          </p:nvPr>
        </p:nvSpPr>
        <p:spPr/>
        <p:txBody>
          <a:bodyPr/>
          <a:lstStyle/>
          <a:p>
            <a:r>
              <a:rPr lang="en-US" dirty="0"/>
              <a:t>If AS shifts from AS to AS1 – describe what happens. What do you think ? </a:t>
            </a:r>
          </a:p>
        </p:txBody>
      </p:sp>
      <p:sp>
        <p:nvSpPr>
          <p:cNvPr id="6" name="Content Placeholder 5">
            <a:extLst>
              <a:ext uri="{FF2B5EF4-FFF2-40B4-BE49-F238E27FC236}">
                <a16:creationId xmlns:a16="http://schemas.microsoft.com/office/drawing/2014/main" id="{DDF95FDD-2AC2-BC70-F012-83C345F11614}"/>
              </a:ext>
            </a:extLst>
          </p:cNvPr>
          <p:cNvSpPr>
            <a:spLocks noGrp="1"/>
          </p:cNvSpPr>
          <p:nvPr>
            <p:ph idx="1"/>
          </p:nvPr>
        </p:nvSpPr>
        <p:spPr/>
        <p:txBody>
          <a:bodyPr/>
          <a:lstStyle/>
          <a:p>
            <a:endParaRPr lang="en-US" dirty="0"/>
          </a:p>
        </p:txBody>
      </p:sp>
      <p:cxnSp>
        <p:nvCxnSpPr>
          <p:cNvPr id="8" name="Straight Connector 7">
            <a:extLst>
              <a:ext uri="{FF2B5EF4-FFF2-40B4-BE49-F238E27FC236}">
                <a16:creationId xmlns:a16="http://schemas.microsoft.com/office/drawing/2014/main" id="{2F32F287-5DF5-7FCE-37F0-BE7E9CFCA144}"/>
              </a:ext>
            </a:extLst>
          </p:cNvPr>
          <p:cNvCxnSpPr/>
          <p:nvPr/>
        </p:nvCxnSpPr>
        <p:spPr>
          <a:xfrm>
            <a:off x="1328468" y="2156604"/>
            <a:ext cx="0" cy="3864634"/>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F6C4C52E-4D45-86FE-BFB6-9004AD913CD2}"/>
              </a:ext>
            </a:extLst>
          </p:cNvPr>
          <p:cNvCxnSpPr/>
          <p:nvPr/>
        </p:nvCxnSpPr>
        <p:spPr>
          <a:xfrm>
            <a:off x="1328468" y="6021238"/>
            <a:ext cx="9535064"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2" name="Straight Connector 11">
            <a:extLst>
              <a:ext uri="{FF2B5EF4-FFF2-40B4-BE49-F238E27FC236}">
                <a16:creationId xmlns:a16="http://schemas.microsoft.com/office/drawing/2014/main" id="{9E857B5D-92E1-B099-EC5A-406DC4E408A1}"/>
              </a:ext>
            </a:extLst>
          </p:cNvPr>
          <p:cNvCxnSpPr/>
          <p:nvPr/>
        </p:nvCxnSpPr>
        <p:spPr>
          <a:xfrm>
            <a:off x="3931920" y="1935480"/>
            <a:ext cx="0" cy="4085758"/>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62B1F54-36E9-8028-18E6-1B51DA82EDE9}"/>
              </a:ext>
            </a:extLst>
          </p:cNvPr>
          <p:cNvCxnSpPr/>
          <p:nvPr/>
        </p:nvCxnSpPr>
        <p:spPr>
          <a:xfrm>
            <a:off x="5806440" y="1935480"/>
            <a:ext cx="0" cy="4085758"/>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5D7AE154-109B-F8C7-108C-C70966D8A461}"/>
              </a:ext>
            </a:extLst>
          </p:cNvPr>
          <p:cNvCxnSpPr/>
          <p:nvPr/>
        </p:nvCxnSpPr>
        <p:spPr>
          <a:xfrm>
            <a:off x="2301240" y="2468880"/>
            <a:ext cx="6537960" cy="24688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638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4332E-A8EC-F579-101D-00C1F6CFD274}"/>
              </a:ext>
            </a:extLst>
          </p:cNvPr>
          <p:cNvSpPr>
            <a:spLocks noGrp="1"/>
          </p:cNvSpPr>
          <p:nvPr>
            <p:ph type="title"/>
          </p:nvPr>
        </p:nvSpPr>
        <p:spPr>
          <a:xfrm>
            <a:off x="841248" y="256032"/>
            <a:ext cx="10506456" cy="1014984"/>
          </a:xfrm>
        </p:spPr>
        <p:txBody>
          <a:bodyPr anchor="b">
            <a:normAutofit/>
          </a:bodyPr>
          <a:lstStyle/>
          <a:p>
            <a:r>
              <a:rPr lang="en-US" dirty="0"/>
              <a:t>The diagram on slide 7 explained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3818553-6120-35C9-A9C3-40AD700724DA}"/>
              </a:ext>
            </a:extLst>
          </p:cNvPr>
          <p:cNvGraphicFramePr>
            <a:graphicFrameLocks noGrp="1"/>
          </p:cNvGraphicFramePr>
          <p:nvPr>
            <p:ph idx="1"/>
            <p:extLst>
              <p:ext uri="{D42A27DB-BD31-4B8C-83A1-F6EECF244321}">
                <p14:modId xmlns:p14="http://schemas.microsoft.com/office/powerpoint/2010/main" val="386381563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715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FA4E15-A68F-FB0B-1981-23DB58605FDD}"/>
              </a:ext>
            </a:extLst>
          </p:cNvPr>
          <p:cNvSpPr>
            <a:spLocks noGrp="1"/>
          </p:cNvSpPr>
          <p:nvPr>
            <p:ph type="title"/>
          </p:nvPr>
        </p:nvSpPr>
        <p:spPr>
          <a:xfrm>
            <a:off x="1371597" y="348865"/>
            <a:ext cx="10044023" cy="877729"/>
          </a:xfrm>
        </p:spPr>
        <p:txBody>
          <a:bodyPr anchor="ctr">
            <a:normAutofit/>
          </a:bodyPr>
          <a:lstStyle/>
          <a:p>
            <a:r>
              <a:rPr lang="en-US" sz="2800">
                <a:solidFill>
                  <a:srgbClr val="FFFFFF"/>
                </a:solidFill>
              </a:rPr>
              <a:t>Supply Side Economic Policies </a:t>
            </a:r>
            <a:br>
              <a:rPr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D5186394-E716-6F6F-92D0-C7C06191805C}"/>
              </a:ext>
            </a:extLst>
          </p:cNvPr>
          <p:cNvGraphicFramePr>
            <a:graphicFrameLocks noGrp="1"/>
          </p:cNvGraphicFramePr>
          <p:nvPr>
            <p:ph idx="1"/>
            <p:extLst>
              <p:ext uri="{D42A27DB-BD31-4B8C-83A1-F6EECF244321}">
                <p14:modId xmlns:p14="http://schemas.microsoft.com/office/powerpoint/2010/main" val="263752941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612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04351-B2F9-09D5-34DE-8C0F82970DE2}"/>
              </a:ext>
            </a:extLst>
          </p:cNvPr>
          <p:cNvSpPr>
            <a:spLocks noGrp="1"/>
          </p:cNvSpPr>
          <p:nvPr>
            <p:ph type="title"/>
          </p:nvPr>
        </p:nvSpPr>
        <p:spPr>
          <a:xfrm>
            <a:off x="1171074" y="1396686"/>
            <a:ext cx="3240506" cy="4064628"/>
          </a:xfrm>
        </p:spPr>
        <p:txBody>
          <a:bodyPr>
            <a:normAutofit/>
          </a:bodyPr>
          <a:lstStyle/>
          <a:p>
            <a:r>
              <a:rPr lang="en-US">
                <a:solidFill>
                  <a:srgbClr val="FFFFFF"/>
                </a:solidFill>
              </a:rPr>
              <a:t>INFLATION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89F577-A9F9-8275-A252-945EA0154F2D}"/>
              </a:ext>
            </a:extLst>
          </p:cNvPr>
          <p:cNvSpPr>
            <a:spLocks noGrp="1"/>
          </p:cNvSpPr>
          <p:nvPr>
            <p:ph idx="1"/>
          </p:nvPr>
        </p:nvSpPr>
        <p:spPr>
          <a:xfrm>
            <a:off x="5370153" y="1526033"/>
            <a:ext cx="5536397" cy="3935281"/>
          </a:xfrm>
        </p:spPr>
        <p:txBody>
          <a:bodyPr>
            <a:normAutofit/>
          </a:bodyPr>
          <a:lstStyle/>
          <a:p>
            <a:r>
              <a:rPr lang="en-US" sz="2000" dirty="0"/>
              <a:t>Inflation may be defined as a sustained increase in the general price level in a country. </a:t>
            </a:r>
          </a:p>
          <a:p>
            <a:r>
              <a:rPr lang="en-US" sz="2000" dirty="0">
                <a:hlinkClick r:id="rId2"/>
              </a:rPr>
              <a:t>https://www.bbc.co.uk/news/articles/czrmzm3113po</a:t>
            </a:r>
            <a:r>
              <a:rPr lang="en-US" sz="2000" dirty="0"/>
              <a:t> do read through this . </a:t>
            </a:r>
          </a:p>
          <a:p>
            <a:r>
              <a:rPr lang="en-US" sz="2000" dirty="0"/>
              <a:t>UK inflation target is 2% (CPI)  </a:t>
            </a:r>
          </a:p>
          <a:p>
            <a:r>
              <a:rPr lang="en-GB" sz="2000" b="0" i="0" dirty="0">
                <a:effectLst/>
                <a:latin typeface="Google Sans"/>
              </a:rPr>
              <a:t>Having fallen from a 41-year high of 11.1 per cent in October 2022, annual CPI inflation is expected to remain close to the 2 per cent target throughout the forecast period. We expect a temporary rise, from around 2 per cent in the third quarter of 2024 to an average of 2.6 per cent in 2025. (OBR)</a:t>
            </a:r>
            <a:endParaRPr lang="en-US" sz="2000" dirty="0"/>
          </a:p>
        </p:txBody>
      </p:sp>
    </p:spTree>
    <p:extLst>
      <p:ext uri="{BB962C8B-B14F-4D97-AF65-F5344CB8AC3E}">
        <p14:creationId xmlns:p14="http://schemas.microsoft.com/office/powerpoint/2010/main" val="2525637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51145-F49F-2760-365C-E64BA66A4FA1}"/>
              </a:ext>
            </a:extLst>
          </p:cNvPr>
          <p:cNvSpPr>
            <a:spLocks noGrp="1"/>
          </p:cNvSpPr>
          <p:nvPr>
            <p:ph type="title"/>
          </p:nvPr>
        </p:nvSpPr>
        <p:spPr>
          <a:xfrm>
            <a:off x="956826" y="1112969"/>
            <a:ext cx="3937298" cy="4166010"/>
          </a:xfrm>
        </p:spPr>
        <p:txBody>
          <a:bodyPr>
            <a:normAutofit/>
          </a:bodyPr>
          <a:lstStyle/>
          <a:p>
            <a:r>
              <a:rPr lang="en-US">
                <a:solidFill>
                  <a:srgbClr val="FFFFFF"/>
                </a:solidFill>
              </a:rPr>
              <a:t>Retail Price Index (RPI)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A6C167-C81D-8C4C-184E-07AD6F65AAA8}"/>
              </a:ext>
            </a:extLst>
          </p:cNvPr>
          <p:cNvSpPr>
            <a:spLocks noGrp="1"/>
          </p:cNvSpPr>
          <p:nvPr>
            <p:ph idx="1"/>
          </p:nvPr>
        </p:nvSpPr>
        <p:spPr>
          <a:xfrm>
            <a:off x="6096000" y="820880"/>
            <a:ext cx="5257799" cy="4889350"/>
          </a:xfrm>
        </p:spPr>
        <p:txBody>
          <a:bodyPr anchor="t">
            <a:normAutofit/>
          </a:bodyPr>
          <a:lstStyle/>
          <a:p>
            <a:r>
              <a:rPr lang="en-GB" sz="2200" b="0" i="0">
                <a:effectLst/>
                <a:latin typeface="Google Sans"/>
              </a:rPr>
              <a:t>RPI is different from CPI due to the way in which the indices are constructed, the goods and services included in the indices, and the representative population they cover.</a:t>
            </a:r>
          </a:p>
          <a:p>
            <a:r>
              <a:rPr lang="en-GB" sz="2200">
                <a:latin typeface="Google Sans"/>
              </a:rPr>
              <a:t>RPI includes housing costs CPI does not include most  housing costs. </a:t>
            </a:r>
            <a:endParaRPr lang="en-GB" sz="2200" b="0" i="0">
              <a:effectLst/>
              <a:latin typeface="Google Sans"/>
            </a:endParaRPr>
          </a:p>
          <a:p>
            <a:r>
              <a:rPr lang="en-GB" sz="2200">
                <a:latin typeface="Google Sans"/>
              </a:rPr>
              <a:t>2024 – RPI = 2.9% </a:t>
            </a:r>
          </a:p>
          <a:p>
            <a:endParaRPr lang="en-GB" sz="2200">
              <a:latin typeface="Google Sans"/>
            </a:endParaRPr>
          </a:p>
          <a:p>
            <a:r>
              <a:rPr lang="en-GB" sz="2200">
                <a:latin typeface="Google Sans"/>
              </a:rPr>
              <a:t>Reading </a:t>
            </a:r>
            <a:r>
              <a:rPr lang="en-GB" sz="2200">
                <a:latin typeface="Google Sans"/>
                <a:hlinkClick r:id="rId2"/>
              </a:rPr>
              <a:t>https://www.retailresearch.org/retail-price.html#:~:text=The%20Retail%20Price%20Index%20(RPI,typical%20'basket%20of%20goods</a:t>
            </a:r>
            <a:r>
              <a:rPr lang="en-GB" sz="2200">
                <a:latin typeface="Google Sans"/>
              </a:rPr>
              <a:t>’.</a:t>
            </a:r>
          </a:p>
          <a:p>
            <a:endParaRPr lang="en-US" sz="22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1121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E9B72C-E79F-DBAB-0F3F-5AF34343867B}"/>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a:solidFill>
                  <a:schemeClr val="tx1"/>
                </a:solidFill>
                <a:latin typeface="+mj-lt"/>
                <a:ea typeface="+mj-ea"/>
                <a:cs typeface="+mj-cs"/>
              </a:rPr>
              <a:t>Dangers of High Inflation </a:t>
            </a:r>
          </a:p>
        </p:txBody>
      </p:sp>
      <p:sp>
        <p:nvSpPr>
          <p:cNvPr id="3" name="Content Placeholder 2">
            <a:extLst>
              <a:ext uri="{FF2B5EF4-FFF2-40B4-BE49-F238E27FC236}">
                <a16:creationId xmlns:a16="http://schemas.microsoft.com/office/drawing/2014/main" id="{4549FBAB-65A6-08FE-BBB4-A1F5AF1F23FC}"/>
              </a:ext>
            </a:extLst>
          </p:cNvPr>
          <p:cNvSpPr>
            <a:spLocks noGrp="1"/>
          </p:cNvSpPr>
          <p:nvPr>
            <p:ph sz="half" idx="1"/>
          </p:nvPr>
        </p:nvSpPr>
        <p:spPr>
          <a:xfrm>
            <a:off x="1137034" y="2198362"/>
            <a:ext cx="4958966" cy="3917773"/>
          </a:xfrm>
        </p:spPr>
        <p:txBody>
          <a:bodyPr vert="horz" lIns="91440" tIns="45720" rIns="91440" bIns="45720" rtlCol="0">
            <a:normAutofit/>
          </a:bodyPr>
          <a:lstStyle/>
          <a:p>
            <a:r>
              <a:rPr lang="en-US" sz="1700"/>
              <a:t>Redistributes income and wealth – form creditors to debtors s debt loses its value and from those of fixed incomes </a:t>
            </a:r>
          </a:p>
          <a:p>
            <a:endParaRPr lang="en-US" sz="1700"/>
          </a:p>
          <a:p>
            <a:r>
              <a:rPr lang="en-US" sz="1700"/>
              <a:t>BOP effects – inflation makes exports more expensive, and imports become cheaper. This adversely affects the Balance of trade (BOT) . The effects of the BOT affects employment in exporting and import- substitution industries.  </a:t>
            </a:r>
          </a:p>
          <a:p>
            <a:r>
              <a:rPr lang="en-US" sz="1700"/>
              <a:t>Uncertainty of the value of money and prices. In extreme cases barter results and production and trade worsens. Resource allocation becomes less efficient. Eg Venezuela.</a:t>
            </a:r>
          </a:p>
        </p:txBody>
      </p:sp>
      <p:pic>
        <p:nvPicPr>
          <p:cNvPr id="5" name="Online Media 4" descr="Venezuela emerges from a four-year cycle of hyperinflation">
            <a:hlinkClick r:id="" action="ppaction://media"/>
            <a:extLst>
              <a:ext uri="{FF2B5EF4-FFF2-40B4-BE49-F238E27FC236}">
                <a16:creationId xmlns:a16="http://schemas.microsoft.com/office/drawing/2014/main" id="{927E1019-C90A-4E8B-3321-ED523979C2A5}"/>
              </a:ext>
            </a:extLst>
          </p:cNvPr>
          <p:cNvPicPr>
            <a:picLocks noGrp="1" noRot="1" noChangeAspect="1"/>
          </p:cNvPicPr>
          <p:nvPr>
            <p:ph sz="half" idx="2"/>
            <a:videoFile r:link="rId1"/>
          </p:nvPr>
        </p:nvPicPr>
        <p:blipFill>
          <a:blip r:embed="rId3"/>
          <a:stretch>
            <a:fillRect/>
          </a:stretch>
        </p:blipFill>
        <p:spPr>
          <a:xfrm>
            <a:off x="6719367" y="2710119"/>
            <a:ext cx="4788505" cy="270550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8194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B343E-F011-AB1B-ED4F-31D71B726149}"/>
              </a:ext>
            </a:extLst>
          </p:cNvPr>
          <p:cNvSpPr>
            <a:spLocks noGrp="1"/>
          </p:cNvSpPr>
          <p:nvPr>
            <p:ph type="title"/>
          </p:nvPr>
        </p:nvSpPr>
        <p:spPr>
          <a:xfrm>
            <a:off x="1171074" y="1396686"/>
            <a:ext cx="3240506" cy="4064628"/>
          </a:xfrm>
        </p:spPr>
        <p:txBody>
          <a:bodyPr>
            <a:normAutofit/>
          </a:bodyPr>
          <a:lstStyle/>
          <a:p>
            <a:r>
              <a:rPr lang="en-US">
                <a:solidFill>
                  <a:srgbClr val="FFFFFF"/>
                </a:solidFill>
              </a:rPr>
              <a:t>Cont’d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F76919-90AF-1028-001F-C85D1BFA2C5B}"/>
              </a:ext>
            </a:extLst>
          </p:cNvPr>
          <p:cNvSpPr>
            <a:spLocks noGrp="1"/>
          </p:cNvSpPr>
          <p:nvPr>
            <p:ph idx="1"/>
          </p:nvPr>
        </p:nvSpPr>
        <p:spPr>
          <a:xfrm>
            <a:off x="5370153" y="1526033"/>
            <a:ext cx="5536397" cy="3935281"/>
          </a:xfrm>
        </p:spPr>
        <p:txBody>
          <a:bodyPr>
            <a:normAutofit/>
          </a:bodyPr>
          <a:lstStyle/>
          <a:p>
            <a:pPr marL="0" indent="0">
              <a:buNone/>
            </a:pPr>
            <a:r>
              <a:rPr lang="en-US" dirty="0"/>
              <a:t>Economic growth and investment </a:t>
            </a:r>
          </a:p>
          <a:p>
            <a:pPr marL="0" indent="0">
              <a:buNone/>
            </a:pPr>
            <a:r>
              <a:rPr lang="en-US" dirty="0"/>
              <a:t>Boro’s research showed that on average an increase in inflation of 10percentage points reduced the real GDP growth per capita by 0.2 to 0.3 points per year. </a:t>
            </a:r>
          </a:p>
        </p:txBody>
      </p:sp>
    </p:spTree>
    <p:extLst>
      <p:ext uri="{BB962C8B-B14F-4D97-AF65-F5344CB8AC3E}">
        <p14:creationId xmlns:p14="http://schemas.microsoft.com/office/powerpoint/2010/main" val="1162704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2BBD27A-2DE8-0838-80CB-CDD6FD857413}"/>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What Causes Inflation? </a:t>
            </a:r>
          </a:p>
        </p:txBody>
      </p:sp>
      <p:graphicFrame>
        <p:nvGraphicFramePr>
          <p:cNvPr id="5" name="Content Placeholder 2">
            <a:extLst>
              <a:ext uri="{FF2B5EF4-FFF2-40B4-BE49-F238E27FC236}">
                <a16:creationId xmlns:a16="http://schemas.microsoft.com/office/drawing/2014/main" id="{277AB398-A263-DA59-4F7D-80AB42AA5D9B}"/>
              </a:ext>
            </a:extLst>
          </p:cNvPr>
          <p:cNvGraphicFramePr>
            <a:graphicFrameLocks noGrp="1"/>
          </p:cNvGraphicFramePr>
          <p:nvPr>
            <p:ph idx="1"/>
            <p:extLst>
              <p:ext uri="{D42A27DB-BD31-4B8C-83A1-F6EECF244321}">
                <p14:modId xmlns:p14="http://schemas.microsoft.com/office/powerpoint/2010/main" val="967774841"/>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399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4C77C5-EB1A-37F8-AE43-E4BD9799E8EE}"/>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br>
              <a:rPr lang="en-US" sz="2600" kern="1200">
                <a:solidFill>
                  <a:schemeClr val="tx1"/>
                </a:solidFill>
                <a:latin typeface="+mj-lt"/>
                <a:ea typeface="+mj-ea"/>
                <a:cs typeface="+mj-cs"/>
              </a:rPr>
            </a:br>
            <a:r>
              <a:rPr lang="en-US" sz="2600" kern="1200">
                <a:solidFill>
                  <a:schemeClr val="tx1"/>
                </a:solidFill>
                <a:latin typeface="+mj-lt"/>
                <a:ea typeface="+mj-ea"/>
                <a:cs typeface="+mj-cs"/>
              </a:rPr>
              <a:t>CAUSES OF INFLATION II</a:t>
            </a:r>
            <a:br>
              <a:rPr lang="en-US" sz="2600" kern="1200">
                <a:solidFill>
                  <a:schemeClr val="tx1"/>
                </a:solidFill>
                <a:latin typeface="+mj-lt"/>
                <a:ea typeface="+mj-ea"/>
                <a:cs typeface="+mj-cs"/>
              </a:rPr>
            </a:br>
            <a:endParaRPr lang="en-US" sz="26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4C39E1B0-A885-E589-A43B-FBA77C91A6C0}"/>
              </a:ext>
            </a:extLst>
          </p:cNvPr>
          <p:cNvGraphicFramePr>
            <a:graphicFrameLocks noGrp="1"/>
          </p:cNvGraphicFramePr>
          <p:nvPr>
            <p:extLst>
              <p:ext uri="{D42A27DB-BD31-4B8C-83A1-F6EECF244321}">
                <p14:modId xmlns:p14="http://schemas.microsoft.com/office/powerpoint/2010/main" val="748684300"/>
              </p:ext>
            </p:extLst>
          </p:nvPr>
        </p:nvGraphicFramePr>
        <p:xfrm>
          <a:off x="602566" y="2633472"/>
          <a:ext cx="10983821" cy="3586355"/>
        </p:xfrm>
        <a:graphic>
          <a:graphicData uri="http://schemas.openxmlformats.org/drawingml/2006/table">
            <a:tbl>
              <a:tblPr firstRow="1" bandRow="1">
                <a:solidFill>
                  <a:schemeClr val="bg1">
                    <a:lumMod val="95000"/>
                  </a:schemeClr>
                </a:solidFill>
                <a:tableStyleId>{5C22544A-7EE6-4342-B048-85BDC9FD1C3A}</a:tableStyleId>
              </a:tblPr>
              <a:tblGrid>
                <a:gridCol w="2113628">
                  <a:extLst>
                    <a:ext uri="{9D8B030D-6E8A-4147-A177-3AD203B41FA5}">
                      <a16:colId xmlns:a16="http://schemas.microsoft.com/office/drawing/2014/main" val="2893530833"/>
                    </a:ext>
                  </a:extLst>
                </a:gridCol>
                <a:gridCol w="5001588">
                  <a:extLst>
                    <a:ext uri="{9D8B030D-6E8A-4147-A177-3AD203B41FA5}">
                      <a16:colId xmlns:a16="http://schemas.microsoft.com/office/drawing/2014/main" val="4218450530"/>
                    </a:ext>
                  </a:extLst>
                </a:gridCol>
                <a:gridCol w="3868605">
                  <a:extLst>
                    <a:ext uri="{9D8B030D-6E8A-4147-A177-3AD203B41FA5}">
                      <a16:colId xmlns:a16="http://schemas.microsoft.com/office/drawing/2014/main" val="3750239576"/>
                    </a:ext>
                  </a:extLst>
                </a:gridCol>
              </a:tblGrid>
              <a:tr h="503413">
                <a:tc>
                  <a:txBody>
                    <a:bodyPr/>
                    <a:lstStyle/>
                    <a:p>
                      <a:r>
                        <a:rPr lang="en-US" sz="1900" b="0" cap="none" spc="0">
                          <a:solidFill>
                            <a:schemeClr val="bg1"/>
                          </a:solidFill>
                        </a:rPr>
                        <a:t>CAUSES </a:t>
                      </a:r>
                    </a:p>
                  </a:txBody>
                  <a:tcPr marL="110236" marR="110236" marT="110236" marB="55118"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1900" b="0" cap="none" spc="0">
                          <a:solidFill>
                            <a:schemeClr val="bg1"/>
                          </a:solidFill>
                        </a:rPr>
                        <a:t> </a:t>
                      </a:r>
                    </a:p>
                  </a:txBody>
                  <a:tcPr marL="110236" marR="110236" marT="110236" marB="55118"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1900" b="0" cap="none" spc="0">
                          <a:solidFill>
                            <a:schemeClr val="bg1"/>
                          </a:solidFill>
                        </a:rPr>
                        <a:t>Control </a:t>
                      </a:r>
                    </a:p>
                  </a:txBody>
                  <a:tcPr marL="110236" marR="110236" marT="110236" marB="55118"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556066231"/>
                  </a:ext>
                </a:extLst>
              </a:tr>
              <a:tr h="1311812">
                <a:tc>
                  <a:txBody>
                    <a:bodyPr/>
                    <a:lstStyle/>
                    <a:p>
                      <a:r>
                        <a:rPr lang="en-US" sz="1400" cap="none" spc="0">
                          <a:solidFill>
                            <a:schemeClr val="tx1"/>
                          </a:solidFill>
                        </a:rPr>
                        <a:t>Demand pull inflation </a:t>
                      </a:r>
                    </a:p>
                  </a:txBody>
                  <a:tcPr marL="110236" marR="110236" marT="110236" marB="5511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400" cap="none" spc="0">
                          <a:solidFill>
                            <a:schemeClr val="tx1"/>
                          </a:solidFill>
                        </a:rPr>
                        <a:t>This results from a persistent excess of aggregate demand over aggregate supply (the economy’s productive potential) Supply reaches its capacity limit at full employment national income  </a:t>
                      </a:r>
                    </a:p>
                  </a:txBody>
                  <a:tcPr marL="110236" marR="110236" marT="110236" marB="5511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400" cap="none" spc="0">
                          <a:solidFill>
                            <a:schemeClr val="tx1"/>
                          </a:solidFill>
                        </a:rPr>
                        <a:t>Reduce demand in the economy. Higher taxation </a:t>
                      </a:r>
                    </a:p>
                    <a:p>
                      <a:r>
                        <a:rPr lang="en-US" sz="1400" cap="none" spc="0">
                          <a:solidFill>
                            <a:schemeClr val="tx1"/>
                          </a:solidFill>
                        </a:rPr>
                        <a:t>Reduce government expenditure </a:t>
                      </a:r>
                    </a:p>
                    <a:p>
                      <a:r>
                        <a:rPr lang="en-US" sz="1400" cap="none" spc="0">
                          <a:solidFill>
                            <a:schemeClr val="tx1"/>
                          </a:solidFill>
                        </a:rPr>
                        <a:t>Reduce government borrowing </a:t>
                      </a:r>
                    </a:p>
                    <a:p>
                      <a:r>
                        <a:rPr lang="en-US" sz="1400" cap="none" spc="0">
                          <a:solidFill>
                            <a:schemeClr val="tx1"/>
                          </a:solidFill>
                        </a:rPr>
                        <a:t>Increase interest rates </a:t>
                      </a:r>
                    </a:p>
                  </a:txBody>
                  <a:tcPr marL="110236" marR="110236" marT="110236" marB="5511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53414911"/>
                  </a:ext>
                </a:extLst>
              </a:tr>
              <a:tr h="1311812">
                <a:tc>
                  <a:txBody>
                    <a:bodyPr/>
                    <a:lstStyle/>
                    <a:p>
                      <a:r>
                        <a:rPr lang="en-US" sz="1400" cap="none" spc="0">
                          <a:solidFill>
                            <a:schemeClr val="tx1"/>
                          </a:solidFill>
                        </a:rPr>
                        <a:t>Cost push inflation </a:t>
                      </a: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400" cap="none" spc="0">
                          <a:solidFill>
                            <a:schemeClr val="tx1"/>
                          </a:solidFill>
                        </a:rPr>
                        <a:t>This is caused by the increases in the costs of production of goods and services. </a:t>
                      </a:r>
                      <a:r>
                        <a:rPr lang="en-US" sz="1400" cap="none" spc="0" err="1">
                          <a:solidFill>
                            <a:schemeClr val="tx1"/>
                          </a:solidFill>
                        </a:rPr>
                        <a:t>Eg.</a:t>
                      </a:r>
                      <a:r>
                        <a:rPr lang="en-US" sz="1400" cap="none" spc="0">
                          <a:solidFill>
                            <a:schemeClr val="tx1"/>
                          </a:solidFill>
                        </a:rPr>
                        <a:t> Via increasing costs of imported raw materials or wage increases</a:t>
                      </a: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400" cap="none" spc="0">
                          <a:solidFill>
                            <a:schemeClr val="tx1"/>
                          </a:solidFill>
                        </a:rPr>
                        <a:t>Reduce costs of production and price rises </a:t>
                      </a:r>
                    </a:p>
                    <a:p>
                      <a:r>
                        <a:rPr lang="en-US" sz="1400" cap="none" spc="0">
                          <a:solidFill>
                            <a:schemeClr val="tx1"/>
                          </a:solidFill>
                        </a:rPr>
                        <a:t>De-regulate the labour markets </a:t>
                      </a:r>
                    </a:p>
                    <a:p>
                      <a:r>
                        <a:rPr lang="en-US" sz="1400" cap="none" spc="0">
                          <a:solidFill>
                            <a:schemeClr val="tx1"/>
                          </a:solidFill>
                        </a:rPr>
                        <a:t>Encourage/stimulate greater industrial productivity </a:t>
                      </a:r>
                    </a:p>
                    <a:p>
                      <a:r>
                        <a:rPr lang="en-US" sz="1400" cap="none" spc="0">
                          <a:solidFill>
                            <a:schemeClr val="tx1"/>
                          </a:solidFill>
                        </a:rPr>
                        <a:t>Wages &amp; income policy </a:t>
                      </a: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509154931"/>
                  </a:ext>
                </a:extLst>
              </a:tr>
              <a:tr h="459318">
                <a:tc>
                  <a:txBody>
                    <a:bodyPr/>
                    <a:lstStyle/>
                    <a:p>
                      <a:endParaRPr lang="en-US" sz="1400" cap="none" spc="0">
                        <a:solidFill>
                          <a:schemeClr val="tx1"/>
                        </a:solidFill>
                      </a:endParaRP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US" sz="1400" cap="none" spc="0">
                        <a:solidFill>
                          <a:schemeClr val="tx1"/>
                        </a:solidFill>
                      </a:endParaRP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endParaRPr lang="en-US" sz="1400" cap="none" spc="0">
                        <a:solidFill>
                          <a:schemeClr val="tx1"/>
                        </a:solidFill>
                      </a:endParaRPr>
                    </a:p>
                  </a:txBody>
                  <a:tcPr marL="110236" marR="110236" marT="110236" marB="5511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40729117"/>
                  </a:ext>
                </a:extLst>
              </a:tr>
            </a:tbl>
          </a:graphicData>
        </a:graphic>
      </p:graphicFrame>
    </p:spTree>
    <p:extLst>
      <p:ext uri="{BB962C8B-B14F-4D97-AF65-F5344CB8AC3E}">
        <p14:creationId xmlns:p14="http://schemas.microsoft.com/office/powerpoint/2010/main" val="3703627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7AC7-85D8-567F-D21E-9AB7BA821186}"/>
              </a:ext>
            </a:extLst>
          </p:cNvPr>
          <p:cNvSpPr>
            <a:spLocks noGrp="1"/>
          </p:cNvSpPr>
          <p:nvPr>
            <p:ph type="title"/>
          </p:nvPr>
        </p:nvSpPr>
        <p:spPr/>
        <p:txBody>
          <a:bodyPr/>
          <a:lstStyle/>
          <a:p>
            <a:r>
              <a:rPr lang="en-US" dirty="0"/>
              <a:t>Cont’d </a:t>
            </a:r>
          </a:p>
        </p:txBody>
      </p:sp>
      <p:graphicFrame>
        <p:nvGraphicFramePr>
          <p:cNvPr id="3" name="Table 2">
            <a:extLst>
              <a:ext uri="{FF2B5EF4-FFF2-40B4-BE49-F238E27FC236}">
                <a16:creationId xmlns:a16="http://schemas.microsoft.com/office/drawing/2014/main" id="{763CB756-66E6-0895-54A3-81DB43AC10DC}"/>
              </a:ext>
            </a:extLst>
          </p:cNvPr>
          <p:cNvGraphicFramePr>
            <a:graphicFrameLocks noGrp="1"/>
          </p:cNvGraphicFramePr>
          <p:nvPr>
            <p:extLst>
              <p:ext uri="{D42A27DB-BD31-4B8C-83A1-F6EECF244321}">
                <p14:modId xmlns:p14="http://schemas.microsoft.com/office/powerpoint/2010/main" val="4276953336"/>
              </p:ext>
            </p:extLst>
          </p:nvPr>
        </p:nvGraphicFramePr>
        <p:xfrm>
          <a:off x="1422400" y="1539240"/>
          <a:ext cx="10515600" cy="466852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4048573941"/>
                    </a:ext>
                  </a:extLst>
                </a:gridCol>
                <a:gridCol w="3505200">
                  <a:extLst>
                    <a:ext uri="{9D8B030D-6E8A-4147-A177-3AD203B41FA5}">
                      <a16:colId xmlns:a16="http://schemas.microsoft.com/office/drawing/2014/main" val="3631738258"/>
                    </a:ext>
                  </a:extLst>
                </a:gridCol>
                <a:gridCol w="3505200">
                  <a:extLst>
                    <a:ext uri="{9D8B030D-6E8A-4147-A177-3AD203B41FA5}">
                      <a16:colId xmlns:a16="http://schemas.microsoft.com/office/drawing/2014/main" val="4285103561"/>
                    </a:ext>
                  </a:extLst>
                </a:gridCol>
              </a:tblGrid>
              <a:tr h="706966">
                <a:tc>
                  <a:txBody>
                    <a:bodyPr/>
                    <a:lstStyle/>
                    <a:p>
                      <a:r>
                        <a:rPr lang="en-US" dirty="0"/>
                        <a:t>Import Cost Factors </a:t>
                      </a:r>
                    </a:p>
                  </a:txBody>
                  <a:tcPr/>
                </a:tc>
                <a:tc>
                  <a:txBody>
                    <a:bodyPr/>
                    <a:lstStyle/>
                    <a:p>
                      <a:r>
                        <a:rPr lang="en-US" dirty="0"/>
                        <a:t>Costs of essential factors rise  regardless of whether they  or not they are in short supply. </a:t>
                      </a:r>
                    </a:p>
                    <a:p>
                      <a:r>
                        <a:rPr lang="en-US" dirty="0"/>
                        <a:t>Rise in  price of a major essential – oil and a a fall in the value of the currency value.   A weak currency increases the price of imports</a:t>
                      </a:r>
                    </a:p>
                  </a:txBody>
                  <a:tcPr/>
                </a:tc>
                <a:tc>
                  <a:txBody>
                    <a:bodyPr/>
                    <a:lstStyle/>
                    <a:p>
                      <a:r>
                        <a:rPr lang="en-US" dirty="0"/>
                        <a:t>Reduce price of imports or the quantity of imports Appreciate or depreciate the domestic currency </a:t>
                      </a:r>
                    </a:p>
                  </a:txBody>
                  <a:tcPr/>
                </a:tc>
                <a:extLst>
                  <a:ext uri="{0D108BD9-81ED-4DB2-BD59-A6C34878D82A}">
                    <a16:rowId xmlns:a16="http://schemas.microsoft.com/office/drawing/2014/main" val="2271692916"/>
                  </a:ext>
                </a:extLst>
              </a:tr>
              <a:tr h="370840">
                <a:tc>
                  <a:txBody>
                    <a:bodyPr/>
                    <a:lstStyle/>
                    <a:p>
                      <a:r>
                        <a:rPr lang="en-US" dirty="0"/>
                        <a:t>Money Supply Growth </a:t>
                      </a:r>
                    </a:p>
                  </a:txBody>
                  <a:tcPr/>
                </a:tc>
                <a:tc>
                  <a:txBody>
                    <a:bodyPr/>
                    <a:lstStyle/>
                    <a:p>
                      <a:r>
                        <a:rPr lang="en-US" dirty="0"/>
                        <a:t>Increases in the supply of money </a:t>
                      </a:r>
                    </a:p>
                  </a:txBody>
                  <a:tcPr/>
                </a:tc>
                <a:tc>
                  <a:txBody>
                    <a:bodyPr/>
                    <a:lstStyle/>
                    <a:p>
                      <a:r>
                        <a:rPr lang="en-US" dirty="0"/>
                        <a:t>Reduce the rate of growth of money supply . Reduce government borrowing </a:t>
                      </a:r>
                    </a:p>
                    <a:p>
                      <a:r>
                        <a:rPr lang="en-US" dirty="0"/>
                        <a:t>Balance of payment Surplus </a:t>
                      </a:r>
                    </a:p>
                    <a:p>
                      <a:r>
                        <a:rPr lang="en-US" dirty="0"/>
                        <a:t>Reduce or control bank lending Borrow form non- bank private sector.</a:t>
                      </a:r>
                    </a:p>
                  </a:txBody>
                  <a:tcPr/>
                </a:tc>
                <a:extLst>
                  <a:ext uri="{0D108BD9-81ED-4DB2-BD59-A6C34878D82A}">
                    <a16:rowId xmlns:a16="http://schemas.microsoft.com/office/drawing/2014/main" val="800819119"/>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808927459"/>
                  </a:ext>
                </a:extLst>
              </a:tr>
            </a:tbl>
          </a:graphicData>
        </a:graphic>
      </p:graphicFrame>
    </p:spTree>
    <p:extLst>
      <p:ext uri="{BB962C8B-B14F-4D97-AF65-F5344CB8AC3E}">
        <p14:creationId xmlns:p14="http://schemas.microsoft.com/office/powerpoint/2010/main" val="1253589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7B194C-EE90-85C2-4EEC-C85A3FDCFB25}"/>
              </a:ext>
            </a:extLst>
          </p:cNvPr>
          <p:cNvSpPr>
            <a:spLocks noGrp="1"/>
          </p:cNvSpPr>
          <p:nvPr>
            <p:ph type="title"/>
          </p:nvPr>
        </p:nvSpPr>
        <p:spPr>
          <a:xfrm>
            <a:off x="761800" y="762001"/>
            <a:ext cx="5334197" cy="1708242"/>
          </a:xfrm>
        </p:spPr>
        <p:txBody>
          <a:bodyPr anchor="ctr">
            <a:normAutofit/>
          </a:bodyPr>
          <a:lstStyle/>
          <a:p>
            <a:r>
              <a:rPr lang="en-US" sz="4000"/>
              <a:t>Inflation &amp; Economic Growth </a:t>
            </a:r>
          </a:p>
        </p:txBody>
      </p:sp>
      <p:sp>
        <p:nvSpPr>
          <p:cNvPr id="4" name="Content Placeholder 3">
            <a:extLst>
              <a:ext uri="{FF2B5EF4-FFF2-40B4-BE49-F238E27FC236}">
                <a16:creationId xmlns:a16="http://schemas.microsoft.com/office/drawing/2014/main" id="{5FBAC1F9-1996-DC21-BFA1-2125A204F724}"/>
              </a:ext>
            </a:extLst>
          </p:cNvPr>
          <p:cNvSpPr>
            <a:spLocks noGrp="1"/>
          </p:cNvSpPr>
          <p:nvPr>
            <p:ph idx="1"/>
          </p:nvPr>
        </p:nvSpPr>
        <p:spPr>
          <a:xfrm>
            <a:off x="761800" y="2470244"/>
            <a:ext cx="5334197" cy="3769835"/>
          </a:xfrm>
        </p:spPr>
        <p:txBody>
          <a:bodyPr anchor="ctr">
            <a:normAutofit/>
          </a:bodyPr>
          <a:lstStyle/>
          <a:p>
            <a:r>
              <a:rPr lang="en-US" sz="2000" dirty="0"/>
              <a:t>High inflation causes economic uncertainty and erodes business confidence . Controlling inflations reduces uncertainty and stabilizes the exchange rate </a:t>
            </a:r>
          </a:p>
          <a:p>
            <a:r>
              <a:rPr lang="en-US" sz="2000" dirty="0"/>
              <a:t>Improved business confidence via lower interest rates encourages investment , real output , employment &amp; productivity </a:t>
            </a:r>
          </a:p>
          <a:p>
            <a:r>
              <a:rPr lang="en-US" sz="2000" dirty="0"/>
              <a:t>Controlled growth in money supply generates higher incomes and living standards </a:t>
            </a:r>
          </a:p>
        </p:txBody>
      </p:sp>
      <p:pic>
        <p:nvPicPr>
          <p:cNvPr id="6" name="Picture 5" descr="Houses on a mountain">
            <a:extLst>
              <a:ext uri="{FF2B5EF4-FFF2-40B4-BE49-F238E27FC236}">
                <a16:creationId xmlns:a16="http://schemas.microsoft.com/office/drawing/2014/main" id="{063BC495-F851-3F35-CA82-242F246B62BB}"/>
              </a:ext>
            </a:extLst>
          </p:cNvPr>
          <p:cNvPicPr>
            <a:picLocks noChangeAspect="1"/>
          </p:cNvPicPr>
          <p:nvPr/>
        </p:nvPicPr>
        <p:blipFill>
          <a:blip r:embed="rId2"/>
          <a:srcRect l="25096" r="2306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13712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150</TotalTime>
  <Words>1154</Words>
  <Application>Microsoft Macintosh PowerPoint</Application>
  <PresentationFormat>Widescreen</PresentationFormat>
  <Paragraphs>87</Paragraphs>
  <Slides>17</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Google Sans</vt:lpstr>
      <vt:lpstr>Office Theme</vt:lpstr>
      <vt:lpstr>The Supply Side in Economic Growth </vt:lpstr>
      <vt:lpstr>The Supply Side Approach </vt:lpstr>
      <vt:lpstr>Definition of Supply Side Economics (SSE)</vt:lpstr>
      <vt:lpstr>Characteristics of SSE </vt:lpstr>
      <vt:lpstr>The Role of Aggregate Supply </vt:lpstr>
      <vt:lpstr>Cont’d </vt:lpstr>
      <vt:lpstr>If AS shifts from AS to AS1 – describe what happens. What do you think ? </vt:lpstr>
      <vt:lpstr>The diagram on slide 7 explained </vt:lpstr>
      <vt:lpstr>Supply Side Economic Policies  </vt:lpstr>
      <vt:lpstr>INFLATION !!!</vt:lpstr>
      <vt:lpstr>Retail Price Index (RPI) </vt:lpstr>
      <vt:lpstr>Dangers of High Inflation </vt:lpstr>
      <vt:lpstr>Cont’d </vt:lpstr>
      <vt:lpstr>What Causes Inflation? </vt:lpstr>
      <vt:lpstr> CAUSES OF INFLATION II </vt:lpstr>
      <vt:lpstr>Cont’d </vt:lpstr>
      <vt:lpstr>Inflation &amp; Economic Growth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Xena Ibrahim Atta</cp:lastModifiedBy>
  <cp:revision>6</cp:revision>
  <dcterms:created xsi:type="dcterms:W3CDTF">2025-02-28T12:29:06Z</dcterms:created>
  <dcterms:modified xsi:type="dcterms:W3CDTF">2025-03-01T17:28:18Z</dcterms:modified>
</cp:coreProperties>
</file>