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7"/>
  </p:handoutMasterIdLst>
  <p:sldIdLst>
    <p:sldId id="256" r:id="rId2"/>
    <p:sldId id="257" r:id="rId3"/>
    <p:sldId id="258" r:id="rId4"/>
    <p:sldId id="259" r:id="rId5"/>
    <p:sldId id="260" r:id="rId6"/>
    <p:sldId id="261" r:id="rId7"/>
    <p:sldId id="272" r:id="rId8"/>
    <p:sldId id="262" r:id="rId9"/>
    <p:sldId id="263" r:id="rId10"/>
    <p:sldId id="274" r:id="rId11"/>
    <p:sldId id="264" r:id="rId12"/>
    <p:sldId id="265" r:id="rId13"/>
    <p:sldId id="266" r:id="rId14"/>
    <p:sldId id="267" r:id="rId15"/>
    <p:sldId id="278" r:id="rId16"/>
    <p:sldId id="268" r:id="rId17"/>
    <p:sldId id="279" r:id="rId18"/>
    <p:sldId id="269" r:id="rId19"/>
    <p:sldId id="271" r:id="rId20"/>
    <p:sldId id="273" r:id="rId21"/>
    <p:sldId id="275" r:id="rId22"/>
    <p:sldId id="276" r:id="rId23"/>
    <p:sldId id="277" r:id="rId24"/>
    <p:sldId id="280" r:id="rId25"/>
    <p:sldId id="270" r:id="rId2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0" d="100"/>
          <a:sy n="70" d="100"/>
        </p:scale>
        <p:origin x="-52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27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27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27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42FBA48-EC2F-4C64-9027-FC3D6755DE5A}"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A71DC249-E323-47E1-B4BD-1497ABF4AF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2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1119-5AC9-4B05-9C19-1F3C28D7EC82}"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3BF6B0-DC93-4FF7-AED4-DF0FB8E5D13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D0CB9D-CF93-463C-8BC1-12E6F2EC6F21}"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6AEBCE-B12C-4BE4-8156-83307E402C37}"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DA96-531F-41BB-AD9C-B98AB965229B}"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7317A4-83D6-4D88-8D41-412EE1655B0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9D2B6C-244C-41AE-8EF5-EE36A7E37A8D}"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CA527305-AA66-48B3-A301-0FEE67F1695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1B47BF-35C2-4352-BAB7-40199C4C8B8E}"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92B67-2ED4-4177-AC28-F7B5C6ADF40E}" type="slidenum">
              <a:rPr lang="en-GB" smtClean="0"/>
              <a:pPr/>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C1243A8-601F-4E74-9AD1-723C4397ADE1}"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xEl>
                                              <p:pRg st="0" end="0"/>
                                            </p:txEl>
                                          </p:spTgt>
                                        </p:tgtEl>
                                        <p:attrNameLst>
                                          <p:attrName>style.visibility</p:attrName>
                                        </p:attrNameLst>
                                      </p:cBhvr>
                                      <p:to>
                                        <p:strVal val="visible"/>
                                      </p:to>
                                    </p:set>
                                    <p:animEffect transition="in" filter="fade">
                                      <p:cBhvr>
                                        <p:cTn id="12" dur="2000"/>
                                        <p:tgtEl>
                                          <p:spTgt spid="30">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0">
                                            <p:txEl>
                                              <p:pRg st="1" end="1"/>
                                            </p:txEl>
                                          </p:spTgt>
                                        </p:tgtEl>
                                        <p:attrNameLst>
                                          <p:attrName>style.visibility</p:attrName>
                                        </p:attrNameLst>
                                      </p:cBhvr>
                                      <p:to>
                                        <p:strVal val="visible"/>
                                      </p:to>
                                    </p:set>
                                    <p:animEffect transition="in" filter="fade">
                                      <p:cBhvr>
                                        <p:cTn id="15" dur="2000"/>
                                        <p:tgtEl>
                                          <p:spTgt spid="30">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xEl>
                                              <p:pRg st="2" end="2"/>
                                            </p:txEl>
                                          </p:spTgt>
                                        </p:tgtEl>
                                        <p:attrNameLst>
                                          <p:attrName>style.visibility</p:attrName>
                                        </p:attrNameLst>
                                      </p:cBhvr>
                                      <p:to>
                                        <p:strVal val="visible"/>
                                      </p:to>
                                    </p:set>
                                    <p:animEffect transition="in" filter="fade">
                                      <p:cBhvr>
                                        <p:cTn id="18" dur="2000"/>
                                        <p:tgtEl>
                                          <p:spTgt spid="30">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xEl>
                                              <p:pRg st="3" end="3"/>
                                            </p:txEl>
                                          </p:spTgt>
                                        </p:tgtEl>
                                        <p:attrNameLst>
                                          <p:attrName>style.visibility</p:attrName>
                                        </p:attrNameLst>
                                      </p:cBhvr>
                                      <p:to>
                                        <p:strVal val="visible"/>
                                      </p:to>
                                    </p:set>
                                    <p:animEffect transition="in" filter="fade">
                                      <p:cBhvr>
                                        <p:cTn id="21" dur="2000"/>
                                        <p:tgtEl>
                                          <p:spTgt spid="30">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xEl>
                                              <p:pRg st="4" end="4"/>
                                            </p:txEl>
                                          </p:spTgt>
                                        </p:tgtEl>
                                        <p:attrNameLst>
                                          <p:attrName>style.visibility</p:attrName>
                                        </p:attrNameLst>
                                      </p:cBhvr>
                                      <p:to>
                                        <p:strVal val="visible"/>
                                      </p:to>
                                    </p:set>
                                    <p:animEffect transition="in" filter="fade">
                                      <p:cBhvr>
                                        <p:cTn id="24" dur="2000"/>
                                        <p:tgtEl>
                                          <p:spTgt spid="3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0" grpId="0" build="p"/>
    </p:bld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Landscape &amp; Recreation in Wales</a:t>
            </a:r>
          </a:p>
        </p:txBody>
      </p:sp>
      <p:sp>
        <p:nvSpPr>
          <p:cNvPr id="2051" name="Rectangle 3"/>
          <p:cNvSpPr>
            <a:spLocks noGrp="1" noChangeArrowheads="1"/>
          </p:cNvSpPr>
          <p:nvPr>
            <p:ph type="subTitle" idx="1"/>
          </p:nvPr>
        </p:nvSpPr>
        <p:spPr/>
        <p:txBody>
          <a:bodyPr/>
          <a:lstStyle/>
          <a:p>
            <a:r>
              <a:rPr lang="en-GB"/>
              <a:t>Landscape Designations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Introduction</a:t>
            </a:r>
          </a:p>
        </p:txBody>
      </p:sp>
      <p:sp>
        <p:nvSpPr>
          <p:cNvPr id="6147" name="Rectangle 3"/>
          <p:cNvSpPr>
            <a:spLocks noGrp="1" noChangeArrowheads="1"/>
          </p:cNvSpPr>
          <p:nvPr>
            <p:ph idx="1"/>
          </p:nvPr>
        </p:nvSpPr>
        <p:spPr>
          <a:xfrm>
            <a:off x="428596" y="1857364"/>
            <a:ext cx="8229600" cy="4495800"/>
          </a:xfrm>
        </p:spPr>
        <p:txBody>
          <a:bodyPr/>
          <a:lstStyle/>
          <a:p>
            <a:pPr>
              <a:lnSpc>
                <a:spcPct val="90000"/>
              </a:lnSpc>
            </a:pPr>
            <a:r>
              <a:rPr lang="en-GB" sz="2400" dirty="0"/>
              <a:t>A large proportion of the land area in Great Britain is under the protection of conservation designations. </a:t>
            </a:r>
          </a:p>
          <a:p>
            <a:pPr>
              <a:lnSpc>
                <a:spcPct val="90000"/>
              </a:lnSpc>
            </a:pPr>
            <a:r>
              <a:rPr lang="en-GB" sz="2400" dirty="0"/>
              <a:t>Statutory designations broadly fall into three categories: nature conservation, landscape conservation and natural heritage conservation</a:t>
            </a:r>
          </a:p>
          <a:p>
            <a:pPr>
              <a:lnSpc>
                <a:spcPct val="90000"/>
              </a:lnSpc>
            </a:pPr>
            <a:r>
              <a:rPr lang="en-GB" sz="2400" dirty="0"/>
              <a:t>Historically the first laws to protect nature resources were the Forest Laws of King Canute in the Eleventh Century. The oldest surviving area, the New Forest, was declared a reserve in 1079 </a:t>
            </a:r>
          </a:p>
          <a:p>
            <a:pPr>
              <a:lnSpc>
                <a:spcPct val="90000"/>
              </a:lnSpc>
            </a:pPr>
            <a:r>
              <a:rPr lang="en-GB" sz="2400" dirty="0"/>
              <a:t>More recent designations followed on from the National Parks and Access to the Countryside Act 1949</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4000"/>
              <a:t>Nature Conservation Designations</a:t>
            </a:r>
          </a:p>
        </p:txBody>
      </p:sp>
      <p:sp>
        <p:nvSpPr>
          <p:cNvPr id="7171" name="Rectangle 3"/>
          <p:cNvSpPr>
            <a:spLocks noGrp="1" noChangeArrowheads="1"/>
          </p:cNvSpPr>
          <p:nvPr>
            <p:ph idx="1"/>
          </p:nvPr>
        </p:nvSpPr>
        <p:spPr/>
        <p:txBody>
          <a:bodyPr>
            <a:normAutofit lnSpcReduction="10000"/>
          </a:bodyPr>
          <a:lstStyle/>
          <a:p>
            <a:r>
              <a:rPr lang="en-GB" sz="2800"/>
              <a:t>Nature conservation designations do not include the visual landscape as part of their remit</a:t>
            </a:r>
          </a:p>
          <a:p>
            <a:r>
              <a:rPr lang="en-GB" sz="2800"/>
              <a:t>It is the flora and fauna within that landscape which is protected through these designations. </a:t>
            </a:r>
          </a:p>
          <a:p>
            <a:r>
              <a:rPr lang="en-GB" sz="2800"/>
              <a:t>National Nature Reserves (NNR) </a:t>
            </a:r>
          </a:p>
          <a:p>
            <a:r>
              <a:rPr lang="en-GB" sz="2800"/>
              <a:t>Local Nature Reserves (LNR)</a:t>
            </a:r>
          </a:p>
          <a:p>
            <a:r>
              <a:rPr lang="en-GB" sz="2800"/>
              <a:t>Sites of Special Scientific Interest (SSSI) </a:t>
            </a:r>
          </a:p>
          <a:p>
            <a:r>
              <a:rPr lang="en-GB" sz="2800"/>
              <a:t>Special Protection Areas (SPA) </a:t>
            </a:r>
          </a:p>
          <a:p>
            <a:r>
              <a:rPr lang="en-GB" sz="2800"/>
              <a:t>Special Areas of Conservation (SAC) </a:t>
            </a:r>
          </a:p>
          <a:p>
            <a:endParaRPr lang="en-GB" sz="280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z="4000"/>
              <a:t>Landscape Conservation Designations</a:t>
            </a:r>
          </a:p>
        </p:txBody>
      </p:sp>
      <p:sp>
        <p:nvSpPr>
          <p:cNvPr id="8195" name="Rectangle 3"/>
          <p:cNvSpPr>
            <a:spLocks noGrp="1" noChangeArrowheads="1"/>
          </p:cNvSpPr>
          <p:nvPr>
            <p:ph idx="1"/>
          </p:nvPr>
        </p:nvSpPr>
        <p:spPr/>
        <p:txBody>
          <a:bodyPr/>
          <a:lstStyle/>
          <a:p>
            <a:r>
              <a:rPr lang="en-GB" sz="2800"/>
              <a:t>In contrast to the Britain-wide approach for nature conservation based on SSSIs, the national statutory designations for landscape have developed separately in Scotland and in England and Wales there are no country-wide designations. </a:t>
            </a:r>
          </a:p>
          <a:p>
            <a:r>
              <a:rPr lang="en-GB" sz="2800"/>
              <a:t>Areas of Outstanding Natural Beauty (AONB) </a:t>
            </a:r>
          </a:p>
          <a:p>
            <a:r>
              <a:rPr lang="en-GB" sz="2800"/>
              <a:t>Heritage Coasts</a:t>
            </a:r>
          </a:p>
          <a:p>
            <a:r>
              <a:rPr lang="en-GB" sz="2800"/>
              <a:t>National Scenic Areas (NSA) (Scotland only)  </a:t>
            </a:r>
          </a:p>
          <a:p>
            <a:endParaRPr lang="en-GB" sz="2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r>
              <a:rPr lang="en-GB" sz="4000"/>
              <a:t>Natural Heritage Conservation Designations</a:t>
            </a:r>
          </a:p>
        </p:txBody>
      </p:sp>
      <p:sp>
        <p:nvSpPr>
          <p:cNvPr id="9219" name="Rectangle 3"/>
          <p:cNvSpPr>
            <a:spLocks noGrp="1" noChangeArrowheads="1"/>
          </p:cNvSpPr>
          <p:nvPr>
            <p:ph idx="1"/>
          </p:nvPr>
        </p:nvSpPr>
        <p:spPr/>
        <p:txBody>
          <a:bodyPr/>
          <a:lstStyle/>
          <a:p>
            <a:r>
              <a:rPr lang="en-GB"/>
              <a:t>National Parks </a:t>
            </a:r>
          </a:p>
          <a:p>
            <a:r>
              <a:rPr lang="en-GB"/>
              <a:t>Environmentally Sensitive Areas (ESA) </a:t>
            </a:r>
          </a:p>
          <a:p>
            <a:r>
              <a:rPr lang="en-GB"/>
              <a:t>Natural Heritage Areas (NHA) (Scotland only, none designated at this time) </a:t>
            </a:r>
          </a:p>
          <a:p>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28600"/>
            <a:ext cx="8229600" cy="896938"/>
          </a:xfrm>
        </p:spPr>
        <p:txBody>
          <a:bodyPr/>
          <a:lstStyle/>
          <a:p>
            <a:r>
              <a:rPr lang="en-GB"/>
              <a:t>Nature Conservation</a:t>
            </a:r>
          </a:p>
        </p:txBody>
      </p:sp>
      <p:sp>
        <p:nvSpPr>
          <p:cNvPr id="10243" name="Rectangle 3"/>
          <p:cNvSpPr>
            <a:spLocks noGrp="1" noChangeArrowheads="1"/>
          </p:cNvSpPr>
          <p:nvPr>
            <p:ph idx="1"/>
          </p:nvPr>
        </p:nvSpPr>
        <p:spPr>
          <a:xfrm>
            <a:off x="428596" y="1385888"/>
            <a:ext cx="8229600" cy="5472112"/>
          </a:xfrm>
        </p:spPr>
        <p:txBody>
          <a:bodyPr/>
          <a:lstStyle/>
          <a:p>
            <a:pPr marL="609600" indent="-609600">
              <a:lnSpc>
                <a:spcPct val="90000"/>
              </a:lnSpc>
              <a:buFontTx/>
              <a:buAutoNum type="arabicPeriod"/>
            </a:pPr>
            <a:r>
              <a:rPr lang="en-GB" sz="2800" u="sng" dirty="0"/>
              <a:t>National Nature Reserves (NNRs)</a:t>
            </a:r>
          </a:p>
          <a:p>
            <a:pPr marL="609600" indent="-609600">
              <a:lnSpc>
                <a:spcPct val="90000"/>
              </a:lnSpc>
            </a:pPr>
            <a:r>
              <a:rPr lang="en-GB" sz="2800" dirty="0"/>
              <a:t>NNRs are areas of national or international importance for nature conservation and include some of the most important natural and semi-natural habitats in Great Britain </a:t>
            </a:r>
          </a:p>
          <a:p>
            <a:pPr marL="609600" indent="-609600">
              <a:lnSpc>
                <a:spcPct val="90000"/>
              </a:lnSpc>
            </a:pPr>
            <a:r>
              <a:rPr lang="en-GB" sz="2800" dirty="0"/>
              <a:t>In Wales they include high mountain summits, ancient oak woods, wetlands, bogs, sand dunes, remote off-shore islands</a:t>
            </a:r>
          </a:p>
          <a:p>
            <a:pPr marL="609600" indent="-609600">
              <a:lnSpc>
                <a:spcPct val="90000"/>
              </a:lnSpc>
            </a:pPr>
            <a:r>
              <a:rPr lang="en-GB" sz="2800" dirty="0"/>
              <a:t>Designation can related to a number of qualities e.g. collections of species, rare habitat, rock formations, cave systems</a:t>
            </a:r>
          </a:p>
          <a:p>
            <a:pPr marL="609600" indent="-609600">
              <a:lnSpc>
                <a:spcPct val="90000"/>
              </a:lnSpc>
            </a:pPr>
            <a:r>
              <a:rPr lang="en-GB" sz="2800" dirty="0"/>
              <a:t>More than 60 in Wales ranging in size from 5 ha to over 2,000</a:t>
            </a:r>
          </a:p>
          <a:p>
            <a:pPr marL="609600" indent="-609600">
              <a:lnSpc>
                <a:spcPct val="90000"/>
              </a:lnSpc>
            </a:pPr>
            <a:endParaRPr lang="en-GB"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457200" y="549275"/>
            <a:ext cx="8229600" cy="5546725"/>
          </a:xfrm>
        </p:spPr>
        <p:txBody>
          <a:bodyPr>
            <a:normAutofit fontScale="92500"/>
          </a:bodyPr>
          <a:lstStyle/>
          <a:p>
            <a:r>
              <a:rPr lang="en-GB" sz="2800"/>
              <a:t>Nature reserves were declared under the National Parks and Access to the Countryside Act 1949, which was the first legislation to enable habitat protection and encourage public access to the countryside.</a:t>
            </a:r>
          </a:p>
          <a:p>
            <a:r>
              <a:rPr lang="en-GB" sz="2800"/>
              <a:t>The Wildlife and Countryside Act 1981 amended the statutory protection of nature reserves and thus introduced National Nature Reserves </a:t>
            </a:r>
          </a:p>
          <a:p>
            <a:r>
              <a:rPr lang="en-GB" sz="2800"/>
              <a:t>All NNRs are also SSSIs and are either owned by the respective conservation organisation (in Wales, CCW) or managed under agreement between the conservation organisation and the owner to ensure that the nature conservation interest is maintained. </a:t>
            </a:r>
          </a:p>
          <a:p>
            <a:endParaRPr lang="en-GB" sz="280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457200" y="620713"/>
            <a:ext cx="8229600" cy="5475287"/>
          </a:xfrm>
        </p:spPr>
        <p:txBody>
          <a:bodyPr/>
          <a:lstStyle/>
          <a:p>
            <a:pPr>
              <a:buFontTx/>
              <a:buNone/>
            </a:pPr>
            <a:r>
              <a:rPr lang="en-GB" sz="2800" u="sng"/>
              <a:t>2. Local Nature Reserves</a:t>
            </a:r>
            <a:r>
              <a:rPr lang="en-GB" sz="2800"/>
              <a:t> </a:t>
            </a:r>
          </a:p>
          <a:p>
            <a:r>
              <a:rPr lang="en-GB" sz="2800"/>
              <a:t>LNRs are declared by local authorities (borough, county, district and regional councils, and special planning boards) </a:t>
            </a:r>
          </a:p>
          <a:p>
            <a:r>
              <a:rPr lang="en-GB" sz="2800"/>
              <a:t>These reserves are declared in conjunction with the conservation organisations to reflect areas of locally important nature conservation or amenity value and to give access to the public. </a:t>
            </a:r>
          </a:p>
          <a:p>
            <a:r>
              <a:rPr lang="en-GB" sz="2800"/>
              <a:t>May be abandoned quarries, redundant canals or disused railway sidings</a:t>
            </a:r>
          </a:p>
          <a:p>
            <a:r>
              <a:rPr lang="en-GB" sz="2800"/>
              <a:t>Management agreements are usually required.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428596" y="785794"/>
            <a:ext cx="8229600" cy="5546725"/>
          </a:xfrm>
        </p:spPr>
        <p:txBody>
          <a:bodyPr/>
          <a:lstStyle/>
          <a:p>
            <a:pPr>
              <a:lnSpc>
                <a:spcPct val="80000"/>
              </a:lnSpc>
              <a:buFontTx/>
              <a:buNone/>
            </a:pPr>
            <a:r>
              <a:rPr lang="en-GB" u="sng" dirty="0"/>
              <a:t>3. </a:t>
            </a:r>
            <a:r>
              <a:rPr lang="en-GB" b="1" u="sng" dirty="0"/>
              <a:t>Sites of Special Scientific Interest</a:t>
            </a:r>
            <a:endParaRPr lang="en-GB" u="sng" dirty="0"/>
          </a:p>
          <a:p>
            <a:pPr>
              <a:lnSpc>
                <a:spcPct val="80000"/>
              </a:lnSpc>
            </a:pPr>
            <a:r>
              <a:rPr lang="en-GB" sz="2800" dirty="0"/>
              <a:t>SSSI are areas of nature conservation and wildlife importance which are not of national importance but are of "special nature by reason of its flora, fauna, or geological or physiographical features" </a:t>
            </a:r>
          </a:p>
          <a:p>
            <a:pPr>
              <a:lnSpc>
                <a:spcPct val="80000"/>
              </a:lnSpc>
            </a:pPr>
            <a:r>
              <a:rPr lang="en-GB" sz="2800" dirty="0"/>
              <a:t>SSSI also contribute to the overall maintenance of biodiversity of species and habitats; their special interest is protected in accordance with specific guidelines. </a:t>
            </a:r>
          </a:p>
          <a:p>
            <a:pPr>
              <a:lnSpc>
                <a:spcPct val="80000"/>
              </a:lnSpc>
            </a:pPr>
            <a:r>
              <a:rPr lang="en-GB" sz="2800" dirty="0"/>
              <a:t>SSSI status does not change the use of the land, but local authorities, owners and occupiers must consult their conservation organisation on any developments or activities which may affect the site </a:t>
            </a:r>
          </a:p>
          <a:p>
            <a:pPr>
              <a:lnSpc>
                <a:spcPct val="80000"/>
              </a:lnSpc>
            </a:pPr>
            <a:endParaRPr lang="en-GB" sz="2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457200" y="620713"/>
            <a:ext cx="8229600" cy="5475287"/>
          </a:xfrm>
        </p:spPr>
        <p:txBody>
          <a:bodyPr/>
          <a:lstStyle/>
          <a:p>
            <a:r>
              <a:rPr lang="en-GB" sz="2800"/>
              <a:t>SSSI were formed under the National Parks and Access to the Countryside Act 1949</a:t>
            </a:r>
          </a:p>
          <a:p>
            <a:r>
              <a:rPr lang="en-GB" sz="2800"/>
              <a:t>SSSI cover over 10 % of land area of Wales and range from small fens, bogs and riverside meadows to sand dunes, woodlands and vast tracts of uplands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428596" y="928670"/>
            <a:ext cx="8229600" cy="5619750"/>
          </a:xfrm>
        </p:spPr>
        <p:txBody>
          <a:bodyPr/>
          <a:lstStyle/>
          <a:p>
            <a:pPr>
              <a:buFontTx/>
              <a:buNone/>
            </a:pPr>
            <a:r>
              <a:rPr lang="en-GB" u="sng" dirty="0"/>
              <a:t>4. </a:t>
            </a:r>
            <a:r>
              <a:rPr lang="en-GB" b="1" u="sng" dirty="0"/>
              <a:t>Special Protection Areas</a:t>
            </a:r>
            <a:endParaRPr lang="en-GB" u="sng" dirty="0"/>
          </a:p>
          <a:p>
            <a:r>
              <a:rPr lang="en-GB" dirty="0"/>
              <a:t>SPAs are required to comply with the 'EC Directive on the Conservation of Wild Birds'. </a:t>
            </a:r>
          </a:p>
          <a:p>
            <a:r>
              <a:rPr lang="en-GB" dirty="0"/>
              <a:t>Within these areas special measures are required to protect wild birds and their habitats, particularly rare or vulnerable species listed in the Directive, and regularly occurring migratory species. </a:t>
            </a:r>
          </a:p>
          <a:p>
            <a:r>
              <a:rPr lang="en-GB" dirty="0"/>
              <a:t>All terrestrial SPAs are SSSIs.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428596" y="714356"/>
            <a:ext cx="8229600" cy="5762625"/>
          </a:xfrm>
        </p:spPr>
        <p:txBody>
          <a:bodyPr/>
          <a:lstStyle/>
          <a:p>
            <a:pPr>
              <a:lnSpc>
                <a:spcPct val="80000"/>
              </a:lnSpc>
              <a:buFontTx/>
              <a:buNone/>
            </a:pPr>
            <a:r>
              <a:rPr lang="en-GB" sz="2800" u="sng" dirty="0"/>
              <a:t>5. </a:t>
            </a:r>
            <a:r>
              <a:rPr lang="en-GB" sz="2800" b="1" u="sng" dirty="0"/>
              <a:t>Special Areas of Conservation</a:t>
            </a:r>
            <a:endParaRPr lang="en-GB" sz="2800" u="sng" dirty="0"/>
          </a:p>
          <a:p>
            <a:pPr>
              <a:lnSpc>
                <a:spcPct val="80000"/>
              </a:lnSpc>
            </a:pPr>
            <a:r>
              <a:rPr lang="en-GB" sz="2800" dirty="0"/>
              <a:t>SACs require to be designated to safeguard rare and threatened species and habitats in accordance with the 'EC Directive on the Conservation of Natural Habitats and of Wild Fauna and Flora‘ 1992. </a:t>
            </a:r>
          </a:p>
          <a:p>
            <a:pPr>
              <a:lnSpc>
                <a:spcPct val="80000"/>
              </a:lnSpc>
            </a:pPr>
            <a:r>
              <a:rPr lang="en-GB" sz="2800" dirty="0"/>
              <a:t>As with SPAs, all terrestrial SACs will be SSSIs. </a:t>
            </a:r>
          </a:p>
          <a:p>
            <a:pPr>
              <a:lnSpc>
                <a:spcPct val="80000"/>
              </a:lnSpc>
            </a:pPr>
            <a:r>
              <a:rPr lang="en-GB" sz="2800" dirty="0"/>
              <a:t>Some globally threatened habitats and species are given priority status and strict measures to protect those will be applied. </a:t>
            </a:r>
          </a:p>
          <a:p>
            <a:pPr>
              <a:lnSpc>
                <a:spcPct val="80000"/>
              </a:lnSpc>
            </a:pPr>
            <a:r>
              <a:rPr lang="en-GB" sz="2800" dirty="0"/>
              <a:t>The aim of the network is to maintain rare or endangered species and habitats at a favourable conservation status throughout Europe.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Landscape Conservation </a:t>
            </a:r>
          </a:p>
        </p:txBody>
      </p:sp>
      <p:sp>
        <p:nvSpPr>
          <p:cNvPr id="15363" name="Rectangle 3"/>
          <p:cNvSpPr>
            <a:spLocks noGrp="1" noChangeArrowheads="1"/>
          </p:cNvSpPr>
          <p:nvPr>
            <p:ph idx="1"/>
          </p:nvPr>
        </p:nvSpPr>
        <p:spPr/>
        <p:txBody>
          <a:bodyPr>
            <a:normAutofit fontScale="92500" lnSpcReduction="10000"/>
          </a:bodyPr>
          <a:lstStyle/>
          <a:p>
            <a:pPr marL="381000" indent="-381000">
              <a:lnSpc>
                <a:spcPct val="80000"/>
              </a:lnSpc>
              <a:buFontTx/>
              <a:buAutoNum type="arabicPeriod"/>
            </a:pPr>
            <a:r>
              <a:rPr lang="en-GB" sz="2800" b="1" u="sng"/>
              <a:t>Areas of Outstanding Natural Beauty </a:t>
            </a:r>
          </a:p>
          <a:p>
            <a:pPr marL="381000" indent="-381000">
              <a:lnSpc>
                <a:spcPct val="80000"/>
              </a:lnSpc>
            </a:pPr>
            <a:r>
              <a:rPr lang="en-GB" sz="2800"/>
              <a:t>The National Parks and Access to the Countryside Act 1949 also provided for the designation of AONB</a:t>
            </a:r>
          </a:p>
          <a:p>
            <a:pPr marL="381000" indent="-381000">
              <a:lnSpc>
                <a:spcPct val="80000"/>
              </a:lnSpc>
            </a:pPr>
            <a:r>
              <a:rPr lang="en-GB" sz="2800"/>
              <a:t>Their purpose is to conserve the natural beauty of the landscape rather than to provide means for public access and enjoyment.</a:t>
            </a:r>
          </a:p>
          <a:p>
            <a:pPr marL="381000" indent="-381000">
              <a:lnSpc>
                <a:spcPct val="80000"/>
              </a:lnSpc>
            </a:pPr>
            <a:r>
              <a:rPr lang="en-GB" sz="2800"/>
              <a:t>Recreation is acceptable if consistent with conservation of natural beauty ands needs of agriculture, forestry and other uses</a:t>
            </a:r>
          </a:p>
          <a:p>
            <a:pPr marL="381000" indent="-381000">
              <a:lnSpc>
                <a:spcPct val="80000"/>
              </a:lnSpc>
            </a:pPr>
            <a:r>
              <a:rPr lang="en-GB" sz="2800"/>
              <a:t>AONBs remain the responsibility of local authorities and have no special organisational provisions or legal protection</a:t>
            </a:r>
          </a:p>
          <a:p>
            <a:pPr marL="381000" indent="-381000">
              <a:lnSpc>
                <a:spcPct val="80000"/>
              </a:lnSpc>
            </a:pPr>
            <a:r>
              <a:rPr lang="en-GB" sz="2800"/>
              <a:t>Gower was the first AONB to be designated.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457200" y="476250"/>
            <a:ext cx="8229600" cy="5619750"/>
          </a:xfrm>
        </p:spPr>
        <p:txBody>
          <a:bodyPr/>
          <a:lstStyle/>
          <a:p>
            <a:pPr>
              <a:buFontTx/>
              <a:buNone/>
            </a:pPr>
            <a:r>
              <a:rPr lang="en-GB" sz="2800" u="sng"/>
              <a:t>2. Heritage Coasts</a:t>
            </a:r>
            <a:r>
              <a:rPr lang="en-GB" sz="2800" b="1"/>
              <a:t> </a:t>
            </a:r>
          </a:p>
          <a:p>
            <a:r>
              <a:rPr lang="en-GB" sz="2800"/>
              <a:t>In coastal areas the non-statutory designation of Heritage Coast is designed to protect the landscape and provide for managed recreation. </a:t>
            </a:r>
          </a:p>
          <a:p>
            <a:r>
              <a:rPr lang="en-GB" sz="2800"/>
              <a:t>Identified in response to widespread concern about loss of unspoiled coastlines to insensitive developments</a:t>
            </a:r>
          </a:p>
          <a:p>
            <a:r>
              <a:rPr lang="en-GB" sz="2800"/>
              <a:t>Since this is not a statutory designation there is no withdrawal of permitted development rights. However, the majority (37 out of 44) are in AONBs or National Parks, and therefore are accorded the protection of that designation.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395288" y="620713"/>
            <a:ext cx="8229600" cy="4495800"/>
          </a:xfrm>
        </p:spPr>
        <p:txBody>
          <a:bodyPr/>
          <a:lstStyle/>
          <a:p>
            <a:r>
              <a:rPr lang="en-GB" sz="2800"/>
              <a:t>A review of these areas has concluded that the objectives for these areas should be widened to "recognise the need to preserve and enhance important habitats for flora and fauna, and to protect architectural, historical and archaeological features" and to promote higher standards of environmental protection within the areas</a:t>
            </a:r>
          </a:p>
          <a:p>
            <a:r>
              <a:rPr lang="en-GB" sz="2800"/>
              <a:t>One third of the Welsh coastline (about 310 miles) has been identified as Heritage Coast</a:t>
            </a:r>
          </a:p>
          <a:p>
            <a:endParaRPr lang="en-GB" sz="280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a:t>Natural Heritage Designations</a:t>
            </a:r>
          </a:p>
        </p:txBody>
      </p:sp>
      <p:sp>
        <p:nvSpPr>
          <p:cNvPr id="17411" name="Rectangle 3"/>
          <p:cNvSpPr>
            <a:spLocks noGrp="1" noChangeArrowheads="1"/>
          </p:cNvSpPr>
          <p:nvPr>
            <p:ph idx="1"/>
          </p:nvPr>
        </p:nvSpPr>
        <p:spPr/>
        <p:txBody>
          <a:bodyPr>
            <a:normAutofit lnSpcReduction="10000"/>
          </a:bodyPr>
          <a:lstStyle/>
          <a:p>
            <a:pPr>
              <a:lnSpc>
                <a:spcPct val="80000"/>
              </a:lnSpc>
              <a:buFontTx/>
              <a:buNone/>
            </a:pPr>
            <a:r>
              <a:rPr lang="en-GB" sz="2800" u="sng"/>
              <a:t>1. National Parks</a:t>
            </a:r>
            <a:r>
              <a:rPr lang="en-GB" sz="2800" b="1"/>
              <a:t> </a:t>
            </a:r>
          </a:p>
          <a:p>
            <a:pPr>
              <a:lnSpc>
                <a:spcPct val="80000"/>
              </a:lnSpc>
            </a:pPr>
            <a:r>
              <a:rPr lang="en-GB" sz="2800"/>
              <a:t>National Parks were the principle designation created by the National Parks and Access to the Countryside Act 1949. </a:t>
            </a:r>
          </a:p>
          <a:p>
            <a:pPr>
              <a:lnSpc>
                <a:spcPct val="80000"/>
              </a:lnSpc>
            </a:pPr>
            <a:r>
              <a:rPr lang="en-GB" sz="2800"/>
              <a:t>The statutory purpose of National Parks are the conservation of the natural beauty of the countryside and promotion of its public enjoyment. Proposed legislation will restate this purpose as relating to 'quiet enjoyment ' and the understanding and conservation of wildlife and cultural heritage, thus clarifying that in cases of conflict conservation overrides public access and enjoyment</a:t>
            </a:r>
          </a:p>
          <a:p>
            <a:pPr>
              <a:lnSpc>
                <a:spcPct val="80000"/>
              </a:lnSpc>
              <a:buFontTx/>
              <a:buNone/>
            </a:pPr>
            <a:endParaRPr lang="en-GB" sz="280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a:xfrm>
            <a:off x="457200" y="476250"/>
            <a:ext cx="8229600" cy="5619750"/>
          </a:xfrm>
        </p:spPr>
        <p:txBody>
          <a:bodyPr/>
          <a:lstStyle/>
          <a:p>
            <a:r>
              <a:rPr lang="en-GB" sz="2800"/>
              <a:t>Living, working landscapes moulded by people</a:t>
            </a:r>
          </a:p>
          <a:p>
            <a:r>
              <a:rPr lang="en-GB" sz="2800"/>
              <a:t>In Wales – Snowdonia, Pembrokeshire Coast, Brecon Beacons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457200" y="620713"/>
            <a:ext cx="8229600" cy="5475287"/>
          </a:xfrm>
        </p:spPr>
        <p:txBody>
          <a:bodyPr/>
          <a:lstStyle/>
          <a:p>
            <a:pPr>
              <a:lnSpc>
                <a:spcPct val="80000"/>
              </a:lnSpc>
              <a:buFontTx/>
              <a:buNone/>
            </a:pPr>
            <a:r>
              <a:rPr lang="en-GB" sz="2400" b="1" u="sng"/>
              <a:t>2. Environmentally Sensitive Areas</a:t>
            </a:r>
          </a:p>
          <a:p>
            <a:pPr>
              <a:lnSpc>
                <a:spcPct val="80000"/>
              </a:lnSpc>
            </a:pPr>
            <a:r>
              <a:rPr lang="en-GB" sz="2400"/>
              <a:t>ESAs are designated in order to enable farmers and crofters to access assistance for adopting environmentally-friendly agricultural practices. </a:t>
            </a:r>
          </a:p>
          <a:p>
            <a:pPr>
              <a:lnSpc>
                <a:spcPct val="80000"/>
              </a:lnSpc>
            </a:pPr>
            <a:r>
              <a:rPr lang="en-GB" sz="2400"/>
              <a:t>Designation covers areas where agricultural practices have played a particular role in contributing to the nature conservation interest or the natural beauty of the area </a:t>
            </a:r>
          </a:p>
          <a:p>
            <a:pPr>
              <a:lnSpc>
                <a:spcPct val="80000"/>
              </a:lnSpc>
            </a:pPr>
            <a:r>
              <a:rPr lang="en-GB" sz="2400"/>
              <a:t>They were introduced in the European Directive and the Agriculture Act 1986</a:t>
            </a:r>
          </a:p>
          <a:p>
            <a:pPr>
              <a:lnSpc>
                <a:spcPct val="80000"/>
              </a:lnSpc>
            </a:pPr>
            <a:r>
              <a:rPr lang="en-GB" sz="2400"/>
              <a:t>ESAs have no direct implication for the operation of the planning system, and entry into an ESA agreement is entirely voluntary. However, ESAs are an innovative designation which brings together nature conservation, landscape protection, public access and recreation. Similarly Countryside Stewardship and Tir Cymen integrate land management and conservation</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a:t>Other Designations</a:t>
            </a:r>
          </a:p>
        </p:txBody>
      </p:sp>
      <p:sp>
        <p:nvSpPr>
          <p:cNvPr id="20483" name="Rectangle 3"/>
          <p:cNvSpPr>
            <a:spLocks noGrp="1" noChangeArrowheads="1"/>
          </p:cNvSpPr>
          <p:nvPr>
            <p:ph idx="1"/>
          </p:nvPr>
        </p:nvSpPr>
        <p:spPr/>
        <p:txBody>
          <a:bodyPr/>
          <a:lstStyle/>
          <a:p>
            <a:pPr marL="609600" indent="-609600">
              <a:lnSpc>
                <a:spcPct val="80000"/>
              </a:lnSpc>
              <a:buFontTx/>
              <a:buAutoNum type="arabicPeriod"/>
            </a:pPr>
            <a:r>
              <a:rPr lang="en-GB" sz="2800" u="sng"/>
              <a:t>European Marine Sites</a:t>
            </a:r>
          </a:p>
          <a:p>
            <a:pPr marL="609600" indent="-609600">
              <a:lnSpc>
                <a:spcPct val="80000"/>
              </a:lnSpc>
            </a:pPr>
            <a:r>
              <a:rPr lang="en-GB" sz="2800"/>
              <a:t>Purpose to conserve the internationally important marine habitats and species that occur within them</a:t>
            </a:r>
          </a:p>
          <a:p>
            <a:pPr marL="609600" indent="-609600">
              <a:lnSpc>
                <a:spcPct val="80000"/>
              </a:lnSpc>
            </a:pPr>
            <a:r>
              <a:rPr lang="en-GB" sz="2800"/>
              <a:t>CCW has responsibility to tell the relevant authorities what the conservation objectives are for the site and tell them what activities may cause damage</a:t>
            </a:r>
          </a:p>
          <a:p>
            <a:pPr marL="609600" indent="-609600">
              <a:lnSpc>
                <a:spcPct val="80000"/>
              </a:lnSpc>
            </a:pPr>
            <a:r>
              <a:rPr lang="en-GB" sz="2800"/>
              <a:t>Examples – Pembrokeshire marine, Cardigan Bay, Carmarthen Bay and Estuaries, Lleyn Peninsula, Menai Strait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457200" y="404813"/>
            <a:ext cx="8229600" cy="5691187"/>
          </a:xfrm>
        </p:spPr>
        <p:txBody>
          <a:bodyPr/>
          <a:lstStyle/>
          <a:p>
            <a:pPr>
              <a:lnSpc>
                <a:spcPct val="90000"/>
              </a:lnSpc>
              <a:buFontTx/>
              <a:buNone/>
            </a:pPr>
            <a:r>
              <a:rPr lang="en-GB" sz="2800" u="sng"/>
              <a:t>2. Marine Nature Reserves (MNR)</a:t>
            </a:r>
            <a:endParaRPr lang="en-GB" sz="2800"/>
          </a:p>
          <a:p>
            <a:pPr>
              <a:lnSpc>
                <a:spcPct val="90000"/>
              </a:lnSpc>
            </a:pPr>
            <a:r>
              <a:rPr lang="en-GB" sz="2800"/>
              <a:t>Wildlife and Countryside Act 1981 empowers CCW to apply to National Assembly for Wales to designate MNR</a:t>
            </a:r>
          </a:p>
          <a:p>
            <a:pPr>
              <a:lnSpc>
                <a:spcPct val="90000"/>
              </a:lnSpc>
            </a:pPr>
            <a:r>
              <a:rPr lang="en-GB" sz="2800"/>
              <a:t>First in Wales designated in 1990 around Skomer Island and Marloes Peninsula</a:t>
            </a:r>
          </a:p>
          <a:p>
            <a:pPr>
              <a:lnSpc>
                <a:spcPct val="90000"/>
              </a:lnSpc>
            </a:pPr>
            <a:r>
              <a:rPr lang="en-GB" sz="2800"/>
              <a:t>Measure of protection through codes of practice and negotiated by users such as fishermen and industry</a:t>
            </a:r>
          </a:p>
          <a:p>
            <a:pPr>
              <a:lnSpc>
                <a:spcPct val="90000"/>
              </a:lnSpc>
            </a:pPr>
            <a:r>
              <a:rPr lang="en-GB" sz="2800"/>
              <a:t>Helps to create an awareness of value and fragility of marine heritage</a:t>
            </a:r>
          </a:p>
          <a:p>
            <a:pPr>
              <a:lnSpc>
                <a:spcPct val="90000"/>
              </a:lnSpc>
            </a:pPr>
            <a:r>
              <a:rPr lang="en-GB" sz="2800"/>
              <a:t>Also offers opportunity to monitor health of the sea and give early warnings of serious threats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57200" y="333375"/>
            <a:ext cx="8229600" cy="5762625"/>
          </a:xfrm>
        </p:spPr>
        <p:txBody>
          <a:bodyPr/>
          <a:lstStyle/>
          <a:p>
            <a:pPr>
              <a:buFontTx/>
              <a:buNone/>
            </a:pPr>
            <a:r>
              <a:rPr lang="en-GB" sz="2800" u="sng"/>
              <a:t>3. Wetlands of International Importance (Ramsar Sites)</a:t>
            </a:r>
          </a:p>
          <a:p>
            <a:r>
              <a:rPr lang="en-GB" sz="2800"/>
              <a:t>Need for Wetland conservation recognised by Convention on Wetlands of International Importance in Ramsar, Iran, 1971</a:t>
            </a:r>
          </a:p>
          <a:p>
            <a:r>
              <a:rPr lang="en-GB" sz="2800"/>
              <a:t>All Ramsar sites in UK are also SSSI</a:t>
            </a:r>
          </a:p>
          <a:p>
            <a:r>
              <a:rPr lang="en-GB" sz="2800"/>
              <a:t>Wales’ wetlands are of international importance and are key to survival of many wetland plants and animals</a:t>
            </a:r>
          </a:p>
          <a:p>
            <a:r>
              <a:rPr lang="en-GB" sz="2800"/>
              <a:t>They can be areas of marsh, fen, peatland or water and may be either natural or artificial</a:t>
            </a:r>
          </a:p>
          <a:p>
            <a:endParaRPr lang="en-GB" sz="28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457200" y="476250"/>
            <a:ext cx="8229600" cy="5619750"/>
          </a:xfrm>
        </p:spPr>
        <p:txBody>
          <a:bodyPr/>
          <a:lstStyle/>
          <a:p>
            <a:pPr>
              <a:buFontTx/>
              <a:buNone/>
            </a:pPr>
            <a:r>
              <a:rPr lang="en-GB" sz="2800" u="sng"/>
              <a:t>4. Biosphere Reserves</a:t>
            </a:r>
          </a:p>
          <a:p>
            <a:r>
              <a:rPr lang="en-GB" sz="2800"/>
              <a:t>Biosphere – the part of the earth that supports life; outer layers of the crust, waters and atmosphere</a:t>
            </a:r>
          </a:p>
          <a:p>
            <a:r>
              <a:rPr lang="en-GB" sz="2800"/>
              <a:t>Selected to conserve examples of areas which are characteristic of the world’s natural regions</a:t>
            </a:r>
          </a:p>
          <a:p>
            <a:r>
              <a:rPr lang="en-GB" sz="2800"/>
              <a:t>Must be areas where people are active – their needs should be met whilst conserving the area’s natural processes and wildlife</a:t>
            </a:r>
          </a:p>
          <a:p>
            <a:r>
              <a:rPr lang="en-GB" sz="2800"/>
              <a:t>International designation made by UNESCO based on nominations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457200" y="549275"/>
            <a:ext cx="8229600" cy="5546725"/>
          </a:xfrm>
        </p:spPr>
        <p:txBody>
          <a:bodyPr/>
          <a:lstStyle/>
          <a:p>
            <a:pPr>
              <a:buFontTx/>
              <a:buNone/>
            </a:pPr>
            <a:r>
              <a:rPr lang="en-GB" sz="2800" u="sng"/>
              <a:t>5. Biogenetic Reserves</a:t>
            </a:r>
            <a:endParaRPr lang="en-GB" sz="2800"/>
          </a:p>
          <a:p>
            <a:r>
              <a:rPr lang="en-GB" sz="2800"/>
              <a:t>Bern Convention 1982 led to establishment of European Network of Biogenetic Reserves </a:t>
            </a:r>
          </a:p>
          <a:p>
            <a:r>
              <a:rPr lang="en-GB" sz="2800"/>
              <a:t>Network aims to conserve samples of European flora, fauna and natural areas</a:t>
            </a:r>
          </a:p>
          <a:p>
            <a:r>
              <a:rPr lang="en-GB" sz="2800"/>
              <a:t>A store of genetic material is kept for the future</a:t>
            </a:r>
          </a:p>
          <a:p>
            <a:r>
              <a:rPr lang="en-GB" sz="2800"/>
              <a:t>Aim to approach nature conservation in the wider context</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457200" y="549275"/>
            <a:ext cx="8229600" cy="5546725"/>
          </a:xfrm>
        </p:spPr>
        <p:txBody>
          <a:bodyPr/>
          <a:lstStyle/>
          <a:p>
            <a:pPr>
              <a:buFontTx/>
              <a:buNone/>
            </a:pPr>
            <a:r>
              <a:rPr lang="en-GB" sz="2800" u="sng"/>
              <a:t>6. National Trails</a:t>
            </a:r>
          </a:p>
          <a:p>
            <a:r>
              <a:rPr lang="en-GB" sz="2800"/>
              <a:t>Allow walkers and riders to enjoy journeys through Wales’ finest and most remote countryside and coast</a:t>
            </a:r>
          </a:p>
          <a:p>
            <a:r>
              <a:rPr lang="en-GB" sz="2800"/>
              <a:t>Designated under National Parks and Access to the Countryside Act 1949</a:t>
            </a:r>
          </a:p>
          <a:p>
            <a:r>
              <a:rPr lang="en-GB" sz="2800"/>
              <a:t>Upkeep of paths undertaken by various bodies including National Park Authorities, county highway authorities and volunteers with funding from CCW</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28600"/>
            <a:ext cx="8229600" cy="896938"/>
          </a:xfrm>
        </p:spPr>
        <p:txBody>
          <a:bodyPr/>
          <a:lstStyle/>
          <a:p>
            <a:r>
              <a:rPr lang="en-GB" sz="3200"/>
              <a:t>The Countryside and Rights of Way Act 2000</a:t>
            </a:r>
          </a:p>
        </p:txBody>
      </p:sp>
      <p:sp>
        <p:nvSpPr>
          <p:cNvPr id="19459" name="Rectangle 3"/>
          <p:cNvSpPr>
            <a:spLocks noGrp="1" noChangeArrowheads="1"/>
          </p:cNvSpPr>
          <p:nvPr>
            <p:ph idx="1"/>
          </p:nvPr>
        </p:nvSpPr>
        <p:spPr>
          <a:xfrm>
            <a:off x="457200" y="1196975"/>
            <a:ext cx="8229600" cy="4899025"/>
          </a:xfrm>
        </p:spPr>
        <p:txBody>
          <a:bodyPr/>
          <a:lstStyle/>
          <a:p>
            <a:r>
              <a:rPr lang="en-GB" sz="2800"/>
              <a:t>Gives new right of access on foot to ‘open country’ and common land and improves the laws for public rights of way</a:t>
            </a:r>
          </a:p>
          <a:p>
            <a:r>
              <a:rPr lang="en-GB" sz="2800"/>
              <a:t>New right allows access on foot to most open countryside and registered common land; includes activities such as climbing, running, birdwatching, picnicking.</a:t>
            </a:r>
          </a:p>
          <a:p>
            <a:r>
              <a:rPr lang="en-GB" sz="2800"/>
              <a:t>Right applies to land defines as mountain, moor, heath and down</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163</TotalTime>
  <Words>1712</Words>
  <Application>Microsoft Office PowerPoint</Application>
  <PresentationFormat>On-screen Show (4:3)</PresentationFormat>
  <Paragraphs>111</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Wingdings</vt:lpstr>
      <vt:lpstr>Flow</vt:lpstr>
      <vt:lpstr>Landscape &amp; Recreation in Wales</vt:lpstr>
      <vt:lpstr>Introduction</vt:lpstr>
      <vt:lpstr>Nature Conservation Designations</vt:lpstr>
      <vt:lpstr>Landscape Conservation Designations</vt:lpstr>
      <vt:lpstr>Natural Heritage Conservation Designations</vt:lpstr>
      <vt:lpstr>Nature Conservation</vt:lpstr>
      <vt:lpstr>Slide 7</vt:lpstr>
      <vt:lpstr>Slide 8</vt:lpstr>
      <vt:lpstr>Slide 9</vt:lpstr>
      <vt:lpstr>Slide 10</vt:lpstr>
      <vt:lpstr>Slide 11</vt:lpstr>
      <vt:lpstr>Slide 12</vt:lpstr>
      <vt:lpstr>Landscape Conservation </vt:lpstr>
      <vt:lpstr>Slide 14</vt:lpstr>
      <vt:lpstr>Slide 15</vt:lpstr>
      <vt:lpstr>Natural Heritage Designations</vt:lpstr>
      <vt:lpstr>Slide 17</vt:lpstr>
      <vt:lpstr>Slide 18</vt:lpstr>
      <vt:lpstr>Other Designations</vt:lpstr>
      <vt:lpstr>Slide 20</vt:lpstr>
      <vt:lpstr>Slide 21</vt:lpstr>
      <vt:lpstr>Slide 22</vt:lpstr>
      <vt:lpstr>Slide 23</vt:lpstr>
      <vt:lpstr>Slide 24</vt:lpstr>
      <vt:lpstr>The Countryside and Rights of Way Act 2000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&amp; Recreation in Wales</dc:title>
  <dc:creator>Paul Emanuel</dc:creator>
  <cp:lastModifiedBy>geoemal</cp:lastModifiedBy>
  <cp:revision>28</cp:revision>
  <dcterms:created xsi:type="dcterms:W3CDTF">2007-02-21T20:32:54Z</dcterms:created>
  <dcterms:modified xsi:type="dcterms:W3CDTF">2012-07-23T14:56:38Z</dcterms:modified>
</cp:coreProperties>
</file>