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6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sldIdLst>
    <p:sldId id="381" r:id="rId8"/>
    <p:sldId id="382" r:id="rId9"/>
    <p:sldId id="383" r:id="rId10"/>
    <p:sldId id="384" r:id="rId11"/>
    <p:sldId id="385" r:id="rId12"/>
    <p:sldId id="386" r:id="rId13"/>
    <p:sldId id="387" r:id="rId14"/>
    <p:sldId id="388" r:id="rId15"/>
    <p:sldId id="389" r:id="rId16"/>
    <p:sldId id="390" r:id="rId17"/>
    <p:sldId id="391" r:id="rId18"/>
    <p:sldId id="392" r:id="rId19"/>
    <p:sldId id="393" r:id="rId20"/>
    <p:sldId id="394" r:id="rId21"/>
    <p:sldId id="395" r:id="rId22"/>
    <p:sldId id="396" r:id="rId23"/>
    <p:sldId id="397" r:id="rId24"/>
    <p:sldId id="398" r:id="rId25"/>
    <p:sldId id="399" r:id="rId26"/>
    <p:sldId id="400" r:id="rId27"/>
    <p:sldId id="401" r:id="rId28"/>
    <p:sldId id="402" r:id="rId29"/>
    <p:sldId id="403" r:id="rId30"/>
    <p:sldId id="281" r:id="rId31"/>
    <p:sldId id="38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heme" Target="theme/theme1.xml"/><Relationship Id="rId8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94678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08283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0691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2404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76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95407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8078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0007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953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9118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80734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72372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03724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3586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2171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862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9432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3032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641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2299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9384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0809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378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608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6118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766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0522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5727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174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25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2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27960-9C35-410E-A0FF-44E573C24B8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2AD91-1914-4444-9BEC-7097D1C8C200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044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97" r:id="rId2"/>
    <p:sldLayoutId id="214748369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845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021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53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48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630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5236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_NreL0qqiN0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zlnH6V83QRA?start=4&amp;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199300508?pq-origsite=primo&amp;accountid=130472" TargetMode="External"/><Relationship Id="rId2" Type="http://schemas.openxmlformats.org/officeDocument/2006/relationships/hyperlink" Target="https://www-sciencedirect-com.ezproxy.uwtsd.ac.uk/science/article/pii/S0001879107001194" TargetMode="External"/><Relationship Id="rId1" Type="http://schemas.openxmlformats.org/officeDocument/2006/relationships/slideLayout" Target="../slideLayouts/slideLayout21.xml"/><Relationship Id="rId5" Type="http://schemas.openxmlformats.org/officeDocument/2006/relationships/hyperlink" Target="https://web-s-ebscohost-com.ezproxy.uwtsd.ac.uk/ehost/pdfviewer/pdfviewer?vid=0&amp;sid=ba29e02b-27a8-4325-b845-65b046ef9764%40redis" TargetMode="External"/><Relationship Id="rId4" Type="http://schemas.openxmlformats.org/officeDocument/2006/relationships/hyperlink" Target="https://web-s-ebscohost-com.ezproxy.uwtsd.ac.uk/ehost/pdfviewer/pdfviewer?vid=0&amp;sid=bcffc5eb-c65c-499b-9db4-df9cd58864da%40redis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-proquest-com.ezproxy.uwtsd.ac.uk/docview/1634057578?pq-origsite=primo&amp;accountid=130472" TargetMode="Externa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9353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39F0E76-8E7E-CA80-9808-996D6777C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ECGE6002Q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Skills for Life: Employability and Future Pathways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Planned Happenstance </a:t>
            </a:r>
          </a:p>
        </p:txBody>
      </p:sp>
    </p:spTree>
    <p:extLst>
      <p:ext uri="{BB962C8B-B14F-4D97-AF65-F5344CB8AC3E}">
        <p14:creationId xmlns:p14="http://schemas.microsoft.com/office/powerpoint/2010/main" val="4050002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630238" y="1470025"/>
            <a:ext cx="4535487" cy="3565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this Session we will consider:</a:t>
            </a:r>
          </a:p>
          <a:p>
            <a:pPr marL="800100" lvl="1" indent="-285750">
              <a:spcBef>
                <a:spcPts val="600"/>
              </a:spcBef>
              <a:spcAft>
                <a:spcPts val="600"/>
              </a:spcAft>
            </a:pPr>
            <a:r>
              <a:rPr lang="en-GB" sz="2100" dirty="0">
                <a:solidFill>
                  <a:schemeClr val="bg1"/>
                </a:solidFill>
              </a:rPr>
              <a:t>The role that chance plays in career planning and career choice</a:t>
            </a:r>
          </a:p>
          <a:p>
            <a:pPr marL="800100" lvl="1" indent="-285750">
              <a:spcBef>
                <a:spcPts val="600"/>
              </a:spcBef>
              <a:spcAft>
                <a:spcPts val="600"/>
              </a:spcAft>
            </a:pPr>
            <a:r>
              <a:rPr lang="en-GB" sz="2100" dirty="0">
                <a:solidFill>
                  <a:schemeClr val="bg1"/>
                </a:solidFill>
              </a:rPr>
              <a:t>Develop a concept of ‘planned happenstance’</a:t>
            </a:r>
          </a:p>
          <a:p>
            <a:pPr marL="800100" lvl="1" indent="-285750">
              <a:spcBef>
                <a:spcPts val="600"/>
              </a:spcBef>
              <a:spcAft>
                <a:spcPts val="600"/>
              </a:spcAft>
            </a:pPr>
            <a:r>
              <a:rPr lang="en-GB" sz="2100" dirty="0">
                <a:solidFill>
                  <a:schemeClr val="bg1"/>
                </a:solidFill>
              </a:rPr>
              <a:t>Contrast this with the traditional career matching model of career planning</a:t>
            </a:r>
          </a:p>
          <a:p>
            <a:pPr marL="800100" lvl="1" indent="-285750">
              <a:spcBef>
                <a:spcPts val="600"/>
              </a:spcBef>
              <a:spcAft>
                <a:spcPts val="600"/>
              </a:spcAft>
            </a:pPr>
            <a:r>
              <a:rPr lang="en-GB" sz="2100" dirty="0">
                <a:solidFill>
                  <a:schemeClr val="bg1"/>
                </a:solidFill>
              </a:rPr>
              <a:t>Explore the implications for your personal development planning</a:t>
            </a:r>
          </a:p>
        </p:txBody>
      </p:sp>
    </p:spTree>
    <p:extLst>
      <p:ext uri="{BB962C8B-B14F-4D97-AF65-F5344CB8AC3E}">
        <p14:creationId xmlns:p14="http://schemas.microsoft.com/office/powerpoint/2010/main" val="88182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3934B4-3AE0-1390-5D49-4AA6809D34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228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5929-136E-AF86-2AA8-2192BE758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Planned Happenstance?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ABED9-9A5E-6557-9258-64DCEDBF9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‘Chance favours only the prepared mind’ – Louis Pasteur </a:t>
            </a:r>
          </a:p>
          <a:p>
            <a:endParaRPr lang="en-GB" dirty="0"/>
          </a:p>
          <a:p>
            <a:r>
              <a:rPr lang="en-GB" dirty="0"/>
              <a:t>What do you understand this quote to mean?</a:t>
            </a:r>
          </a:p>
        </p:txBody>
      </p:sp>
    </p:spTree>
    <p:extLst>
      <p:ext uri="{BB962C8B-B14F-4D97-AF65-F5344CB8AC3E}">
        <p14:creationId xmlns:p14="http://schemas.microsoft.com/office/powerpoint/2010/main" val="145475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84250-D011-DBCB-4A25-76475DD39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Panned Happenstance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5F20F-DF79-9730-73E2-F197FA0AF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Chance – dictionary definitions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1. </a:t>
            </a:r>
            <a:r>
              <a:rPr lang="en-GB" sz="2800" i="1" dirty="0"/>
              <a:t>noun</a:t>
            </a:r>
            <a:r>
              <a:rPr lang="en-GB" sz="2800" dirty="0"/>
              <a:t> – the way things happen of themselves; the absence of design or discoverable cause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2. </a:t>
            </a:r>
            <a:r>
              <a:rPr lang="en-GB" sz="2800" i="1" dirty="0"/>
              <a:t>noun</a:t>
            </a:r>
            <a:r>
              <a:rPr lang="en-GB" sz="2800" dirty="0"/>
              <a:t> – an event that is without apparent cause or unexpected; a casual circumstance; an accident</a:t>
            </a:r>
          </a:p>
          <a:p>
            <a:r>
              <a:rPr lang="en-GB" sz="2800" b="1" dirty="0"/>
              <a:t>Happenstance – dictionary definition</a:t>
            </a:r>
          </a:p>
          <a:p>
            <a:r>
              <a:rPr lang="en-GB" sz="2800" dirty="0"/>
              <a:t>1. </a:t>
            </a:r>
            <a:r>
              <a:rPr lang="en-GB" sz="2800" i="1" dirty="0"/>
              <a:t>noun</a:t>
            </a:r>
            <a:r>
              <a:rPr lang="en-GB" sz="2800" dirty="0"/>
              <a:t> – chance; a chance event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267939" y="1825625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(OED, 2007, p.380)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58259" y="415925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(OED, 2007, p.1203)</a:t>
            </a:r>
          </a:p>
        </p:txBody>
      </p:sp>
    </p:spTree>
    <p:extLst>
      <p:ext uri="{BB962C8B-B14F-4D97-AF65-F5344CB8AC3E}">
        <p14:creationId xmlns:p14="http://schemas.microsoft.com/office/powerpoint/2010/main" val="48054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3DAD2-9C5D-F5B5-3862-1A36571D7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Planned Happenstance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23ECC-D7E0-B7E2-62D3-06CFD92B9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Career – dictionary definition</a:t>
            </a:r>
          </a:p>
          <a:p>
            <a:r>
              <a:rPr lang="en-GB" sz="2800" dirty="0"/>
              <a:t>4. </a:t>
            </a:r>
            <a:r>
              <a:rPr lang="en-GB" sz="2800" i="1" dirty="0"/>
              <a:t>noun</a:t>
            </a:r>
            <a:r>
              <a:rPr lang="en-GB" sz="2800" dirty="0"/>
              <a:t> – a course or progress through life or history; an occupation or profession; a way of making a living and advancing oneself </a:t>
            </a:r>
          </a:p>
          <a:p>
            <a:r>
              <a:rPr lang="en-GB" sz="2800" dirty="0"/>
              <a:t>The traditional view of a ‘career’ was that it was a planned, teleological progress through ones chosen profession, e.g.;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758259" y="625848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(OED, 2007, p.349)</a:t>
            </a:r>
          </a:p>
        </p:txBody>
      </p:sp>
    </p:spTree>
    <p:extLst>
      <p:ext uri="{BB962C8B-B14F-4D97-AF65-F5344CB8AC3E}">
        <p14:creationId xmlns:p14="http://schemas.microsoft.com/office/powerpoint/2010/main" val="381067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1A43C-DFE0-3CCC-561A-AF772F8B4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739" y="365125"/>
            <a:ext cx="8754631" cy="1325563"/>
          </a:xfrm>
        </p:spPr>
        <p:txBody>
          <a:bodyPr/>
          <a:lstStyle/>
          <a:p>
            <a:r>
              <a:rPr lang="en-GB" dirty="0"/>
              <a:t>The Jobs Boys Aspire To</a:t>
            </a:r>
          </a:p>
        </p:txBody>
      </p:sp>
      <p:pic>
        <p:nvPicPr>
          <p:cNvPr id="4" name="Online Media 3" title="The Jobs Boys Aspired To In The 1950s">
            <a:hlinkClick r:id="" action="ppaction://media"/>
            <a:extLst>
              <a:ext uri="{FF2B5EF4-FFF2-40B4-BE49-F238E27FC236}">
                <a16:creationId xmlns:a16="http://schemas.microsoft.com/office/drawing/2014/main" id="{0372A71F-C2A3-587A-1FE9-84C77C7D079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8360" y="1873182"/>
            <a:ext cx="7956550" cy="449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6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1A43C-DFE0-3CCC-561A-AF772F8B4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739" y="365125"/>
            <a:ext cx="8754631" cy="1325563"/>
          </a:xfrm>
        </p:spPr>
        <p:txBody>
          <a:bodyPr/>
          <a:lstStyle/>
          <a:p>
            <a:r>
              <a:rPr lang="en-GB" dirty="0"/>
              <a:t>Jobs for Young Girls </a:t>
            </a:r>
          </a:p>
        </p:txBody>
      </p:sp>
      <p:pic>
        <p:nvPicPr>
          <p:cNvPr id="6" name="Online Media 5" title="Cultural Shift: Women's Roles in the 1950s">
            <a:hlinkClick r:id="" action="ppaction://media"/>
            <a:extLst>
              <a:ext uri="{FF2B5EF4-FFF2-40B4-BE49-F238E27FC236}">
                <a16:creationId xmlns:a16="http://schemas.microsoft.com/office/drawing/2014/main" id="{2FB2F447-13D5-3EBC-37A7-5F10CE225FA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68387" y="1690688"/>
            <a:ext cx="6223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77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E467D-F0D8-E8A9-572E-A14313B2B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Career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E853D-8AEE-AB16-6679-E2990FE2C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Theorists such as John Holland (1959) came up with what became known as ‘career matching’ models for career planning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Using psychological assessments Holland argued that people fell into one of six personality traits, namely;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A1B619-C4C1-0D84-6261-CAC437959868}"/>
              </a:ext>
            </a:extLst>
          </p:cNvPr>
          <p:cNvSpPr txBox="1"/>
          <p:nvPr/>
        </p:nvSpPr>
        <p:spPr>
          <a:xfrm>
            <a:off x="4655840" y="4584484"/>
            <a:ext cx="28803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Realistic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Investigative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Artistic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86464" y="4584483"/>
            <a:ext cx="28803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Social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Enterprising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Conventional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80148" y="6231353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 this reason it is often known as the RIASEC model</a:t>
            </a:r>
          </a:p>
        </p:txBody>
      </p:sp>
    </p:spTree>
    <p:extLst>
      <p:ext uri="{BB962C8B-B14F-4D97-AF65-F5344CB8AC3E}">
        <p14:creationId xmlns:p14="http://schemas.microsoft.com/office/powerpoint/2010/main" val="768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0CC08-B380-F3A3-91A5-D7CE9FB8E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Career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5BA83-116B-D8AD-5E9E-672438D3D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Holland went on to argue that people who fell into each of the six categories had similar traits, interests and qualities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could be matched to groups of jobs for which these traits, interests and qualities made that person suited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jobs were grouped together because they had factors, elements or components in common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resulted in the assumption that ‘By matching an individual’s interests to occupational characteristics by Holland category, it is possible to identify potential career choices for career counselling’ (Armstrong </a:t>
            </a:r>
            <a:r>
              <a:rPr lang="en-GB" sz="2800" i="1" dirty="0"/>
              <a:t>et al</a:t>
            </a:r>
            <a:r>
              <a:rPr lang="en-GB" sz="2800" dirty="0"/>
              <a:t>, 2008)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has become known as </a:t>
            </a:r>
            <a:r>
              <a:rPr lang="en-GB" sz="2800" b="1" dirty="0"/>
              <a:t>rational</a:t>
            </a:r>
            <a:r>
              <a:rPr lang="en-GB" sz="2800" dirty="0"/>
              <a:t> career planning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5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3B9FA-CAD9-C659-5892-B20D6D550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5835" y="0"/>
            <a:ext cx="7956222" cy="1325563"/>
          </a:xfrm>
        </p:spPr>
        <p:txBody>
          <a:bodyPr/>
          <a:lstStyle/>
          <a:p>
            <a:r>
              <a:rPr lang="en-GB" dirty="0"/>
              <a:t>Trait and Factor Matching: </a:t>
            </a:r>
            <a:br>
              <a:rPr lang="en-GB" dirty="0"/>
            </a:br>
            <a:r>
              <a:rPr lang="en-GB" sz="1400" dirty="0"/>
              <a:t>Based on Holland (1959)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ED05E9-C34A-B178-4B8D-2ACFD33402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5888" y="1194113"/>
            <a:ext cx="8213491" cy="5663887"/>
          </a:xfrm>
        </p:spPr>
      </p:pic>
    </p:spTree>
    <p:extLst>
      <p:ext uri="{BB962C8B-B14F-4D97-AF65-F5344CB8AC3E}">
        <p14:creationId xmlns:p14="http://schemas.microsoft.com/office/powerpoint/2010/main" val="2512055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7465B-6594-912C-ADA3-EA329A578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Trait and Factor Matching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BFFAF-E1A7-CD11-38AB-2DC885956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Criticisms of Holland’s model include;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That the groupings of both personality traits and job factors are simplistic;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That some of the occupational environments are open to interpretation; and,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That women consistently seem to score more highly in three personality types (artistic, social and conventional)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655496" y="644314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(See for example: Arnold, 2004) </a:t>
            </a:r>
          </a:p>
        </p:txBody>
      </p:sp>
    </p:spTree>
    <p:extLst>
      <p:ext uri="{BB962C8B-B14F-4D97-AF65-F5344CB8AC3E}">
        <p14:creationId xmlns:p14="http://schemas.microsoft.com/office/powerpoint/2010/main" val="289544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8F25E-3306-783F-3EDC-3BF5151F4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Trait and Factor Matching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9C26A-03E1-0EFA-050B-DE2D1F944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Such models are still widely used (e.g. in the U.S.A.)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as well as the specific criticisms of Holland’s model it can be argued that such models do not meeting the needs of people in a world where;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Technological development is increasing exponentially (Moore’s Law)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Some work is being done by ‘intelligent’ machines (car production)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Traditional jobs are disappearing and new jobs being created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New working practices such as Zero Hours contracts and the ‘Gig’ economy require greater flexibility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is where </a:t>
            </a:r>
            <a:r>
              <a:rPr lang="en-GB" sz="2800" b="1" dirty="0"/>
              <a:t>planned happenstance</a:t>
            </a:r>
            <a:r>
              <a:rPr lang="en-GB" sz="2800" dirty="0"/>
              <a:t> comes into play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624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C48FA-CA9E-0B67-B30A-9AB292B1B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Planned Happenstance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5D144-1BAB-2B2B-9623-D9EDDD015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So, thinking of your ‘career’, what role has chance played? for example;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company restructuring/ take-over?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company closing down / redundancy?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Being in the ‘right place at the right time’?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Being given a lead by a friend, colleague or connection?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Knowing the right person to ask?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2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B5802-5A5F-B8B6-4450-B6E830A8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work with chance?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4DF40-5FAB-64CC-7362-30F7C87C8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Life is complex and changeable therefore </a:t>
            </a:r>
            <a:r>
              <a:rPr lang="en-GB" altLang="en-US" sz="2800" b="1" dirty="0"/>
              <a:t>rational</a:t>
            </a:r>
            <a:r>
              <a:rPr lang="en-GB" altLang="en-US" sz="2800" dirty="0"/>
              <a:t> matching is not sufficient </a:t>
            </a:r>
            <a:r>
              <a:rPr lang="en-GB" altLang="en-US" dirty="0"/>
              <a:t>(</a:t>
            </a:r>
            <a:r>
              <a:rPr lang="en-GB" altLang="en-US" dirty="0" err="1"/>
              <a:t>Hambly</a:t>
            </a:r>
            <a:r>
              <a:rPr lang="en-GB" altLang="en-US" dirty="0"/>
              <a:t>, 2007)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‘classical decision theory or rational decision strategies … are simply no longer sufficient for today’s complex changing world […] changing one’s </a:t>
            </a:r>
            <a:r>
              <a:rPr lang="en-GB" altLang="en-US" sz="2800" u="sng" dirty="0"/>
              <a:t>mind</a:t>
            </a:r>
            <a:r>
              <a:rPr lang="en-GB" altLang="en-US" sz="2800" dirty="0"/>
              <a:t> will be an essential skill in the future’. </a:t>
            </a:r>
            <a:r>
              <a:rPr lang="en-GB" altLang="en-US" dirty="0"/>
              <a:t>(</a:t>
            </a:r>
            <a:r>
              <a:rPr lang="en-GB" altLang="en-US" dirty="0" err="1"/>
              <a:t>Gelatt</a:t>
            </a:r>
            <a:r>
              <a:rPr lang="en-GB" altLang="en-US" dirty="0"/>
              <a:t> 1989)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People have </a:t>
            </a:r>
            <a:r>
              <a:rPr lang="en-GB" altLang="en-US" sz="2800" b="1" dirty="0"/>
              <a:t>diverse decision making </a:t>
            </a:r>
            <a:r>
              <a:rPr lang="en-GB" altLang="en-US" sz="2800" b="1" u="sng" dirty="0"/>
              <a:t>mindsets</a:t>
            </a:r>
            <a:r>
              <a:rPr lang="en-GB" altLang="en-US" sz="2800" b="1" dirty="0"/>
              <a:t> </a:t>
            </a:r>
            <a:r>
              <a:rPr lang="en-GB" altLang="en-US" sz="2800" dirty="0"/>
              <a:t>…these can be as effective (if not more so) as rational decision making </a:t>
            </a:r>
            <a:r>
              <a:rPr lang="en-GB" altLang="en-US" dirty="0"/>
              <a:t>(</a:t>
            </a:r>
            <a:r>
              <a:rPr lang="en-GB" altLang="en-US" dirty="0" err="1"/>
              <a:t>Hambly</a:t>
            </a:r>
            <a:r>
              <a:rPr lang="en-GB" altLang="en-US" dirty="0"/>
              <a:t>, 2007)</a:t>
            </a:r>
            <a:endParaRPr lang="en-GB" altLang="en-US" sz="28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Coping with uncertainty and being flexible are desirable employability skills </a:t>
            </a:r>
            <a:r>
              <a:rPr lang="en-GB" altLang="en-US" dirty="0"/>
              <a:t>(</a:t>
            </a:r>
            <a:r>
              <a:rPr lang="en-GB" altLang="en-US" dirty="0" err="1"/>
              <a:t>Hambly</a:t>
            </a:r>
            <a:r>
              <a:rPr lang="en-GB" altLang="en-US" dirty="0"/>
              <a:t>, 2007)</a:t>
            </a:r>
            <a:endParaRPr lang="en-GB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56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92625-1093-BE3C-3EDC-89CA6E73D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Planned Happenstance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A620-7A5A-CEDD-CBA1-930E10E9D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/>
          <a:lstStyle/>
          <a:p>
            <a:r>
              <a:rPr lang="en-GB" dirty="0"/>
              <a:t>So, in order to be able to adapt to the changing world one needs to adopt a mindset of;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533544-F7EE-DF4A-39F2-42593BD3A868}"/>
              </a:ext>
            </a:extLst>
          </p:cNvPr>
          <p:cNvSpPr txBox="1"/>
          <p:nvPr/>
        </p:nvSpPr>
        <p:spPr>
          <a:xfrm>
            <a:off x="3371528" y="278490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PLANNED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65FCBC-AC2A-C2AE-4E06-28BE92B00C72}"/>
              </a:ext>
            </a:extLst>
          </p:cNvPr>
          <p:cNvSpPr txBox="1"/>
          <p:nvPr/>
        </p:nvSpPr>
        <p:spPr>
          <a:xfrm>
            <a:off x="3371528" y="397071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HAPPEN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F46B29-9D6B-6ABD-6D81-863969748BC9}"/>
              </a:ext>
            </a:extLst>
          </p:cNvPr>
          <p:cNvSpPr txBox="1"/>
          <p:nvPr/>
        </p:nvSpPr>
        <p:spPr>
          <a:xfrm>
            <a:off x="3377692" y="506999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STANCE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BFAE54-C25F-ADF4-4404-73B14CFD1EF1}"/>
              </a:ext>
            </a:extLst>
          </p:cNvPr>
          <p:cNvSpPr txBox="1"/>
          <p:nvPr/>
        </p:nvSpPr>
        <p:spPr>
          <a:xfrm>
            <a:off x="9420200" y="6233701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BD5712-0435-4F18-515F-D1EC80B0C7F7}"/>
              </a:ext>
            </a:extLst>
          </p:cNvPr>
          <p:cNvSpPr txBox="1"/>
          <p:nvPr/>
        </p:nvSpPr>
        <p:spPr>
          <a:xfrm>
            <a:off x="5099720" y="2779969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learning, planning, networking, work experience, volunteering, developing, researching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88827B-3D00-FD3E-FAF4-6ECF576F0219}"/>
              </a:ext>
            </a:extLst>
          </p:cNvPr>
          <p:cNvSpPr txBox="1"/>
          <p:nvPr/>
        </p:nvSpPr>
        <p:spPr>
          <a:xfrm>
            <a:off x="5099720" y="3970130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i.e. responding to unexpected opportunities as they happen rather than having a plan ‘set in stone’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CA1D2F-2549-FAC0-CEC5-74755FF63313}"/>
              </a:ext>
            </a:extLst>
          </p:cNvPr>
          <p:cNvSpPr txBox="1"/>
          <p:nvPr/>
        </p:nvSpPr>
        <p:spPr>
          <a:xfrm>
            <a:off x="5099720" y="5050250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i.e. adopting an attitude or </a:t>
            </a:r>
            <a:r>
              <a:rPr lang="en-GB" sz="2400" u="sng" dirty="0"/>
              <a:t>stance</a:t>
            </a:r>
            <a:r>
              <a:rPr lang="en-GB" sz="2400" dirty="0"/>
              <a:t> of curious enquiry, keeping an open mind</a:t>
            </a:r>
          </a:p>
        </p:txBody>
      </p:sp>
    </p:spTree>
    <p:extLst>
      <p:ext uri="{BB962C8B-B14F-4D97-AF65-F5344CB8AC3E}">
        <p14:creationId xmlns:p14="http://schemas.microsoft.com/office/powerpoint/2010/main" val="385594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60C91-7BA6-67A3-5622-803AFE4DE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Planned Happenstance in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9DE5E-79A7-1D2F-83ED-67DD2D9B7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 you can respond to </a:t>
            </a:r>
            <a:r>
              <a:rPr lang="en-GB" sz="2800" b="1" dirty="0"/>
              <a:t>chance</a:t>
            </a:r>
            <a:r>
              <a:rPr lang="en-GB" sz="2800" dirty="0"/>
              <a:t> events?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being ready and willing to take action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being open-minded and flexible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taking a risk and seizing the opportunity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networking …. being ‘out there’ talking to people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being involved … voluntary work, interests, learning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exploring, being curious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staying positive/ optimistic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523986" y="644314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163689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6FC3E-1689-7D46-45CA-3DF90158F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Planned Happenstance in Practice: The Mindset to adopt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63009" y="1942864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Curiosity: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537239" y="638194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847184" y="1954112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Exploring new developments, subscribing to newsletters, asking how people got the job they are doing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263009" y="2840059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Persistence: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847184" y="2851307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Exerting effort despite setbacks, learning from a negative outcome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63009" y="3671056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Flexibility: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47184" y="3682304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changing attitudes and goals to meet the new circumstances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63009" y="4571811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Optimism: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47184" y="4583059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Finding connections between your experience and new or different opportunities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263009" y="5471256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Risk Taking: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47184" y="5482504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Willingness to take action in the face of uncertain outcomes</a:t>
            </a:r>
          </a:p>
        </p:txBody>
      </p:sp>
    </p:spTree>
    <p:extLst>
      <p:ext uri="{BB962C8B-B14F-4D97-AF65-F5344CB8AC3E}">
        <p14:creationId xmlns:p14="http://schemas.microsoft.com/office/powerpoint/2010/main" val="45530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F209C-04A4-9EBC-EA9F-4D6C41E3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Planned Happenstance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93894-E49C-395A-3F1F-FB077BFDD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Reframe out of date career myths: </a:t>
            </a:r>
            <a:r>
              <a:rPr lang="en-GB" sz="2800" dirty="0"/>
              <a:t>e.g. instead of thinking “there is a perfect job out there”, think “what job can I adapt my skills and experience to?”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Challenge the notion that you need to decide before taking action e.g. you don’t have to be certain that a job is for you to find out more / ask for a placement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Adopt an attitude of</a:t>
            </a:r>
            <a:r>
              <a:rPr lang="en-GB" sz="2800" b="1" dirty="0"/>
              <a:t> curious exploration</a:t>
            </a:r>
            <a:r>
              <a:rPr lang="en-GB" sz="2800" dirty="0"/>
              <a:t> i.e. some avenues might not lead anywhere but you won’t know if you don’t go down them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523986" y="630820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289079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25E30-4C09-FDD4-37FC-73A72824B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links to previous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4483E-127A-D421-77C8-2AA704673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many ways, what we have been discussing has strong links with our discussions on Reflective Practice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Particularly our discussion regarding Sch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ön’s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Reflective Practitioner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and how we can extend his work to include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reflection for action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planned happenstance mindset means that one can reflect on ones experience, skills and attitudes and adapt these, using research and sources of support*, to take advantage of changing circumstances and new opportunities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* Don’t forget that you can access UWTSD Careers Guidance at any time after Graduation.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09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C3303-C86E-A9AF-A57D-FF8F996E7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Advice for Career Practitioners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9E0B6-3431-33A5-9736-3ED1ED48F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Acknowledge that it is normal, inevitable and even desirable for unplanned events to influence careers</a:t>
            </a:r>
          </a:p>
          <a:p>
            <a:pPr eaLnBrk="1" hangingPunct="1">
              <a:lnSpc>
                <a:spcPct val="90000"/>
              </a:lnSpc>
            </a:pPr>
            <a:endParaRPr lang="en-GB" altLang="en-US" sz="1050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Think of indecision not as a problem to be remedied but a useful state of exploration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1050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Develop skills that will enable you to take advantage of unplanned events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223448" y="6308209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 err="1"/>
              <a:t>Hambly</a:t>
            </a:r>
            <a:r>
              <a:rPr lang="en-GB" dirty="0"/>
              <a:t>, 2007 adapted from Mitchell </a:t>
            </a:r>
            <a:r>
              <a:rPr lang="en-GB" i="1" dirty="0"/>
              <a:t>et al</a:t>
            </a:r>
            <a:r>
              <a:rPr lang="en-GB" dirty="0"/>
              <a:t> (1999)</a:t>
            </a:r>
          </a:p>
        </p:txBody>
      </p:sp>
    </p:spTree>
    <p:extLst>
      <p:ext uri="{BB962C8B-B14F-4D97-AF65-F5344CB8AC3E}">
        <p14:creationId xmlns:p14="http://schemas.microsoft.com/office/powerpoint/2010/main" val="121474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8AF16-EFB0-B627-EAD3-CAC248EC0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43FB4-48DD-8777-A199-397645441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‘Careers are seldom planned but are often developed by being aware of and acting on the landmarks that appear on the way’</a:t>
            </a:r>
          </a:p>
          <a:p>
            <a:pPr marL="0" indent="0" algn="ctr"/>
            <a:endParaRPr lang="en-GB" altLang="en-US" sz="2800" dirty="0"/>
          </a:p>
          <a:p>
            <a:pPr marL="0" indent="0" algn="ctr">
              <a:buNone/>
            </a:pPr>
            <a:r>
              <a:rPr lang="en-GB" altLang="en-US" dirty="0"/>
              <a:t>‘An unplanned career is full of opportunity’</a:t>
            </a:r>
          </a:p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endParaRPr lang="en-US" altLang="en-US" dirty="0"/>
          </a:p>
          <a:p>
            <a:endParaRPr lang="en-GB" dirty="0"/>
          </a:p>
        </p:txBody>
      </p:sp>
      <p:sp>
        <p:nvSpPr>
          <p:cNvPr id="25604" name="Rectangle 2"/>
          <p:cNvSpPr txBox="1">
            <a:spLocks noChangeArrowheads="1"/>
          </p:cNvSpPr>
          <p:nvPr/>
        </p:nvSpPr>
        <p:spPr>
          <a:xfrm>
            <a:off x="4340087" y="5162964"/>
            <a:ext cx="7056783" cy="706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dirty="0"/>
              <a:t>Kathleen Mitchell: </a:t>
            </a:r>
            <a:r>
              <a:rPr lang="en-GB" altLang="en-US" sz="2800" i="1" dirty="0"/>
              <a:t>The Unplanned Career </a:t>
            </a:r>
            <a:r>
              <a:rPr lang="en-GB" altLang="en-US" sz="2800" dirty="0"/>
              <a:t>2004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43133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560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6478" y="-36959"/>
            <a:ext cx="7956222" cy="1325563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04179" y="1419808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Armstrong, P. I., Rounds, J. &amp; Hubert, L. (2008) </a:t>
            </a:r>
            <a:r>
              <a:rPr lang="en-GB" sz="1600" dirty="0" err="1"/>
              <a:t>‘Re</a:t>
            </a:r>
            <a:r>
              <a:rPr lang="en-GB" sz="1600" dirty="0"/>
              <a:t>-conceptualizing the past: Historical data in vocational interest research’ </a:t>
            </a:r>
            <a:r>
              <a:rPr lang="en-GB" sz="1600" i="1" dirty="0"/>
              <a:t>Journal of Vocational </a:t>
            </a:r>
            <a:r>
              <a:rPr lang="en-GB" sz="1600" i="1" dirty="0" err="1"/>
              <a:t>Behavior</a:t>
            </a:r>
            <a:r>
              <a:rPr lang="en-GB" sz="1600" dirty="0"/>
              <a:t>, Vol. 72 Issue (3), pp.284–297 Available at: </a:t>
            </a:r>
            <a:r>
              <a:rPr lang="en-GB" sz="1600" dirty="0">
                <a:hlinkClick r:id="rId2"/>
              </a:rPr>
              <a:t>https://www-sciencedirect-com.ezproxy.uwtsd.ac.uk/science/article/pii/S0001879107001194</a:t>
            </a:r>
            <a:r>
              <a:rPr lang="en-GB" sz="1600" dirty="0"/>
              <a:t> [Accessed 09/12/2022]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04179" y="2621098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Arnold, J. (2004) ‘The congruence problem in John Holland's theory of vocational decisions’ </a:t>
            </a:r>
            <a:r>
              <a:rPr lang="en-GB" sz="1600" i="1" dirty="0"/>
              <a:t>Journal of Occupational and Organizational Psychology</a:t>
            </a:r>
            <a:r>
              <a:rPr lang="en-GB" sz="1600" dirty="0"/>
              <a:t>, Vol. 77 Issue (1), pp.95–113 Available at: </a:t>
            </a:r>
            <a:r>
              <a:rPr lang="en-GB" sz="1600" dirty="0">
                <a:hlinkClick r:id="rId3"/>
              </a:rPr>
              <a:t>https://search-proquest-com.ezproxy.uwtsd.ac.uk/docview/199300508?pq-origsite=primo&amp;accountid=130472</a:t>
            </a:r>
            <a:r>
              <a:rPr lang="en-GB" sz="1600" dirty="0"/>
              <a:t> [Accessed 09/12/2022]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04179" y="3724064"/>
            <a:ext cx="8248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Gelatt</a:t>
            </a:r>
            <a:r>
              <a:rPr lang="en-GB" sz="1600" dirty="0"/>
              <a:t>, H. B, (1989) ‘Positive Uncertainty: A New Decision-Making Framework for </a:t>
            </a:r>
            <a:r>
              <a:rPr lang="en-GB" sz="1600" dirty="0" err="1"/>
              <a:t>Counseling</a:t>
            </a:r>
            <a:r>
              <a:rPr lang="en-GB" sz="1600" dirty="0"/>
              <a:t>’ </a:t>
            </a:r>
            <a:r>
              <a:rPr lang="en-GB" sz="1600" i="1" dirty="0"/>
              <a:t>Journal of </a:t>
            </a:r>
            <a:r>
              <a:rPr lang="en-GB" sz="1600" i="1" dirty="0" err="1"/>
              <a:t>Counseling</a:t>
            </a:r>
            <a:r>
              <a:rPr lang="en-GB" sz="1600" i="1" dirty="0"/>
              <a:t> Psychology</a:t>
            </a:r>
            <a:r>
              <a:rPr lang="en-GB" sz="1600" dirty="0"/>
              <a:t>, Vol. 36 Issue (2), pp.252–256 Available at: </a:t>
            </a:r>
            <a:r>
              <a:rPr lang="en-GB" sz="1600" dirty="0">
                <a:hlinkClick r:id="rId4"/>
              </a:rPr>
              <a:t>https://web-s-ebscohost-com.ezproxy.uwtsd.ac.uk/ehost/pdfviewer/pdfviewer?vid=0&amp;sid=bcffc5eb-c65c-499b-9db4-df9cd58864da%40redis</a:t>
            </a:r>
            <a:r>
              <a:rPr lang="en-GB" sz="1600" dirty="0"/>
              <a:t> [Accessed 09/12/2022]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25763" y="4876193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Hambly</a:t>
            </a:r>
            <a:r>
              <a:rPr lang="en-GB" sz="1600" dirty="0"/>
              <a:t>, L. (2007) </a:t>
            </a:r>
            <a:r>
              <a:rPr lang="en-GB" sz="1600" i="1" dirty="0"/>
              <a:t>Planned Happenstance </a:t>
            </a:r>
            <a:r>
              <a:rPr lang="en-GB" sz="1600" dirty="0"/>
              <a:t>[CPD Training Session] Careers Wales Mid Glamorgan and Powys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25763" y="5452256"/>
            <a:ext cx="8680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Holland, J. L. (1959). ‘A theory of vocational choice’. </a:t>
            </a:r>
            <a:r>
              <a:rPr lang="en-GB" sz="1600" i="1" dirty="0"/>
              <a:t>Journal of Counselling Psychology</a:t>
            </a:r>
            <a:r>
              <a:rPr lang="en-GB" sz="1600" dirty="0"/>
              <a:t>, Vol. 6, pp. 35– 45 Available at: </a:t>
            </a:r>
            <a:r>
              <a:rPr lang="en-GB" sz="1600" dirty="0">
                <a:hlinkClick r:id="rId5"/>
              </a:rPr>
              <a:t>https://web-s-ebscohost-com.ezproxy.uwtsd.ac.uk/ehost/pdfviewer/pdfviewer?vid=0&amp;sid=ba29e02b-27a8-4325-b845-65b046ef9764%40redis</a:t>
            </a:r>
            <a:r>
              <a:rPr lang="en-GB" sz="1600" dirty="0"/>
              <a:t> [Accessed 09/12/2022]</a:t>
            </a:r>
          </a:p>
        </p:txBody>
      </p:sp>
    </p:spTree>
    <p:extLst>
      <p:ext uri="{BB962C8B-B14F-4D97-AF65-F5344CB8AC3E}">
        <p14:creationId xmlns:p14="http://schemas.microsoft.com/office/powerpoint/2010/main" val="29311042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3470" y="0"/>
            <a:ext cx="7956222" cy="1325563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42994" y="3701897"/>
            <a:ext cx="8176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OED (2007) </a:t>
            </a:r>
            <a:r>
              <a:rPr lang="en-GB" sz="1600" i="1" dirty="0"/>
              <a:t>Shorter Oxford English Dictionary </a:t>
            </a:r>
            <a:r>
              <a:rPr lang="en-GB" sz="1600" dirty="0"/>
              <a:t>Oxford: OUP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21230" y="4220870"/>
            <a:ext cx="8464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Schon</a:t>
            </a:r>
            <a:r>
              <a:rPr lang="en-GB" sz="1600" dirty="0"/>
              <a:t>, D.A. (1991) </a:t>
            </a:r>
            <a:r>
              <a:rPr lang="en-GB" sz="1600" i="1" dirty="0"/>
              <a:t>The Reflective Practitioner</a:t>
            </a:r>
            <a:r>
              <a:rPr lang="en-GB" sz="1600" dirty="0"/>
              <a:t> Aldershot: Avebury.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05228" y="2258144"/>
            <a:ext cx="8392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Mitchell, K. E., Levin, S. &amp; </a:t>
            </a:r>
            <a:r>
              <a:rPr lang="en-GB" sz="1600" dirty="0" err="1"/>
              <a:t>Krumboltz</a:t>
            </a:r>
            <a:r>
              <a:rPr lang="en-GB" sz="1600" dirty="0"/>
              <a:t>, J. D. (1999) ‘Planned Happenstance: Constructing Unexpected Career Opportunities’ </a:t>
            </a:r>
            <a:r>
              <a:rPr lang="en-GB" sz="1600" i="1" dirty="0"/>
              <a:t>Journal of </a:t>
            </a:r>
            <a:r>
              <a:rPr lang="en-GB" sz="1600" i="1" dirty="0" err="1"/>
              <a:t>Counseling</a:t>
            </a:r>
            <a:r>
              <a:rPr lang="en-GB" sz="1600" i="1" dirty="0"/>
              <a:t> and Development</a:t>
            </a:r>
            <a:r>
              <a:rPr lang="en-GB" sz="1600" dirty="0"/>
              <a:t>, Vol. 77 Issue (2), pp.115–124. Available at: </a:t>
            </a:r>
            <a:r>
              <a:rPr lang="en-GB" sz="1600" dirty="0">
                <a:hlinkClick r:id="rId2"/>
              </a:rPr>
              <a:t>https://search-proquest-com.ezproxy.uwtsd.ac.uk/docview/1634057578?pq-origsite=primo&amp;accountid=130472</a:t>
            </a:r>
            <a:r>
              <a:rPr lang="en-GB" sz="1600" dirty="0"/>
              <a:t> [N.B. The link to this does not seem to work – being checked by the library]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05228" y="1823120"/>
            <a:ext cx="8392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Mitchell, K. E. (2004) </a:t>
            </a:r>
            <a:r>
              <a:rPr lang="en-GB" sz="1600" i="1" dirty="0"/>
              <a:t>The Unplanned Career </a:t>
            </a:r>
            <a:r>
              <a:rPr lang="en-GB" sz="1600" dirty="0"/>
              <a:t>California: Chronicle Books </a:t>
            </a:r>
          </a:p>
        </p:txBody>
      </p:sp>
    </p:spTree>
    <p:extLst>
      <p:ext uri="{BB962C8B-B14F-4D97-AF65-F5344CB8AC3E}">
        <p14:creationId xmlns:p14="http://schemas.microsoft.com/office/powerpoint/2010/main" val="28973168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33</TotalTime>
  <Words>1718</Words>
  <Application>Microsoft Office PowerPoint</Application>
  <PresentationFormat>Widescreen</PresentationFormat>
  <Paragraphs>135</Paragraphs>
  <Slides>25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Planned Happenstance? </vt:lpstr>
      <vt:lpstr>Panned Happenstance </vt:lpstr>
      <vt:lpstr>Planned Happenstance </vt:lpstr>
      <vt:lpstr>The Jobs Boys Aspire To</vt:lpstr>
      <vt:lpstr>Jobs for Young Girls </vt:lpstr>
      <vt:lpstr>Traditional Career Planning </vt:lpstr>
      <vt:lpstr>Traditional Career Planning </vt:lpstr>
      <vt:lpstr>Trait and Factor Matching:  Based on Holland (1959)</vt:lpstr>
      <vt:lpstr>Trait and Factor Matching </vt:lpstr>
      <vt:lpstr>Trait and Factor Matching </vt:lpstr>
      <vt:lpstr>Planned Happenstance </vt:lpstr>
      <vt:lpstr>Why work with chance?</vt:lpstr>
      <vt:lpstr>Planned Happenstance </vt:lpstr>
      <vt:lpstr>Planned Happenstance in Practice </vt:lpstr>
      <vt:lpstr>Planned Happenstance in Practice: The Mindset to adopt </vt:lpstr>
      <vt:lpstr>Planned Happenstance in Practice</vt:lpstr>
      <vt:lpstr>More links to previous Learning </vt:lpstr>
      <vt:lpstr>Advice for Career Practitioners</vt:lpstr>
      <vt:lpstr>Final Thoughts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Jenkins (IEH)</dc:creator>
  <cp:lastModifiedBy>Laura Jenkins (IEH)</cp:lastModifiedBy>
  <cp:revision>1</cp:revision>
  <dcterms:created xsi:type="dcterms:W3CDTF">2024-03-18T15:51:26Z</dcterms:created>
  <dcterms:modified xsi:type="dcterms:W3CDTF">2024-03-18T16:24:37Z</dcterms:modified>
</cp:coreProperties>
</file>