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Lst>
  <p:notesMasterIdLst>
    <p:notesMasterId r:id="rId29"/>
  </p:notesMasterIdLst>
  <p:handoutMasterIdLst>
    <p:handoutMasterId r:id="rId30"/>
  </p:handoutMasterIdLst>
  <p:sldIdLst>
    <p:sldId id="389" r:id="rId2"/>
    <p:sldId id="384" r:id="rId3"/>
    <p:sldId id="385" r:id="rId4"/>
    <p:sldId id="386" r:id="rId5"/>
    <p:sldId id="388" r:id="rId6"/>
    <p:sldId id="391" r:id="rId7"/>
    <p:sldId id="390" r:id="rId8"/>
    <p:sldId id="392" r:id="rId9"/>
    <p:sldId id="393" r:id="rId10"/>
    <p:sldId id="394" r:id="rId11"/>
    <p:sldId id="395" r:id="rId12"/>
    <p:sldId id="396" r:id="rId13"/>
    <p:sldId id="397" r:id="rId14"/>
    <p:sldId id="398" r:id="rId15"/>
    <p:sldId id="399" r:id="rId16"/>
    <p:sldId id="400" r:id="rId17"/>
    <p:sldId id="401" r:id="rId18"/>
    <p:sldId id="402" r:id="rId19"/>
    <p:sldId id="403" r:id="rId20"/>
    <p:sldId id="405" r:id="rId21"/>
    <p:sldId id="404" r:id="rId22"/>
    <p:sldId id="406" r:id="rId23"/>
    <p:sldId id="407" r:id="rId24"/>
    <p:sldId id="408" r:id="rId25"/>
    <p:sldId id="409" r:id="rId26"/>
    <p:sldId id="410" r:id="rId27"/>
    <p:sldId id="411"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7" autoAdjust="0"/>
    <p:restoredTop sz="86380" autoAdjust="0"/>
  </p:normalViewPr>
  <p:slideViewPr>
    <p:cSldViewPr snapToGrid="0" snapToObjects="1">
      <p:cViewPr varScale="1">
        <p:scale>
          <a:sx n="76" d="100"/>
          <a:sy n="76" d="100"/>
        </p:scale>
        <p:origin x="-1498" y="-77"/>
      </p:cViewPr>
      <p:guideLst>
        <p:guide orient="horz" pos="2160"/>
        <p:guide pos="2880"/>
      </p:guideLst>
    </p:cSldViewPr>
  </p:slideViewPr>
  <p:outlineViewPr>
    <p:cViewPr>
      <p:scale>
        <a:sx n="33" d="100"/>
        <a:sy n="33" d="100"/>
      </p:scale>
      <p:origin x="0" y="10974"/>
    </p:cViewPr>
  </p:outlin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0A6778B-EBC9-9A42-B4BC-4498AD36A5BB}" type="datetimeFigureOut">
              <a:rPr lang="en-US" smtClean="0"/>
              <a:pPr/>
              <a:t>5/22/2019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AA4DBEE-87D6-D447-88DA-1BCF6544134C}" type="slidenum">
              <a:rPr lang="en-US" smtClean="0"/>
              <a:pPr/>
              <a:t>‹#›</a:t>
            </a:fld>
            <a:endParaRPr lang="en-US"/>
          </a:p>
        </p:txBody>
      </p:sp>
    </p:spTree>
    <p:extLst>
      <p:ext uri="{BB962C8B-B14F-4D97-AF65-F5344CB8AC3E}">
        <p14:creationId xmlns:p14="http://schemas.microsoft.com/office/powerpoint/2010/main" val="390804838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47BA52-BA29-E845-AE20-843CA46203C0}" type="datetimeFigureOut">
              <a:rPr lang="en-US" smtClean="0"/>
              <a:pPr/>
              <a:t>5/22/2019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B2A957-B8E9-284B-9BC3-FCFA6BD692DA}" type="slidenum">
              <a:rPr lang="en-US" smtClean="0"/>
              <a:pPr/>
              <a:t>‹#›</a:t>
            </a:fld>
            <a:endParaRPr lang="en-US"/>
          </a:p>
        </p:txBody>
      </p:sp>
    </p:spTree>
    <p:extLst>
      <p:ext uri="{BB962C8B-B14F-4D97-AF65-F5344CB8AC3E}">
        <p14:creationId xmlns:p14="http://schemas.microsoft.com/office/powerpoint/2010/main" val="1011310280"/>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891430" y="2513559"/>
            <a:ext cx="5348614" cy="764088"/>
          </a:xfrm>
        </p:spPr>
        <p:txBody>
          <a:bodyPr>
            <a:noAutofit/>
          </a:bodyPr>
          <a:lstStyle>
            <a:lvl1pPr>
              <a:defRPr sz="2800" b="1">
                <a:solidFill>
                  <a:schemeClr val="bg1"/>
                </a:solidFill>
                <a:effectLst>
                  <a:outerShdw blurRad="38100" dist="38100" dir="2700000" algn="tl">
                    <a:srgbClr val="000000">
                      <a:alpha val="43137"/>
                    </a:srgbClr>
                  </a:outerShdw>
                </a:effectLst>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a:xfrm>
            <a:off x="1891431" y="3344447"/>
            <a:ext cx="5348614" cy="2542784"/>
          </a:xfrm>
        </p:spPr>
        <p:txBody>
          <a:bodyPr anchor="ctr">
            <a:normAutofit/>
          </a:bodyPr>
          <a:lstStyle>
            <a:lvl1pPr marL="0" indent="0" algn="ctr">
              <a:buNone/>
              <a:defRPr sz="4400" b="1">
                <a:solidFill>
                  <a:schemeClr val="bg1"/>
                </a:solidFill>
                <a:effectLst>
                  <a:outerShdw blurRad="38100" dist="38100" dir="2700000" algn="tl">
                    <a:srgbClr val="000000">
                      <a:alpha val="43137"/>
                    </a:srgb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extLst>
      <p:ext uri="{BB962C8B-B14F-4D97-AF65-F5344CB8AC3E}">
        <p14:creationId xmlns:p14="http://schemas.microsoft.com/office/powerpoint/2010/main" val="1061758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13256"/>
            <a:ext cx="8229600" cy="940388"/>
          </a:xfr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2630467" y="6356350"/>
            <a:ext cx="3908120" cy="365125"/>
          </a:xfrm>
          <a:prstGeom prst="rect">
            <a:avLst/>
          </a:prstGeom>
        </p:spPr>
        <p:txBody>
          <a:bodyPr/>
          <a:lstStyle>
            <a:lvl1pPr algn="ctr">
              <a:defRPr sz="1200"/>
            </a:lvl1pPr>
          </a:lstStyle>
          <a:p>
            <a:r>
              <a:rPr lang="en-GB" smtClean="0"/>
              <a:t>Creswell, Qualitative Inquiry &amp; Research Design 4e. SAGE Publishing, 2018.</a:t>
            </a:r>
            <a:endParaRPr lang="en-US"/>
          </a:p>
        </p:txBody>
      </p:sp>
      <p:sp>
        <p:nvSpPr>
          <p:cNvPr id="6" name="Slide Number Placeholder 5"/>
          <p:cNvSpPr>
            <a:spLocks noGrp="1"/>
          </p:cNvSpPr>
          <p:nvPr>
            <p:ph type="sldNum" sz="quarter" idx="12"/>
          </p:nvPr>
        </p:nvSpPr>
        <p:spPr>
          <a:xfrm>
            <a:off x="7553194" y="6356350"/>
            <a:ext cx="1133605" cy="365125"/>
          </a:xfrm>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945368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6" name="Slide Number Placeholder 5"/>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2426058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7" name="Slide Number Placeholder 6"/>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575552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9" name="Slide Number Placeholder 8"/>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3437933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5" name="Slide Number Placeholder 4"/>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2472776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4" name="Slide Number Placeholder 3"/>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1268479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7" name="Slide Number Placeholder 6"/>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2353616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7" name="Slide Number Placeholder 6"/>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142870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6" name="Slide Number Placeholder 5"/>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3306917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GB" smtClean="0"/>
              <a:t>Creswell, Qualitative Inquiry &amp; Research Design 4e. SAGE Publishing, 2018.</a:t>
            </a:r>
            <a:endParaRPr lang="en-US"/>
          </a:p>
        </p:txBody>
      </p:sp>
      <p:sp>
        <p:nvSpPr>
          <p:cNvPr id="6" name="Slide Number Placeholder 5"/>
          <p:cNvSpPr>
            <a:spLocks noGrp="1"/>
          </p:cNvSpPr>
          <p:nvPr>
            <p:ph type="sldNum" sz="quarter" idx="12"/>
          </p:nvPr>
        </p:nvSpPr>
        <p:spPr/>
        <p:txBody>
          <a:bodyPr/>
          <a:lstStyle/>
          <a:p>
            <a:fld id="{422459A5-8857-0A41-8F31-3584217A9641}" type="slidenum">
              <a:rPr lang="en-US" smtClean="0"/>
              <a:pPr/>
              <a:t>‹#›</a:t>
            </a:fld>
            <a:endParaRPr lang="en-US"/>
          </a:p>
        </p:txBody>
      </p:sp>
    </p:spTree>
    <p:extLst>
      <p:ext uri="{BB962C8B-B14F-4D97-AF65-F5344CB8AC3E}">
        <p14:creationId xmlns:p14="http://schemas.microsoft.com/office/powerpoint/2010/main" val="3120056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800730"/>
            <a:ext cx="8229600" cy="752497"/>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753644"/>
            <a:ext cx="8229600" cy="453535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smtClean="0"/>
              <a:t>8.</a:t>
            </a:r>
            <a:fld id="{422459A5-8857-0A41-8F31-3584217A9641}" type="slidenum">
              <a:rPr lang="en-US" smtClean="0"/>
              <a:pPr/>
              <a:t>‹#›</a:t>
            </a:fld>
            <a:endParaRPr lang="en-US" dirty="0"/>
          </a:p>
        </p:txBody>
      </p:sp>
    </p:spTree>
    <p:extLst>
      <p:ext uri="{BB962C8B-B14F-4D97-AF65-F5344CB8AC3E}">
        <p14:creationId xmlns:p14="http://schemas.microsoft.com/office/powerpoint/2010/main" val="4576938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dh.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Footer Placeholder 3"/>
          <p:cNvSpPr>
            <a:spLocks noGrp="1"/>
          </p:cNvSpPr>
          <p:nvPr>
            <p:ph type="ftr" sz="quarter" idx="11"/>
          </p:nvPr>
        </p:nvSpPr>
        <p:spPr/>
        <p:txBody>
          <a:bodyPr/>
          <a:lstStyle/>
          <a:p>
            <a:r>
              <a:rPr lang="en-GB" smtClean="0"/>
              <a:t>Creswell, Qualitative Inquiry &amp; Research Design 4e. SAGE Publishing, 2018.</a:t>
            </a:r>
            <a:endParaRPr lang="en-US"/>
          </a:p>
        </p:txBody>
      </p:sp>
      <p:sp>
        <p:nvSpPr>
          <p:cNvPr id="5" name="Slide Number Placeholder 4"/>
          <p:cNvSpPr>
            <a:spLocks noGrp="1"/>
          </p:cNvSpPr>
          <p:nvPr>
            <p:ph type="sldNum" sz="quarter" idx="12"/>
          </p:nvPr>
        </p:nvSpPr>
        <p:spPr/>
        <p:txBody>
          <a:bodyPr/>
          <a:lstStyle/>
          <a:p>
            <a:fld id="{422459A5-8857-0A41-8F31-3584217A9641}" type="slidenum">
              <a:rPr lang="en-US" smtClean="0"/>
              <a:pPr/>
              <a:t>1</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14300"/>
            <a:ext cx="9096375" cy="662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49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Ethics and </a:t>
            </a:r>
            <a:r>
              <a:rPr lang="en-US" dirty="0" smtClean="0"/>
              <a:t>Qualitative Research</a:t>
            </a:r>
            <a:endParaRPr lang="en-GB" dirty="0"/>
          </a:p>
        </p:txBody>
      </p:sp>
      <p:sp>
        <p:nvSpPr>
          <p:cNvPr id="3" name="Content Placeholder 2"/>
          <p:cNvSpPr>
            <a:spLocks noGrp="1"/>
          </p:cNvSpPr>
          <p:nvPr>
            <p:ph idx="1"/>
          </p:nvPr>
        </p:nvSpPr>
        <p:spPr/>
        <p:txBody>
          <a:bodyPr/>
          <a:lstStyle/>
          <a:p>
            <a:r>
              <a:rPr lang="en-US" dirty="0" smtClean="0"/>
              <a:t>Ethical </a:t>
            </a:r>
            <a:r>
              <a:rPr lang="en-US" dirty="0"/>
              <a:t>considerations are more complex than quantitative </a:t>
            </a:r>
            <a:endParaRPr lang="en-US" dirty="0" smtClean="0"/>
          </a:p>
          <a:p>
            <a:pPr marL="0" indent="0">
              <a:buNone/>
            </a:pPr>
            <a:r>
              <a:rPr lang="en-US" dirty="0" smtClean="0"/>
              <a:t>– </a:t>
            </a:r>
            <a:r>
              <a:rPr lang="en-US" dirty="0"/>
              <a:t>More personal methods </a:t>
            </a:r>
            <a:endParaRPr lang="en-US" dirty="0" smtClean="0"/>
          </a:p>
          <a:p>
            <a:pPr marL="0" indent="0">
              <a:buNone/>
            </a:pPr>
            <a:r>
              <a:rPr lang="en-US" dirty="0" smtClean="0"/>
              <a:t>– </a:t>
            </a:r>
            <a:r>
              <a:rPr lang="en-US" dirty="0"/>
              <a:t>More intrusive – into the everyday world of the participant </a:t>
            </a:r>
            <a:endParaRPr lang="en-US" dirty="0" smtClean="0"/>
          </a:p>
          <a:p>
            <a:pPr marL="0" indent="0">
              <a:buNone/>
            </a:pPr>
            <a:r>
              <a:rPr lang="en-US" dirty="0" smtClean="0"/>
              <a:t>– </a:t>
            </a:r>
            <a:r>
              <a:rPr lang="en-US" dirty="0"/>
              <a:t>Greater role for the researcher-participant relationship (therefore ethical interaction) </a:t>
            </a:r>
            <a:endParaRPr lang="en-US" dirty="0" smtClean="0"/>
          </a:p>
          <a:p>
            <a:pPr marL="0" indent="0">
              <a:buNone/>
            </a:pPr>
            <a:r>
              <a:rPr lang="en-US" dirty="0" smtClean="0"/>
              <a:t>Only </a:t>
            </a:r>
            <a:r>
              <a:rPr lang="en-US" dirty="0"/>
              <a:t>ethical research is good research?</a:t>
            </a:r>
            <a:endParaRPr lang="en-GB" dirty="0"/>
          </a:p>
        </p:txBody>
      </p:sp>
      <p:sp>
        <p:nvSpPr>
          <p:cNvPr id="5" name="Slide Number Placeholder 4"/>
          <p:cNvSpPr>
            <a:spLocks noGrp="1"/>
          </p:cNvSpPr>
          <p:nvPr>
            <p:ph type="sldNum" sz="quarter" idx="12"/>
          </p:nvPr>
        </p:nvSpPr>
        <p:spPr/>
        <p:txBody>
          <a:bodyPr/>
          <a:lstStyle/>
          <a:p>
            <a:fld id="{422459A5-8857-0A41-8F31-3584217A9641}" type="slidenum">
              <a:rPr lang="en-US" smtClean="0"/>
              <a:pPr/>
              <a:t>2</a:t>
            </a:fld>
            <a:endParaRPr lang="en-US" dirty="0"/>
          </a:p>
        </p:txBody>
      </p:sp>
    </p:spTree>
    <p:extLst>
      <p:ext uri="{BB962C8B-B14F-4D97-AF65-F5344CB8AC3E}">
        <p14:creationId xmlns:p14="http://schemas.microsoft.com/office/powerpoint/2010/main" val="1838217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 </a:t>
            </a:r>
            <a:r>
              <a:rPr lang="en-GB" dirty="0" smtClean="0"/>
              <a:t>Ethics </a:t>
            </a:r>
            <a:r>
              <a:rPr lang="en-GB" dirty="0"/>
              <a:t>- </a:t>
            </a:r>
            <a:r>
              <a:rPr lang="en-GB" dirty="0" smtClean="0"/>
              <a:t>Principles</a:t>
            </a:r>
            <a:endParaRPr lang="en-GB" dirty="0"/>
          </a:p>
        </p:txBody>
      </p:sp>
      <p:sp>
        <p:nvSpPr>
          <p:cNvPr id="3" name="Content Placeholder 2"/>
          <p:cNvSpPr>
            <a:spLocks noGrp="1"/>
          </p:cNvSpPr>
          <p:nvPr>
            <p:ph idx="1"/>
          </p:nvPr>
        </p:nvSpPr>
        <p:spPr/>
        <p:txBody>
          <a:bodyPr/>
          <a:lstStyle/>
          <a:p>
            <a:pPr marL="0" indent="0" algn="just">
              <a:buNone/>
            </a:pPr>
            <a:r>
              <a:rPr lang="en-US" dirty="0"/>
              <a:t>‘Research is essential to the successful promotion of health and well-being’ ‘The dignity, rights, safety and well-being of participants must be the primary consideration in any research study’. Source </a:t>
            </a:r>
            <a:endParaRPr lang="en-US" dirty="0" smtClean="0"/>
          </a:p>
          <a:p>
            <a:pPr marL="0" indent="0" algn="just">
              <a:buNone/>
            </a:pPr>
            <a:r>
              <a:rPr lang="en-US" dirty="0" smtClean="0"/>
              <a:t>– </a:t>
            </a:r>
            <a:r>
              <a:rPr lang="en-US" dirty="0"/>
              <a:t>Department of Health Research Governance Framework</a:t>
            </a:r>
            <a:endParaRPr lang="en-GB" dirty="0"/>
          </a:p>
        </p:txBody>
      </p:sp>
      <p:sp>
        <p:nvSpPr>
          <p:cNvPr id="5" name="Slide Number Placeholder 4"/>
          <p:cNvSpPr>
            <a:spLocks noGrp="1"/>
          </p:cNvSpPr>
          <p:nvPr>
            <p:ph type="sldNum" sz="quarter" idx="12"/>
          </p:nvPr>
        </p:nvSpPr>
        <p:spPr/>
        <p:txBody>
          <a:bodyPr/>
          <a:lstStyle/>
          <a:p>
            <a:fld id="{422459A5-8857-0A41-8F31-3584217A9641}" type="slidenum">
              <a:rPr lang="en-US" smtClean="0"/>
              <a:pPr/>
              <a:t>3</a:t>
            </a:fld>
            <a:endParaRPr lang="en-US" dirty="0"/>
          </a:p>
        </p:txBody>
      </p:sp>
    </p:spTree>
    <p:extLst>
      <p:ext uri="{BB962C8B-B14F-4D97-AF65-F5344CB8AC3E}">
        <p14:creationId xmlns:p14="http://schemas.microsoft.com/office/powerpoint/2010/main" val="877056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Footer Placeholder 3"/>
          <p:cNvSpPr>
            <a:spLocks noGrp="1"/>
          </p:cNvSpPr>
          <p:nvPr>
            <p:ph type="ftr" sz="quarter" idx="11"/>
          </p:nvPr>
        </p:nvSpPr>
        <p:spPr/>
        <p:txBody>
          <a:bodyPr/>
          <a:lstStyle/>
          <a:p>
            <a:r>
              <a:rPr lang="en-GB" smtClean="0"/>
              <a:t>Creswell, Qualitative Inquiry &amp; Research Design 4e. SAGE Publishing, 2018.</a:t>
            </a:r>
            <a:endParaRPr lang="en-US"/>
          </a:p>
        </p:txBody>
      </p:sp>
      <p:sp>
        <p:nvSpPr>
          <p:cNvPr id="5" name="Slide Number Placeholder 4"/>
          <p:cNvSpPr>
            <a:spLocks noGrp="1"/>
          </p:cNvSpPr>
          <p:nvPr>
            <p:ph type="sldNum" sz="quarter" idx="12"/>
          </p:nvPr>
        </p:nvSpPr>
        <p:spPr/>
        <p:txBody>
          <a:bodyPr/>
          <a:lstStyle/>
          <a:p>
            <a:fld id="{422459A5-8857-0A41-8F31-3584217A9641}" type="slidenum">
              <a:rPr lang="en-US" smtClean="0"/>
              <a:pPr/>
              <a:t>4</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8" y="28575"/>
            <a:ext cx="9077325" cy="6800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0019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Ethical considerations of qualitative research</a:t>
            </a:r>
            <a:endParaRPr lang="en-GB" dirty="0"/>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smtClean="0"/>
              <a:t>They </a:t>
            </a:r>
            <a:r>
              <a:rPr lang="en-US" dirty="0"/>
              <a:t>are empirical and theoretical and permeate the qualitative research process. The complexities of researching private lives and placing accounts in the public arena raise multiple ethical issues for the researcher that cannot be solved solely by the application of </a:t>
            </a:r>
            <a:r>
              <a:rPr lang="en-US" dirty="0" smtClean="0"/>
              <a:t>abstract </a:t>
            </a:r>
            <a:r>
              <a:rPr lang="en-US" dirty="0"/>
              <a:t>rules, principles or guidelines. Rather, there are inherent tensions in qualitative research that is </a:t>
            </a:r>
            <a:r>
              <a:rPr lang="en-US" dirty="0" smtClean="0"/>
              <a:t>characterized </a:t>
            </a:r>
            <a:r>
              <a:rPr lang="en-US" dirty="0"/>
              <a:t>by fluidity and inductive uncertainty and ethical guidelines that are static and increasingly </a:t>
            </a:r>
            <a:r>
              <a:rPr lang="en-US" dirty="0" smtClean="0"/>
              <a:t>formalized </a:t>
            </a:r>
            <a:r>
              <a:rPr lang="en-US" dirty="0"/>
              <a:t>(</a:t>
            </a:r>
            <a:r>
              <a:rPr lang="en-US" dirty="0" err="1"/>
              <a:t>Dence</a:t>
            </a:r>
            <a:r>
              <a:rPr lang="en-US" dirty="0"/>
              <a:t> et al 2004: 10) </a:t>
            </a:r>
            <a:endParaRPr lang="en-US" dirty="0" smtClean="0"/>
          </a:p>
          <a:p>
            <a:pPr marL="0" indent="0">
              <a:buNone/>
            </a:pPr>
            <a:endParaRPr lang="en-US" dirty="0" smtClean="0"/>
          </a:p>
          <a:p>
            <a:pPr marL="0" indent="0">
              <a:buNone/>
            </a:pPr>
            <a:r>
              <a:rPr lang="en-US" dirty="0" smtClean="0"/>
              <a:t>http</a:t>
            </a:r>
            <a:r>
              <a:rPr lang="en-US" dirty="0"/>
              <a:t>://www.respectproject.org/ethics/guidelines.php</a:t>
            </a:r>
            <a:endParaRPr lang="en-GB" dirty="0"/>
          </a:p>
        </p:txBody>
      </p:sp>
      <p:sp>
        <p:nvSpPr>
          <p:cNvPr id="5" name="Slide Number Placeholder 4"/>
          <p:cNvSpPr>
            <a:spLocks noGrp="1"/>
          </p:cNvSpPr>
          <p:nvPr>
            <p:ph type="sldNum" sz="quarter" idx="12"/>
          </p:nvPr>
        </p:nvSpPr>
        <p:spPr/>
        <p:txBody>
          <a:bodyPr/>
          <a:lstStyle/>
          <a:p>
            <a:fld id="{422459A5-8857-0A41-8F31-3584217A9641}" type="slidenum">
              <a:rPr lang="en-US" smtClean="0"/>
              <a:pPr/>
              <a:t>5</a:t>
            </a:fld>
            <a:endParaRPr lang="en-US"/>
          </a:p>
        </p:txBody>
      </p:sp>
    </p:spTree>
    <p:extLst>
      <p:ext uri="{BB962C8B-B14F-4D97-AF65-F5344CB8AC3E}">
        <p14:creationId xmlns:p14="http://schemas.microsoft.com/office/powerpoint/2010/main" val="3074578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value of ethics codes and frameworks and guidelines</a:t>
            </a:r>
            <a:endParaRPr lang="en-GB" dirty="0"/>
          </a:p>
        </p:txBody>
      </p:sp>
      <p:sp>
        <p:nvSpPr>
          <p:cNvPr id="3" name="Content Placeholder 2"/>
          <p:cNvSpPr>
            <a:spLocks noGrp="1"/>
          </p:cNvSpPr>
          <p:nvPr>
            <p:ph idx="1"/>
          </p:nvPr>
        </p:nvSpPr>
        <p:spPr/>
        <p:txBody>
          <a:bodyPr/>
          <a:lstStyle/>
          <a:p>
            <a:r>
              <a:rPr lang="en-US" dirty="0"/>
              <a:t>• Usually combine different ethical reasoning and approaches </a:t>
            </a:r>
            <a:endParaRPr lang="en-US" dirty="0" smtClean="0"/>
          </a:p>
          <a:p>
            <a:pPr marL="0" indent="0">
              <a:buNone/>
            </a:pPr>
            <a:r>
              <a:rPr lang="en-US" dirty="0" smtClean="0"/>
              <a:t>• </a:t>
            </a:r>
            <a:r>
              <a:rPr lang="en-US" dirty="0"/>
              <a:t>A pragmatic set of ethical considerations </a:t>
            </a:r>
            <a:endParaRPr lang="en-US" dirty="0" smtClean="0"/>
          </a:p>
          <a:p>
            <a:pPr marL="0" indent="0">
              <a:buNone/>
            </a:pPr>
            <a:r>
              <a:rPr lang="en-US" dirty="0" smtClean="0"/>
              <a:t>• </a:t>
            </a:r>
            <a:r>
              <a:rPr lang="en-US" dirty="0"/>
              <a:t>A useful overarching guideline </a:t>
            </a:r>
            <a:endParaRPr lang="en-US" dirty="0" smtClean="0"/>
          </a:p>
          <a:p>
            <a:pPr marL="0" indent="0">
              <a:buNone/>
            </a:pPr>
            <a:r>
              <a:rPr lang="en-US" dirty="0" smtClean="0"/>
              <a:t>• </a:t>
            </a:r>
            <a:r>
              <a:rPr lang="en-US" dirty="0"/>
              <a:t>Help develop consistent practice </a:t>
            </a:r>
            <a:endParaRPr lang="en-US" dirty="0" smtClean="0"/>
          </a:p>
          <a:p>
            <a:pPr marL="0" indent="0">
              <a:buNone/>
            </a:pPr>
            <a:r>
              <a:rPr lang="en-US" dirty="0" smtClean="0"/>
              <a:t>• </a:t>
            </a:r>
            <a:r>
              <a:rPr lang="en-US" dirty="0"/>
              <a:t>Not a fixed set of rules </a:t>
            </a:r>
            <a:endParaRPr lang="en-US" dirty="0" smtClean="0"/>
          </a:p>
          <a:p>
            <a:pPr marL="0" indent="0">
              <a:buNone/>
            </a:pPr>
            <a:r>
              <a:rPr lang="en-US" dirty="0" smtClean="0"/>
              <a:t>• </a:t>
            </a:r>
            <a:r>
              <a:rPr lang="en-US" dirty="0"/>
              <a:t>Researchers can depart from – only after deliberation</a:t>
            </a:r>
            <a:endParaRPr lang="en-GB" dirty="0"/>
          </a:p>
        </p:txBody>
      </p:sp>
      <p:sp>
        <p:nvSpPr>
          <p:cNvPr id="5" name="Slide Number Placeholder 4"/>
          <p:cNvSpPr>
            <a:spLocks noGrp="1"/>
          </p:cNvSpPr>
          <p:nvPr>
            <p:ph type="sldNum" sz="quarter" idx="12"/>
          </p:nvPr>
        </p:nvSpPr>
        <p:spPr/>
        <p:txBody>
          <a:bodyPr/>
          <a:lstStyle/>
          <a:p>
            <a:fld id="{422459A5-8857-0A41-8F31-3584217A9641}" type="slidenum">
              <a:rPr lang="en-US" smtClean="0"/>
              <a:pPr/>
              <a:t>6</a:t>
            </a:fld>
            <a:endParaRPr lang="en-US"/>
          </a:p>
        </p:txBody>
      </p:sp>
    </p:spTree>
    <p:extLst>
      <p:ext uri="{BB962C8B-B14F-4D97-AF65-F5344CB8AC3E}">
        <p14:creationId xmlns:p14="http://schemas.microsoft.com/office/powerpoint/2010/main" val="4200852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7</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 y="813256"/>
            <a:ext cx="8820150" cy="5791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0479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8</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683288"/>
            <a:ext cx="8229600" cy="6174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2312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9</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8" y="57150"/>
            <a:ext cx="8772525" cy="674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90692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10</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 y="813256"/>
            <a:ext cx="8896350" cy="5797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2809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11</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813255"/>
            <a:ext cx="8782050" cy="5859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06911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12</a:t>
            </a:fld>
            <a:endParaRPr lang="en-US"/>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1597" y="813256"/>
            <a:ext cx="8571244" cy="54764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5278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13</a:t>
            </a:fld>
            <a:endParaRPr lang="en-US"/>
          </a:p>
        </p:txBody>
      </p:sp>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0870" y="813256"/>
            <a:ext cx="8505929" cy="54764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35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14</a:t>
            </a:fld>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813256"/>
            <a:ext cx="8365253" cy="55430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15638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15</a:t>
            </a:fld>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424" y="920749"/>
            <a:ext cx="8215463" cy="5368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2735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16</a:t>
            </a:fld>
            <a:endParaRPr lang="en-US"/>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837" y="723481"/>
            <a:ext cx="8304962" cy="5677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20815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17</a:t>
            </a:fld>
            <a:endParaRPr lang="en-US"/>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866775"/>
            <a:ext cx="8229599" cy="55086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9348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18</a:t>
            </a:fld>
            <a:endParaRPr lang="en-US"/>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00" y="682625"/>
            <a:ext cx="7823200" cy="5492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3937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19</a:t>
            </a:fld>
            <a:endParaRPr lang="en-US"/>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4075" y="1177925"/>
            <a:ext cx="7435850" cy="450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55560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5" name="Slide Number Placeholder 4"/>
          <p:cNvSpPr>
            <a:spLocks noGrp="1"/>
          </p:cNvSpPr>
          <p:nvPr>
            <p:ph type="sldNum" sz="quarter" idx="12"/>
          </p:nvPr>
        </p:nvSpPr>
        <p:spPr/>
        <p:txBody>
          <a:bodyPr/>
          <a:lstStyle/>
          <a:p>
            <a:fld id="{422459A5-8857-0A41-8F31-3584217A9641}" type="slidenum">
              <a:rPr lang="en-US" smtClean="0"/>
              <a:pPr/>
              <a:t>20</a:t>
            </a:fld>
            <a:endParaRPr lang="en-US"/>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425" y="952500"/>
            <a:ext cx="7677150" cy="495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29888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21</a:t>
            </a:fld>
            <a:endParaRPr lang="en-US"/>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150" y="885825"/>
            <a:ext cx="7759700" cy="5086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47385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22</a:t>
            </a:fld>
            <a:endParaRPr lang="en-US"/>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50" y="727075"/>
            <a:ext cx="7810500" cy="5403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3195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23</a:t>
            </a:fld>
            <a:endParaRPr lang="en-US"/>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00" y="838200"/>
            <a:ext cx="7823200" cy="518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75941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24</a:t>
            </a:fld>
            <a:endParaRPr lang="en-US"/>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525" y="758825"/>
            <a:ext cx="7854950" cy="5340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453068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25</a:t>
            </a:fld>
            <a:endParaRPr lang="en-US"/>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450" y="892175"/>
            <a:ext cx="7785100" cy="5073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739399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Slide Number Placeholder 4"/>
          <p:cNvSpPr>
            <a:spLocks noGrp="1"/>
          </p:cNvSpPr>
          <p:nvPr>
            <p:ph type="sldNum" sz="quarter" idx="12"/>
          </p:nvPr>
        </p:nvSpPr>
        <p:spPr/>
        <p:txBody>
          <a:bodyPr/>
          <a:lstStyle/>
          <a:p>
            <a:fld id="{422459A5-8857-0A41-8F31-3584217A9641}" type="slidenum">
              <a:rPr lang="en-US" smtClean="0"/>
              <a:pPr/>
              <a:t>26</a:t>
            </a:fld>
            <a:endParaRPr lang="en-US"/>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725" y="1308100"/>
            <a:ext cx="7702550" cy="424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2429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US" sz="1600" dirty="0"/>
              <a:t>The Respect Project – www.respectproject.org/ethics </a:t>
            </a:r>
            <a:endParaRPr lang="en-US" sz="1600" dirty="0" smtClean="0"/>
          </a:p>
          <a:p>
            <a:r>
              <a:rPr lang="en-US" sz="1600" dirty="0" smtClean="0"/>
              <a:t>The </a:t>
            </a:r>
            <a:r>
              <a:rPr lang="en-US" sz="1600" dirty="0"/>
              <a:t>Social Research Association – www.the-sra.org.uk </a:t>
            </a:r>
            <a:endParaRPr lang="en-US" sz="1600" dirty="0" smtClean="0"/>
          </a:p>
          <a:p>
            <a:r>
              <a:rPr lang="en-US" sz="1600" dirty="0" smtClean="0"/>
              <a:t>KCL </a:t>
            </a:r>
            <a:r>
              <a:rPr lang="en-US" sz="1600" dirty="0"/>
              <a:t>Research Ethics – www.kcl.ac.uk/innovation/research/support/ethics/i ndex.aspx </a:t>
            </a:r>
            <a:endParaRPr lang="en-US" sz="1600" dirty="0" smtClean="0"/>
          </a:p>
          <a:p>
            <a:r>
              <a:rPr lang="en-US" sz="1600" dirty="0" smtClean="0"/>
              <a:t>Department </a:t>
            </a:r>
            <a:r>
              <a:rPr lang="en-US" sz="1600" dirty="0"/>
              <a:t>of Health Research Governance Framework – </a:t>
            </a:r>
            <a:r>
              <a:rPr lang="en-US" sz="1600" dirty="0" smtClean="0">
                <a:hlinkClick r:id="rId2"/>
              </a:rPr>
              <a:t>www.dh.gov.uk</a:t>
            </a:r>
            <a:endParaRPr lang="en-US" sz="1600" dirty="0" smtClean="0"/>
          </a:p>
          <a:p>
            <a:r>
              <a:rPr lang="en-US" sz="1600" dirty="0"/>
              <a:t>National Research Ethics Service (www.nres.nhs.uk) </a:t>
            </a:r>
            <a:endParaRPr lang="en-US" sz="1600" dirty="0" smtClean="0"/>
          </a:p>
          <a:p>
            <a:r>
              <a:rPr lang="en-US" sz="1600" dirty="0" smtClean="0"/>
              <a:t>Social </a:t>
            </a:r>
            <a:r>
              <a:rPr lang="en-US" sz="1600" dirty="0"/>
              <a:t>Care Research Ethics Committee (www.screc.org.uk) </a:t>
            </a:r>
            <a:endParaRPr lang="en-US" sz="1600" dirty="0" smtClean="0"/>
          </a:p>
          <a:p>
            <a:r>
              <a:rPr lang="en-US" sz="1600" dirty="0" smtClean="0"/>
              <a:t>University </a:t>
            </a:r>
            <a:r>
              <a:rPr lang="en-US" sz="1600" dirty="0"/>
              <a:t>Research Ethics Committees http://www.arec.org.uk/ </a:t>
            </a:r>
            <a:endParaRPr lang="en-US" sz="1600" dirty="0" smtClean="0"/>
          </a:p>
          <a:p>
            <a:r>
              <a:rPr lang="en-US" sz="1600" dirty="0" smtClean="0"/>
              <a:t>National </a:t>
            </a:r>
            <a:r>
              <a:rPr lang="en-US" sz="1600" dirty="0"/>
              <a:t>Offender Management Service (www.justice.gov.uk/publications/researchand-analysis/noms) </a:t>
            </a:r>
            <a:endParaRPr lang="en-GB" sz="1600" dirty="0"/>
          </a:p>
        </p:txBody>
      </p:sp>
      <p:sp>
        <p:nvSpPr>
          <p:cNvPr id="5" name="Slide Number Placeholder 4"/>
          <p:cNvSpPr>
            <a:spLocks noGrp="1"/>
          </p:cNvSpPr>
          <p:nvPr>
            <p:ph type="sldNum" sz="quarter" idx="12"/>
          </p:nvPr>
        </p:nvSpPr>
        <p:spPr/>
        <p:txBody>
          <a:bodyPr/>
          <a:lstStyle/>
          <a:p>
            <a:fld id="{422459A5-8857-0A41-8F31-3584217A9641}" type="slidenum">
              <a:rPr lang="en-US" smtClean="0"/>
              <a:pPr/>
              <a:t>27</a:t>
            </a:fld>
            <a:endParaRPr lang="en-US"/>
          </a:p>
        </p:txBody>
      </p:sp>
    </p:spTree>
    <p:extLst>
      <p:ext uri="{BB962C8B-B14F-4D97-AF65-F5344CB8AC3E}">
        <p14:creationId xmlns:p14="http://schemas.microsoft.com/office/powerpoint/2010/main" val="355659525"/>
      </p:ext>
    </p:extLst>
  </p:cSld>
  <p:clrMapOvr>
    <a:masterClrMapping/>
  </p:clrMapOvr>
</p:sld>
</file>

<file path=ppt/theme/theme1.xml><?xml version="1.0" encoding="utf-8"?>
<a:theme xmlns:a="http://schemas.openxmlformats.org/drawingml/2006/main" name="CreswellQI4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CreswellQI4e</Template>
  <TotalTime>3687</TotalTime>
  <Words>341</Words>
  <Application>Microsoft Office PowerPoint</Application>
  <PresentationFormat>On-screen Show (4:3)</PresentationFormat>
  <Paragraphs>57</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CreswellQI4e</vt:lpstr>
      <vt:lpstr>PowerPoint Presentation</vt:lpstr>
      <vt:lpstr>Ethics and Qualitative Research</vt:lpstr>
      <vt:lpstr>Research Ethics - Principles</vt:lpstr>
      <vt:lpstr>PowerPoint Presentation</vt:lpstr>
      <vt:lpstr>Ethical considerations of qualitative research</vt:lpstr>
      <vt:lpstr>The value of ethics codes and frameworks and guidelines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Auburn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Henry</dc:creator>
  <cp:lastModifiedBy>T</cp:lastModifiedBy>
  <cp:revision>245</cp:revision>
  <dcterms:created xsi:type="dcterms:W3CDTF">2012-02-26T17:42:37Z</dcterms:created>
  <dcterms:modified xsi:type="dcterms:W3CDTF">2019-05-22T05:55:46Z</dcterms:modified>
</cp:coreProperties>
</file>