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4"/>
  </p:notesMasterIdLst>
  <p:sldIdLst>
    <p:sldId id="268" r:id="rId2"/>
    <p:sldId id="256" r:id="rId3"/>
    <p:sldId id="266" r:id="rId4"/>
    <p:sldId id="258" r:id="rId5"/>
    <p:sldId id="259" r:id="rId6"/>
    <p:sldId id="260" r:id="rId7"/>
    <p:sldId id="261" r:id="rId8"/>
    <p:sldId id="263" r:id="rId9"/>
    <p:sldId id="264" r:id="rId10"/>
    <p:sldId id="265" r:id="rId11"/>
    <p:sldId id="262" r:id="rId12"/>
    <p:sldId id="267" r:id="rId13"/>
  </p:sldIdLst>
  <p:sldSz cx="9144000" cy="5143500" type="screen16x9"/>
  <p:notesSz cx="6858000" cy="9144000"/>
  <p:embeddedFontLst>
    <p:embeddedFont>
      <p:font typeface="Algerian" panose="04020705040A02060702" pitchFamily="82" charset="0"/>
      <p:regular r:id="rId15"/>
    </p:embeddedFont>
    <p:embeddedFont>
      <p:font typeface="Lato" panose="020F0502020204030203" pitchFamily="34" charset="0"/>
      <p:regular r:id="rId16"/>
      <p:bold r:id="rId17"/>
      <p:italic r:id="rId18"/>
      <p:boldItalic r:id="rId19"/>
    </p:embeddedFont>
    <p:embeddedFont>
      <p:font typeface="Raleway" panose="020B0604020202020204" pitchFamily="2" charset="0"/>
      <p:regular r:id="rId20"/>
      <p:bold r:id="rId21"/>
      <p:italic r:id="rId22"/>
      <p:boldItalic r:id="rId2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3268" autoAdjust="0"/>
  </p:normalViewPr>
  <p:slideViewPr>
    <p:cSldViewPr snapToGrid="0">
      <p:cViewPr varScale="1">
        <p:scale>
          <a:sx n="86" d="100"/>
          <a:sy n="86" d="100"/>
        </p:scale>
        <p:origin x="77" y="139"/>
      </p:cViewPr>
      <p:guideLst>
        <p:guide orient="horz" pos="162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761283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g1ee9d44de03_0_9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 name="Google Shape;97;g1ee9d44de03_0_9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Introduction</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Hilton Worldwide Hotel is the most popular multinational recognised preeminent hospitality organisation. The organisation has created about 2,200 resorts, hotels and franchises. The Hilton worldwide industry was founded by Conrad Hilton, the organisation operated in the year 1919 of 31 May 103 years. According to the 2021 estimate the number of employees was 142,000 </a:t>
            </a:r>
            <a:r>
              <a:rPr lang="en" sz="1200">
                <a:solidFill>
                  <a:schemeClr val="dk1"/>
                </a:solidFill>
                <a:highlight>
                  <a:srgbClr val="FFFFFF"/>
                </a:highlight>
                <a:latin typeface="Times New Roman"/>
                <a:ea typeface="Times New Roman"/>
                <a:cs typeface="Times New Roman"/>
                <a:sym typeface="Times New Roman"/>
              </a:rPr>
              <a:t>(Bhanji, 2022)</a:t>
            </a:r>
            <a:r>
              <a:rPr lang="en" sz="1200">
                <a:solidFill>
                  <a:schemeClr val="dk1"/>
                </a:solidFill>
                <a:latin typeface="Times New Roman"/>
                <a:ea typeface="Times New Roman"/>
                <a:cs typeface="Times New Roman"/>
                <a:sym typeface="Times New Roman"/>
              </a:rPr>
              <a:t>. The presentation will cover the features of the hospitality sector and will focus on the main consumers of the Hilton Worldwide hotel brand. Further, the presentation will cover the role, nature and scope of the facilities and guest service offered by the hotel brand. Further, it will cover the function and role of guest service. The study will present the importance of hotel brands and hospitality and will additionally cover the expectation of guests of the Hilton Worldwide hotel brand.</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g1ee9d44de03_0_9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 name="Google Shape;104;g1ee9d44de03_0_9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Hilton Worldwide is a public sector hospitality organisation which according to the estimate of 2020 has operated in about 6,478. The CEO of the organisation is Christopher J. Nassetta and the Chairman of the organisation is Jonathan D. Gray </a:t>
            </a:r>
            <a:r>
              <a:rPr lang="en" sz="1200">
                <a:solidFill>
                  <a:schemeClr val="dk1"/>
                </a:solidFill>
                <a:highlight>
                  <a:srgbClr val="FFFFFF"/>
                </a:highlight>
                <a:latin typeface="Times New Roman"/>
                <a:ea typeface="Times New Roman"/>
                <a:cs typeface="Times New Roman"/>
                <a:sym typeface="Times New Roman"/>
              </a:rPr>
              <a:t>(Demir </a:t>
            </a:r>
            <a:r>
              <a:rPr lang="en" sz="1200" i="1">
                <a:solidFill>
                  <a:schemeClr val="dk1"/>
                </a:solidFill>
                <a:highlight>
                  <a:srgbClr val="FFFFFF"/>
                </a:highlight>
                <a:latin typeface="Times New Roman"/>
                <a:ea typeface="Times New Roman"/>
                <a:cs typeface="Times New Roman"/>
                <a:sym typeface="Times New Roman"/>
              </a:rPr>
              <a:t>et al</a:t>
            </a:r>
            <a:r>
              <a:rPr lang="en" sz="1200">
                <a:solidFill>
                  <a:schemeClr val="dk1"/>
                </a:solidFill>
                <a:highlight>
                  <a:srgbClr val="FFFFFF"/>
                </a:highlight>
                <a:latin typeface="Times New Roman"/>
                <a:ea typeface="Times New Roman"/>
                <a:cs typeface="Times New Roman"/>
                <a:sym typeface="Times New Roman"/>
              </a:rPr>
              <a:t>., 2021)</a:t>
            </a:r>
            <a:r>
              <a:rPr lang="en" sz="1200">
                <a:solidFill>
                  <a:schemeClr val="dk1"/>
                </a:solidFill>
                <a:latin typeface="Times New Roman"/>
                <a:ea typeface="Times New Roman"/>
                <a:cs typeface="Times New Roman"/>
                <a:sym typeface="Times New Roman"/>
              </a:rPr>
              <a:t>. The Hotel Brand Hotel Worldwide is headquartered in the United States at Tysons Corner, Virginia. According to the estimate of 2020, the portfolio covers properties over 6215 and has been operated in countries over 118 nations including territories </a:t>
            </a:r>
            <a:r>
              <a:rPr lang="en" sz="1200">
                <a:solidFill>
                  <a:schemeClr val="dk1"/>
                </a:solidFill>
                <a:highlight>
                  <a:srgbClr val="FFFFFF"/>
                </a:highlight>
                <a:latin typeface="Times New Roman"/>
                <a:ea typeface="Times New Roman"/>
                <a:cs typeface="Times New Roman"/>
                <a:sym typeface="Times New Roman"/>
              </a:rPr>
              <a:t> (Matteucci, 2020)</a:t>
            </a:r>
            <a:r>
              <a:rPr lang="en" sz="1200">
                <a:solidFill>
                  <a:schemeClr val="dk1"/>
                </a:solidFill>
                <a:latin typeface="Times New Roman"/>
                <a:ea typeface="Times New Roman"/>
                <a:cs typeface="Times New Roman"/>
                <a:sym typeface="Times New Roman"/>
              </a:rPr>
              <a:t>.  According to the estimate for 2021, the annual revenue of the Hotel Worldwide brand was 5.78 billion dollars and the net income was 410 million dollars. The Hilton brand aims to build its best brand image and aims to be the best-known hospitality organisation worldwide. In  its 100-year history, the Hilton Worldwide hotel brand has welcomed over 3 billion guests. In the year 2019, the hotel brand earned the top batch for the world’s best workplace list, later it was known as a Global industry leader. According to the estimate of 2021, the total assets of the organisation is 15.44 billion dollars.  The aim of the Hilton Worldwide hotel brand is to offer the best service to the customers with an excellent flow of enjoyable flow of experiences </a:t>
            </a:r>
            <a:r>
              <a:rPr lang="en" sz="1200">
                <a:solidFill>
                  <a:schemeClr val="dk1"/>
                </a:solidFill>
                <a:highlight>
                  <a:srgbClr val="FFFFFF"/>
                </a:highlight>
                <a:latin typeface="Times New Roman"/>
                <a:ea typeface="Times New Roman"/>
                <a:cs typeface="Times New Roman"/>
                <a:sym typeface="Times New Roman"/>
              </a:rPr>
              <a:t> (Ertuna </a:t>
            </a:r>
            <a:r>
              <a:rPr lang="en" sz="1200" i="1">
                <a:solidFill>
                  <a:schemeClr val="dk1"/>
                </a:solidFill>
                <a:highlight>
                  <a:srgbClr val="FFFFFF"/>
                </a:highlight>
                <a:latin typeface="Times New Roman"/>
                <a:ea typeface="Times New Roman"/>
                <a:cs typeface="Times New Roman"/>
                <a:sym typeface="Times New Roman"/>
              </a:rPr>
              <a:t>et al</a:t>
            </a:r>
            <a:r>
              <a:rPr lang="en" sz="1200">
                <a:solidFill>
                  <a:schemeClr val="dk1"/>
                </a:solidFill>
                <a:highlight>
                  <a:srgbClr val="FFFFFF"/>
                </a:highlight>
                <a:latin typeface="Times New Roman"/>
                <a:ea typeface="Times New Roman"/>
                <a:cs typeface="Times New Roman"/>
                <a:sym typeface="Times New Roman"/>
              </a:rPr>
              <a:t>., 2022)</a:t>
            </a:r>
            <a:r>
              <a:rPr lang="en" sz="1200">
                <a:solidFill>
                  <a:schemeClr val="dk1"/>
                </a:solidFill>
                <a:latin typeface="Times New Roman"/>
                <a:ea typeface="Times New Roman"/>
                <a:cs typeface="Times New Roman"/>
                <a:sym typeface="Times New Roman"/>
              </a:rPr>
              <a:t>. The hospitality provides the best guest service from good food, and beverages to good nights, luxurious spas and lodging facilities.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g1ee9d44de03_0_9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2" name="Google Shape;112;g1ee9d44de03_0_9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Hilton Worldwide hotel brand welcomes all guests as families, travellers, special, and businesses, special and luxury. The marketing target segment of Hilton Worldwide is targeted for retirees, solo travellers, adventurers, vacationers, couples, backpackers and free independent travellers. The market segment of the Holton Worldwide hospitality industry includes Food and beverages, lodging, travel and tourism and recreation. Hilton worldwide usually targets provides premium service with this 5-star assistance thus the hotel brand targets premium customers across the world.</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 Hilton Worldwide retains multi-segment targeting and positioning which has more than one customer segment </a:t>
            </a:r>
            <a:r>
              <a:rPr lang="en" sz="1200">
                <a:solidFill>
                  <a:schemeClr val="dk1"/>
                </a:solidFill>
                <a:highlight>
                  <a:srgbClr val="FFFFFF"/>
                </a:highlight>
                <a:latin typeface="Times New Roman"/>
                <a:ea typeface="Times New Roman"/>
                <a:cs typeface="Times New Roman"/>
                <a:sym typeface="Times New Roman"/>
              </a:rPr>
              <a:t>(Chan and Tung, 2019)</a:t>
            </a:r>
            <a:r>
              <a:rPr lang="en" sz="1200">
                <a:solidFill>
                  <a:schemeClr val="dk1"/>
                </a:solidFill>
                <a:latin typeface="Times New Roman"/>
                <a:ea typeface="Times New Roman"/>
                <a:cs typeface="Times New Roman"/>
                <a:sym typeface="Times New Roman"/>
              </a:rPr>
              <a:t>. The geographical segmentation, it focuses on international and national levels. As per demographic segmentation, Hilton worldwide targets senior and middle-aged upper social class professionals. As its premium service is high it highly focuses to give the best service and products at premium prices to individuals with luxury lifestyles. Thus its subgroups of customers also retain customers such as tour groups, individual tourists, small event and conference groups and tour groups. As per the psychographic segmentation, it involves a community with high achievement and status who is ambitious to pay the premium price of the Hilton worldwide hospitality industry. The Hilton Worldwide hotel industry provides premium offerings, wellness, excellent event and meetings, signature beverage and the best food experience which attract a wide range of audiences all across the world.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g1ee9d44de03_0_9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0" name="Google Shape;120;g1ee9d44de03_0_9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b="1" dirty="0">
                <a:solidFill>
                  <a:schemeClr val="dk1"/>
                </a:solidFill>
                <a:latin typeface="Times New Roman"/>
                <a:ea typeface="Times New Roman"/>
                <a:cs typeface="Times New Roman"/>
                <a:sym typeface="Times New Roman"/>
              </a:rPr>
              <a:t>“Outline the nature, scope and role of the guest services and facilities that are provided to</a:t>
            </a:r>
            <a:endParaRPr sz="1200" b="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b="1" dirty="0">
                <a:solidFill>
                  <a:schemeClr val="dk1"/>
                </a:solidFill>
                <a:latin typeface="Times New Roman"/>
                <a:ea typeface="Times New Roman"/>
                <a:cs typeface="Times New Roman"/>
                <a:sym typeface="Times New Roman"/>
              </a:rPr>
              <a:t>these guests by the hotel brand” </a:t>
            </a:r>
            <a:endParaRPr sz="1200" b="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Guest service is the vital aspect of the hospitality sector and lack of the proper guest services impacts the performance of the company. It helps in the overall development and growth of business activities. Effective customer service is the only main factor for the growth and development of the hospitality sector. Two basic  services offered by the hotels are “rooms and boards”(</a:t>
            </a:r>
            <a:r>
              <a:rPr lang="en" sz="1200" dirty="0">
                <a:solidFill>
                  <a:srgbClr val="222222"/>
                </a:solidFill>
                <a:highlight>
                  <a:srgbClr val="FFFFFF"/>
                </a:highlight>
                <a:latin typeface="Times New Roman"/>
                <a:ea typeface="Times New Roman"/>
                <a:cs typeface="Times New Roman"/>
                <a:sym typeface="Times New Roman"/>
              </a:rPr>
              <a:t>Ul Hameed </a:t>
            </a:r>
            <a:r>
              <a:rPr lang="en" sz="1200" i="1" dirty="0">
                <a:solidFill>
                  <a:srgbClr val="222222"/>
                </a:solidFill>
                <a:highlight>
                  <a:srgbClr val="FFFFFF"/>
                </a:highlight>
                <a:latin typeface="Times New Roman"/>
                <a:ea typeface="Times New Roman"/>
                <a:cs typeface="Times New Roman"/>
                <a:sym typeface="Times New Roman"/>
              </a:rPr>
              <a:t>et al</a:t>
            </a:r>
            <a:r>
              <a:rPr lang="en" sz="1200" dirty="0">
                <a:solidFill>
                  <a:srgbClr val="222222"/>
                </a:solidFill>
                <a:highlight>
                  <a:srgbClr val="FFFFFF"/>
                </a:highlight>
                <a:latin typeface="Times New Roman"/>
                <a:ea typeface="Times New Roman"/>
                <a:cs typeface="Times New Roman"/>
                <a:sym typeface="Times New Roman"/>
              </a:rPr>
              <a:t>., 2022</a:t>
            </a:r>
            <a:r>
              <a:rPr lang="en" sz="1200" dirty="0">
                <a:solidFill>
                  <a:schemeClr val="dk1"/>
                </a:solidFill>
                <a:latin typeface="Times New Roman"/>
                <a:ea typeface="Times New Roman"/>
                <a:cs typeface="Times New Roman"/>
                <a:sym typeface="Times New Roman"/>
              </a:rPr>
              <a:t>). Accommodation is the chief service of the enterprises which belong to the hospitality sectors and it is the most significant aspect of the hospitality sectors. In a highly competitive industry like tourism, the guest service quality is essential. Due to the abundance of options, providing exceptional customer service might be the tipping factor that results in devoted customers who return because of the flawless, quality services of hotels. .Providing exceptional customer service involves ongoing effort and dedication from the organisation's employees (</a:t>
            </a:r>
            <a:r>
              <a:rPr lang="en" sz="1200" dirty="0">
                <a:solidFill>
                  <a:srgbClr val="222222"/>
                </a:solidFill>
                <a:highlight>
                  <a:srgbClr val="FFFFFF"/>
                </a:highlight>
                <a:latin typeface="Times New Roman"/>
                <a:ea typeface="Times New Roman"/>
                <a:cs typeface="Times New Roman"/>
                <a:sym typeface="Times New Roman"/>
              </a:rPr>
              <a:t>Ntounis </a:t>
            </a:r>
            <a:r>
              <a:rPr lang="en" sz="1200" i="1" dirty="0">
                <a:solidFill>
                  <a:srgbClr val="222222"/>
                </a:solidFill>
                <a:highlight>
                  <a:srgbClr val="FFFFFF"/>
                </a:highlight>
                <a:latin typeface="Times New Roman"/>
                <a:ea typeface="Times New Roman"/>
                <a:cs typeface="Times New Roman"/>
                <a:sym typeface="Times New Roman"/>
              </a:rPr>
              <a:t>et al</a:t>
            </a:r>
            <a:r>
              <a:rPr lang="en" sz="1200" dirty="0">
                <a:solidFill>
                  <a:srgbClr val="222222"/>
                </a:solidFill>
                <a:highlight>
                  <a:srgbClr val="FFFFFF"/>
                </a:highlight>
                <a:latin typeface="Times New Roman"/>
                <a:ea typeface="Times New Roman"/>
                <a:cs typeface="Times New Roman"/>
                <a:sym typeface="Times New Roman"/>
              </a:rPr>
              <a:t>., 2022</a:t>
            </a:r>
            <a:r>
              <a:rPr lang="en" sz="1200" dirty="0">
                <a:solidFill>
                  <a:schemeClr val="dk1"/>
                </a:solidFill>
                <a:latin typeface="Times New Roman"/>
                <a:ea typeface="Times New Roman"/>
                <a:cs typeface="Times New Roman"/>
                <a:sym typeface="Times New Roman"/>
              </a:rPr>
              <a:t>). They must be engaged, accessible, and, most importantly, respectful towards guests. Quality customer service is a significant part of the hospitality sector. Effective customer service will improve the relationship among guests. The satisfied customers will come back to  the hotels and they will increase the brand image of the hotels. Hence the effective customers service is the significant parts of the hospitality industry and it help to increase the brand image and reputation of hotels. </a:t>
            </a:r>
            <a:endParaRPr sz="1200" b="1" dirty="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g1ee9d44de03_0_9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3" name="Google Shape;133;g1ee9d44de03_0_9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Guest service is defined as the advice and assistance offered by the hotel brand to the consumers that have a reservation to the hotel service or interested in the brand products or wants to make a reservation for staying </a:t>
            </a:r>
            <a:r>
              <a:rPr lang="en" sz="1200" dirty="0">
                <a:solidFill>
                  <a:schemeClr val="dk1"/>
                </a:solidFill>
                <a:highlight>
                  <a:srgbClr val="FFFFFF"/>
                </a:highlight>
                <a:latin typeface="Times New Roman"/>
                <a:ea typeface="Times New Roman"/>
                <a:cs typeface="Times New Roman"/>
                <a:sym typeface="Times New Roman"/>
              </a:rPr>
              <a:t>(Bhanji, 2022)</a:t>
            </a:r>
            <a:r>
              <a:rPr lang="en" sz="1200" dirty="0">
                <a:solidFill>
                  <a:schemeClr val="dk1"/>
                </a:solidFill>
                <a:latin typeface="Times New Roman"/>
                <a:ea typeface="Times New Roman"/>
                <a:cs typeface="Times New Roman"/>
                <a:sym typeface="Times New Roman"/>
              </a:rPr>
              <a:t>. Guest service is responsible for responding to the issues of the guest's needs and requirements.</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The function of guest service is to provide assistance and to fulfil all the requests and requirements of all the guests. The role of guest facilities and service is to conduct an attentive and friendly response to the guest and handle the guest with confidence </a:t>
            </a:r>
            <a:r>
              <a:rPr lang="en" sz="1200" dirty="0">
                <a:solidFill>
                  <a:schemeClr val="dk1"/>
                </a:solidFill>
                <a:highlight>
                  <a:srgbClr val="FFFFFF"/>
                </a:highlight>
                <a:latin typeface="Times New Roman"/>
                <a:ea typeface="Times New Roman"/>
                <a:cs typeface="Times New Roman"/>
                <a:sym typeface="Times New Roman"/>
              </a:rPr>
              <a:t> (Ertuna </a:t>
            </a:r>
            <a:r>
              <a:rPr lang="en" sz="1200" i="1" dirty="0">
                <a:solidFill>
                  <a:schemeClr val="dk1"/>
                </a:solidFill>
                <a:highlight>
                  <a:srgbClr val="FFFFFF"/>
                </a:highlight>
                <a:latin typeface="Times New Roman"/>
                <a:ea typeface="Times New Roman"/>
                <a:cs typeface="Times New Roman"/>
                <a:sym typeface="Times New Roman"/>
              </a:rPr>
              <a:t>et al</a:t>
            </a:r>
            <a:r>
              <a:rPr lang="en" sz="1200" dirty="0">
                <a:solidFill>
                  <a:schemeClr val="dk1"/>
                </a:solidFill>
                <a:highlight>
                  <a:srgbClr val="FFFFFF"/>
                </a:highlight>
                <a:latin typeface="Times New Roman"/>
                <a:ea typeface="Times New Roman"/>
                <a:cs typeface="Times New Roman"/>
                <a:sym typeface="Times New Roman"/>
              </a:rPr>
              <a:t>., 2022)</a:t>
            </a:r>
            <a:r>
              <a:rPr lang="en" sz="1200" dirty="0">
                <a:solidFill>
                  <a:schemeClr val="dk1"/>
                </a:solidFill>
                <a:latin typeface="Times New Roman"/>
                <a:ea typeface="Times New Roman"/>
                <a:cs typeface="Times New Roman"/>
                <a:sym typeface="Times New Roman"/>
              </a:rPr>
              <a:t>. The requirement of customer service is to assist guests with their queries and issues, provide  information to customers associated with the service and product facilities, process and take orders, answer customer complaints and resolve their issues. The guest service is responsible to understand the troubleshooting issues with effective solutions. The Hilton Worldwide hospitality organisation aims at obtaining the short-term goals of customers. The organisation assures that customer support and issues do not influence the long-term goals of the organisation and do not affect the annual  revenue of the Hilton WorldWide organisation </a:t>
            </a:r>
            <a:r>
              <a:rPr lang="en" sz="1200" dirty="0">
                <a:solidFill>
                  <a:schemeClr val="dk1"/>
                </a:solidFill>
                <a:highlight>
                  <a:srgbClr val="FFFFFF"/>
                </a:highlight>
                <a:latin typeface="Times New Roman"/>
                <a:ea typeface="Times New Roman"/>
                <a:cs typeface="Times New Roman"/>
                <a:sym typeface="Times New Roman"/>
              </a:rPr>
              <a:t>(Fan </a:t>
            </a:r>
            <a:r>
              <a:rPr lang="en" sz="1200" i="1" dirty="0">
                <a:solidFill>
                  <a:schemeClr val="dk1"/>
                </a:solidFill>
                <a:highlight>
                  <a:srgbClr val="FFFFFF"/>
                </a:highlight>
                <a:latin typeface="Times New Roman"/>
                <a:ea typeface="Times New Roman"/>
                <a:cs typeface="Times New Roman"/>
                <a:sym typeface="Times New Roman"/>
              </a:rPr>
              <a:t>et al</a:t>
            </a:r>
            <a:r>
              <a:rPr lang="en" sz="1200" dirty="0">
                <a:solidFill>
                  <a:schemeClr val="dk1"/>
                </a:solidFill>
                <a:highlight>
                  <a:srgbClr val="FFFFFF"/>
                </a:highlight>
                <a:latin typeface="Times New Roman"/>
                <a:ea typeface="Times New Roman"/>
                <a:cs typeface="Times New Roman"/>
                <a:sym typeface="Times New Roman"/>
              </a:rPr>
              <a:t>., 2020)</a:t>
            </a:r>
            <a:r>
              <a:rPr lang="en" sz="1200" dirty="0">
                <a:solidFill>
                  <a:schemeClr val="dk1"/>
                </a:solidFill>
                <a:latin typeface="Times New Roman"/>
                <a:ea typeface="Times New Roman"/>
                <a:cs typeface="Times New Roman"/>
                <a:sym typeface="Times New Roman"/>
              </a:rPr>
              <a:t>. Guest service of the Hilton Worldwide is also responsible for providing excellent breakfast, best meals, buffet lunch and premium dinner. Guest service is an essential part of the hospitality industry as it shapes the service of the hotel and helps the leaders and employees to meet the expectation of the guest and ensures to provide the quality service to every function and operation of the plan and its consumers.</a:t>
            </a:r>
            <a:endParaRPr sz="12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g1ee9d44de03_0_9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0" name="Google Shape;140;g1ee9d44de03_0_9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b="1" dirty="0">
                <a:solidFill>
                  <a:schemeClr val="dk1"/>
                </a:solidFill>
                <a:latin typeface="Times New Roman"/>
                <a:ea typeface="Times New Roman"/>
                <a:cs typeface="Times New Roman"/>
                <a:sym typeface="Times New Roman"/>
              </a:rPr>
              <a:t>“Discuss the importance of hospitality and how hotels meet/exceed guest expectations</a:t>
            </a:r>
            <a:endParaRPr sz="1200" b="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b="1" dirty="0">
                <a:solidFill>
                  <a:schemeClr val="dk1"/>
                </a:solidFill>
                <a:latin typeface="Times New Roman"/>
                <a:ea typeface="Times New Roman"/>
                <a:cs typeface="Times New Roman"/>
                <a:sym typeface="Times New Roman"/>
              </a:rPr>
              <a:t>Hilton Worldwide”</a:t>
            </a:r>
            <a:endParaRPr sz="1200" b="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Hospitality sectors  are a vital element in the development of any nation. Tourism and the hotel business have always been closely related, and today there are many hotels available, adding more value and options for visitors to pick from within the region. They offer a wide range of employment and economic upliftment platforms to diverse  nations and it accounts for 10% of the world GDP (</a:t>
            </a:r>
            <a:r>
              <a:rPr lang="en" sz="1200" dirty="0">
                <a:solidFill>
                  <a:srgbClr val="222222"/>
                </a:solidFill>
                <a:highlight>
                  <a:srgbClr val="FFFFFF"/>
                </a:highlight>
                <a:latin typeface="Times New Roman"/>
                <a:ea typeface="Times New Roman"/>
                <a:cs typeface="Times New Roman"/>
                <a:sym typeface="Times New Roman"/>
              </a:rPr>
              <a:t>Abir and Khan, 2022</a:t>
            </a:r>
            <a:r>
              <a:rPr lang="en" sz="1200" dirty="0">
                <a:solidFill>
                  <a:schemeClr val="dk1"/>
                </a:solidFill>
                <a:latin typeface="Times New Roman"/>
                <a:ea typeface="Times New Roman"/>
                <a:cs typeface="Times New Roman"/>
                <a:sym typeface="Times New Roman"/>
              </a:rPr>
              <a:t>). Likewise, the guest that visits the hotels visits the other business and helps in the growth of the business  of the diverse sectors such as the retailers, groceries and so on. Along with the growth and development of hotels the business of the other industries grows side by side through the help of hospitality sectors. Moreover it helps to improve the business of the other industries and Smes. Effective customer service is the significant part of the hospitality sector and through catering the needs and demands of customers the hotels increase their business (</a:t>
            </a:r>
            <a:r>
              <a:rPr lang="en" sz="1200" dirty="0">
                <a:solidFill>
                  <a:srgbClr val="222222"/>
                </a:solidFill>
                <a:highlight>
                  <a:srgbClr val="FFFFFF"/>
                </a:highlight>
                <a:latin typeface="Times New Roman"/>
                <a:ea typeface="Times New Roman"/>
                <a:cs typeface="Times New Roman"/>
                <a:sym typeface="Times New Roman"/>
              </a:rPr>
              <a:t>Dopson </a:t>
            </a:r>
            <a:r>
              <a:rPr lang="en" sz="1200" i="1" dirty="0">
                <a:solidFill>
                  <a:srgbClr val="222222"/>
                </a:solidFill>
                <a:highlight>
                  <a:srgbClr val="FFFFFF"/>
                </a:highlight>
                <a:latin typeface="Times New Roman"/>
                <a:ea typeface="Times New Roman"/>
                <a:cs typeface="Times New Roman"/>
                <a:sym typeface="Times New Roman"/>
              </a:rPr>
              <a:t>et al</a:t>
            </a:r>
            <a:r>
              <a:rPr lang="en" sz="1200" dirty="0">
                <a:solidFill>
                  <a:srgbClr val="222222"/>
                </a:solidFill>
                <a:highlight>
                  <a:srgbClr val="FFFFFF"/>
                </a:highlight>
                <a:latin typeface="Times New Roman"/>
                <a:ea typeface="Times New Roman"/>
                <a:cs typeface="Times New Roman"/>
                <a:sym typeface="Times New Roman"/>
              </a:rPr>
              <a:t>., 2022</a:t>
            </a:r>
            <a:r>
              <a:rPr lang="en" sz="1200" dirty="0">
                <a:solidFill>
                  <a:schemeClr val="dk1"/>
                </a:solidFill>
                <a:latin typeface="Times New Roman"/>
                <a:ea typeface="Times New Roman"/>
                <a:cs typeface="Times New Roman"/>
                <a:sym typeface="Times New Roman"/>
              </a:rPr>
              <a:t>). Effective customer service is a vital  part of the hospitality sector. Effective customer service will improve the relationship among guests. The satisfied customers will come back to  the hotels and they will increase the brand image of the hotels. Hence effective customer service is the significant part of the hospitality industry and it helps to increase the productivity and the performance of the company. </a:t>
            </a:r>
            <a:endParaRPr sz="12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g1ee9d44de03_0_9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7" name="Google Shape;147;g1ee9d44de03_0_9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Hilton Worldwide hospitality sector has operated in more than 478 locations all across the world which is popular for its premium service, excellent food and beverages. The presentation has presented the internal features of the hotel brand. It begins with the brief introduction on the Hilton WorldWide and also monitors and presents the main consumers. The study shows the target segmentation by focusing on the demographic, geographic and  psychographic segmentation. The presentation also focuses on the importance of hospitality sectors, function of guest service and nature and scopes of the guest service.</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g1ee9d44de03_0_96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 name="Google Shape;127;g1ee9d44de03_0_9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lt2"/>
        </a:solidFill>
        <a:effectLst/>
      </p:bgPr>
    </p:bg>
    <p:spTree>
      <p:nvGrpSpPr>
        <p:cNvPr id="1" name="Shape 9"/>
        <p:cNvGrpSpPr/>
        <p:nvPr/>
      </p:nvGrpSpPr>
      <p:grpSpPr>
        <a:xfrm>
          <a:off x="0" y="0"/>
          <a:ext cx="0" cy="0"/>
          <a:chOff x="0" y="0"/>
          <a:chExt cx="0" cy="0"/>
        </a:xfrm>
      </p:grpSpPr>
      <p:sp>
        <p:nvSpPr>
          <p:cNvPr id="10" name="Google Shape;10;p2"/>
          <p:cNvSpPr/>
          <p:nvPr/>
        </p:nvSpPr>
        <p:spPr>
          <a:xfrm>
            <a:off x="0" y="0"/>
            <a:ext cx="9144000" cy="4878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 name="Google Shape;11;p2"/>
          <p:cNvGrpSpPr/>
          <p:nvPr/>
        </p:nvGrpSpPr>
        <p:grpSpPr>
          <a:xfrm>
            <a:off x="830392" y="1191256"/>
            <a:ext cx="745763" cy="45826"/>
            <a:chOff x="4580561" y="2589004"/>
            <a:chExt cx="1064464" cy="25200"/>
          </a:xfrm>
        </p:grpSpPr>
        <p:sp>
          <p:nvSpPr>
            <p:cNvPr id="12" name="Google Shape;12;p2"/>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 name="Google Shape;14;p2"/>
          <p:cNvSpPr txBox="1">
            <a:spLocks noGrp="1"/>
          </p:cNvSpPr>
          <p:nvPr>
            <p:ph type="ctrTitle"/>
          </p:nvPr>
        </p:nvSpPr>
        <p:spPr>
          <a:xfrm>
            <a:off x="729450" y="1322450"/>
            <a:ext cx="7688100" cy="1664700"/>
          </a:xfrm>
          <a:prstGeom prst="rect">
            <a:avLst/>
          </a:prstGeom>
        </p:spPr>
        <p:txBody>
          <a:bodyPr spcFirstLastPara="1" wrap="square" lIns="91425" tIns="91425" rIns="91425" bIns="91425" anchor="t" anchorCtr="0">
            <a:normAutofit/>
          </a:bodyPr>
          <a:lstStyle>
            <a:lvl1pPr lvl="0">
              <a:spcBef>
                <a:spcPts val="0"/>
              </a:spcBef>
              <a:spcAft>
                <a:spcPts val="0"/>
              </a:spcAft>
              <a:buSzPts val="4200"/>
              <a:buNone/>
              <a:defRPr sz="4200"/>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a:endParaRPr/>
          </a:p>
        </p:txBody>
      </p:sp>
      <p:sp>
        <p:nvSpPr>
          <p:cNvPr id="15" name="Google Shape;15;p2"/>
          <p:cNvSpPr txBox="1">
            <a:spLocks noGrp="1"/>
          </p:cNvSpPr>
          <p:nvPr>
            <p:ph type="subTitle" idx="1"/>
          </p:nvPr>
        </p:nvSpPr>
        <p:spPr>
          <a:xfrm>
            <a:off x="729627" y="3172900"/>
            <a:ext cx="7688100" cy="5412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a:endParaRPr/>
          </a:p>
        </p:txBody>
      </p:sp>
      <p:sp>
        <p:nvSpPr>
          <p:cNvPr id="16" name="Google Shape;16;p2"/>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7"/>
        <p:cNvGrpSpPr/>
        <p:nvPr/>
      </p:nvGrpSpPr>
      <p:grpSpPr>
        <a:xfrm>
          <a:off x="0" y="0"/>
          <a:ext cx="0" cy="0"/>
          <a:chOff x="0" y="0"/>
          <a:chExt cx="0" cy="0"/>
        </a:xfrm>
      </p:grpSpPr>
      <p:grpSp>
        <p:nvGrpSpPr>
          <p:cNvPr id="18" name="Google Shape;18;p3"/>
          <p:cNvGrpSpPr/>
          <p:nvPr/>
        </p:nvGrpSpPr>
        <p:grpSpPr>
          <a:xfrm>
            <a:off x="830392" y="1191256"/>
            <a:ext cx="745763" cy="45826"/>
            <a:chOff x="4580561" y="2589004"/>
            <a:chExt cx="1064464" cy="25200"/>
          </a:xfrm>
        </p:grpSpPr>
        <p:sp>
          <p:nvSpPr>
            <p:cNvPr id="19" name="Google Shape;19;p3"/>
            <p:cNvSpPr/>
            <p:nvPr/>
          </p:nvSpPr>
          <p:spPr>
            <a:xfrm rot="-5400000">
              <a:off x="5366325" y="2335504"/>
              <a:ext cx="25200" cy="532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3"/>
            <p:cNvSpPr/>
            <p:nvPr/>
          </p:nvSpPr>
          <p:spPr>
            <a:xfrm rot="-5400000">
              <a:off x="4836311" y="2333254"/>
              <a:ext cx="25200" cy="5367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 name="Google Shape;21;p3"/>
          <p:cNvSpPr txBox="1">
            <a:spLocks noGrp="1"/>
          </p:cNvSpPr>
          <p:nvPr>
            <p:ph type="title"/>
          </p:nvPr>
        </p:nvSpPr>
        <p:spPr>
          <a:xfrm>
            <a:off x="729450" y="1322450"/>
            <a:ext cx="7688400" cy="15186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22" name="Google Shape;22;p3"/>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3"/>
        <p:cNvGrpSpPr/>
        <p:nvPr/>
      </p:nvGrpSpPr>
      <p:grpSpPr>
        <a:xfrm>
          <a:off x="0" y="0"/>
          <a:ext cx="0" cy="0"/>
          <a:chOff x="0" y="0"/>
          <a:chExt cx="0" cy="0"/>
        </a:xfrm>
      </p:grpSpPr>
      <p:sp>
        <p:nvSpPr>
          <p:cNvPr id="24" name="Google Shape;24;p4"/>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 name="Google Shape;25;p4"/>
          <p:cNvGrpSpPr/>
          <p:nvPr/>
        </p:nvGrpSpPr>
        <p:grpSpPr>
          <a:xfrm>
            <a:off x="830392" y="1191256"/>
            <a:ext cx="745763" cy="45826"/>
            <a:chOff x="4580561" y="2589004"/>
            <a:chExt cx="1064464" cy="25200"/>
          </a:xfrm>
        </p:grpSpPr>
        <p:sp>
          <p:nvSpPr>
            <p:cNvPr id="26" name="Google Shape;26;p4"/>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4"/>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8" name="Google Shape;28;p4"/>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a:endParaRPr/>
          </a:p>
        </p:txBody>
      </p:sp>
      <p:sp>
        <p:nvSpPr>
          <p:cNvPr id="29" name="Google Shape;29;p4"/>
          <p:cNvSpPr txBox="1">
            <a:spLocks noGrp="1"/>
          </p:cNvSpPr>
          <p:nvPr>
            <p:ph type="body" idx="1"/>
          </p:nvPr>
        </p:nvSpPr>
        <p:spPr>
          <a:xfrm>
            <a:off x="729450" y="2078875"/>
            <a:ext cx="7688700" cy="22611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0" name="Google Shape;30;p4"/>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1"/>
        <p:cNvGrpSpPr/>
        <p:nvPr/>
      </p:nvGrpSpPr>
      <p:grpSpPr>
        <a:xfrm>
          <a:off x="0" y="0"/>
          <a:ext cx="0" cy="0"/>
          <a:chOff x="0" y="0"/>
          <a:chExt cx="0" cy="0"/>
        </a:xfrm>
      </p:grpSpPr>
      <p:sp>
        <p:nvSpPr>
          <p:cNvPr id="32" name="Google Shape;32;p5"/>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 name="Google Shape;33;p5"/>
          <p:cNvGrpSpPr/>
          <p:nvPr/>
        </p:nvGrpSpPr>
        <p:grpSpPr>
          <a:xfrm>
            <a:off x="830392" y="1191256"/>
            <a:ext cx="745763" cy="45826"/>
            <a:chOff x="4580561" y="2589004"/>
            <a:chExt cx="1064464" cy="25200"/>
          </a:xfrm>
        </p:grpSpPr>
        <p:sp>
          <p:nvSpPr>
            <p:cNvPr id="34" name="Google Shape;34;p5"/>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5"/>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 name="Google Shape;36;p5"/>
          <p:cNvSpPr txBox="1">
            <a:spLocks noGrp="1"/>
          </p:cNvSpPr>
          <p:nvPr>
            <p:ph type="title"/>
          </p:nvPr>
        </p:nvSpPr>
        <p:spPr>
          <a:xfrm>
            <a:off x="729450" y="1318650"/>
            <a:ext cx="7688400" cy="535200"/>
          </a:xfrm>
          <a:prstGeom prst="rect">
            <a:avLst/>
          </a:prstGeom>
        </p:spPr>
        <p:txBody>
          <a:bodyPr spcFirstLastPara="1" wrap="square" lIns="91425" tIns="91425" rIns="91425" bIns="91425" anchor="t" anchorCtr="0">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a:endParaRPr/>
          </a:p>
        </p:txBody>
      </p:sp>
      <p:sp>
        <p:nvSpPr>
          <p:cNvPr id="37" name="Google Shape;37;p5"/>
          <p:cNvSpPr txBox="1">
            <a:spLocks noGrp="1"/>
          </p:cNvSpPr>
          <p:nvPr>
            <p:ph type="body" idx="1"/>
          </p:nvPr>
        </p:nvSpPr>
        <p:spPr>
          <a:xfrm>
            <a:off x="729325" y="2078875"/>
            <a:ext cx="3774300" cy="22611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8" name="Google Shape;38;p5"/>
          <p:cNvSpPr txBox="1">
            <a:spLocks noGrp="1"/>
          </p:cNvSpPr>
          <p:nvPr>
            <p:ph type="body" idx="2"/>
          </p:nvPr>
        </p:nvSpPr>
        <p:spPr>
          <a:xfrm>
            <a:off x="4643604" y="2078875"/>
            <a:ext cx="3774300" cy="22611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9" name="Google Shape;39;p5"/>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0"/>
        <p:cNvGrpSpPr/>
        <p:nvPr/>
      </p:nvGrpSpPr>
      <p:grpSpPr>
        <a:xfrm>
          <a:off x="0" y="0"/>
          <a:ext cx="0" cy="0"/>
          <a:chOff x="0" y="0"/>
          <a:chExt cx="0" cy="0"/>
        </a:xfrm>
      </p:grpSpPr>
      <p:sp>
        <p:nvSpPr>
          <p:cNvPr id="41" name="Google Shape;41;p6"/>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2" name="Google Shape;42;p6"/>
          <p:cNvGrpSpPr/>
          <p:nvPr/>
        </p:nvGrpSpPr>
        <p:grpSpPr>
          <a:xfrm>
            <a:off x="830392" y="1191256"/>
            <a:ext cx="745763" cy="45826"/>
            <a:chOff x="4580561" y="2589004"/>
            <a:chExt cx="1064464" cy="25200"/>
          </a:xfrm>
        </p:grpSpPr>
        <p:sp>
          <p:nvSpPr>
            <p:cNvPr id="43" name="Google Shape;43;p6"/>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6"/>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 name="Google Shape;45;p6"/>
          <p:cNvSpPr txBox="1">
            <a:spLocks noGrp="1"/>
          </p:cNvSpPr>
          <p:nvPr>
            <p:ph type="title"/>
          </p:nvPr>
        </p:nvSpPr>
        <p:spPr>
          <a:xfrm>
            <a:off x="729450" y="1318650"/>
            <a:ext cx="7688400" cy="535200"/>
          </a:xfrm>
          <a:prstGeom prst="rect">
            <a:avLst/>
          </a:prstGeom>
        </p:spPr>
        <p:txBody>
          <a:bodyPr spcFirstLastPara="1" wrap="square" lIns="91425" tIns="91425" rIns="91425" bIns="91425" anchor="t" anchorCtr="0">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a:endParaRPr/>
          </a:p>
        </p:txBody>
      </p:sp>
      <p:sp>
        <p:nvSpPr>
          <p:cNvPr id="46" name="Google Shape;46;p6"/>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7"/>
        <p:cNvGrpSpPr/>
        <p:nvPr/>
      </p:nvGrpSpPr>
      <p:grpSpPr>
        <a:xfrm>
          <a:off x="0" y="0"/>
          <a:ext cx="0" cy="0"/>
          <a:chOff x="0" y="0"/>
          <a:chExt cx="0" cy="0"/>
        </a:xfrm>
      </p:grpSpPr>
      <p:sp>
        <p:nvSpPr>
          <p:cNvPr id="48" name="Google Shape;48;p7"/>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9" name="Google Shape;49;p7"/>
          <p:cNvGrpSpPr/>
          <p:nvPr/>
        </p:nvGrpSpPr>
        <p:grpSpPr>
          <a:xfrm>
            <a:off x="830392" y="1191256"/>
            <a:ext cx="745763" cy="45826"/>
            <a:chOff x="4580561" y="2589004"/>
            <a:chExt cx="1064464" cy="25200"/>
          </a:xfrm>
        </p:grpSpPr>
        <p:sp>
          <p:nvSpPr>
            <p:cNvPr id="50" name="Google Shape;50;p7"/>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7"/>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2" name="Google Shape;52;p7"/>
          <p:cNvSpPr txBox="1">
            <a:spLocks noGrp="1"/>
          </p:cNvSpPr>
          <p:nvPr>
            <p:ph type="title"/>
          </p:nvPr>
        </p:nvSpPr>
        <p:spPr>
          <a:xfrm>
            <a:off x="730000" y="1318650"/>
            <a:ext cx="3300900" cy="1381500"/>
          </a:xfrm>
          <a:prstGeom prst="rect">
            <a:avLst/>
          </a:prstGeom>
        </p:spPr>
        <p:txBody>
          <a:bodyPr spcFirstLastPara="1" wrap="square" lIns="91425" tIns="91425" rIns="91425" bIns="91425" anchor="t" anchorCtr="0">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a:endParaRPr/>
          </a:p>
        </p:txBody>
      </p:sp>
      <p:sp>
        <p:nvSpPr>
          <p:cNvPr id="53" name="Google Shape;53;p7"/>
          <p:cNvSpPr txBox="1">
            <a:spLocks noGrp="1"/>
          </p:cNvSpPr>
          <p:nvPr>
            <p:ph type="body" idx="1"/>
          </p:nvPr>
        </p:nvSpPr>
        <p:spPr>
          <a:xfrm>
            <a:off x="721225" y="2781725"/>
            <a:ext cx="3300900" cy="1597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4" name="Google Shape;54;p7"/>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3"/>
        </a:solidFill>
        <a:effectLst/>
      </p:bgPr>
    </p:bg>
    <p:spTree>
      <p:nvGrpSpPr>
        <p:cNvPr id="1" name="Shape 55"/>
        <p:cNvGrpSpPr/>
        <p:nvPr/>
      </p:nvGrpSpPr>
      <p:grpSpPr>
        <a:xfrm>
          <a:off x="0" y="0"/>
          <a:ext cx="0" cy="0"/>
          <a:chOff x="0" y="0"/>
          <a:chExt cx="0" cy="0"/>
        </a:xfrm>
      </p:grpSpPr>
      <p:grpSp>
        <p:nvGrpSpPr>
          <p:cNvPr id="56" name="Google Shape;56;p8"/>
          <p:cNvGrpSpPr/>
          <p:nvPr/>
        </p:nvGrpSpPr>
        <p:grpSpPr>
          <a:xfrm>
            <a:off x="830392" y="4169130"/>
            <a:ext cx="745763" cy="45826"/>
            <a:chOff x="4580561" y="2589004"/>
            <a:chExt cx="1064464" cy="25200"/>
          </a:xfrm>
        </p:grpSpPr>
        <p:sp>
          <p:nvSpPr>
            <p:cNvPr id="57" name="Google Shape;57;p8"/>
            <p:cNvSpPr/>
            <p:nvPr/>
          </p:nvSpPr>
          <p:spPr>
            <a:xfrm rot="-5400000">
              <a:off x="5366325" y="2335504"/>
              <a:ext cx="25200" cy="532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8"/>
            <p:cNvSpPr/>
            <p:nvPr/>
          </p:nvSpPr>
          <p:spPr>
            <a:xfrm rot="-5400000">
              <a:off x="4836311" y="2333254"/>
              <a:ext cx="25200" cy="5367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9" name="Google Shape;59;p8"/>
          <p:cNvSpPr txBox="1">
            <a:spLocks noGrp="1"/>
          </p:cNvSpPr>
          <p:nvPr>
            <p:ph type="title"/>
          </p:nvPr>
        </p:nvSpPr>
        <p:spPr>
          <a:xfrm>
            <a:off x="729450" y="864300"/>
            <a:ext cx="7021200" cy="29850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60" name="Google Shape;60;p8"/>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61"/>
        <p:cNvGrpSpPr/>
        <p:nvPr/>
      </p:nvGrpSpPr>
      <p:grpSpPr>
        <a:xfrm>
          <a:off x="0" y="0"/>
          <a:ext cx="0" cy="0"/>
          <a:chOff x="0" y="0"/>
          <a:chExt cx="0" cy="0"/>
        </a:xfrm>
      </p:grpSpPr>
      <p:sp>
        <p:nvSpPr>
          <p:cNvPr id="62" name="Google Shape;62;p9"/>
          <p:cNvSpPr/>
          <p:nvPr/>
        </p:nvSpPr>
        <p:spPr>
          <a:xfrm>
            <a:off x="0" y="0"/>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3" name="Google Shape;63;p9"/>
          <p:cNvGrpSpPr/>
          <p:nvPr/>
        </p:nvGrpSpPr>
        <p:grpSpPr>
          <a:xfrm>
            <a:off x="830392" y="1191256"/>
            <a:ext cx="745763" cy="45826"/>
            <a:chOff x="4580561" y="2589004"/>
            <a:chExt cx="1064464" cy="25200"/>
          </a:xfrm>
        </p:grpSpPr>
        <p:sp>
          <p:nvSpPr>
            <p:cNvPr id="64" name="Google Shape;64;p9"/>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9"/>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6" name="Google Shape;66;p9"/>
          <p:cNvSpPr txBox="1">
            <a:spLocks noGrp="1"/>
          </p:cNvSpPr>
          <p:nvPr>
            <p:ph type="title"/>
          </p:nvPr>
        </p:nvSpPr>
        <p:spPr>
          <a:xfrm>
            <a:off x="730000" y="1318650"/>
            <a:ext cx="3300900" cy="1687200"/>
          </a:xfrm>
          <a:prstGeom prst="rect">
            <a:avLst/>
          </a:prstGeom>
        </p:spPr>
        <p:txBody>
          <a:bodyPr spcFirstLastPara="1" wrap="square" lIns="91425" tIns="91425" rIns="91425" bIns="91425" anchor="t" anchorCtr="0">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a:endParaRPr/>
          </a:p>
        </p:txBody>
      </p:sp>
      <p:sp>
        <p:nvSpPr>
          <p:cNvPr id="67" name="Google Shape;67;p9"/>
          <p:cNvSpPr txBox="1">
            <a:spLocks noGrp="1"/>
          </p:cNvSpPr>
          <p:nvPr>
            <p:ph type="subTitle" idx="1"/>
          </p:nvPr>
        </p:nvSpPr>
        <p:spPr>
          <a:xfrm>
            <a:off x="724950" y="3161525"/>
            <a:ext cx="3300900" cy="7590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a:endParaRPr/>
          </a:p>
        </p:txBody>
      </p:sp>
      <p:sp>
        <p:nvSpPr>
          <p:cNvPr id="68" name="Google Shape;68;p9"/>
          <p:cNvSpPr txBox="1">
            <a:spLocks noGrp="1"/>
          </p:cNvSpPr>
          <p:nvPr>
            <p:ph type="body" idx="2"/>
          </p:nvPr>
        </p:nvSpPr>
        <p:spPr>
          <a:xfrm>
            <a:off x="5174225" y="1352625"/>
            <a:ext cx="3374400" cy="3025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9" name="Google Shape;69;p9"/>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70"/>
        <p:cNvGrpSpPr/>
        <p:nvPr/>
      </p:nvGrpSpPr>
      <p:grpSpPr>
        <a:xfrm>
          <a:off x="0" y="0"/>
          <a:ext cx="0" cy="0"/>
          <a:chOff x="0" y="0"/>
          <a:chExt cx="0" cy="0"/>
        </a:xfrm>
      </p:grpSpPr>
      <p:sp>
        <p:nvSpPr>
          <p:cNvPr id="71" name="Google Shape;71;p10"/>
          <p:cNvSpPr txBox="1">
            <a:spLocks noGrp="1"/>
          </p:cNvSpPr>
          <p:nvPr>
            <p:ph type="body" idx="1"/>
          </p:nvPr>
        </p:nvSpPr>
        <p:spPr>
          <a:xfrm>
            <a:off x="724950" y="4372551"/>
            <a:ext cx="7697400" cy="4605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300"/>
              <a:buNone/>
              <a:defRPr/>
            </a:lvl1pPr>
          </a:lstStyle>
          <a:p>
            <a:endParaRPr/>
          </a:p>
        </p:txBody>
      </p:sp>
      <p:sp>
        <p:nvSpPr>
          <p:cNvPr id="72" name="Google Shape;72;p10"/>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73"/>
        <p:cNvGrpSpPr/>
        <p:nvPr/>
      </p:nvGrpSpPr>
      <p:grpSpPr>
        <a:xfrm>
          <a:off x="0" y="0"/>
          <a:ext cx="0" cy="0"/>
          <a:chOff x="0" y="0"/>
          <a:chExt cx="0" cy="0"/>
        </a:xfrm>
      </p:grpSpPr>
      <p:grpSp>
        <p:nvGrpSpPr>
          <p:cNvPr id="74" name="Google Shape;74;p11"/>
          <p:cNvGrpSpPr/>
          <p:nvPr/>
        </p:nvGrpSpPr>
        <p:grpSpPr>
          <a:xfrm>
            <a:off x="830392" y="4169130"/>
            <a:ext cx="745763" cy="45826"/>
            <a:chOff x="4580561" y="2589004"/>
            <a:chExt cx="1064464" cy="25200"/>
          </a:xfrm>
        </p:grpSpPr>
        <p:sp>
          <p:nvSpPr>
            <p:cNvPr id="75" name="Google Shape;75;p11"/>
            <p:cNvSpPr/>
            <p:nvPr/>
          </p:nvSpPr>
          <p:spPr>
            <a:xfrm rot="-5400000">
              <a:off x="5366325" y="2335504"/>
              <a:ext cx="25200" cy="532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11"/>
            <p:cNvSpPr/>
            <p:nvPr/>
          </p:nvSpPr>
          <p:spPr>
            <a:xfrm rot="-5400000">
              <a:off x="4836311" y="2333254"/>
              <a:ext cx="25200" cy="5367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7" name="Google Shape;77;p11"/>
          <p:cNvSpPr txBox="1">
            <a:spLocks noGrp="1"/>
          </p:cNvSpPr>
          <p:nvPr>
            <p:ph type="title" hasCustomPrompt="1"/>
          </p:nvPr>
        </p:nvSpPr>
        <p:spPr>
          <a:xfrm>
            <a:off x="729450" y="733950"/>
            <a:ext cx="7688400" cy="12447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8000"/>
              <a:buNone/>
              <a:defRPr sz="8000">
                <a:solidFill>
                  <a:schemeClr val="lt1"/>
                </a:solidFill>
              </a:defRPr>
            </a:lvl1pPr>
            <a:lvl2pPr lvl="1">
              <a:spcBef>
                <a:spcPts val="0"/>
              </a:spcBef>
              <a:spcAft>
                <a:spcPts val="0"/>
              </a:spcAft>
              <a:buClr>
                <a:schemeClr val="lt1"/>
              </a:buClr>
              <a:buSzPts val="8000"/>
              <a:buNone/>
              <a:defRPr sz="8000">
                <a:solidFill>
                  <a:schemeClr val="lt1"/>
                </a:solidFill>
              </a:defRPr>
            </a:lvl2pPr>
            <a:lvl3pPr lvl="2">
              <a:spcBef>
                <a:spcPts val="0"/>
              </a:spcBef>
              <a:spcAft>
                <a:spcPts val="0"/>
              </a:spcAft>
              <a:buClr>
                <a:schemeClr val="lt1"/>
              </a:buClr>
              <a:buSzPts val="8000"/>
              <a:buNone/>
              <a:defRPr sz="8000">
                <a:solidFill>
                  <a:schemeClr val="lt1"/>
                </a:solidFill>
              </a:defRPr>
            </a:lvl3pPr>
            <a:lvl4pPr lvl="3">
              <a:spcBef>
                <a:spcPts val="0"/>
              </a:spcBef>
              <a:spcAft>
                <a:spcPts val="0"/>
              </a:spcAft>
              <a:buClr>
                <a:schemeClr val="lt1"/>
              </a:buClr>
              <a:buSzPts val="8000"/>
              <a:buNone/>
              <a:defRPr sz="8000">
                <a:solidFill>
                  <a:schemeClr val="lt1"/>
                </a:solidFill>
              </a:defRPr>
            </a:lvl4pPr>
            <a:lvl5pPr lvl="4">
              <a:spcBef>
                <a:spcPts val="0"/>
              </a:spcBef>
              <a:spcAft>
                <a:spcPts val="0"/>
              </a:spcAft>
              <a:buClr>
                <a:schemeClr val="lt1"/>
              </a:buClr>
              <a:buSzPts val="8000"/>
              <a:buNone/>
              <a:defRPr sz="8000">
                <a:solidFill>
                  <a:schemeClr val="lt1"/>
                </a:solidFill>
              </a:defRPr>
            </a:lvl5pPr>
            <a:lvl6pPr lvl="5">
              <a:spcBef>
                <a:spcPts val="0"/>
              </a:spcBef>
              <a:spcAft>
                <a:spcPts val="0"/>
              </a:spcAft>
              <a:buClr>
                <a:schemeClr val="lt1"/>
              </a:buClr>
              <a:buSzPts val="8000"/>
              <a:buNone/>
              <a:defRPr sz="8000">
                <a:solidFill>
                  <a:schemeClr val="lt1"/>
                </a:solidFill>
              </a:defRPr>
            </a:lvl6pPr>
            <a:lvl7pPr lvl="6">
              <a:spcBef>
                <a:spcPts val="0"/>
              </a:spcBef>
              <a:spcAft>
                <a:spcPts val="0"/>
              </a:spcAft>
              <a:buClr>
                <a:schemeClr val="lt1"/>
              </a:buClr>
              <a:buSzPts val="8000"/>
              <a:buNone/>
              <a:defRPr sz="8000">
                <a:solidFill>
                  <a:schemeClr val="lt1"/>
                </a:solidFill>
              </a:defRPr>
            </a:lvl7pPr>
            <a:lvl8pPr lvl="7">
              <a:spcBef>
                <a:spcPts val="0"/>
              </a:spcBef>
              <a:spcAft>
                <a:spcPts val="0"/>
              </a:spcAft>
              <a:buClr>
                <a:schemeClr val="lt1"/>
              </a:buClr>
              <a:buSzPts val="8000"/>
              <a:buNone/>
              <a:defRPr sz="8000">
                <a:solidFill>
                  <a:schemeClr val="lt1"/>
                </a:solidFill>
              </a:defRPr>
            </a:lvl8pPr>
            <a:lvl9pPr lvl="8">
              <a:spcBef>
                <a:spcPts val="0"/>
              </a:spcBef>
              <a:spcAft>
                <a:spcPts val="0"/>
              </a:spcAft>
              <a:buClr>
                <a:schemeClr val="lt1"/>
              </a:buClr>
              <a:buSzPts val="8000"/>
              <a:buNone/>
              <a:defRPr sz="8000">
                <a:solidFill>
                  <a:schemeClr val="lt1"/>
                </a:solidFill>
              </a:defRPr>
            </a:lvl9pPr>
          </a:lstStyle>
          <a:p>
            <a:r>
              <a:t>xx%</a:t>
            </a:r>
          </a:p>
        </p:txBody>
      </p:sp>
      <p:sp>
        <p:nvSpPr>
          <p:cNvPr id="78" name="Google Shape;78;p11"/>
          <p:cNvSpPr txBox="1">
            <a:spLocks noGrp="1"/>
          </p:cNvSpPr>
          <p:nvPr>
            <p:ph type="body" idx="1"/>
          </p:nvPr>
        </p:nvSpPr>
        <p:spPr>
          <a:xfrm>
            <a:off x="729450" y="2272888"/>
            <a:ext cx="7688400" cy="15804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Clr>
                <a:schemeClr val="lt1"/>
              </a:buClr>
              <a:buSzPts val="1300"/>
              <a:buChar char="●"/>
              <a:defRPr>
                <a:solidFill>
                  <a:schemeClr val="lt1"/>
                </a:solidFill>
              </a:defRPr>
            </a:lvl1pPr>
            <a:lvl2pPr marL="914400" lvl="1" indent="-298450">
              <a:spcBef>
                <a:spcPts val="0"/>
              </a:spcBef>
              <a:spcAft>
                <a:spcPts val="0"/>
              </a:spcAft>
              <a:buClr>
                <a:schemeClr val="lt1"/>
              </a:buClr>
              <a:buSzPts val="1100"/>
              <a:buChar char="○"/>
              <a:defRPr>
                <a:solidFill>
                  <a:schemeClr val="lt1"/>
                </a:solidFill>
              </a:defRPr>
            </a:lvl2pPr>
            <a:lvl3pPr marL="1371600" lvl="2" indent="-298450">
              <a:spcBef>
                <a:spcPts val="0"/>
              </a:spcBef>
              <a:spcAft>
                <a:spcPts val="0"/>
              </a:spcAft>
              <a:buClr>
                <a:schemeClr val="lt1"/>
              </a:buClr>
              <a:buSzPts val="1100"/>
              <a:buChar char="■"/>
              <a:defRPr>
                <a:solidFill>
                  <a:schemeClr val="lt1"/>
                </a:solidFill>
              </a:defRPr>
            </a:lvl3pPr>
            <a:lvl4pPr marL="1828800" lvl="3" indent="-298450">
              <a:spcBef>
                <a:spcPts val="0"/>
              </a:spcBef>
              <a:spcAft>
                <a:spcPts val="0"/>
              </a:spcAft>
              <a:buClr>
                <a:schemeClr val="lt1"/>
              </a:buClr>
              <a:buSzPts val="1100"/>
              <a:buChar char="●"/>
              <a:defRPr>
                <a:solidFill>
                  <a:schemeClr val="lt1"/>
                </a:solidFill>
              </a:defRPr>
            </a:lvl4pPr>
            <a:lvl5pPr marL="2286000" lvl="4" indent="-298450">
              <a:spcBef>
                <a:spcPts val="0"/>
              </a:spcBef>
              <a:spcAft>
                <a:spcPts val="0"/>
              </a:spcAft>
              <a:buClr>
                <a:schemeClr val="lt1"/>
              </a:buClr>
              <a:buSzPts val="1100"/>
              <a:buChar char="○"/>
              <a:defRPr>
                <a:solidFill>
                  <a:schemeClr val="lt1"/>
                </a:solidFill>
              </a:defRPr>
            </a:lvl5pPr>
            <a:lvl6pPr marL="2743200" lvl="5" indent="-298450">
              <a:spcBef>
                <a:spcPts val="0"/>
              </a:spcBef>
              <a:spcAft>
                <a:spcPts val="0"/>
              </a:spcAft>
              <a:buClr>
                <a:schemeClr val="lt1"/>
              </a:buClr>
              <a:buSzPts val="1100"/>
              <a:buChar char="■"/>
              <a:defRPr>
                <a:solidFill>
                  <a:schemeClr val="lt1"/>
                </a:solidFill>
              </a:defRPr>
            </a:lvl6pPr>
            <a:lvl7pPr marL="3200400" lvl="6" indent="-298450">
              <a:spcBef>
                <a:spcPts val="0"/>
              </a:spcBef>
              <a:spcAft>
                <a:spcPts val="0"/>
              </a:spcAft>
              <a:buClr>
                <a:schemeClr val="lt1"/>
              </a:buClr>
              <a:buSzPts val="1100"/>
              <a:buChar char="●"/>
              <a:defRPr>
                <a:solidFill>
                  <a:schemeClr val="lt1"/>
                </a:solidFill>
              </a:defRPr>
            </a:lvl7pPr>
            <a:lvl8pPr marL="3657600" lvl="7" indent="-298450">
              <a:spcBef>
                <a:spcPts val="0"/>
              </a:spcBef>
              <a:spcAft>
                <a:spcPts val="0"/>
              </a:spcAft>
              <a:buClr>
                <a:schemeClr val="lt1"/>
              </a:buClr>
              <a:buSzPts val="1100"/>
              <a:buChar char="○"/>
              <a:defRPr>
                <a:solidFill>
                  <a:schemeClr val="lt1"/>
                </a:solidFill>
              </a:defRPr>
            </a:lvl8pPr>
            <a:lvl9pPr marL="4114800" lvl="8" indent="-298450">
              <a:spcBef>
                <a:spcPts val="0"/>
              </a:spcBef>
              <a:spcAft>
                <a:spcPts val="0"/>
              </a:spcAft>
              <a:buClr>
                <a:schemeClr val="lt1"/>
              </a:buClr>
              <a:buSzPts val="1100"/>
              <a:buChar char="■"/>
              <a:defRPr>
                <a:solidFill>
                  <a:schemeClr val="lt1"/>
                </a:solidFill>
              </a:defRPr>
            </a:lvl9pPr>
          </a:lstStyle>
          <a:p>
            <a:endParaRPr/>
          </a:p>
        </p:txBody>
      </p:sp>
      <p:sp>
        <p:nvSpPr>
          <p:cNvPr id="79" name="Google Shape;79;p11"/>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treamline">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1pPr>
            <a:lvl2pPr lvl="1">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2pPr>
            <a:lvl3pPr lvl="2">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3pPr>
            <a:lvl4pPr lvl="3">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4pPr>
            <a:lvl5pPr lvl="4">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5pPr>
            <a:lvl6pPr lvl="5">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6pPr>
            <a:lvl7pPr lvl="6">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7pPr>
            <a:lvl8pPr lvl="7">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8pPr>
            <a:lvl9pPr lvl="8">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accent1"/>
              </a:buClr>
              <a:buSzPts val="1300"/>
              <a:buFont typeface="Lato"/>
              <a:buChar char="●"/>
              <a:defRPr sz="1300">
                <a:solidFill>
                  <a:schemeClr val="accent1"/>
                </a:solidFill>
                <a:latin typeface="Lato"/>
                <a:ea typeface="Lato"/>
                <a:cs typeface="Lato"/>
                <a:sym typeface="Lato"/>
              </a:defRPr>
            </a:lvl1pPr>
            <a:lvl2pPr marL="914400" lvl="1"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2pPr>
            <a:lvl3pPr marL="1371600" lvl="2"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3pPr>
            <a:lvl4pPr marL="1828800" lvl="3"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4pPr>
            <a:lvl5pPr marL="2286000" lvl="4"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5pPr>
            <a:lvl6pPr marL="2743200" lvl="5"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6pPr>
            <a:lvl7pPr marL="3200400" lvl="6"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7pPr>
            <a:lvl8pPr marL="3657600" lvl="7"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8pPr>
            <a:lvl9pPr marL="4114800" lvl="8"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536302" y="4749851"/>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accent1"/>
                </a:solidFill>
                <a:latin typeface="Lato"/>
                <a:ea typeface="Lato"/>
                <a:cs typeface="Lato"/>
                <a:sym typeface="Lato"/>
              </a:defRPr>
            </a:lvl1pPr>
            <a:lvl2pPr lvl="1" algn="r">
              <a:buNone/>
              <a:defRPr sz="1000">
                <a:solidFill>
                  <a:schemeClr val="accent1"/>
                </a:solidFill>
                <a:latin typeface="Lato"/>
                <a:ea typeface="Lato"/>
                <a:cs typeface="Lato"/>
                <a:sym typeface="Lato"/>
              </a:defRPr>
            </a:lvl2pPr>
            <a:lvl3pPr lvl="2" algn="r">
              <a:buNone/>
              <a:defRPr sz="1000">
                <a:solidFill>
                  <a:schemeClr val="accent1"/>
                </a:solidFill>
                <a:latin typeface="Lato"/>
                <a:ea typeface="Lato"/>
                <a:cs typeface="Lato"/>
                <a:sym typeface="Lato"/>
              </a:defRPr>
            </a:lvl3pPr>
            <a:lvl4pPr lvl="3" algn="r">
              <a:buNone/>
              <a:defRPr sz="1000">
                <a:solidFill>
                  <a:schemeClr val="accent1"/>
                </a:solidFill>
                <a:latin typeface="Lato"/>
                <a:ea typeface="Lato"/>
                <a:cs typeface="Lato"/>
                <a:sym typeface="Lato"/>
              </a:defRPr>
            </a:lvl4pPr>
            <a:lvl5pPr lvl="4" algn="r">
              <a:buNone/>
              <a:defRPr sz="1000">
                <a:solidFill>
                  <a:schemeClr val="accent1"/>
                </a:solidFill>
                <a:latin typeface="Lato"/>
                <a:ea typeface="Lato"/>
                <a:cs typeface="Lato"/>
                <a:sym typeface="Lato"/>
              </a:defRPr>
            </a:lvl5pPr>
            <a:lvl6pPr lvl="5" algn="r">
              <a:buNone/>
              <a:defRPr sz="1000">
                <a:solidFill>
                  <a:schemeClr val="accent1"/>
                </a:solidFill>
                <a:latin typeface="Lato"/>
                <a:ea typeface="Lato"/>
                <a:cs typeface="Lato"/>
                <a:sym typeface="Lato"/>
              </a:defRPr>
            </a:lvl6pPr>
            <a:lvl7pPr lvl="6" algn="r">
              <a:buNone/>
              <a:defRPr sz="1000">
                <a:solidFill>
                  <a:schemeClr val="accent1"/>
                </a:solidFill>
                <a:latin typeface="Lato"/>
                <a:ea typeface="Lato"/>
                <a:cs typeface="Lato"/>
                <a:sym typeface="Lato"/>
              </a:defRPr>
            </a:lvl7pPr>
            <a:lvl8pPr lvl="7" algn="r">
              <a:buNone/>
              <a:defRPr sz="1000">
                <a:solidFill>
                  <a:schemeClr val="accent1"/>
                </a:solidFill>
                <a:latin typeface="Lato"/>
                <a:ea typeface="Lato"/>
                <a:cs typeface="Lato"/>
                <a:sym typeface="Lato"/>
              </a:defRPr>
            </a:lvl8pPr>
            <a:lvl9pPr lvl="8" algn="r">
              <a:buNone/>
              <a:defRPr sz="1000">
                <a:solidFill>
                  <a:schemeClr val="accen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techdifferent.it/hotel-hilton-da-oggi-tutto-a-portata-di-smartphone/" TargetMode="External"/><Relationship Id="rId2" Type="http://schemas.openxmlformats.org/officeDocument/2006/relationships/image" Target="../media/image2.jpg"/><Relationship Id="rId1" Type="http://schemas.openxmlformats.org/officeDocument/2006/relationships/slideLayout" Target="../slideLayouts/slideLayout3.xml"/><Relationship Id="rId4" Type="http://schemas.openxmlformats.org/officeDocument/2006/relationships/hyperlink" Target="https://creativecommons.org/licenses/by-nc-nd/3.0/"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3.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hyperlink" Target="https://de.wikipedia.org/wiki/Datei:Hilton_Worldwide_Logo.svg" TargetMode="External"/><Relationship Id="rId2" Type="http://schemas.openxmlformats.org/officeDocument/2006/relationships/image" Target="../media/image1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0988F-D395-BA80-32C7-427F7CD1BE66}"/>
              </a:ext>
            </a:extLst>
          </p:cNvPr>
          <p:cNvSpPr>
            <a:spLocks noGrp="1"/>
          </p:cNvSpPr>
          <p:nvPr>
            <p:ph type="ctrTitle"/>
          </p:nvPr>
        </p:nvSpPr>
        <p:spPr>
          <a:xfrm>
            <a:off x="729450" y="1322450"/>
            <a:ext cx="7688100" cy="3467664"/>
          </a:xfrm>
        </p:spPr>
        <p:txBody>
          <a:bodyPr>
            <a:normAutofit/>
          </a:bodyPr>
          <a:lstStyle/>
          <a:p>
            <a:pPr algn="ctr"/>
            <a:r>
              <a:rPr lang="en-GB" sz="1800" dirty="0"/>
              <a:t>THE ROLE AND IMPORTANCE OF QUQLITY SERVICE,HOSPITALITY, AND GUEST SERVICES WITHIN THE HOTEL INDUSTRY</a:t>
            </a:r>
            <a:br>
              <a:rPr lang="en-GB" sz="1800" dirty="0"/>
            </a:br>
            <a:br>
              <a:rPr lang="en-GB" sz="1800" dirty="0"/>
            </a:br>
            <a:br>
              <a:rPr lang="en-GB" sz="1800" dirty="0"/>
            </a:br>
            <a:br>
              <a:rPr lang="en-GB" sz="1800" dirty="0"/>
            </a:br>
            <a:r>
              <a:rPr lang="en-GB" sz="1800" dirty="0"/>
              <a:t>Student name: Diana Tanase</a:t>
            </a:r>
            <a:br>
              <a:rPr lang="en-GB" sz="1800" dirty="0"/>
            </a:br>
            <a:r>
              <a:rPr lang="en-GB" sz="1800" dirty="0"/>
              <a:t>Student ID number:2010013</a:t>
            </a:r>
            <a:br>
              <a:rPr lang="en-GB" sz="1800" dirty="0"/>
            </a:br>
            <a:r>
              <a:rPr lang="en-GB" sz="1800" dirty="0"/>
              <a:t>Module name: Hospitality and guest service (BMIH4003)</a:t>
            </a:r>
            <a:br>
              <a:rPr lang="en-GB" sz="1800" dirty="0"/>
            </a:br>
            <a:r>
              <a:rPr lang="en-GB" sz="1800" dirty="0"/>
              <a:t>Lecturer name: Mohammad </a:t>
            </a:r>
            <a:r>
              <a:rPr lang="en-GB" sz="1800" dirty="0" err="1"/>
              <a:t>Cassamo</a:t>
            </a:r>
            <a:endParaRPr lang="en-GB" sz="1800" dirty="0"/>
          </a:p>
        </p:txBody>
      </p:sp>
    </p:spTree>
    <p:extLst>
      <p:ext uri="{BB962C8B-B14F-4D97-AF65-F5344CB8AC3E}">
        <p14:creationId xmlns:p14="http://schemas.microsoft.com/office/powerpoint/2010/main" val="36212350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6" name="Google Shape;86;p13"/>
          <p:cNvSpPr txBox="1">
            <a:spLocks noGrp="1"/>
          </p:cNvSpPr>
          <p:nvPr>
            <p:ph type="ctrTitle"/>
          </p:nvPr>
        </p:nvSpPr>
        <p:spPr>
          <a:xfrm>
            <a:off x="344250" y="255925"/>
            <a:ext cx="8455500" cy="18036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None/>
            </a:pPr>
            <a:endParaRPr sz="3088" u="sng" dirty="0">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3088" u="sng" dirty="0">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2"/>
              </a:buClr>
              <a:buSzPct val="35611"/>
              <a:buFont typeface="Arial"/>
              <a:buNone/>
            </a:pPr>
            <a:r>
              <a:rPr lang="en" sz="3088" u="sng" dirty="0">
                <a:latin typeface="Times New Roman"/>
                <a:ea typeface="Times New Roman"/>
                <a:cs typeface="Times New Roman"/>
                <a:sym typeface="Times New Roman"/>
              </a:rPr>
              <a:t>The role and importance of quality service, hospitality, and guest services within the hotel   Industry</a:t>
            </a:r>
            <a:r>
              <a:rPr lang="en" sz="3088" b="0" dirty="0">
                <a:latin typeface="Times New Roman"/>
                <a:ea typeface="Times New Roman"/>
                <a:cs typeface="Times New Roman"/>
                <a:sym typeface="Times New Roman"/>
              </a:rPr>
              <a:t> </a:t>
            </a:r>
            <a:endParaRPr sz="3088" dirty="0">
              <a:latin typeface="Times New Roman"/>
              <a:ea typeface="Times New Roman"/>
              <a:cs typeface="Times New Roman"/>
              <a:sym typeface="Times New Roman"/>
            </a:endParaRPr>
          </a:p>
          <a:p>
            <a:pPr marL="0" lvl="0" indent="0" algn="l" rtl="0">
              <a:spcBef>
                <a:spcPts val="0"/>
              </a:spcBef>
              <a:spcAft>
                <a:spcPts val="0"/>
              </a:spcAft>
              <a:buNone/>
            </a:pPr>
            <a:endParaRPr dirty="0"/>
          </a:p>
        </p:txBody>
      </p:sp>
      <p:sp>
        <p:nvSpPr>
          <p:cNvPr id="87" name="Google Shape;87;p13"/>
          <p:cNvSpPr txBox="1">
            <a:spLocks noGrp="1"/>
          </p:cNvSpPr>
          <p:nvPr>
            <p:ph type="subTitle" idx="1"/>
          </p:nvPr>
        </p:nvSpPr>
        <p:spPr>
          <a:xfrm>
            <a:off x="729627" y="3172900"/>
            <a:ext cx="7688100" cy="5412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endParaRPr/>
          </a:p>
        </p:txBody>
      </p:sp>
      <p:pic>
        <p:nvPicPr>
          <p:cNvPr id="88" name="Google Shape;88;p13"/>
          <p:cNvPicPr preferRelativeResize="0"/>
          <p:nvPr/>
        </p:nvPicPr>
        <p:blipFill>
          <a:blip r:embed="rId3">
            <a:alphaModFix/>
          </a:blip>
          <a:stretch>
            <a:fillRect/>
          </a:stretch>
        </p:blipFill>
        <p:spPr>
          <a:xfrm>
            <a:off x="187550" y="2923975"/>
            <a:ext cx="8956450" cy="221952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dirty="0">
                <a:latin typeface="Times New Roman" pitchFamily="18" charset="0"/>
                <a:cs typeface="Times New Roman" pitchFamily="18" charset="0"/>
              </a:rPr>
              <a:t>Table of Contents</a:t>
            </a:r>
            <a:br>
              <a:rPr lang="en-US"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sp>
        <p:nvSpPr>
          <p:cNvPr id="3" name="Text Placeholder 2"/>
          <p:cNvSpPr>
            <a:spLocks noGrp="1"/>
          </p:cNvSpPr>
          <p:nvPr>
            <p:ph type="body" idx="1"/>
          </p:nvPr>
        </p:nvSpPr>
        <p:spPr/>
        <p:txBody>
          <a:bodyPr>
            <a:normAutofit fontScale="25000" lnSpcReduction="20000"/>
          </a:bodyPr>
          <a:lstStyle/>
          <a:p>
            <a:pPr>
              <a:buNone/>
            </a:pPr>
            <a:r>
              <a:rPr lang="en-US" sz="4800" u="sng" dirty="0">
                <a:latin typeface="Times New Roman" pitchFamily="18" charset="0"/>
                <a:cs typeface="Times New Roman" pitchFamily="18" charset="0"/>
                <a:hlinkClick r:id="" action="ppaction://hlinkfile"/>
              </a:rPr>
              <a:t>Introduction</a:t>
            </a:r>
            <a:r>
              <a:rPr lang="en-US" sz="4800" dirty="0">
                <a:latin typeface="Times New Roman" pitchFamily="18" charset="0"/>
                <a:cs typeface="Times New Roman" pitchFamily="18" charset="0"/>
                <a:hlinkClick r:id="" action="ppaction://hlinkfile"/>
              </a:rPr>
              <a:t>	3</a:t>
            </a:r>
            <a:endParaRPr lang="en-US" sz="4800" dirty="0">
              <a:latin typeface="Times New Roman" pitchFamily="18" charset="0"/>
              <a:cs typeface="Times New Roman" pitchFamily="18" charset="0"/>
            </a:endParaRPr>
          </a:p>
          <a:p>
            <a:pPr>
              <a:buNone/>
            </a:pPr>
            <a:r>
              <a:rPr lang="en-US" sz="4800" u="sng" dirty="0">
                <a:latin typeface="Times New Roman" pitchFamily="18" charset="0"/>
                <a:cs typeface="Times New Roman" pitchFamily="18" charset="0"/>
                <a:hlinkClick r:id="" action="ppaction://hlinkfile"/>
              </a:rPr>
              <a:t>“Overview of chosen industry”</a:t>
            </a:r>
            <a:r>
              <a:rPr lang="en-US" sz="4800" dirty="0">
                <a:latin typeface="Times New Roman" pitchFamily="18" charset="0"/>
                <a:cs typeface="Times New Roman" pitchFamily="18" charset="0"/>
                <a:hlinkClick r:id="" action="ppaction://hlinkfile"/>
              </a:rPr>
              <a:t>	4</a:t>
            </a:r>
            <a:endParaRPr lang="en-US" sz="4800" dirty="0">
              <a:latin typeface="Times New Roman" pitchFamily="18" charset="0"/>
              <a:cs typeface="Times New Roman" pitchFamily="18" charset="0"/>
            </a:endParaRPr>
          </a:p>
          <a:p>
            <a:pPr>
              <a:buNone/>
            </a:pPr>
            <a:r>
              <a:rPr lang="en-US" sz="4800" u="sng" dirty="0">
                <a:latin typeface="Times New Roman" pitchFamily="18" charset="0"/>
                <a:cs typeface="Times New Roman" pitchFamily="18" charset="0"/>
                <a:hlinkClick r:id="" action="ppaction://hlinkfile"/>
              </a:rPr>
              <a:t>“Identity the hotel brand’s main consumers”</a:t>
            </a:r>
            <a:r>
              <a:rPr lang="en-US" sz="4800" dirty="0">
                <a:latin typeface="Times New Roman" pitchFamily="18" charset="0"/>
                <a:cs typeface="Times New Roman" pitchFamily="18" charset="0"/>
                <a:hlinkClick r:id="" action="ppaction://hlinkfile"/>
              </a:rPr>
              <a:t>	4</a:t>
            </a:r>
            <a:endParaRPr lang="en-US" sz="4800" dirty="0">
              <a:latin typeface="Times New Roman" pitchFamily="18" charset="0"/>
              <a:cs typeface="Times New Roman" pitchFamily="18" charset="0"/>
            </a:endParaRPr>
          </a:p>
          <a:p>
            <a:pPr>
              <a:buNone/>
            </a:pPr>
            <a:r>
              <a:rPr lang="en-US" sz="4800" u="sng" dirty="0">
                <a:latin typeface="Times New Roman" pitchFamily="18" charset="0"/>
                <a:cs typeface="Times New Roman" pitchFamily="18" charset="0"/>
                <a:hlinkClick r:id="" action="ppaction://hlinkfile"/>
              </a:rPr>
              <a:t>“Outline the nature, scope and role of the guest services and facilities that are provided to</a:t>
            </a:r>
            <a:r>
              <a:rPr lang="en-US" sz="4800" dirty="0">
                <a:latin typeface="Times New Roman" pitchFamily="18" charset="0"/>
                <a:cs typeface="Times New Roman" pitchFamily="18" charset="0"/>
                <a:hlinkClick r:id="" action="ppaction://hlinkfile"/>
              </a:rPr>
              <a:t>	5</a:t>
            </a:r>
            <a:endParaRPr lang="en-US" sz="4800" dirty="0">
              <a:latin typeface="Times New Roman" pitchFamily="18" charset="0"/>
              <a:cs typeface="Times New Roman" pitchFamily="18" charset="0"/>
            </a:endParaRPr>
          </a:p>
          <a:p>
            <a:pPr>
              <a:buNone/>
            </a:pPr>
            <a:r>
              <a:rPr lang="en-US" sz="4800" u="sng" dirty="0">
                <a:latin typeface="Times New Roman" pitchFamily="18" charset="0"/>
                <a:cs typeface="Times New Roman" pitchFamily="18" charset="0"/>
                <a:hlinkClick r:id="" action="ppaction://hlinkfile"/>
              </a:rPr>
              <a:t>these guests by the hotel brand”</a:t>
            </a:r>
            <a:r>
              <a:rPr lang="en-US" sz="4800" dirty="0">
                <a:latin typeface="Times New Roman" pitchFamily="18" charset="0"/>
                <a:cs typeface="Times New Roman" pitchFamily="18" charset="0"/>
                <a:hlinkClick r:id="" action="ppaction://hlinkfile"/>
              </a:rPr>
              <a:t>	5</a:t>
            </a:r>
            <a:endParaRPr lang="en-US" sz="4800" dirty="0">
              <a:latin typeface="Times New Roman" pitchFamily="18" charset="0"/>
              <a:cs typeface="Times New Roman" pitchFamily="18" charset="0"/>
            </a:endParaRPr>
          </a:p>
          <a:p>
            <a:pPr>
              <a:buNone/>
            </a:pPr>
            <a:r>
              <a:rPr lang="en-US" sz="4800" u="sng" dirty="0">
                <a:latin typeface="Times New Roman" pitchFamily="18" charset="0"/>
                <a:cs typeface="Times New Roman" pitchFamily="18" charset="0"/>
                <a:hlinkClick r:id="" action="ppaction://hlinkfile"/>
              </a:rPr>
              <a:t>“Explain the need to consider the role and function of guest services in general”</a:t>
            </a:r>
            <a:r>
              <a:rPr lang="en-US" sz="4800" dirty="0">
                <a:latin typeface="Times New Roman" pitchFamily="18" charset="0"/>
                <a:cs typeface="Times New Roman" pitchFamily="18" charset="0"/>
                <a:hlinkClick r:id="" action="ppaction://hlinkfile"/>
              </a:rPr>
              <a:t>	5</a:t>
            </a:r>
            <a:endParaRPr lang="en-US" sz="4800" dirty="0">
              <a:latin typeface="Times New Roman" pitchFamily="18" charset="0"/>
              <a:cs typeface="Times New Roman" pitchFamily="18" charset="0"/>
            </a:endParaRPr>
          </a:p>
          <a:p>
            <a:pPr>
              <a:buNone/>
            </a:pPr>
            <a:r>
              <a:rPr lang="en-US" sz="4800" u="sng" dirty="0">
                <a:latin typeface="Times New Roman" pitchFamily="18" charset="0"/>
                <a:cs typeface="Times New Roman" pitchFamily="18" charset="0"/>
                <a:hlinkClick r:id="" action="ppaction://hlinkfile"/>
              </a:rPr>
              <a:t>“Discuss the importance of hospitality and how hotels meet/exceed guest expectations</a:t>
            </a:r>
            <a:r>
              <a:rPr lang="en-US" sz="4800" dirty="0">
                <a:latin typeface="Times New Roman" pitchFamily="18" charset="0"/>
                <a:cs typeface="Times New Roman" pitchFamily="18" charset="0"/>
                <a:hlinkClick r:id="" action="ppaction://hlinkfile"/>
              </a:rPr>
              <a:t>	6</a:t>
            </a:r>
            <a:endParaRPr lang="en-US" sz="4800" dirty="0">
              <a:latin typeface="Times New Roman" pitchFamily="18" charset="0"/>
              <a:cs typeface="Times New Roman" pitchFamily="18" charset="0"/>
            </a:endParaRPr>
          </a:p>
          <a:p>
            <a:pPr>
              <a:buNone/>
            </a:pPr>
            <a:r>
              <a:rPr lang="en-US" sz="4800" u="sng" dirty="0">
                <a:latin typeface="Times New Roman" pitchFamily="18" charset="0"/>
                <a:cs typeface="Times New Roman" pitchFamily="18" charset="0"/>
                <a:hlinkClick r:id="" action="ppaction://hlinkfile"/>
              </a:rPr>
              <a:t>Hilton Worldwide”</a:t>
            </a:r>
            <a:r>
              <a:rPr lang="en-US" sz="4800" dirty="0">
                <a:latin typeface="Times New Roman" pitchFamily="18" charset="0"/>
                <a:cs typeface="Times New Roman" pitchFamily="18" charset="0"/>
                <a:hlinkClick r:id="" action="ppaction://hlinkfile"/>
              </a:rPr>
              <a:t>	6</a:t>
            </a:r>
            <a:endParaRPr lang="en-US" sz="4800" dirty="0">
              <a:latin typeface="Times New Roman" pitchFamily="18" charset="0"/>
              <a:cs typeface="Times New Roman" pitchFamily="18" charset="0"/>
            </a:endParaRPr>
          </a:p>
          <a:p>
            <a:pPr>
              <a:buNone/>
            </a:pPr>
            <a:r>
              <a:rPr lang="en-US" sz="4800" u="sng" dirty="0">
                <a:latin typeface="Times New Roman" pitchFamily="18" charset="0"/>
                <a:cs typeface="Times New Roman" pitchFamily="18" charset="0"/>
                <a:hlinkClick r:id="" action="ppaction://hlinkfile"/>
              </a:rPr>
              <a:t>Conclusion</a:t>
            </a:r>
            <a:r>
              <a:rPr lang="en-US" sz="4800" dirty="0">
                <a:latin typeface="Times New Roman" pitchFamily="18" charset="0"/>
                <a:cs typeface="Times New Roman" pitchFamily="18" charset="0"/>
                <a:hlinkClick r:id="" action="ppaction://hlinkfile"/>
              </a:rPr>
              <a:t>	7</a:t>
            </a:r>
            <a:endParaRPr lang="en-US" sz="4800" dirty="0">
              <a:latin typeface="Times New Roman" pitchFamily="18" charset="0"/>
              <a:cs typeface="Times New Roman" pitchFamily="18" charset="0"/>
            </a:endParaRPr>
          </a:p>
          <a:p>
            <a:pPr>
              <a:buNone/>
            </a:pPr>
            <a:r>
              <a:rPr lang="en-US" sz="4800" u="sng" dirty="0">
                <a:latin typeface="Times New Roman" pitchFamily="18" charset="0"/>
                <a:cs typeface="Times New Roman" pitchFamily="18" charset="0"/>
                <a:hlinkClick r:id="" action="ppaction://hlinkfile"/>
              </a:rPr>
              <a:t>References</a:t>
            </a:r>
            <a:r>
              <a:rPr lang="en-US" sz="4800" dirty="0">
                <a:latin typeface="Times New Roman" pitchFamily="18" charset="0"/>
                <a:cs typeface="Times New Roman" pitchFamily="18" charset="0"/>
                <a:hlinkClick r:id="" action="ppaction://hlinkfile"/>
              </a:rPr>
              <a:t>	8</a:t>
            </a:r>
            <a:endParaRPr lang="en-US" sz="4800" dirty="0">
              <a:latin typeface="Times New Roman" pitchFamily="18" charset="0"/>
              <a:cs typeface="Times New Roman" pitchFamily="18" charset="0"/>
            </a:endParaRPr>
          </a:p>
          <a:p>
            <a:pPr>
              <a:buNone/>
            </a:pPr>
            <a:r>
              <a:rPr lang="en-US" sz="4900" dirty="0"/>
              <a:t> </a:t>
            </a:r>
          </a:p>
          <a:p>
            <a:pPr>
              <a:buNone/>
            </a:pPr>
            <a:br>
              <a:rPr lang="en-US" sz="4900" dirty="0"/>
            </a:br>
            <a:r>
              <a:rPr lang="en-US" sz="4900" b="1" dirty="0"/>
              <a:t> </a:t>
            </a:r>
            <a:endParaRPr lang="en-US" sz="4900" dirty="0"/>
          </a:p>
          <a:p>
            <a:endParaRPr lang="en-US" dirty="0"/>
          </a:p>
        </p:txBody>
      </p:sp>
      <p:pic>
        <p:nvPicPr>
          <p:cNvPr id="5" name="Picture 4" descr="Logo, company name&#10;&#10;Description automatically generated">
            <a:extLst>
              <a:ext uri="{FF2B5EF4-FFF2-40B4-BE49-F238E27FC236}">
                <a16:creationId xmlns:a16="http://schemas.microsoft.com/office/drawing/2014/main" id="{6914A2B7-C5A9-3B94-A599-5EE636ED6E7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825379" y="3646708"/>
            <a:ext cx="4951141" cy="1386534"/>
          </a:xfrm>
          <a:prstGeom prst="rect">
            <a:avLst/>
          </a:prstGeom>
        </p:spPr>
      </p:pic>
      <p:sp>
        <p:nvSpPr>
          <p:cNvPr id="6" name="TextBox 5">
            <a:extLst>
              <a:ext uri="{FF2B5EF4-FFF2-40B4-BE49-F238E27FC236}">
                <a16:creationId xmlns:a16="http://schemas.microsoft.com/office/drawing/2014/main" id="{46589848-783A-69C4-9474-E1E7C1209787}"/>
              </a:ext>
            </a:extLst>
          </p:cNvPr>
          <p:cNvSpPr txBox="1"/>
          <p:nvPr/>
        </p:nvSpPr>
        <p:spPr>
          <a:xfrm>
            <a:off x="4192858" y="5140778"/>
            <a:ext cx="4951141" cy="230832"/>
          </a:xfrm>
          <a:prstGeom prst="rect">
            <a:avLst/>
          </a:prstGeom>
          <a:noFill/>
        </p:spPr>
        <p:txBody>
          <a:bodyPr wrap="square" rtlCol="0">
            <a:spAutoFit/>
          </a:bodyPr>
          <a:lstStyle/>
          <a:p>
            <a:r>
              <a:rPr lang="en-GB" sz="900">
                <a:hlinkClick r:id="rId3" tooltip="https://techdifferent.it/hotel-hilton-da-oggi-tutto-a-portata-di-smartphone/"/>
              </a:rPr>
              <a:t>This Photo</a:t>
            </a:r>
            <a:r>
              <a:rPr lang="en-GB" sz="900"/>
              <a:t> by Unknown Author is licensed under </a:t>
            </a:r>
            <a:r>
              <a:rPr lang="en-GB" sz="900">
                <a:hlinkClick r:id="rId4" tooltip="https://creativecommons.org/licenses/by-nc-nd/3.0/"/>
              </a:rPr>
              <a:t>CC BY-NC-ND</a:t>
            </a:r>
            <a:endParaRPr lang="en-GB" sz="9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15"/>
          <p:cNvSpPr txBox="1">
            <a:spLocks noGrp="1"/>
          </p:cNvSpPr>
          <p:nvPr>
            <p:ph type="title"/>
          </p:nvPr>
        </p:nvSpPr>
        <p:spPr>
          <a:xfrm>
            <a:off x="729450" y="830150"/>
            <a:ext cx="7688700" cy="318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Introduction</a:t>
            </a:r>
            <a:endParaRPr/>
          </a:p>
        </p:txBody>
      </p:sp>
      <p:sp>
        <p:nvSpPr>
          <p:cNvPr id="100" name="Google Shape;100;p15"/>
          <p:cNvSpPr txBox="1">
            <a:spLocks noGrp="1"/>
          </p:cNvSpPr>
          <p:nvPr>
            <p:ph type="body" idx="1"/>
          </p:nvPr>
        </p:nvSpPr>
        <p:spPr>
          <a:xfrm>
            <a:off x="729450" y="1307225"/>
            <a:ext cx="7688700" cy="1563900"/>
          </a:xfrm>
          <a:prstGeom prst="rect">
            <a:avLst/>
          </a:prstGeom>
        </p:spPr>
        <p:txBody>
          <a:bodyPr spcFirstLastPara="1" wrap="square" lIns="91425" tIns="91425" rIns="91425" bIns="91425" anchor="t" anchorCtr="0">
            <a:normAutofit fontScale="92500" lnSpcReduction="20000"/>
          </a:bodyPr>
          <a:lstStyle/>
          <a:p>
            <a:pPr marL="457200" lvl="0" indent="-304958" algn="just" rtl="0">
              <a:lnSpc>
                <a:spcPct val="150000"/>
              </a:lnSpc>
              <a:spcBef>
                <a:spcPts val="0"/>
              </a:spcBef>
              <a:spcAft>
                <a:spcPts val="0"/>
              </a:spcAft>
              <a:buSzPct val="108333"/>
              <a:buChar char="●"/>
            </a:pPr>
            <a:r>
              <a:rPr lang="en" sz="1200" dirty="0">
                <a:solidFill>
                  <a:srgbClr val="000000"/>
                </a:solidFill>
                <a:latin typeface="Times New Roman"/>
                <a:ea typeface="Times New Roman"/>
                <a:cs typeface="Times New Roman"/>
                <a:sym typeface="Times New Roman"/>
              </a:rPr>
              <a:t>Hilton Hotelwide  is the most popular multinational recognised preeminent hospitality organisation. The organisation has created about 2,200 resorts, hotels and franchises</a:t>
            </a:r>
            <a:endParaRPr sz="1200" dirty="0">
              <a:solidFill>
                <a:srgbClr val="000000"/>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rgbClr val="000000"/>
              </a:buClr>
              <a:buSzPct val="100000"/>
              <a:buFont typeface="Times New Roman"/>
              <a:buChar char="●"/>
            </a:pPr>
            <a:r>
              <a:rPr lang="en" sz="1200" dirty="0">
                <a:solidFill>
                  <a:srgbClr val="000000"/>
                </a:solidFill>
                <a:latin typeface="Times New Roman"/>
                <a:ea typeface="Times New Roman"/>
                <a:cs typeface="Times New Roman"/>
                <a:sym typeface="Times New Roman"/>
              </a:rPr>
              <a:t>The Hilton worldwide industry was founded by Conrad Hilton, the organisation operated in the year 1919 of 31 May 103 years. According to the 2021 estimate the number of employees was 142,000 </a:t>
            </a:r>
            <a:r>
              <a:rPr lang="en" sz="1200" dirty="0">
                <a:solidFill>
                  <a:srgbClr val="000000"/>
                </a:solidFill>
                <a:highlight>
                  <a:srgbClr val="FFFFFF"/>
                </a:highlight>
                <a:latin typeface="Times New Roman"/>
                <a:ea typeface="Times New Roman"/>
                <a:cs typeface="Times New Roman"/>
                <a:sym typeface="Times New Roman"/>
              </a:rPr>
              <a:t>(Bhanji, 2022)</a:t>
            </a:r>
            <a:r>
              <a:rPr lang="en" sz="1200" dirty="0">
                <a:solidFill>
                  <a:srgbClr val="000000"/>
                </a:solidFill>
                <a:latin typeface="Times New Roman"/>
                <a:ea typeface="Times New Roman"/>
                <a:cs typeface="Times New Roman"/>
                <a:sym typeface="Times New Roman"/>
              </a:rPr>
              <a:t>.</a:t>
            </a:r>
            <a:endParaRPr sz="1200" dirty="0">
              <a:solidFill>
                <a:srgbClr val="000000"/>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rgbClr val="000000"/>
              </a:buClr>
              <a:buSzPct val="100000"/>
              <a:buFont typeface="Times New Roman"/>
              <a:buChar char="●"/>
            </a:pPr>
            <a:r>
              <a:rPr lang="en" sz="1200" dirty="0">
                <a:solidFill>
                  <a:srgbClr val="000000"/>
                </a:solidFill>
                <a:latin typeface="Times New Roman"/>
                <a:ea typeface="Times New Roman"/>
                <a:cs typeface="Times New Roman"/>
                <a:sym typeface="Times New Roman"/>
              </a:rPr>
              <a:t>The presentation will cover the features of the hospitality sector and will focus on the main consumers of the Hilton Worldwide hotel brand.</a:t>
            </a:r>
            <a:endParaRPr sz="1200" dirty="0">
              <a:solidFill>
                <a:srgbClr val="000000"/>
              </a:solidFill>
              <a:latin typeface="Times New Roman"/>
              <a:ea typeface="Times New Roman"/>
              <a:cs typeface="Times New Roman"/>
              <a:sym typeface="Times New Roman"/>
            </a:endParaRPr>
          </a:p>
        </p:txBody>
      </p:sp>
      <p:pic>
        <p:nvPicPr>
          <p:cNvPr id="101" name="Google Shape;101;p15"/>
          <p:cNvPicPr preferRelativeResize="0"/>
          <p:nvPr/>
        </p:nvPicPr>
        <p:blipFill>
          <a:blip r:embed="rId3">
            <a:alphaModFix/>
          </a:blip>
          <a:stretch>
            <a:fillRect/>
          </a:stretch>
        </p:blipFill>
        <p:spPr>
          <a:xfrm>
            <a:off x="403725" y="2794088"/>
            <a:ext cx="3124200" cy="221932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16"/>
          <p:cNvSpPr txBox="1">
            <a:spLocks noGrp="1"/>
          </p:cNvSpPr>
          <p:nvPr>
            <p:ph type="title"/>
          </p:nvPr>
        </p:nvSpPr>
        <p:spPr>
          <a:xfrm>
            <a:off x="729450" y="644550"/>
            <a:ext cx="7688700" cy="791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Brief description of the</a:t>
            </a:r>
            <a:r>
              <a:rPr lang="en" sz="2427"/>
              <a:t> </a:t>
            </a:r>
            <a:r>
              <a:rPr lang="en" sz="2427">
                <a:solidFill>
                  <a:srgbClr val="000000"/>
                </a:solidFill>
              </a:rPr>
              <a:t>Hilton Hotelwide</a:t>
            </a:r>
            <a:endParaRPr sz="2427"/>
          </a:p>
        </p:txBody>
      </p:sp>
      <p:sp>
        <p:nvSpPr>
          <p:cNvPr id="107" name="Google Shape;107;p16"/>
          <p:cNvSpPr txBox="1">
            <a:spLocks noGrp="1"/>
          </p:cNvSpPr>
          <p:nvPr>
            <p:ph type="body" idx="1"/>
          </p:nvPr>
        </p:nvSpPr>
        <p:spPr>
          <a:xfrm>
            <a:off x="729450" y="1350950"/>
            <a:ext cx="7688700" cy="1890600"/>
          </a:xfrm>
          <a:prstGeom prst="rect">
            <a:avLst/>
          </a:prstGeom>
        </p:spPr>
        <p:txBody>
          <a:bodyPr spcFirstLastPara="1" wrap="square" lIns="91425" tIns="91425" rIns="91425" bIns="91425" anchor="t" anchorCtr="0">
            <a:noAutofit/>
          </a:bodyPr>
          <a:lstStyle/>
          <a:p>
            <a:pPr marL="457200" lvl="0" indent="-311943" algn="just" rtl="0">
              <a:lnSpc>
                <a:spcPct val="150000"/>
              </a:lnSpc>
              <a:spcBef>
                <a:spcPts val="0"/>
              </a:spcBef>
              <a:spcAft>
                <a:spcPts val="0"/>
              </a:spcAft>
              <a:buSzPts val="1313"/>
              <a:buChar char="●"/>
            </a:pPr>
            <a:r>
              <a:rPr lang="en" sz="1250" b="1">
                <a:solidFill>
                  <a:srgbClr val="000000"/>
                </a:solidFill>
              </a:rPr>
              <a:t>Hilton Worldwide is a public sector hospitality organisation which according to the estimate of 2020 has operated in about 6,478.</a:t>
            </a:r>
            <a:endParaRPr sz="1250" b="1">
              <a:solidFill>
                <a:srgbClr val="000000"/>
              </a:solidFill>
            </a:endParaRPr>
          </a:p>
          <a:p>
            <a:pPr marL="457200" lvl="0" indent="-307975" algn="just" rtl="0">
              <a:lnSpc>
                <a:spcPct val="150000"/>
              </a:lnSpc>
              <a:spcBef>
                <a:spcPts val="0"/>
              </a:spcBef>
              <a:spcAft>
                <a:spcPts val="0"/>
              </a:spcAft>
              <a:buClr>
                <a:srgbClr val="000000"/>
              </a:buClr>
              <a:buSzPts val="1250"/>
              <a:buChar char="●"/>
            </a:pPr>
            <a:r>
              <a:rPr lang="en" sz="1250" b="1">
                <a:solidFill>
                  <a:srgbClr val="000000"/>
                </a:solidFill>
              </a:rPr>
              <a:t>According to the estimate of 2020, the portfolio covers properties over 6215 and has been operated in countries over 118 nations including territories </a:t>
            </a:r>
            <a:r>
              <a:rPr lang="en" sz="1250" b="1">
                <a:solidFill>
                  <a:srgbClr val="000000"/>
                </a:solidFill>
                <a:highlight>
                  <a:srgbClr val="FFFFFF"/>
                </a:highlight>
              </a:rPr>
              <a:t> (Matteucci, 2020)</a:t>
            </a:r>
            <a:r>
              <a:rPr lang="en" sz="1250" b="1">
                <a:solidFill>
                  <a:srgbClr val="000000"/>
                </a:solidFill>
              </a:rPr>
              <a:t>.</a:t>
            </a:r>
            <a:endParaRPr sz="1250" b="1">
              <a:solidFill>
                <a:srgbClr val="000000"/>
              </a:solidFill>
            </a:endParaRPr>
          </a:p>
          <a:p>
            <a:pPr marL="457200" lvl="0" indent="-307975" algn="just" rtl="0">
              <a:lnSpc>
                <a:spcPct val="150000"/>
              </a:lnSpc>
              <a:spcBef>
                <a:spcPts val="0"/>
              </a:spcBef>
              <a:spcAft>
                <a:spcPts val="0"/>
              </a:spcAft>
              <a:buClr>
                <a:srgbClr val="000000"/>
              </a:buClr>
              <a:buSzPts val="1250"/>
              <a:buChar char="●"/>
            </a:pPr>
            <a:r>
              <a:rPr lang="en" sz="1250" b="1">
                <a:solidFill>
                  <a:srgbClr val="000000"/>
                </a:solidFill>
              </a:rPr>
              <a:t>The aim of the Hilton Worldwide hotel brand is to offer the best service to the customers with an excellent flow of enjoyable flow of experiences </a:t>
            </a:r>
            <a:r>
              <a:rPr lang="en" sz="1250" b="1">
                <a:solidFill>
                  <a:srgbClr val="000000"/>
                </a:solidFill>
                <a:highlight>
                  <a:srgbClr val="FFFFFF"/>
                </a:highlight>
              </a:rPr>
              <a:t> (Ertuna </a:t>
            </a:r>
            <a:r>
              <a:rPr lang="en" sz="1250" b="1" i="1">
                <a:solidFill>
                  <a:srgbClr val="000000"/>
                </a:solidFill>
                <a:highlight>
                  <a:srgbClr val="FFFFFF"/>
                </a:highlight>
              </a:rPr>
              <a:t>et al</a:t>
            </a:r>
            <a:r>
              <a:rPr lang="en" sz="1250" b="1">
                <a:solidFill>
                  <a:srgbClr val="000000"/>
                </a:solidFill>
                <a:highlight>
                  <a:srgbClr val="FFFFFF"/>
                </a:highlight>
              </a:rPr>
              <a:t>., 2022</a:t>
            </a:r>
            <a:r>
              <a:rPr lang="en" sz="1250">
                <a:solidFill>
                  <a:srgbClr val="000000"/>
                </a:solidFill>
                <a:highlight>
                  <a:srgbClr val="FFFFFF"/>
                </a:highlight>
              </a:rPr>
              <a:t>)</a:t>
            </a:r>
            <a:r>
              <a:rPr lang="en" sz="1250">
                <a:solidFill>
                  <a:srgbClr val="000000"/>
                </a:solidFill>
              </a:rPr>
              <a:t>. </a:t>
            </a:r>
            <a:endParaRPr sz="1250">
              <a:solidFill>
                <a:srgbClr val="000000"/>
              </a:solidFill>
            </a:endParaRPr>
          </a:p>
        </p:txBody>
      </p:sp>
      <p:pic>
        <p:nvPicPr>
          <p:cNvPr id="108" name="Google Shape;108;p16"/>
          <p:cNvPicPr preferRelativeResize="0"/>
          <p:nvPr/>
        </p:nvPicPr>
        <p:blipFill>
          <a:blip r:embed="rId3">
            <a:alphaModFix/>
          </a:blip>
          <a:stretch>
            <a:fillRect/>
          </a:stretch>
        </p:blipFill>
        <p:spPr>
          <a:xfrm>
            <a:off x="1115825" y="3408250"/>
            <a:ext cx="3116600" cy="1543050"/>
          </a:xfrm>
          <a:prstGeom prst="rect">
            <a:avLst/>
          </a:prstGeom>
          <a:noFill/>
          <a:ln>
            <a:noFill/>
          </a:ln>
        </p:spPr>
      </p:pic>
      <p:pic>
        <p:nvPicPr>
          <p:cNvPr id="109" name="Google Shape;109;p16"/>
          <p:cNvPicPr preferRelativeResize="0"/>
          <p:nvPr/>
        </p:nvPicPr>
        <p:blipFill>
          <a:blip r:embed="rId4">
            <a:alphaModFix/>
          </a:blip>
          <a:stretch>
            <a:fillRect/>
          </a:stretch>
        </p:blipFill>
        <p:spPr>
          <a:xfrm>
            <a:off x="5497975" y="3393950"/>
            <a:ext cx="3228975" cy="157162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17"/>
          <p:cNvSpPr txBox="1">
            <a:spLocks noGrp="1"/>
          </p:cNvSpPr>
          <p:nvPr>
            <p:ph type="title"/>
          </p:nvPr>
        </p:nvSpPr>
        <p:spPr>
          <a:xfrm>
            <a:off x="729450" y="686725"/>
            <a:ext cx="7688700" cy="6132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Main consumers of Hilton Worldwide.</a:t>
            </a:r>
            <a:endParaRPr/>
          </a:p>
        </p:txBody>
      </p:sp>
      <p:sp>
        <p:nvSpPr>
          <p:cNvPr id="115" name="Google Shape;115;p17"/>
          <p:cNvSpPr txBox="1">
            <a:spLocks noGrp="1"/>
          </p:cNvSpPr>
          <p:nvPr>
            <p:ph type="body" idx="1"/>
          </p:nvPr>
        </p:nvSpPr>
        <p:spPr>
          <a:xfrm>
            <a:off x="729450" y="1453150"/>
            <a:ext cx="7688700" cy="1118700"/>
          </a:xfrm>
          <a:prstGeom prst="rect">
            <a:avLst/>
          </a:prstGeom>
        </p:spPr>
        <p:txBody>
          <a:bodyPr spcFirstLastPara="1" wrap="square" lIns="91425" tIns="91425" rIns="91425" bIns="91425" anchor="t" anchorCtr="0">
            <a:noAutofit/>
          </a:bodyPr>
          <a:lstStyle/>
          <a:p>
            <a:pPr marL="457200" lvl="0" indent="-311467" algn="just" rtl="0">
              <a:lnSpc>
                <a:spcPct val="140000"/>
              </a:lnSpc>
              <a:spcBef>
                <a:spcPts val="0"/>
              </a:spcBef>
              <a:spcAft>
                <a:spcPts val="0"/>
              </a:spcAft>
              <a:buSzPts val="1305"/>
              <a:buChar char="●"/>
            </a:pPr>
            <a:r>
              <a:rPr lang="en" sz="1220" b="1">
                <a:solidFill>
                  <a:srgbClr val="000000"/>
                </a:solidFill>
                <a:latin typeface="Times New Roman"/>
                <a:ea typeface="Times New Roman"/>
                <a:cs typeface="Times New Roman"/>
                <a:sym typeface="Times New Roman"/>
              </a:rPr>
              <a:t>The marketing target segment of Hilton Worldwide is targeted for retirees, solo travellers, adventurers, vacationers, couples, backpackers and free independent travellers.</a:t>
            </a:r>
            <a:endParaRPr sz="1220" b="1">
              <a:solidFill>
                <a:srgbClr val="000000"/>
              </a:solidFill>
              <a:latin typeface="Times New Roman"/>
              <a:ea typeface="Times New Roman"/>
              <a:cs typeface="Times New Roman"/>
              <a:sym typeface="Times New Roman"/>
            </a:endParaRPr>
          </a:p>
          <a:p>
            <a:pPr marL="457200" lvl="0" indent="-306070" algn="just" rtl="0">
              <a:lnSpc>
                <a:spcPct val="140000"/>
              </a:lnSpc>
              <a:spcBef>
                <a:spcPts val="0"/>
              </a:spcBef>
              <a:spcAft>
                <a:spcPts val="0"/>
              </a:spcAft>
              <a:buClr>
                <a:srgbClr val="000000"/>
              </a:buClr>
              <a:buSzPts val="1220"/>
              <a:buFont typeface="Times New Roman"/>
              <a:buChar char="●"/>
            </a:pPr>
            <a:r>
              <a:rPr lang="en" sz="1220" b="1">
                <a:solidFill>
                  <a:srgbClr val="000000"/>
                </a:solidFill>
                <a:latin typeface="Times New Roman"/>
                <a:ea typeface="Times New Roman"/>
                <a:cs typeface="Times New Roman"/>
                <a:sym typeface="Times New Roman"/>
              </a:rPr>
              <a:t>The hotel brand targets premium customers across the world.</a:t>
            </a:r>
            <a:endParaRPr sz="1220" b="1">
              <a:solidFill>
                <a:srgbClr val="000000"/>
              </a:solidFill>
              <a:latin typeface="Times New Roman"/>
              <a:ea typeface="Times New Roman"/>
              <a:cs typeface="Times New Roman"/>
              <a:sym typeface="Times New Roman"/>
            </a:endParaRPr>
          </a:p>
          <a:p>
            <a:pPr marL="457200" lvl="0" indent="-306070" algn="just" rtl="0">
              <a:lnSpc>
                <a:spcPct val="140000"/>
              </a:lnSpc>
              <a:spcBef>
                <a:spcPts val="0"/>
              </a:spcBef>
              <a:spcAft>
                <a:spcPts val="0"/>
              </a:spcAft>
              <a:buClr>
                <a:srgbClr val="000000"/>
              </a:buClr>
              <a:buSzPts val="1220"/>
              <a:buFont typeface="Times New Roman"/>
              <a:buChar char="●"/>
            </a:pPr>
            <a:r>
              <a:rPr lang="en" sz="1220" b="1">
                <a:solidFill>
                  <a:srgbClr val="000000"/>
                </a:solidFill>
                <a:latin typeface="Times New Roman"/>
                <a:ea typeface="Times New Roman"/>
                <a:cs typeface="Times New Roman"/>
                <a:sym typeface="Times New Roman"/>
              </a:rPr>
              <a:t> The geographical segmentation, it focuses on international and national levels.</a:t>
            </a:r>
            <a:endParaRPr sz="1220" b="1">
              <a:solidFill>
                <a:srgbClr val="000000"/>
              </a:solidFill>
              <a:latin typeface="Times New Roman"/>
              <a:ea typeface="Times New Roman"/>
              <a:cs typeface="Times New Roman"/>
              <a:sym typeface="Times New Roman"/>
            </a:endParaRPr>
          </a:p>
          <a:p>
            <a:pPr marL="457200" lvl="0" indent="-306070" algn="just" rtl="0">
              <a:lnSpc>
                <a:spcPct val="140000"/>
              </a:lnSpc>
              <a:spcBef>
                <a:spcPts val="0"/>
              </a:spcBef>
              <a:spcAft>
                <a:spcPts val="0"/>
              </a:spcAft>
              <a:buClr>
                <a:srgbClr val="000000"/>
              </a:buClr>
              <a:buSzPts val="1220"/>
              <a:buFont typeface="Times New Roman"/>
              <a:buChar char="●"/>
            </a:pPr>
            <a:r>
              <a:rPr lang="en" sz="1220" b="1">
                <a:solidFill>
                  <a:srgbClr val="000000"/>
                </a:solidFill>
                <a:latin typeface="Times New Roman"/>
                <a:ea typeface="Times New Roman"/>
                <a:cs typeface="Times New Roman"/>
                <a:sym typeface="Times New Roman"/>
              </a:rPr>
              <a:t> As per demographic segmentation, Hilton worldwide targets senior and middle-aged upper social class professionals.</a:t>
            </a:r>
            <a:endParaRPr sz="1220" b="1">
              <a:solidFill>
                <a:srgbClr val="000000"/>
              </a:solidFill>
              <a:latin typeface="Times New Roman"/>
              <a:ea typeface="Times New Roman"/>
              <a:cs typeface="Times New Roman"/>
              <a:sym typeface="Times New Roman"/>
            </a:endParaRPr>
          </a:p>
          <a:p>
            <a:pPr marL="457200" lvl="0" indent="-306070" algn="just" rtl="0">
              <a:lnSpc>
                <a:spcPct val="140000"/>
              </a:lnSpc>
              <a:spcBef>
                <a:spcPts val="0"/>
              </a:spcBef>
              <a:spcAft>
                <a:spcPts val="0"/>
              </a:spcAft>
              <a:buClr>
                <a:srgbClr val="000000"/>
              </a:buClr>
              <a:buSzPts val="1220"/>
              <a:buFont typeface="Times New Roman"/>
              <a:buChar char="●"/>
            </a:pPr>
            <a:r>
              <a:rPr lang="en" sz="1220" b="1">
                <a:solidFill>
                  <a:srgbClr val="000000"/>
                </a:solidFill>
                <a:latin typeface="Times New Roman"/>
                <a:ea typeface="Times New Roman"/>
                <a:cs typeface="Times New Roman"/>
                <a:sym typeface="Times New Roman"/>
              </a:rPr>
              <a:t>As per the psychographic segmentation, it involves a community with high achievement and status who is ambitious to pay the premium price of the Hilton worldwide hospitality industry.</a:t>
            </a:r>
            <a:r>
              <a:rPr lang="en" sz="1220">
                <a:solidFill>
                  <a:srgbClr val="000000"/>
                </a:solidFill>
                <a:latin typeface="Times New Roman"/>
                <a:ea typeface="Times New Roman"/>
                <a:cs typeface="Times New Roman"/>
                <a:sym typeface="Times New Roman"/>
              </a:rPr>
              <a:t> </a:t>
            </a:r>
            <a:endParaRPr sz="1220">
              <a:solidFill>
                <a:srgbClr val="000000"/>
              </a:solidFill>
              <a:latin typeface="Times New Roman"/>
              <a:ea typeface="Times New Roman"/>
              <a:cs typeface="Times New Roman"/>
              <a:sym typeface="Times New Roman"/>
            </a:endParaRPr>
          </a:p>
        </p:txBody>
      </p:sp>
      <p:pic>
        <p:nvPicPr>
          <p:cNvPr id="116" name="Google Shape;116;p17"/>
          <p:cNvPicPr preferRelativeResize="0"/>
          <p:nvPr/>
        </p:nvPicPr>
        <p:blipFill>
          <a:blip r:embed="rId3">
            <a:alphaModFix/>
          </a:blip>
          <a:stretch>
            <a:fillRect/>
          </a:stretch>
        </p:blipFill>
        <p:spPr>
          <a:xfrm>
            <a:off x="258425" y="3674975"/>
            <a:ext cx="2235625" cy="1316125"/>
          </a:xfrm>
          <a:prstGeom prst="rect">
            <a:avLst/>
          </a:prstGeom>
          <a:noFill/>
          <a:ln>
            <a:noFill/>
          </a:ln>
        </p:spPr>
      </p:pic>
      <p:pic>
        <p:nvPicPr>
          <p:cNvPr id="117" name="Google Shape;117;p17"/>
          <p:cNvPicPr preferRelativeResize="0"/>
          <p:nvPr/>
        </p:nvPicPr>
        <p:blipFill>
          <a:blip r:embed="rId4">
            <a:alphaModFix/>
          </a:blip>
          <a:stretch>
            <a:fillRect/>
          </a:stretch>
        </p:blipFill>
        <p:spPr>
          <a:xfrm>
            <a:off x="6303475" y="3653333"/>
            <a:ext cx="2235625" cy="1337766"/>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2" name="Google Shape;122;p18"/>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 sz="1700" dirty="0">
                <a:solidFill>
                  <a:srgbClr val="000000"/>
                </a:solidFill>
                <a:latin typeface="Times New Roman"/>
                <a:ea typeface="Times New Roman"/>
                <a:cs typeface="Times New Roman"/>
                <a:sym typeface="Times New Roman"/>
              </a:rPr>
              <a:t> Nature, scope and role of the guest services and facilities that are provided to</a:t>
            </a:r>
            <a:endParaRPr sz="1700" dirty="0">
              <a:solidFill>
                <a:srgbClr val="000000"/>
              </a:solidFill>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 sz="1700" dirty="0">
                <a:solidFill>
                  <a:srgbClr val="000000"/>
                </a:solidFill>
                <a:latin typeface="Times New Roman"/>
                <a:ea typeface="Times New Roman"/>
                <a:cs typeface="Times New Roman"/>
                <a:sym typeface="Times New Roman"/>
              </a:rPr>
              <a:t>these guests by the hotel brand</a:t>
            </a:r>
            <a:endParaRPr sz="1700" dirty="0"/>
          </a:p>
        </p:txBody>
      </p:sp>
      <p:sp>
        <p:nvSpPr>
          <p:cNvPr id="123" name="Google Shape;123;p18"/>
          <p:cNvSpPr txBox="1">
            <a:spLocks noGrp="1"/>
          </p:cNvSpPr>
          <p:nvPr>
            <p:ph type="body" idx="1"/>
          </p:nvPr>
        </p:nvSpPr>
        <p:spPr>
          <a:xfrm>
            <a:off x="729450" y="2078875"/>
            <a:ext cx="4686600" cy="26556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SzPts val="1500"/>
              <a:buChar char="●"/>
            </a:pPr>
            <a:r>
              <a:rPr lang="en" sz="1400">
                <a:solidFill>
                  <a:srgbClr val="000000"/>
                </a:solidFill>
                <a:latin typeface="Times New Roman"/>
                <a:ea typeface="Times New Roman"/>
                <a:cs typeface="Times New Roman"/>
                <a:sym typeface="Times New Roman"/>
              </a:rPr>
              <a:t>Guest service is the vital aspect of the hospitality sector.</a:t>
            </a:r>
            <a:endParaRPr sz="1400">
              <a:solidFill>
                <a:srgbClr val="000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00000"/>
              </a:buClr>
              <a:buSzPts val="1400"/>
              <a:buFont typeface="Times New Roman"/>
              <a:buChar char="●"/>
            </a:pPr>
            <a:r>
              <a:rPr lang="en" sz="1400">
                <a:solidFill>
                  <a:srgbClr val="000000"/>
                </a:solidFill>
                <a:latin typeface="Times New Roman"/>
                <a:ea typeface="Times New Roman"/>
                <a:cs typeface="Times New Roman"/>
                <a:sym typeface="Times New Roman"/>
              </a:rPr>
              <a:t> Effective customer service is the only main factor for the growth and development of the hospitality sector. </a:t>
            </a:r>
            <a:endParaRPr sz="1400">
              <a:solidFill>
                <a:srgbClr val="000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00000"/>
              </a:buClr>
              <a:buSzPts val="1400"/>
              <a:buFont typeface="Times New Roman"/>
              <a:buChar char="●"/>
            </a:pPr>
            <a:r>
              <a:rPr lang="en" sz="1400">
                <a:solidFill>
                  <a:srgbClr val="000000"/>
                </a:solidFill>
                <a:latin typeface="Times New Roman"/>
                <a:ea typeface="Times New Roman"/>
                <a:cs typeface="Times New Roman"/>
                <a:sym typeface="Times New Roman"/>
              </a:rPr>
              <a:t>Two basic  services offered by the hotels are “rooms and boards”(</a:t>
            </a:r>
            <a:r>
              <a:rPr lang="en" sz="1400">
                <a:solidFill>
                  <a:srgbClr val="222222"/>
                </a:solidFill>
                <a:highlight>
                  <a:srgbClr val="FFFFFF"/>
                </a:highlight>
                <a:latin typeface="Times New Roman"/>
                <a:ea typeface="Times New Roman"/>
                <a:cs typeface="Times New Roman"/>
                <a:sym typeface="Times New Roman"/>
              </a:rPr>
              <a:t>Ul Hameed </a:t>
            </a:r>
            <a:r>
              <a:rPr lang="en" sz="1400" i="1">
                <a:solidFill>
                  <a:srgbClr val="222222"/>
                </a:solidFill>
                <a:highlight>
                  <a:srgbClr val="FFFFFF"/>
                </a:highlight>
                <a:latin typeface="Times New Roman"/>
                <a:ea typeface="Times New Roman"/>
                <a:cs typeface="Times New Roman"/>
                <a:sym typeface="Times New Roman"/>
              </a:rPr>
              <a:t>et al</a:t>
            </a:r>
            <a:r>
              <a:rPr lang="en" sz="1400">
                <a:solidFill>
                  <a:srgbClr val="222222"/>
                </a:solidFill>
                <a:highlight>
                  <a:srgbClr val="FFFFFF"/>
                </a:highlight>
                <a:latin typeface="Times New Roman"/>
                <a:ea typeface="Times New Roman"/>
                <a:cs typeface="Times New Roman"/>
                <a:sym typeface="Times New Roman"/>
              </a:rPr>
              <a:t>., 2022</a:t>
            </a:r>
            <a:r>
              <a:rPr lang="en" sz="1400">
                <a:solidFill>
                  <a:srgbClr val="000000"/>
                </a:solidFill>
                <a:latin typeface="Times New Roman"/>
                <a:ea typeface="Times New Roman"/>
                <a:cs typeface="Times New Roman"/>
                <a:sym typeface="Times New Roman"/>
              </a:rPr>
              <a:t>). </a:t>
            </a:r>
            <a:endParaRPr sz="1400">
              <a:solidFill>
                <a:srgbClr val="000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00000"/>
              </a:buClr>
              <a:buSzPts val="1400"/>
              <a:buFont typeface="Times New Roman"/>
              <a:buChar char="●"/>
            </a:pPr>
            <a:r>
              <a:rPr lang="en" sz="1400">
                <a:solidFill>
                  <a:srgbClr val="000000"/>
                </a:solidFill>
                <a:latin typeface="Times New Roman"/>
                <a:ea typeface="Times New Roman"/>
                <a:cs typeface="Times New Roman"/>
                <a:sym typeface="Times New Roman"/>
              </a:rPr>
              <a:t> Quality customer service is a significant part of the hospitality sector.</a:t>
            </a:r>
            <a:endParaRPr sz="1400">
              <a:solidFill>
                <a:srgbClr val="000000"/>
              </a:solidFill>
              <a:latin typeface="Times New Roman"/>
              <a:ea typeface="Times New Roman"/>
              <a:cs typeface="Times New Roman"/>
              <a:sym typeface="Times New Roman"/>
            </a:endParaRPr>
          </a:p>
        </p:txBody>
      </p:sp>
      <p:pic>
        <p:nvPicPr>
          <p:cNvPr id="124" name="Google Shape;124;p18"/>
          <p:cNvPicPr preferRelativeResize="0"/>
          <p:nvPr/>
        </p:nvPicPr>
        <p:blipFill>
          <a:blip r:embed="rId3">
            <a:alphaModFix/>
          </a:blip>
          <a:stretch>
            <a:fillRect/>
          </a:stretch>
        </p:blipFill>
        <p:spPr>
          <a:xfrm>
            <a:off x="5568450" y="2365675"/>
            <a:ext cx="3171825" cy="192265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135" name="Google Shape;135;p20"/>
          <p:cNvSpPr txBox="1">
            <a:spLocks noGrp="1"/>
          </p:cNvSpPr>
          <p:nvPr>
            <p:ph type="title"/>
          </p:nvPr>
        </p:nvSpPr>
        <p:spPr>
          <a:xfrm>
            <a:off x="729450" y="431250"/>
            <a:ext cx="7688700" cy="8346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2500">
                <a:solidFill>
                  <a:srgbClr val="000000"/>
                </a:solidFill>
                <a:latin typeface="Times New Roman"/>
                <a:ea typeface="Times New Roman"/>
                <a:cs typeface="Times New Roman"/>
                <a:sym typeface="Times New Roman"/>
              </a:rPr>
              <a:t> Role and function of guest services in Hilton Worldwide.</a:t>
            </a:r>
            <a:endParaRPr sz="3900"/>
          </a:p>
        </p:txBody>
      </p:sp>
      <p:sp>
        <p:nvSpPr>
          <p:cNvPr id="136" name="Google Shape;136;p20"/>
          <p:cNvSpPr txBox="1">
            <a:spLocks noGrp="1"/>
          </p:cNvSpPr>
          <p:nvPr>
            <p:ph type="body" idx="1"/>
          </p:nvPr>
        </p:nvSpPr>
        <p:spPr>
          <a:xfrm>
            <a:off x="495500" y="1453150"/>
            <a:ext cx="8243400" cy="2129100"/>
          </a:xfrm>
          <a:prstGeom prst="rect">
            <a:avLst/>
          </a:prstGeom>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SzPts val="1400"/>
              <a:buChar char="●"/>
            </a:pPr>
            <a:r>
              <a:rPr lang="en" b="1">
                <a:solidFill>
                  <a:srgbClr val="000000"/>
                </a:solidFill>
                <a:latin typeface="Times New Roman"/>
                <a:ea typeface="Times New Roman"/>
                <a:cs typeface="Times New Roman"/>
                <a:sym typeface="Times New Roman"/>
              </a:rPr>
              <a:t>Guest service is defined as the advice and assistance offered by the hotel brand to the consumers that have a reservation to the hotel service or interested in the brand products or wants to make a reservation for staying </a:t>
            </a:r>
            <a:r>
              <a:rPr lang="en" b="1">
                <a:solidFill>
                  <a:srgbClr val="000000"/>
                </a:solidFill>
                <a:highlight>
                  <a:srgbClr val="FFFFFF"/>
                </a:highlight>
                <a:latin typeface="Times New Roman"/>
                <a:ea typeface="Times New Roman"/>
                <a:cs typeface="Times New Roman"/>
                <a:sym typeface="Times New Roman"/>
              </a:rPr>
              <a:t>(Bhanji, 2022)</a:t>
            </a:r>
            <a:r>
              <a:rPr lang="en" b="1">
                <a:solidFill>
                  <a:srgbClr val="000000"/>
                </a:solidFill>
                <a:latin typeface="Times New Roman"/>
                <a:ea typeface="Times New Roman"/>
                <a:cs typeface="Times New Roman"/>
                <a:sym typeface="Times New Roman"/>
              </a:rPr>
              <a:t>.</a:t>
            </a:r>
            <a:endParaRPr b="1">
              <a:solidFill>
                <a:srgbClr val="000000"/>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rgbClr val="000000"/>
              </a:buClr>
              <a:buSzPts val="1300"/>
              <a:buFont typeface="Times New Roman"/>
              <a:buChar char="●"/>
            </a:pPr>
            <a:r>
              <a:rPr lang="en" b="1">
                <a:solidFill>
                  <a:srgbClr val="000000"/>
                </a:solidFill>
                <a:latin typeface="Times New Roman"/>
                <a:ea typeface="Times New Roman"/>
                <a:cs typeface="Times New Roman"/>
                <a:sym typeface="Times New Roman"/>
              </a:rPr>
              <a:t>The organisation assures that customer support and issues do not influence the long-term goals of the organisation and do not affect the annual  revenue of the Hilton WorldWide organisation </a:t>
            </a:r>
            <a:r>
              <a:rPr lang="en" b="1">
                <a:solidFill>
                  <a:srgbClr val="000000"/>
                </a:solidFill>
                <a:highlight>
                  <a:srgbClr val="FFFFFF"/>
                </a:highlight>
                <a:latin typeface="Times New Roman"/>
                <a:ea typeface="Times New Roman"/>
                <a:cs typeface="Times New Roman"/>
                <a:sym typeface="Times New Roman"/>
              </a:rPr>
              <a:t>(Fan </a:t>
            </a:r>
            <a:r>
              <a:rPr lang="en" b="1" i="1">
                <a:solidFill>
                  <a:srgbClr val="000000"/>
                </a:solidFill>
                <a:highlight>
                  <a:srgbClr val="FFFFFF"/>
                </a:highlight>
                <a:latin typeface="Times New Roman"/>
                <a:ea typeface="Times New Roman"/>
                <a:cs typeface="Times New Roman"/>
                <a:sym typeface="Times New Roman"/>
              </a:rPr>
              <a:t>et al</a:t>
            </a:r>
            <a:r>
              <a:rPr lang="en" b="1">
                <a:solidFill>
                  <a:srgbClr val="000000"/>
                </a:solidFill>
                <a:highlight>
                  <a:srgbClr val="FFFFFF"/>
                </a:highlight>
                <a:latin typeface="Times New Roman"/>
                <a:ea typeface="Times New Roman"/>
                <a:cs typeface="Times New Roman"/>
                <a:sym typeface="Times New Roman"/>
              </a:rPr>
              <a:t>., 2020)</a:t>
            </a:r>
            <a:r>
              <a:rPr lang="en" b="1">
                <a:solidFill>
                  <a:srgbClr val="000000"/>
                </a:solidFill>
                <a:latin typeface="Times New Roman"/>
                <a:ea typeface="Times New Roman"/>
                <a:cs typeface="Times New Roman"/>
                <a:sym typeface="Times New Roman"/>
              </a:rPr>
              <a:t>.</a:t>
            </a:r>
            <a:endParaRPr b="1">
              <a:solidFill>
                <a:srgbClr val="000000"/>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rgbClr val="000000"/>
              </a:buClr>
              <a:buSzPts val="1300"/>
              <a:buFont typeface="Times New Roman"/>
              <a:buChar char="●"/>
            </a:pPr>
            <a:r>
              <a:rPr lang="en" b="1">
                <a:solidFill>
                  <a:srgbClr val="000000"/>
                </a:solidFill>
                <a:latin typeface="Times New Roman"/>
                <a:ea typeface="Times New Roman"/>
                <a:cs typeface="Times New Roman"/>
                <a:sym typeface="Times New Roman"/>
              </a:rPr>
              <a:t> Guest service of the Hilton Worldwide is also responsible for providing excellent breakfast, best meals, buffet lunch and premium dinner.</a:t>
            </a:r>
            <a:endParaRPr b="1">
              <a:solidFill>
                <a:srgbClr val="000000"/>
              </a:solidFill>
              <a:latin typeface="Times New Roman"/>
              <a:ea typeface="Times New Roman"/>
              <a:cs typeface="Times New Roman"/>
              <a:sym typeface="Times New Roman"/>
            </a:endParaRPr>
          </a:p>
        </p:txBody>
      </p:sp>
      <p:pic>
        <p:nvPicPr>
          <p:cNvPr id="137" name="Google Shape;137;p20"/>
          <p:cNvPicPr preferRelativeResize="0"/>
          <p:nvPr/>
        </p:nvPicPr>
        <p:blipFill>
          <a:blip r:embed="rId3">
            <a:alphaModFix/>
          </a:blip>
          <a:stretch>
            <a:fillRect/>
          </a:stretch>
        </p:blipFill>
        <p:spPr>
          <a:xfrm>
            <a:off x="5138075" y="3582250"/>
            <a:ext cx="2419350" cy="132355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41"/>
        <p:cNvGrpSpPr/>
        <p:nvPr/>
      </p:nvGrpSpPr>
      <p:grpSpPr>
        <a:xfrm>
          <a:off x="0" y="0"/>
          <a:ext cx="0" cy="0"/>
          <a:chOff x="0" y="0"/>
          <a:chExt cx="0" cy="0"/>
        </a:xfrm>
      </p:grpSpPr>
      <p:sp>
        <p:nvSpPr>
          <p:cNvPr id="142" name="Google Shape;142;p21"/>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 sz="1800">
                <a:solidFill>
                  <a:srgbClr val="000000"/>
                </a:solidFill>
                <a:latin typeface="Times New Roman"/>
                <a:ea typeface="Times New Roman"/>
                <a:cs typeface="Times New Roman"/>
                <a:sym typeface="Times New Roman"/>
              </a:rPr>
              <a:t>Importance of hospitality and how hotels meet/exceed guest expectations</a:t>
            </a:r>
            <a:endParaRPr sz="1800">
              <a:solidFill>
                <a:srgbClr val="000000"/>
              </a:solidFill>
              <a:latin typeface="Times New Roman"/>
              <a:ea typeface="Times New Roman"/>
              <a:cs typeface="Times New Roman"/>
              <a:sym typeface="Times New Roman"/>
            </a:endParaRPr>
          </a:p>
          <a:p>
            <a:pPr marL="0" lvl="0" indent="0" algn="ctr" rtl="0">
              <a:lnSpc>
                <a:spcPct val="150000"/>
              </a:lnSpc>
              <a:spcBef>
                <a:spcPts val="0"/>
              </a:spcBef>
              <a:spcAft>
                <a:spcPts val="0"/>
              </a:spcAft>
              <a:buNone/>
            </a:pPr>
            <a:endParaRPr sz="1800">
              <a:solidFill>
                <a:srgbClr val="000000"/>
              </a:solidFill>
              <a:latin typeface="Times New Roman"/>
              <a:ea typeface="Times New Roman"/>
              <a:cs typeface="Times New Roman"/>
              <a:sym typeface="Times New Roman"/>
            </a:endParaRPr>
          </a:p>
          <a:p>
            <a:pPr marL="0" lvl="0" indent="0" algn="ctr" rtl="0">
              <a:spcBef>
                <a:spcPts val="0"/>
              </a:spcBef>
              <a:spcAft>
                <a:spcPts val="0"/>
              </a:spcAft>
              <a:buNone/>
            </a:pPr>
            <a:endParaRPr sz="1800"/>
          </a:p>
        </p:txBody>
      </p:sp>
      <p:sp>
        <p:nvSpPr>
          <p:cNvPr id="143" name="Google Shape;143;p21"/>
          <p:cNvSpPr txBox="1">
            <a:spLocks noGrp="1"/>
          </p:cNvSpPr>
          <p:nvPr>
            <p:ph type="body" idx="1"/>
          </p:nvPr>
        </p:nvSpPr>
        <p:spPr>
          <a:xfrm>
            <a:off x="729450" y="2078875"/>
            <a:ext cx="4612500" cy="22611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SzPts val="1500"/>
              <a:buChar char="●"/>
            </a:pPr>
            <a:r>
              <a:rPr lang="en" sz="1400" dirty="0">
                <a:solidFill>
                  <a:srgbClr val="000000"/>
                </a:solidFill>
                <a:latin typeface="Times New Roman"/>
                <a:ea typeface="Times New Roman"/>
                <a:cs typeface="Times New Roman"/>
                <a:sym typeface="Times New Roman"/>
              </a:rPr>
              <a:t>Hospitality sectors  are a vital element in the development of any nation. </a:t>
            </a:r>
            <a:endParaRPr sz="1400" dirty="0">
              <a:solidFill>
                <a:srgbClr val="000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00000"/>
              </a:buClr>
              <a:buSzPts val="1400"/>
              <a:buFont typeface="Times New Roman"/>
              <a:buChar char="●"/>
            </a:pPr>
            <a:r>
              <a:rPr lang="en" sz="1400" dirty="0">
                <a:solidFill>
                  <a:srgbClr val="000000"/>
                </a:solidFill>
                <a:latin typeface="Times New Roman"/>
                <a:ea typeface="Times New Roman"/>
                <a:cs typeface="Times New Roman"/>
                <a:sym typeface="Times New Roman"/>
              </a:rPr>
              <a:t>It accounts for 10% of the world GDP (</a:t>
            </a:r>
            <a:r>
              <a:rPr lang="en" sz="1400" dirty="0">
                <a:solidFill>
                  <a:srgbClr val="222222"/>
                </a:solidFill>
                <a:highlight>
                  <a:srgbClr val="FFFFFF"/>
                </a:highlight>
                <a:latin typeface="Times New Roman"/>
                <a:ea typeface="Times New Roman"/>
                <a:cs typeface="Times New Roman"/>
                <a:sym typeface="Times New Roman"/>
              </a:rPr>
              <a:t>Abir and Khan, 2022</a:t>
            </a:r>
            <a:r>
              <a:rPr lang="en" sz="1400" dirty="0">
                <a:solidFill>
                  <a:srgbClr val="000000"/>
                </a:solidFill>
                <a:latin typeface="Times New Roman"/>
                <a:ea typeface="Times New Roman"/>
                <a:cs typeface="Times New Roman"/>
                <a:sym typeface="Times New Roman"/>
              </a:rPr>
              <a:t>).</a:t>
            </a:r>
            <a:endParaRPr sz="1400" dirty="0">
              <a:solidFill>
                <a:srgbClr val="000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00000"/>
              </a:buClr>
              <a:buSzPts val="1400"/>
              <a:buFont typeface="Times New Roman"/>
              <a:buChar char="●"/>
            </a:pPr>
            <a:r>
              <a:rPr lang="en" sz="1400" dirty="0">
                <a:solidFill>
                  <a:srgbClr val="000000"/>
                </a:solidFill>
                <a:latin typeface="Times New Roman"/>
                <a:ea typeface="Times New Roman"/>
                <a:cs typeface="Times New Roman"/>
                <a:sym typeface="Times New Roman"/>
              </a:rPr>
              <a:t>Moreover it helps to improve the business of the other industries and Smes.</a:t>
            </a:r>
            <a:endParaRPr sz="1400" dirty="0">
              <a:solidFill>
                <a:srgbClr val="000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00000"/>
              </a:buClr>
              <a:buSzPts val="1400"/>
              <a:buFont typeface="Times New Roman"/>
              <a:buChar char="●"/>
            </a:pPr>
            <a:r>
              <a:rPr lang="en" sz="1400" dirty="0">
                <a:solidFill>
                  <a:srgbClr val="000000"/>
                </a:solidFill>
                <a:latin typeface="Times New Roman"/>
                <a:ea typeface="Times New Roman"/>
                <a:cs typeface="Times New Roman"/>
                <a:sym typeface="Times New Roman"/>
              </a:rPr>
              <a:t>Through catering the needs and demands of customers the hotels increase their business (</a:t>
            </a:r>
            <a:r>
              <a:rPr lang="en" sz="1400" dirty="0">
                <a:solidFill>
                  <a:srgbClr val="222222"/>
                </a:solidFill>
                <a:highlight>
                  <a:srgbClr val="FFFFFF"/>
                </a:highlight>
                <a:latin typeface="Times New Roman"/>
                <a:ea typeface="Times New Roman"/>
                <a:cs typeface="Times New Roman"/>
                <a:sym typeface="Times New Roman"/>
              </a:rPr>
              <a:t>Dopson </a:t>
            </a:r>
            <a:r>
              <a:rPr lang="en" sz="1400" i="1" dirty="0">
                <a:solidFill>
                  <a:srgbClr val="222222"/>
                </a:solidFill>
                <a:highlight>
                  <a:srgbClr val="FFFFFF"/>
                </a:highlight>
                <a:latin typeface="Times New Roman"/>
                <a:ea typeface="Times New Roman"/>
                <a:cs typeface="Times New Roman"/>
                <a:sym typeface="Times New Roman"/>
              </a:rPr>
              <a:t>et al</a:t>
            </a:r>
            <a:r>
              <a:rPr lang="en" sz="1400" dirty="0">
                <a:solidFill>
                  <a:srgbClr val="222222"/>
                </a:solidFill>
                <a:highlight>
                  <a:srgbClr val="FFFFFF"/>
                </a:highlight>
                <a:latin typeface="Times New Roman"/>
                <a:ea typeface="Times New Roman"/>
                <a:cs typeface="Times New Roman"/>
                <a:sym typeface="Times New Roman"/>
              </a:rPr>
              <a:t>., 2022</a:t>
            </a:r>
            <a:r>
              <a:rPr lang="en" sz="1400" dirty="0">
                <a:solidFill>
                  <a:srgbClr val="000000"/>
                </a:solidFill>
                <a:latin typeface="Times New Roman"/>
                <a:ea typeface="Times New Roman"/>
                <a:cs typeface="Times New Roman"/>
                <a:sym typeface="Times New Roman"/>
              </a:rPr>
              <a:t>).</a:t>
            </a:r>
            <a:endParaRPr sz="1400" dirty="0">
              <a:solidFill>
                <a:srgbClr val="000000"/>
              </a:solidFill>
              <a:latin typeface="Times New Roman"/>
              <a:ea typeface="Times New Roman"/>
              <a:cs typeface="Times New Roman"/>
              <a:sym typeface="Times New Roman"/>
            </a:endParaRPr>
          </a:p>
        </p:txBody>
      </p:sp>
      <p:pic>
        <p:nvPicPr>
          <p:cNvPr id="144" name="Google Shape;144;p21"/>
          <p:cNvPicPr preferRelativeResize="0"/>
          <p:nvPr/>
        </p:nvPicPr>
        <p:blipFill>
          <a:blip r:embed="rId3">
            <a:alphaModFix/>
          </a:blip>
          <a:stretch>
            <a:fillRect/>
          </a:stretch>
        </p:blipFill>
        <p:spPr>
          <a:xfrm>
            <a:off x="5630675" y="2477225"/>
            <a:ext cx="2619375" cy="174307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sp>
        <p:nvSpPr>
          <p:cNvPr id="149" name="Google Shape;149;p22"/>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Conclusion</a:t>
            </a:r>
            <a:endParaRPr/>
          </a:p>
        </p:txBody>
      </p:sp>
      <p:sp>
        <p:nvSpPr>
          <p:cNvPr id="150" name="Google Shape;150;p22"/>
          <p:cNvSpPr txBox="1">
            <a:spLocks noGrp="1"/>
          </p:cNvSpPr>
          <p:nvPr>
            <p:ph type="body" idx="1"/>
          </p:nvPr>
        </p:nvSpPr>
        <p:spPr>
          <a:xfrm>
            <a:off x="729450" y="1853850"/>
            <a:ext cx="7688700" cy="604200"/>
          </a:xfrm>
          <a:prstGeom prst="rect">
            <a:avLst/>
          </a:prstGeom>
        </p:spPr>
        <p:txBody>
          <a:bodyPr spcFirstLastPara="1" wrap="square" lIns="91425" tIns="91425" rIns="91425" bIns="91425" anchor="t" anchorCtr="0">
            <a:noAutofit/>
          </a:bodyPr>
          <a:lstStyle/>
          <a:p>
            <a:pPr marL="457200" lvl="0" indent="-360680" algn="just" rtl="0">
              <a:lnSpc>
                <a:spcPct val="150000"/>
              </a:lnSpc>
              <a:spcBef>
                <a:spcPts val="0"/>
              </a:spcBef>
              <a:spcAft>
                <a:spcPts val="0"/>
              </a:spcAft>
              <a:buClr>
                <a:srgbClr val="000000"/>
              </a:buClr>
              <a:buSzPts val="2080"/>
              <a:buFont typeface="Times New Roman"/>
              <a:buChar char="●"/>
            </a:pPr>
            <a:r>
              <a:rPr lang="en" sz="2080">
                <a:solidFill>
                  <a:srgbClr val="000000"/>
                </a:solidFill>
                <a:latin typeface="Times New Roman"/>
                <a:ea typeface="Times New Roman"/>
                <a:cs typeface="Times New Roman"/>
                <a:sym typeface="Times New Roman"/>
              </a:rPr>
              <a:t>The presentation has presented the internal features of the hotel brand.</a:t>
            </a:r>
            <a:endParaRPr sz="2080">
              <a:solidFill>
                <a:srgbClr val="000000"/>
              </a:solidFill>
              <a:latin typeface="Times New Roman"/>
              <a:ea typeface="Times New Roman"/>
              <a:cs typeface="Times New Roman"/>
              <a:sym typeface="Times New Roman"/>
            </a:endParaRPr>
          </a:p>
          <a:p>
            <a:pPr marL="457200" lvl="0" indent="-392430" algn="just" rtl="0">
              <a:lnSpc>
                <a:spcPct val="150000"/>
              </a:lnSpc>
              <a:spcBef>
                <a:spcPts val="0"/>
              </a:spcBef>
              <a:spcAft>
                <a:spcPts val="0"/>
              </a:spcAft>
              <a:buClr>
                <a:srgbClr val="000000"/>
              </a:buClr>
              <a:buSzPts val="2580"/>
              <a:buFont typeface="Times New Roman"/>
              <a:buChar char="●"/>
            </a:pPr>
            <a:r>
              <a:rPr lang="en" sz="1900">
                <a:solidFill>
                  <a:srgbClr val="000000"/>
                </a:solidFill>
                <a:latin typeface="Times New Roman"/>
                <a:ea typeface="Times New Roman"/>
                <a:cs typeface="Times New Roman"/>
                <a:sym typeface="Times New Roman"/>
              </a:rPr>
              <a:t>Hilton Worldwide hospitality sector has operated in more than 478 locations all across the world which is popular for its premium service, excellent food and beverages.</a:t>
            </a:r>
            <a:r>
              <a:rPr lang="en" sz="1800">
                <a:solidFill>
                  <a:srgbClr val="000000"/>
                </a:solidFill>
                <a:latin typeface="Times New Roman"/>
                <a:ea typeface="Times New Roman"/>
                <a:cs typeface="Times New Roman"/>
                <a:sym typeface="Times New Roman"/>
              </a:rPr>
              <a:t> </a:t>
            </a:r>
            <a:endParaRPr sz="2680">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2580">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SzPts val="440"/>
              <a:buNone/>
            </a:pPr>
            <a:endParaRPr sz="480">
              <a:solidFill>
                <a:srgbClr val="000000"/>
              </a:solidFill>
              <a:latin typeface="Times New Roman"/>
              <a:ea typeface="Times New Roman"/>
              <a:cs typeface="Times New Roman"/>
              <a:sym typeface="Times New Roman"/>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Google Shape;129;p19"/>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References</a:t>
            </a:r>
            <a:endParaRPr/>
          </a:p>
        </p:txBody>
      </p:sp>
      <p:sp>
        <p:nvSpPr>
          <p:cNvPr id="130" name="Google Shape;130;p19"/>
          <p:cNvSpPr txBox="1">
            <a:spLocks noGrp="1"/>
          </p:cNvSpPr>
          <p:nvPr>
            <p:ph type="body" idx="1"/>
          </p:nvPr>
        </p:nvSpPr>
        <p:spPr>
          <a:xfrm>
            <a:off x="729450" y="2078875"/>
            <a:ext cx="7688700" cy="2261100"/>
          </a:xfrm>
          <a:prstGeom prst="rect">
            <a:avLst/>
          </a:prstGeom>
        </p:spPr>
        <p:txBody>
          <a:bodyPr spcFirstLastPara="1" wrap="square" lIns="91425" tIns="91425" rIns="91425" bIns="91425" anchor="t" anchorCtr="0">
            <a:normAutofit fontScale="32500" lnSpcReduction="20000"/>
          </a:bodyPr>
          <a:lstStyle/>
          <a:p>
            <a:pPr marL="0" lvl="0" indent="0" algn="just" rtl="0">
              <a:lnSpc>
                <a:spcPct val="150000"/>
              </a:lnSpc>
              <a:spcBef>
                <a:spcPts val="0"/>
              </a:spcBef>
              <a:spcAft>
                <a:spcPts val="0"/>
              </a:spcAft>
              <a:buNone/>
            </a:pPr>
            <a:r>
              <a:rPr lang="en" sz="1200">
                <a:solidFill>
                  <a:srgbClr val="000000"/>
                </a:solidFill>
                <a:highlight>
                  <a:srgbClr val="FFFFFF"/>
                </a:highlight>
                <a:latin typeface="Times New Roman"/>
                <a:ea typeface="Times New Roman"/>
                <a:cs typeface="Times New Roman"/>
                <a:sym typeface="Times New Roman"/>
              </a:rPr>
              <a:t>Bh</a:t>
            </a:r>
            <a:r>
              <a:rPr lang="en" sz="2577">
                <a:solidFill>
                  <a:srgbClr val="000000"/>
                </a:solidFill>
                <a:highlight>
                  <a:srgbClr val="FFFFFF"/>
                </a:highlight>
                <a:latin typeface="Times New Roman"/>
                <a:ea typeface="Times New Roman"/>
                <a:cs typeface="Times New Roman"/>
                <a:sym typeface="Times New Roman"/>
              </a:rPr>
              <a:t>anji, M.D., 2022. </a:t>
            </a:r>
            <a:r>
              <a:rPr lang="en" sz="2577" i="1">
                <a:solidFill>
                  <a:srgbClr val="000000"/>
                </a:solidFill>
                <a:highlight>
                  <a:srgbClr val="FFFFFF"/>
                </a:highlight>
                <a:latin typeface="Times New Roman"/>
                <a:ea typeface="Times New Roman"/>
                <a:cs typeface="Times New Roman"/>
                <a:sym typeface="Times New Roman"/>
              </a:rPr>
              <a:t>Equity research-Hilton Worldwide Holdings INC</a:t>
            </a:r>
            <a:r>
              <a:rPr lang="en" sz="2577">
                <a:solidFill>
                  <a:srgbClr val="000000"/>
                </a:solidFill>
                <a:highlight>
                  <a:srgbClr val="FFFFFF"/>
                </a:highlight>
                <a:latin typeface="Times New Roman"/>
                <a:ea typeface="Times New Roman"/>
                <a:cs typeface="Times New Roman"/>
                <a:sym typeface="Times New Roman"/>
              </a:rPr>
              <a:t> (Doctoral dissertation, Instituto Superior de Economia e Gestão). </a:t>
            </a:r>
            <a:endParaRPr sz="2577">
              <a:solidFill>
                <a:srgbClr val="000000"/>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2577">
                <a:solidFill>
                  <a:srgbClr val="000000"/>
                </a:solidFill>
                <a:highlight>
                  <a:srgbClr val="FFFFFF"/>
                </a:highlight>
                <a:latin typeface="Times New Roman"/>
                <a:ea typeface="Times New Roman"/>
                <a:cs typeface="Times New Roman"/>
                <a:sym typeface="Times New Roman"/>
              </a:rPr>
              <a:t>Matteucci, V., 2020. How can the hospitality industry increase corporate value aligned with sustainable development goals? Case examples from Hilton, Meliá and Sun. </a:t>
            </a:r>
            <a:r>
              <a:rPr lang="en" sz="2577" i="1">
                <a:solidFill>
                  <a:srgbClr val="000000"/>
                </a:solidFill>
                <a:highlight>
                  <a:srgbClr val="FFFFFF"/>
                </a:highlight>
                <a:latin typeface="Times New Roman"/>
                <a:ea typeface="Times New Roman"/>
                <a:cs typeface="Times New Roman"/>
                <a:sym typeface="Times New Roman"/>
              </a:rPr>
              <a:t>Worldwide Hospitality and Tourism Themes</a:t>
            </a:r>
            <a:r>
              <a:rPr lang="en" sz="2577">
                <a:solidFill>
                  <a:srgbClr val="000000"/>
                </a:solidFill>
                <a:highlight>
                  <a:srgbClr val="FFFFFF"/>
                </a:highlight>
                <a:latin typeface="Times New Roman"/>
                <a:ea typeface="Times New Roman"/>
                <a:cs typeface="Times New Roman"/>
                <a:sym typeface="Times New Roman"/>
              </a:rPr>
              <a:t>, </a:t>
            </a:r>
            <a:r>
              <a:rPr lang="en" sz="2577" i="1">
                <a:solidFill>
                  <a:srgbClr val="000000"/>
                </a:solidFill>
                <a:highlight>
                  <a:srgbClr val="FFFFFF"/>
                </a:highlight>
                <a:latin typeface="Times New Roman"/>
                <a:ea typeface="Times New Roman"/>
                <a:cs typeface="Times New Roman"/>
                <a:sym typeface="Times New Roman"/>
              </a:rPr>
              <a:t>12</a:t>
            </a:r>
            <a:r>
              <a:rPr lang="en" sz="2577">
                <a:solidFill>
                  <a:srgbClr val="000000"/>
                </a:solidFill>
                <a:highlight>
                  <a:srgbClr val="FFFFFF"/>
                </a:highlight>
                <a:latin typeface="Times New Roman"/>
                <a:ea typeface="Times New Roman"/>
                <a:cs typeface="Times New Roman"/>
                <a:sym typeface="Times New Roman"/>
              </a:rPr>
              <a:t>(5), pp.509-523.  </a:t>
            </a:r>
            <a:endParaRPr sz="2577">
              <a:solidFill>
                <a:srgbClr val="000000"/>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2577">
                <a:solidFill>
                  <a:srgbClr val="000000"/>
                </a:solidFill>
                <a:highlight>
                  <a:srgbClr val="FFFFFF"/>
                </a:highlight>
                <a:latin typeface="Times New Roman"/>
                <a:ea typeface="Times New Roman"/>
                <a:cs typeface="Times New Roman"/>
                <a:sym typeface="Times New Roman"/>
              </a:rPr>
              <a:t>Ertuna, B., Gu, H. and Yu, L., 2022. “A thread connects all beads”: Aligning global CSR strategy by hotel MNCs. </a:t>
            </a:r>
            <a:r>
              <a:rPr lang="en" sz="2577" i="1">
                <a:solidFill>
                  <a:srgbClr val="000000"/>
                </a:solidFill>
                <a:highlight>
                  <a:srgbClr val="FFFFFF"/>
                </a:highlight>
                <a:latin typeface="Times New Roman"/>
                <a:ea typeface="Times New Roman"/>
                <a:cs typeface="Times New Roman"/>
                <a:sym typeface="Times New Roman"/>
              </a:rPr>
              <a:t>Tourism Management</a:t>
            </a:r>
            <a:r>
              <a:rPr lang="en" sz="2577">
                <a:solidFill>
                  <a:srgbClr val="000000"/>
                </a:solidFill>
                <a:highlight>
                  <a:srgbClr val="FFFFFF"/>
                </a:highlight>
                <a:latin typeface="Times New Roman"/>
                <a:ea typeface="Times New Roman"/>
                <a:cs typeface="Times New Roman"/>
                <a:sym typeface="Times New Roman"/>
              </a:rPr>
              <a:t>, </a:t>
            </a:r>
            <a:r>
              <a:rPr lang="en" sz="2577" i="1">
                <a:solidFill>
                  <a:srgbClr val="000000"/>
                </a:solidFill>
                <a:highlight>
                  <a:srgbClr val="FFFFFF"/>
                </a:highlight>
                <a:latin typeface="Times New Roman"/>
                <a:ea typeface="Times New Roman"/>
                <a:cs typeface="Times New Roman"/>
                <a:sym typeface="Times New Roman"/>
              </a:rPr>
              <a:t>91</a:t>
            </a:r>
            <a:r>
              <a:rPr lang="en" sz="2577">
                <a:solidFill>
                  <a:srgbClr val="000000"/>
                </a:solidFill>
                <a:highlight>
                  <a:srgbClr val="FFFFFF"/>
                </a:highlight>
                <a:latin typeface="Times New Roman"/>
                <a:ea typeface="Times New Roman"/>
                <a:cs typeface="Times New Roman"/>
                <a:sym typeface="Times New Roman"/>
              </a:rPr>
              <a:t>, p.104520.</a:t>
            </a:r>
            <a:endParaRPr sz="2577">
              <a:solidFill>
                <a:srgbClr val="000000"/>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2577">
                <a:solidFill>
                  <a:srgbClr val="000000"/>
                </a:solidFill>
                <a:highlight>
                  <a:srgbClr val="FFFFFF"/>
                </a:highlight>
                <a:latin typeface="Times New Roman"/>
                <a:ea typeface="Times New Roman"/>
                <a:cs typeface="Times New Roman"/>
                <a:sym typeface="Times New Roman"/>
              </a:rPr>
              <a:t>Demir, M., Rjoub, H. and Yesiltas, M., 2021. Environmental awareness and guests’ intention to visit green hotels: The mediation role of consumption values. </a:t>
            </a:r>
            <a:r>
              <a:rPr lang="en" sz="2577" i="1">
                <a:solidFill>
                  <a:srgbClr val="000000"/>
                </a:solidFill>
                <a:highlight>
                  <a:srgbClr val="FFFFFF"/>
                </a:highlight>
                <a:latin typeface="Times New Roman"/>
                <a:ea typeface="Times New Roman"/>
                <a:cs typeface="Times New Roman"/>
                <a:sym typeface="Times New Roman"/>
              </a:rPr>
              <a:t>Plos one</a:t>
            </a:r>
            <a:r>
              <a:rPr lang="en" sz="2577">
                <a:solidFill>
                  <a:srgbClr val="000000"/>
                </a:solidFill>
                <a:highlight>
                  <a:srgbClr val="FFFFFF"/>
                </a:highlight>
                <a:latin typeface="Times New Roman"/>
                <a:ea typeface="Times New Roman"/>
                <a:cs typeface="Times New Roman"/>
                <a:sym typeface="Times New Roman"/>
              </a:rPr>
              <a:t>, </a:t>
            </a:r>
            <a:r>
              <a:rPr lang="en" sz="2577" i="1">
                <a:solidFill>
                  <a:srgbClr val="000000"/>
                </a:solidFill>
                <a:highlight>
                  <a:srgbClr val="FFFFFF"/>
                </a:highlight>
                <a:latin typeface="Times New Roman"/>
                <a:ea typeface="Times New Roman"/>
                <a:cs typeface="Times New Roman"/>
                <a:sym typeface="Times New Roman"/>
              </a:rPr>
              <a:t>16</a:t>
            </a:r>
            <a:r>
              <a:rPr lang="en" sz="2577">
                <a:solidFill>
                  <a:srgbClr val="000000"/>
                </a:solidFill>
                <a:highlight>
                  <a:srgbClr val="FFFFFF"/>
                </a:highlight>
                <a:latin typeface="Times New Roman"/>
                <a:ea typeface="Times New Roman"/>
                <a:cs typeface="Times New Roman"/>
                <a:sym typeface="Times New Roman"/>
              </a:rPr>
              <a:t>(5), p.e0248815.</a:t>
            </a:r>
            <a:endParaRPr sz="2577">
              <a:solidFill>
                <a:srgbClr val="000000"/>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2577">
                <a:solidFill>
                  <a:srgbClr val="000000"/>
                </a:solidFill>
                <a:highlight>
                  <a:srgbClr val="FFFFFF"/>
                </a:highlight>
                <a:latin typeface="Times New Roman"/>
                <a:ea typeface="Times New Roman"/>
                <a:cs typeface="Times New Roman"/>
                <a:sym typeface="Times New Roman"/>
              </a:rPr>
              <a:t>Chan, A.P.H. and Tung, V.W.S., 2019. Examining the effects of robotic service on brand experience: the moderating role of the hotel segment. </a:t>
            </a:r>
            <a:r>
              <a:rPr lang="en" sz="2577" i="1">
                <a:solidFill>
                  <a:srgbClr val="000000"/>
                </a:solidFill>
                <a:highlight>
                  <a:srgbClr val="FFFFFF"/>
                </a:highlight>
                <a:latin typeface="Times New Roman"/>
                <a:ea typeface="Times New Roman"/>
                <a:cs typeface="Times New Roman"/>
                <a:sym typeface="Times New Roman"/>
              </a:rPr>
              <a:t>Journal of Travel &amp; Tourism Marketing</a:t>
            </a:r>
            <a:r>
              <a:rPr lang="en" sz="2577">
                <a:solidFill>
                  <a:srgbClr val="000000"/>
                </a:solidFill>
                <a:highlight>
                  <a:srgbClr val="FFFFFF"/>
                </a:highlight>
                <a:latin typeface="Times New Roman"/>
                <a:ea typeface="Times New Roman"/>
                <a:cs typeface="Times New Roman"/>
                <a:sym typeface="Times New Roman"/>
              </a:rPr>
              <a:t>, </a:t>
            </a:r>
            <a:r>
              <a:rPr lang="en" sz="2577" i="1">
                <a:solidFill>
                  <a:srgbClr val="000000"/>
                </a:solidFill>
                <a:highlight>
                  <a:srgbClr val="FFFFFF"/>
                </a:highlight>
                <a:latin typeface="Times New Roman"/>
                <a:ea typeface="Times New Roman"/>
                <a:cs typeface="Times New Roman"/>
                <a:sym typeface="Times New Roman"/>
              </a:rPr>
              <a:t>36</a:t>
            </a:r>
            <a:r>
              <a:rPr lang="en" sz="2577">
                <a:solidFill>
                  <a:srgbClr val="000000"/>
                </a:solidFill>
                <a:highlight>
                  <a:srgbClr val="FFFFFF"/>
                </a:highlight>
                <a:latin typeface="Times New Roman"/>
                <a:ea typeface="Times New Roman"/>
                <a:cs typeface="Times New Roman"/>
                <a:sym typeface="Times New Roman"/>
              </a:rPr>
              <a:t>(4), pp.458-468. </a:t>
            </a:r>
            <a:endParaRPr sz="2577">
              <a:solidFill>
                <a:srgbClr val="000000"/>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2577">
                <a:solidFill>
                  <a:srgbClr val="000000"/>
                </a:solidFill>
                <a:highlight>
                  <a:srgbClr val="FFFFFF"/>
                </a:highlight>
                <a:latin typeface="Times New Roman"/>
                <a:ea typeface="Times New Roman"/>
                <a:cs typeface="Times New Roman"/>
                <a:sym typeface="Times New Roman"/>
              </a:rPr>
              <a:t>Fan, A., Wu, L., Miao, L. and Mattila, A.S., 2020. When does technology anthropomorphism help alleviate customer dissatisfaction after a service failure?–The moderating role of consum</a:t>
            </a:r>
            <a:r>
              <a:rPr lang="en" sz="1200">
                <a:solidFill>
                  <a:srgbClr val="000000"/>
                </a:solidFill>
                <a:highlight>
                  <a:srgbClr val="FFFFFF"/>
                </a:highlight>
                <a:latin typeface="Times New Roman"/>
                <a:ea typeface="Times New Roman"/>
                <a:cs typeface="Times New Roman"/>
                <a:sym typeface="Times New Roman"/>
              </a:rPr>
              <a:t>er technology self-efficacy and interdependent self-construal. </a:t>
            </a:r>
            <a:r>
              <a:rPr lang="en" sz="1200" i="1">
                <a:solidFill>
                  <a:srgbClr val="000000"/>
                </a:solidFill>
                <a:highlight>
                  <a:srgbClr val="FFFFFF"/>
                </a:highlight>
                <a:latin typeface="Times New Roman"/>
                <a:ea typeface="Times New Roman"/>
                <a:cs typeface="Times New Roman"/>
                <a:sym typeface="Times New Roman"/>
              </a:rPr>
              <a:t>Journal of Hospitality Marketing &amp; Management</a:t>
            </a:r>
            <a:r>
              <a:rPr lang="en" sz="1200">
                <a:solidFill>
                  <a:srgbClr val="000000"/>
                </a:solidFill>
                <a:highlight>
                  <a:srgbClr val="FFFFFF"/>
                </a:highlight>
                <a:latin typeface="Times New Roman"/>
                <a:ea typeface="Times New Roman"/>
                <a:cs typeface="Times New Roman"/>
                <a:sym typeface="Times New Roman"/>
              </a:rPr>
              <a:t>, </a:t>
            </a:r>
            <a:r>
              <a:rPr lang="en" sz="1200" i="1">
                <a:solidFill>
                  <a:srgbClr val="000000"/>
                </a:solidFill>
                <a:highlight>
                  <a:srgbClr val="FFFFFF"/>
                </a:highlight>
                <a:latin typeface="Times New Roman"/>
                <a:ea typeface="Times New Roman"/>
                <a:cs typeface="Times New Roman"/>
                <a:sym typeface="Times New Roman"/>
              </a:rPr>
              <a:t>29</a:t>
            </a:r>
            <a:r>
              <a:rPr lang="en" sz="1200">
                <a:solidFill>
                  <a:srgbClr val="000000"/>
                </a:solidFill>
                <a:highlight>
                  <a:srgbClr val="FFFFFF"/>
                </a:highlight>
                <a:latin typeface="Times New Roman"/>
                <a:ea typeface="Times New Roman"/>
                <a:cs typeface="Times New Roman"/>
                <a:sym typeface="Times New Roman"/>
              </a:rPr>
              <a:t>(3), pp.269-290. </a:t>
            </a:r>
            <a:endParaRPr sz="1200">
              <a:solidFill>
                <a:srgbClr val="000000"/>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a:solidFill>
                  <a:srgbClr val="000000"/>
                </a:solidFill>
                <a:latin typeface="Times New Roman"/>
                <a:ea typeface="Times New Roman"/>
                <a:cs typeface="Times New Roman"/>
                <a:sym typeface="Times New Roman"/>
              </a:rPr>
              <a:t>Biwas 4</a:t>
            </a:r>
            <a:endParaRPr sz="1200">
              <a:solidFill>
                <a:srgbClr val="000000"/>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F9848-5104-C6A9-7986-ACDFC865E2CA}"/>
              </a:ext>
            </a:extLst>
          </p:cNvPr>
          <p:cNvSpPr>
            <a:spLocks noGrp="1"/>
          </p:cNvSpPr>
          <p:nvPr>
            <p:ph type="ctrTitle"/>
          </p:nvPr>
        </p:nvSpPr>
        <p:spPr>
          <a:xfrm>
            <a:off x="1710961" y="1466807"/>
            <a:ext cx="5453237" cy="1664700"/>
          </a:xfrm>
        </p:spPr>
        <p:txBody>
          <a:bodyPr>
            <a:noAutofit/>
          </a:bodyPr>
          <a:lstStyle/>
          <a:p>
            <a:r>
              <a:rPr lang="en-GB" sz="6000" dirty="0">
                <a:latin typeface="Algerian" panose="04020705040A02060702" pitchFamily="82" charset="0"/>
              </a:rPr>
              <a:t>THANK YOU</a:t>
            </a:r>
          </a:p>
        </p:txBody>
      </p:sp>
      <p:pic>
        <p:nvPicPr>
          <p:cNvPr id="5" name="Picture 4" descr="Shape&#10;&#10;Description automatically generated with medium confidence">
            <a:extLst>
              <a:ext uri="{FF2B5EF4-FFF2-40B4-BE49-F238E27FC236}">
                <a16:creationId xmlns:a16="http://schemas.microsoft.com/office/drawing/2014/main" id="{AFDE4559-786B-3672-CB9D-ECE9DFFD0D4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713864" y="3676693"/>
            <a:ext cx="3219450" cy="1095375"/>
          </a:xfrm>
          <a:prstGeom prst="rect">
            <a:avLst/>
          </a:prstGeom>
        </p:spPr>
      </p:pic>
    </p:spTree>
    <p:extLst>
      <p:ext uri="{BB962C8B-B14F-4D97-AF65-F5344CB8AC3E}">
        <p14:creationId xmlns:p14="http://schemas.microsoft.com/office/powerpoint/2010/main" val="982265847"/>
      </p:ext>
    </p:extLst>
  </p:cSld>
  <p:clrMapOvr>
    <a:masterClrMapping/>
  </p:clrMapOvr>
</p:sld>
</file>

<file path=ppt/theme/theme1.xml><?xml version="1.0" encoding="utf-8"?>
<a:theme xmlns:a="http://schemas.openxmlformats.org/drawingml/2006/main" name="Streamline">
  <a:themeElements>
    <a:clrScheme name="Streamline">
      <a:dk1>
        <a:srgbClr val="1A9988"/>
      </a:dk1>
      <a:lt1>
        <a:srgbClr val="FFFFFF"/>
      </a:lt1>
      <a:dk2>
        <a:srgbClr val="1A1A1A"/>
      </a:dk2>
      <a:lt2>
        <a:srgbClr val="E9EDEE"/>
      </a:lt2>
      <a:accent1>
        <a:srgbClr val="595959"/>
      </a:accent1>
      <a:accent2>
        <a:srgbClr val="6AA4C8"/>
      </a:accent2>
      <a:accent3>
        <a:srgbClr val="EB5600"/>
      </a:accent3>
      <a:accent4>
        <a:srgbClr val="A2FFE8"/>
      </a:accent4>
      <a:accent5>
        <a:srgbClr val="1C3678"/>
      </a:accent5>
      <a:accent6>
        <a:srgbClr val="FFB8A2"/>
      </a:accent6>
      <a:hlink>
        <a:srgbClr val="1C3678"/>
      </a:hlink>
      <a:folHlink>
        <a:srgbClr val="1C367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29</TotalTime>
  <Words>2638</Words>
  <Application>Microsoft Office PowerPoint</Application>
  <PresentationFormat>On-screen Show (16:9)</PresentationFormat>
  <Paragraphs>73</Paragraphs>
  <Slides>12</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Times New Roman</vt:lpstr>
      <vt:lpstr>Algerian</vt:lpstr>
      <vt:lpstr>Arial</vt:lpstr>
      <vt:lpstr>Raleway</vt:lpstr>
      <vt:lpstr>Lato</vt:lpstr>
      <vt:lpstr>Streamline</vt:lpstr>
      <vt:lpstr>THE ROLE AND IMPORTANCE OF QUQLITY SERVICE,HOSPITALITY, AND GUEST SERVICES WITHIN THE HOTEL INDUSTRY    Student name: Diana Tanase Student ID number:2010013 Module name: Hospitality and guest service (BMIH4003) Lecturer name: Mohammad Cassamo</vt:lpstr>
      <vt:lpstr>  The role and importance of quality service, hospitality, and guest services within the hotel   Industry  </vt:lpstr>
      <vt:lpstr>Table of Contents </vt:lpstr>
      <vt:lpstr>Introduction</vt:lpstr>
      <vt:lpstr>Brief description of the Hilton Hotelwide</vt:lpstr>
      <vt:lpstr>Main consumers of Hilton Worldwide.</vt:lpstr>
      <vt:lpstr> Nature, scope and role of the guest services and facilities that are provided to these guests by the hotel brand</vt:lpstr>
      <vt:lpstr> Role and function of guest services in Hilton Worldwide.</vt:lpstr>
      <vt:lpstr>Importance of hospitality and how hotels meet/exceed guest expectations  </vt:lpstr>
      <vt:lpstr>Conclusion</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The role and importance of quality service, hospitality, and guest services within the hotel Industry  </dc:title>
  <dc:creator>RT306</dc:creator>
  <cp:lastModifiedBy>Diana Tanase</cp:lastModifiedBy>
  <cp:revision>2</cp:revision>
  <dcterms:modified xsi:type="dcterms:W3CDTF">2023-02-09T18:55:43Z</dcterms:modified>
</cp:coreProperties>
</file>