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618508-D3AC-D6FC-C20A-DC57A4A4034C}" v="1124" dt="2026-06-21T23:52:25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ub Ahmed (2432775)" userId="S::2432775@student.uwtsd.ac.uk::09ba9efe-6387-4a2d-b9e7-63ee56b59979" providerId="AD" clId="Web-{48284D7E-2455-FBBF-A1C0-5CF9D05E760C}"/>
    <pc:docChg chg="addSld modSld">
      <pc:chgData name="Tayub Ahmed (2432775)" userId="S::2432775@student.uwtsd.ac.uk::09ba9efe-6387-4a2d-b9e7-63ee56b59979" providerId="AD" clId="Web-{48284D7E-2455-FBBF-A1C0-5CF9D05E760C}" dt="2026-06-18T16:14:06.872" v="906" actId="20577"/>
      <pc:docMkLst>
        <pc:docMk/>
      </pc:docMkLst>
      <pc:sldChg chg="addSp delSp modSp new">
        <pc:chgData name="Tayub Ahmed (2432775)" userId="S::2432775@student.uwtsd.ac.uk::09ba9efe-6387-4a2d-b9e7-63ee56b59979" providerId="AD" clId="Web-{48284D7E-2455-FBBF-A1C0-5CF9D05E760C}" dt="2026-06-18T14:16:47.323" v="541" actId="20577"/>
        <pc:sldMkLst>
          <pc:docMk/>
          <pc:sldMk cId="1647679643" sldId="257"/>
        </pc:sldMkLst>
        <pc:spChg chg="add mod">
          <ac:chgData name="Tayub Ahmed (2432775)" userId="S::2432775@student.uwtsd.ac.uk::09ba9efe-6387-4a2d-b9e7-63ee56b59979" providerId="AD" clId="Web-{48284D7E-2455-FBBF-A1C0-5CF9D05E760C}" dt="2026-06-18T14:16:47.323" v="541" actId="20577"/>
          <ac:spMkLst>
            <pc:docMk/>
            <pc:sldMk cId="1647679643" sldId="257"/>
            <ac:spMk id="3" creationId="{50A99875-E750-67E8-0AEA-B1C0FA41DF02}"/>
          </ac:spMkLst>
        </pc:spChg>
      </pc:sldChg>
      <pc:sldChg chg="addSp delSp modSp new">
        <pc:chgData name="Tayub Ahmed (2432775)" userId="S::2432775@student.uwtsd.ac.uk::09ba9efe-6387-4a2d-b9e7-63ee56b59979" providerId="AD" clId="Web-{48284D7E-2455-FBBF-A1C0-5CF9D05E760C}" dt="2026-06-18T16:12:49.366" v="895" actId="20577"/>
        <pc:sldMkLst>
          <pc:docMk/>
          <pc:sldMk cId="3749395905" sldId="258"/>
        </pc:sldMkLst>
        <pc:spChg chg="add mod">
          <ac:chgData name="Tayub Ahmed (2432775)" userId="S::2432775@student.uwtsd.ac.uk::09ba9efe-6387-4a2d-b9e7-63ee56b59979" providerId="AD" clId="Web-{48284D7E-2455-FBBF-A1C0-5CF9D05E760C}" dt="2026-06-18T13:27:46.140" v="94" actId="20577"/>
          <ac:spMkLst>
            <pc:docMk/>
            <pc:sldMk cId="3749395905" sldId="258"/>
            <ac:spMk id="3" creationId="{CC824B67-6D95-567A-449A-302EEFC43524}"/>
          </ac:spMkLst>
        </pc:spChg>
        <pc:spChg chg="add mod">
          <ac:chgData name="Tayub Ahmed (2432775)" userId="S::2432775@student.uwtsd.ac.uk::09ba9efe-6387-4a2d-b9e7-63ee56b59979" providerId="AD" clId="Web-{48284D7E-2455-FBBF-A1C0-5CF9D05E760C}" dt="2026-06-18T16:12:49.366" v="895" actId="20577"/>
          <ac:spMkLst>
            <pc:docMk/>
            <pc:sldMk cId="3749395905" sldId="258"/>
            <ac:spMk id="4" creationId="{4EB3EEE3-6D4B-EF8B-9043-D37FF909236C}"/>
          </ac:spMkLst>
        </pc:spChg>
      </pc:sldChg>
      <pc:sldChg chg="addSp modSp new">
        <pc:chgData name="Tayub Ahmed (2432775)" userId="S::2432775@student.uwtsd.ac.uk::09ba9efe-6387-4a2d-b9e7-63ee56b59979" providerId="AD" clId="Web-{48284D7E-2455-FBBF-A1C0-5CF9D05E760C}" dt="2026-06-18T16:05:13.270" v="731" actId="20577"/>
        <pc:sldMkLst>
          <pc:docMk/>
          <pc:sldMk cId="1809134105" sldId="259"/>
        </pc:sldMkLst>
        <pc:spChg chg="add mod">
          <ac:chgData name="Tayub Ahmed (2432775)" userId="S::2432775@student.uwtsd.ac.uk::09ba9efe-6387-4a2d-b9e7-63ee56b59979" providerId="AD" clId="Web-{48284D7E-2455-FBBF-A1C0-5CF9D05E760C}" dt="2026-06-18T16:05:13.270" v="731" actId="20577"/>
          <ac:spMkLst>
            <pc:docMk/>
            <pc:sldMk cId="1809134105" sldId="259"/>
            <ac:spMk id="2" creationId="{9BB19B46-30FE-1BAD-7DDE-895F49DD7143}"/>
          </ac:spMkLst>
        </pc:spChg>
      </pc:sldChg>
      <pc:sldChg chg="addSp modSp new">
        <pc:chgData name="Tayub Ahmed (2432775)" userId="S::2432775@student.uwtsd.ac.uk::09ba9efe-6387-4a2d-b9e7-63ee56b59979" providerId="AD" clId="Web-{48284D7E-2455-FBBF-A1C0-5CF9D05E760C}" dt="2026-06-18T16:14:06.872" v="906" actId="20577"/>
        <pc:sldMkLst>
          <pc:docMk/>
          <pc:sldMk cId="2623556879" sldId="260"/>
        </pc:sldMkLst>
        <pc:spChg chg="add mod">
          <ac:chgData name="Tayub Ahmed (2432775)" userId="S::2432775@student.uwtsd.ac.uk::09ba9efe-6387-4a2d-b9e7-63ee56b59979" providerId="AD" clId="Web-{48284D7E-2455-FBBF-A1C0-5CF9D05E760C}" dt="2026-06-18T16:14:06.872" v="906" actId="20577"/>
          <ac:spMkLst>
            <pc:docMk/>
            <pc:sldMk cId="2623556879" sldId="260"/>
            <ac:spMk id="2" creationId="{5DB82A85-E9C9-9A3D-4837-C34E6A5FD449}"/>
          </ac:spMkLst>
        </pc:spChg>
      </pc:sldChg>
    </pc:docChg>
  </pc:docChgLst>
  <pc:docChgLst>
    <pc:chgData name="Tayub Ahmed (2432775)" userId="S::2432775@student.uwtsd.ac.uk::09ba9efe-6387-4a2d-b9e7-63ee56b59979" providerId="AD" clId="Web-{0F618508-D3AC-D6FC-C20A-DC57A4A4034C}"/>
    <pc:docChg chg="addSld modSld">
      <pc:chgData name="Tayub Ahmed (2432775)" userId="S::2432775@student.uwtsd.ac.uk::09ba9efe-6387-4a2d-b9e7-63ee56b59979" providerId="AD" clId="Web-{0F618508-D3AC-D6FC-C20A-DC57A4A4034C}" dt="2026-06-21T23:52:25.765" v="558" actId="20577"/>
      <pc:docMkLst>
        <pc:docMk/>
      </pc:docMkLst>
      <pc:sldChg chg="modSp">
        <pc:chgData name="Tayub Ahmed (2432775)" userId="S::2432775@student.uwtsd.ac.uk::09ba9efe-6387-4a2d-b9e7-63ee56b59979" providerId="AD" clId="Web-{0F618508-D3AC-D6FC-C20A-DC57A4A4034C}" dt="2026-06-21T23:52:25.765" v="558" actId="20577"/>
        <pc:sldMkLst>
          <pc:docMk/>
          <pc:sldMk cId="1809134105" sldId="259"/>
        </pc:sldMkLst>
        <pc:spChg chg="mod">
          <ac:chgData name="Tayub Ahmed (2432775)" userId="S::2432775@student.uwtsd.ac.uk::09ba9efe-6387-4a2d-b9e7-63ee56b59979" providerId="AD" clId="Web-{0F618508-D3AC-D6FC-C20A-DC57A4A4034C}" dt="2026-06-21T23:52:25.765" v="558" actId="20577"/>
          <ac:spMkLst>
            <pc:docMk/>
            <pc:sldMk cId="1809134105" sldId="259"/>
            <ac:spMk id="2" creationId="{9BB19B46-30FE-1BAD-7DDE-895F49DD7143}"/>
          </ac:spMkLst>
        </pc:spChg>
      </pc:sldChg>
      <pc:sldChg chg="addSp modSp new">
        <pc:chgData name="Tayub Ahmed (2432775)" userId="S::2432775@student.uwtsd.ac.uk::09ba9efe-6387-4a2d-b9e7-63ee56b59979" providerId="AD" clId="Web-{0F618508-D3AC-D6FC-C20A-DC57A4A4034C}" dt="2026-06-21T23:48:03.249" v="292" actId="20577"/>
        <pc:sldMkLst>
          <pc:docMk/>
          <pc:sldMk cId="1999502480" sldId="261"/>
        </pc:sldMkLst>
        <pc:spChg chg="add mod">
          <ac:chgData name="Tayub Ahmed (2432775)" userId="S::2432775@student.uwtsd.ac.uk::09ba9efe-6387-4a2d-b9e7-63ee56b59979" providerId="AD" clId="Web-{0F618508-D3AC-D6FC-C20A-DC57A4A4034C}" dt="2026-06-21T23:48:03.249" v="292" actId="20577"/>
          <ac:spMkLst>
            <pc:docMk/>
            <pc:sldMk cId="1999502480" sldId="261"/>
            <ac:spMk id="2" creationId="{3FF11E14-1758-B75A-36E0-0BF3B599685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A99875-E750-67E8-0AEA-B1C0FA41DF02}"/>
              </a:ext>
            </a:extLst>
          </p:cNvPr>
          <p:cNvSpPr txBox="1"/>
          <p:nvPr/>
        </p:nvSpPr>
        <p:spPr>
          <a:xfrm>
            <a:off x="3902364" y="461818"/>
            <a:ext cx="520852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</a:t>
            </a:r>
            <a:r>
              <a:rPr lang="en-US" sz="2400"/>
              <a:t>Name - Tayub Ahmed</a:t>
            </a:r>
            <a:r>
              <a:rPr lang="en-US" sz="2400" dirty="0"/>
              <a:t> </a:t>
            </a:r>
          </a:p>
          <a:p>
            <a:r>
              <a:rPr lang="en-US" sz="2400" dirty="0"/>
              <a:t>Lecture – Hajra </a:t>
            </a:r>
            <a:r>
              <a:rPr lang="en-US" sz="2400" dirty="0" err="1"/>
              <a:t>Mustasim</a:t>
            </a:r>
            <a:endParaRPr lang="en-US" sz="2400" dirty="0"/>
          </a:p>
          <a:p>
            <a:r>
              <a:rPr lang="en-US" sz="2400" err="1"/>
              <a:t>Proffesionals</a:t>
            </a:r>
            <a:r>
              <a:rPr lang="en-US" sz="2400" dirty="0"/>
              <a:t>  development within the </a:t>
            </a:r>
            <a:r>
              <a:rPr lang="en-US" sz="2400"/>
              <a:t>health n social care</a:t>
            </a:r>
          </a:p>
          <a:p>
            <a:r>
              <a:rPr lang="en-US" sz="2400"/>
              <a:t>Component 1 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47679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824B67-6D95-567A-449A-302EEFC43524}"/>
              </a:ext>
            </a:extLst>
          </p:cNvPr>
          <p:cNvSpPr txBox="1"/>
          <p:nvPr/>
        </p:nvSpPr>
        <p:spPr>
          <a:xfrm>
            <a:off x="3946620" y="505113"/>
            <a:ext cx="722937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u="sng"/>
              <a:t>Communication </a:t>
            </a:r>
            <a:endParaRPr lang="en-US" sz="3200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B3EEE3-6D4B-EF8B-9043-D37FF909236C}"/>
              </a:ext>
            </a:extLst>
          </p:cNvPr>
          <p:cNvSpPr txBox="1"/>
          <p:nvPr/>
        </p:nvSpPr>
        <p:spPr>
          <a:xfrm>
            <a:off x="634346" y="1477818"/>
            <a:ext cx="1048327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Communication is a process of exchanging verbal and non – verbal messages. However verbal communication shows a minimum way of the ways how people will communicate.  on the other hand, non - verbal communication is a way of commun</a:t>
            </a:r>
            <a:r>
              <a:rPr lang="en-US" sz="2400" dirty="0">
                <a:solidFill>
                  <a:srgbClr val="000000"/>
                </a:solidFill>
                <a:latin typeface="Aptos"/>
              </a:rPr>
              <a:t>ication that</a:t>
            </a:r>
            <a:r>
              <a:rPr lang="en-US" sz="2400" dirty="0"/>
              <a:t> happens without vocally speaking essentially  physi</a:t>
            </a:r>
            <a:r>
              <a:rPr lang="en-US" sz="2400" dirty="0">
                <a:solidFill>
                  <a:srgbClr val="000000"/>
                </a:solidFill>
                <a:latin typeface="Aptos"/>
              </a:rPr>
              <a:t>cally</a:t>
            </a:r>
            <a:r>
              <a:rPr lang="en-US" sz="2400" dirty="0"/>
              <a:t> doing something through non - verbal messages we an communicate many different emotions. (Higham, 2020) genuineness shows a big impact on communication such as being open and honest In the communications, even if we have to </a:t>
            </a:r>
            <a:r>
              <a:rPr lang="en-US" sz="2400" dirty="0" err="1"/>
              <a:t>repre</a:t>
            </a:r>
            <a:r>
              <a:rPr lang="en-US" sz="2400" dirty="0"/>
              <a:t>ss our feelings.</a:t>
            </a:r>
          </a:p>
          <a:p>
            <a:r>
              <a:rPr lang="en-US" sz="2400" dirty="0"/>
              <a:t>However poor communication can lead to lack of no </a:t>
            </a:r>
            <a:r>
              <a:rPr lang="en-US" sz="2400" err="1"/>
              <a:t>undersatnding</a:t>
            </a:r>
            <a:r>
              <a:rPr lang="en-US" sz="2400" dirty="0"/>
              <a:t> and limit the </a:t>
            </a:r>
            <a:r>
              <a:rPr lang="en-US" sz="2400" err="1"/>
              <a:t>quailty</a:t>
            </a:r>
            <a:r>
              <a:rPr lang="en-US" sz="2400" dirty="0"/>
              <a:t> of care. Which can lead to service users </a:t>
            </a:r>
            <a:r>
              <a:rPr lang="en-US" sz="2400" err="1"/>
              <a:t>feelling</a:t>
            </a:r>
            <a:r>
              <a:rPr lang="en-US" sz="2400" dirty="0"/>
              <a:t> not important , ignored, anxious and unsafe whereas if the </a:t>
            </a:r>
            <a:r>
              <a:rPr lang="en-US" sz="2400" err="1"/>
              <a:t>proffesion</a:t>
            </a:r>
            <a:r>
              <a:rPr lang="en-US" sz="2400" dirty="0"/>
              <a:t> have affective communication it promotes dignity, trust, and person </a:t>
            </a:r>
            <a:r>
              <a:rPr lang="en-US" sz="2400" err="1"/>
              <a:t>cnetered</a:t>
            </a:r>
            <a:r>
              <a:rPr lang="en-US" sz="2400"/>
              <a:t> care.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49395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B19B46-30FE-1BAD-7DDE-895F49DD7143}"/>
              </a:ext>
            </a:extLst>
          </p:cNvPr>
          <p:cNvSpPr txBox="1"/>
          <p:nvPr/>
        </p:nvSpPr>
        <p:spPr>
          <a:xfrm>
            <a:off x="1225176" y="687294"/>
            <a:ext cx="96520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 a health care sector communication would be the most common used skills such as in care </a:t>
            </a:r>
            <a:r>
              <a:rPr lang="en-US" sz="2400" err="1"/>
              <a:t>care</a:t>
            </a:r>
            <a:r>
              <a:rPr lang="en-US" sz="2400" dirty="0"/>
              <a:t> home you will have to communicate with your colleges and the elderly </a:t>
            </a:r>
            <a:r>
              <a:rPr lang="en-US" sz="2400" err="1"/>
              <a:t>paitents</a:t>
            </a:r>
            <a:r>
              <a:rPr lang="en-US" sz="2400" dirty="0"/>
              <a:t>. For example, with your colleges you will have to communicate when observing a </a:t>
            </a:r>
            <a:r>
              <a:rPr lang="en-US" sz="2400" err="1"/>
              <a:t>paitents</a:t>
            </a:r>
            <a:r>
              <a:rPr lang="en-US" sz="2400" dirty="0"/>
              <a:t> like moving a </a:t>
            </a:r>
            <a:r>
              <a:rPr lang="en-US" sz="2400" err="1"/>
              <a:t>paitent</a:t>
            </a:r>
            <a:r>
              <a:rPr lang="en-US" sz="2400" dirty="0"/>
              <a:t> from the bed into the chair you will have to verbally interact to make a great outcome of the task. Whereas when </a:t>
            </a:r>
            <a:r>
              <a:rPr lang="en-US" sz="2400" err="1"/>
              <a:t>communicationg</a:t>
            </a:r>
            <a:r>
              <a:rPr lang="en-US" sz="2400" dirty="0"/>
              <a:t> with a </a:t>
            </a:r>
            <a:r>
              <a:rPr lang="en-US" sz="2400" err="1"/>
              <a:t>paietnts</a:t>
            </a:r>
            <a:r>
              <a:rPr lang="en-US" sz="2400" dirty="0"/>
              <a:t> you will have to hear them out and do things they would like to do such as going for walks or playing games so that they don’t feel neglected. Also </a:t>
            </a:r>
            <a:r>
              <a:rPr lang="en-US" sz="2400" err="1"/>
              <a:t>commuincating</a:t>
            </a:r>
            <a:r>
              <a:rPr lang="en-US" sz="2400" dirty="0"/>
              <a:t> with the clothes they like to wear or prefer to wear. Also when it comes to dinner some people might want vegan food or </a:t>
            </a:r>
            <a:r>
              <a:rPr lang="en-US" sz="2400" err="1"/>
              <a:t>hala</a:t>
            </a:r>
            <a:r>
              <a:rPr lang="en-US" sz="2400" dirty="0"/>
              <a:t> food so you will have to fulfill their needs by communication so that they don’t discriminated by their entitl</a:t>
            </a:r>
            <a:r>
              <a:rPr lang="en-US" sz="2400"/>
              <a:t>ement.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09134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F11E14-1758-B75A-36E0-0BF3B5996858}"/>
              </a:ext>
            </a:extLst>
          </p:cNvPr>
          <p:cNvSpPr txBox="1"/>
          <p:nvPr/>
        </p:nvSpPr>
        <p:spPr>
          <a:xfrm>
            <a:off x="615830" y="416344"/>
            <a:ext cx="1095375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 my opinion I would suggest teams to be a great platform to communicate and interact with others such as your co - workers to put a message out there. For an example in 2019 there was covid 19 where everybody had to stay at home and isolate themself. So, all workers would use micro - soft teams to interact with </a:t>
            </a:r>
            <a:r>
              <a:rPr lang="en-US" sz="2400" dirty="0" err="1"/>
              <a:t>eachother</a:t>
            </a:r>
            <a:r>
              <a:rPr lang="en-US" sz="2400" dirty="0"/>
              <a:t> that could be videocall or drop in a message but some people would disagree with this because some people prefer to speak face to face rather than behind the screen  </a:t>
            </a:r>
          </a:p>
        </p:txBody>
      </p:sp>
    </p:spTree>
    <p:extLst>
      <p:ext uri="{BB962C8B-B14F-4D97-AF65-F5344CB8AC3E}">
        <p14:creationId xmlns:p14="http://schemas.microsoft.com/office/powerpoint/2010/main" val="1999502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B82A85-E9C9-9A3D-4837-C34E6A5FD449}"/>
              </a:ext>
            </a:extLst>
          </p:cNvPr>
          <p:cNvSpPr txBox="1"/>
          <p:nvPr/>
        </p:nvSpPr>
        <p:spPr>
          <a:xfrm>
            <a:off x="1105647" y="567764"/>
            <a:ext cx="932329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600" dirty="0">
                <a:latin typeface="Avenir Next LT Pro"/>
              </a:rPr>
              <a:t>Al-</a:t>
            </a:r>
            <a:r>
              <a:rPr lang="en-US" sz="2600" dirty="0" err="1">
                <a:latin typeface="Avenir Next LT Pro"/>
              </a:rPr>
              <a:t>Fedaghi</a:t>
            </a:r>
            <a:r>
              <a:rPr lang="en-US" sz="2600" dirty="0">
                <a:latin typeface="Avenir Next LT Pro"/>
              </a:rPr>
              <a:t>, S. (2012) A conceptual foundation for the Shannon-Weaver model of communication. </a:t>
            </a:r>
            <a:r>
              <a:rPr lang="en-US" sz="2600" i="1" dirty="0">
                <a:latin typeface="Avenir Next LT Pro"/>
              </a:rPr>
              <a:t>International journal of soft computing,</a:t>
            </a:r>
            <a:r>
              <a:rPr lang="en-US" sz="2600" dirty="0">
                <a:latin typeface="Avenir Next LT Pro"/>
              </a:rPr>
              <a:t> 7(1), pp.12-19.</a:t>
            </a:r>
            <a:endParaRPr lang="en-US" dirty="0"/>
          </a:p>
          <a:p>
            <a:pPr algn="l"/>
            <a:endParaRPr lang="en-US" dirty="0"/>
          </a:p>
          <a:p>
            <a:r>
              <a:rPr lang="en-US" sz="2600" dirty="0">
                <a:latin typeface="Avenir Next LT Pro"/>
              </a:rPr>
              <a:t>Al-</a:t>
            </a:r>
            <a:r>
              <a:rPr lang="en-US" sz="2600" dirty="0" err="1">
                <a:latin typeface="Avenir Next LT Pro"/>
              </a:rPr>
              <a:t>Fedaghi</a:t>
            </a:r>
            <a:r>
              <a:rPr lang="en-US" sz="2600" dirty="0">
                <a:latin typeface="Avenir Next LT Pro"/>
              </a:rPr>
              <a:t>, S. (2012) A conceptual foundation for the Shannon-Weaver model of communication. </a:t>
            </a:r>
            <a:r>
              <a:rPr lang="en-US" sz="2600" i="1" dirty="0">
                <a:latin typeface="Avenir Next LT Pro"/>
              </a:rPr>
              <a:t>International journal of soft computing,</a:t>
            </a:r>
            <a:r>
              <a:rPr lang="en-US" sz="2600" dirty="0">
                <a:latin typeface="Avenir Next LT Pro"/>
              </a:rPr>
              <a:t> 7(1), pp.12-19.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5568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282</cp:revision>
  <dcterms:created xsi:type="dcterms:W3CDTF">2026-06-18T13:20:34Z</dcterms:created>
  <dcterms:modified xsi:type="dcterms:W3CDTF">2026-06-21T23:52:29Z</dcterms:modified>
</cp:coreProperties>
</file>