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6"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niversity Of Wales" initials="UWTSD" lastIdx="1" clrIdx="0">
    <p:extLst>
      <p:ext uri="{19B8F6BF-5375-455C-9EA6-DF929625EA0E}">
        <p15:presenceInfo xmlns:p15="http://schemas.microsoft.com/office/powerpoint/2012/main" userId="University Of Wal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5/11/2018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5/11/2018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5/11/2018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5/11/2018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5/11/2018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smtClean="0"/>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smtClean="0"/>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5/11/2018</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smtClean="0"/>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smtClean="0"/>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5/11/2018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smtClean="0"/>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smtClean="0"/>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5/11/2018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5/11/2018</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m/url?sa=i&amp;rct=j&amp;q=&amp;esrc=s&amp;source=images&amp;cd=&amp;cad=rja&amp;uact=8&amp;ved=2ahUKEwit6JGno_faAhVI1RQKHdJoDSEQjRx6BAgBEAU&amp;url=https://www.pinterest.com/pin/335518240960914664/&amp;psig=AOvVaw3hkjoghqCnQYftVQnjabl9&amp;ust=1525908758500747"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google.com/url?sa=i&amp;source=images&amp;cd=&amp;cad=rja&amp;uact=8&amp;ved=2ahUKEwjn6KT-xffaAhUFbxQKHZyyB2AQjRx6BAgBEAU&amp;url=https://www.pinterest.co.uk/pin/519462138246452671/&amp;psig=AOvVaw1sS52liEudItZBTlitoR3z&amp;ust=1525918039665205"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Medieval Manuscript studies</a:t>
            </a:r>
            <a:endParaRPr lang="en-GB" dirty="0"/>
          </a:p>
        </p:txBody>
      </p:sp>
      <p:sp>
        <p:nvSpPr>
          <p:cNvPr id="3" name="Subtitle 2"/>
          <p:cNvSpPr>
            <a:spLocks noGrp="1"/>
          </p:cNvSpPr>
          <p:nvPr>
            <p:ph type="subTitle" idx="1"/>
          </p:nvPr>
        </p:nvSpPr>
        <p:spPr/>
        <p:txBody>
          <a:bodyPr/>
          <a:lstStyle/>
          <a:p>
            <a:r>
              <a:rPr lang="en-GB" dirty="0" err="1" smtClean="0"/>
              <a:t>Jordanne</a:t>
            </a:r>
            <a:r>
              <a:rPr lang="en-GB" dirty="0" smtClean="0"/>
              <a:t> </a:t>
            </a:r>
            <a:r>
              <a:rPr lang="en-GB" dirty="0" err="1" smtClean="0"/>
              <a:t>Gray</a:t>
            </a:r>
            <a:endParaRPr lang="en-GB" dirty="0"/>
          </a:p>
        </p:txBody>
      </p:sp>
    </p:spTree>
    <p:extLst>
      <p:ext uri="{BB962C8B-B14F-4D97-AF65-F5344CB8AC3E}">
        <p14:creationId xmlns:p14="http://schemas.microsoft.com/office/powerpoint/2010/main" val="1540332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lstStyle/>
          <a:p>
            <a:pPr lvl="0"/>
            <a:r>
              <a:rPr lang="en-US" dirty="0"/>
              <a:t>This presentation discusses the </a:t>
            </a:r>
            <a:r>
              <a:rPr lang="en-GB" dirty="0"/>
              <a:t>Luttrell Psalter as part of the medieval manuscript studies. </a:t>
            </a:r>
          </a:p>
          <a:p>
            <a:pPr lvl="0"/>
            <a:r>
              <a:rPr lang="en-GB" dirty="0"/>
              <a:t>This will pay attention to the different aspects and representations of the Luttrell Psalter as a significant example.</a:t>
            </a:r>
          </a:p>
          <a:p>
            <a:pPr marL="0" indent="0">
              <a:buNone/>
            </a:pPr>
            <a:endParaRPr lang="en-GB" dirty="0"/>
          </a:p>
          <a:p>
            <a:pPr marL="0" indent="0">
              <a:buNone/>
            </a:pPr>
            <a:endParaRPr lang="en-GB" dirty="0" smtClean="0"/>
          </a:p>
          <a:p>
            <a:pPr marL="0" indent="0">
              <a:buNone/>
            </a:pPr>
            <a:endParaRPr lang="en-GB" dirty="0"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895" y="4121239"/>
            <a:ext cx="1991396" cy="2542208"/>
          </a:xfrm>
          <a:prstGeom prst="rect">
            <a:avLst/>
          </a:prstGeom>
        </p:spPr>
      </p:pic>
    </p:spTree>
    <p:extLst>
      <p:ext uri="{BB962C8B-B14F-4D97-AF65-F5344CB8AC3E}">
        <p14:creationId xmlns:p14="http://schemas.microsoft.com/office/powerpoint/2010/main" val="1297858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psalter?</a:t>
            </a:r>
            <a:endParaRPr lang="en-GB" dirty="0"/>
          </a:p>
        </p:txBody>
      </p:sp>
      <p:sp>
        <p:nvSpPr>
          <p:cNvPr id="3" name="Content Placeholder 2"/>
          <p:cNvSpPr>
            <a:spLocks noGrp="1"/>
          </p:cNvSpPr>
          <p:nvPr>
            <p:ph idx="1"/>
          </p:nvPr>
        </p:nvSpPr>
        <p:spPr/>
        <p:txBody>
          <a:bodyPr/>
          <a:lstStyle/>
          <a:p>
            <a:pPr lvl="0"/>
            <a:r>
              <a:rPr lang="en-US" dirty="0"/>
              <a:t>A Psalter is a prayer book filled with psalms. Psalters would have been written by a scribe using a quill on parchment made of vellum.</a:t>
            </a:r>
            <a:endParaRPr lang="en-GB" dirty="0"/>
          </a:p>
          <a:p>
            <a:pPr lvl="0"/>
            <a:r>
              <a:rPr lang="en-US" dirty="0"/>
              <a:t>Illuminated Psalters would be illustrated with scenes from the bible, everyday life, plants, animals and sometimes grotesque beings.</a:t>
            </a:r>
            <a:endParaRPr lang="en-GB" dirty="0"/>
          </a:p>
          <a:p>
            <a:pPr lvl="0"/>
            <a:r>
              <a:rPr lang="en-US" dirty="0"/>
              <a:t>The 309-page Psalter (618 pages) has attributed to numerous different collaborators. The initial texts of this manuscript starts with a large number of calendars before the beginning of the Psalms. </a:t>
            </a:r>
            <a:endParaRPr lang="en-GB" dirty="0"/>
          </a:p>
          <a:p>
            <a:pPr lvl="0"/>
            <a:r>
              <a:rPr lang="en-US" dirty="0"/>
              <a:t>The Psalms itself is art which has used the scenes of historical abbreviations, peripheral illustrations, and several other scenes of medieval life and local agriculture (Camille, 2013). </a:t>
            </a:r>
            <a:endParaRPr lang="en-GB" dirty="0"/>
          </a:p>
        </p:txBody>
      </p:sp>
    </p:spTree>
    <p:extLst>
      <p:ext uri="{BB962C8B-B14F-4D97-AF65-F5344CB8AC3E}">
        <p14:creationId xmlns:p14="http://schemas.microsoft.com/office/powerpoint/2010/main" val="4143574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Overview and background</a:t>
            </a:r>
            <a:endParaRPr lang="en-GB" dirty="0"/>
          </a:p>
        </p:txBody>
      </p:sp>
      <p:sp>
        <p:nvSpPr>
          <p:cNvPr id="3" name="Content Placeholder 2"/>
          <p:cNvSpPr>
            <a:spLocks noGrp="1"/>
          </p:cNvSpPr>
          <p:nvPr>
            <p:ph idx="1"/>
          </p:nvPr>
        </p:nvSpPr>
        <p:spPr>
          <a:xfrm>
            <a:off x="827424" y="2840473"/>
            <a:ext cx="10554574" cy="3636511"/>
          </a:xfrm>
        </p:spPr>
        <p:txBody>
          <a:bodyPr>
            <a:normAutofit/>
          </a:bodyPr>
          <a:lstStyle/>
          <a:p>
            <a:pPr lvl="0"/>
            <a:r>
              <a:rPr lang="en-GB" dirty="0"/>
              <a:t>The Luttrell Psalter was commissioned by Lord Geoffrey Luttrell.</a:t>
            </a:r>
          </a:p>
          <a:p>
            <a:pPr lvl="0"/>
            <a:r>
              <a:rPr lang="en-GB" dirty="0"/>
              <a:t>It is said that the Luttrell Psalter was worked on by a singular scribe and at least five artists. </a:t>
            </a:r>
            <a:r>
              <a:rPr lang="en-GB" dirty="0" smtClean="0"/>
              <a:t>Most medieval </a:t>
            </a:r>
            <a:r>
              <a:rPr lang="en-GB" dirty="0" smtClean="0"/>
              <a:t>manuscripts </a:t>
            </a:r>
            <a:r>
              <a:rPr lang="en-GB" dirty="0" smtClean="0"/>
              <a:t>were produced by more than one person.</a:t>
            </a:r>
            <a:endParaRPr lang="en-GB" dirty="0"/>
          </a:p>
          <a:p>
            <a:pPr lvl="0"/>
            <a:r>
              <a:rPr lang="en-US" dirty="0"/>
              <a:t>Several diverse colors of ink are generously used to draw the order of rural agriculture and many grotesque images.</a:t>
            </a:r>
            <a:endParaRPr lang="en-GB" dirty="0"/>
          </a:p>
          <a:p>
            <a:pPr lvl="0"/>
            <a:r>
              <a:rPr lang="en-US" dirty="0"/>
              <a:t>Luttrell Psalter was produced in the rural domain which was managed by the local Luttrell family in the memorial in </a:t>
            </a:r>
            <a:r>
              <a:rPr lang="en-US" dirty="0" err="1"/>
              <a:t>Irnham</a:t>
            </a:r>
            <a:r>
              <a:rPr lang="en-US" dirty="0"/>
              <a:t> Parish. </a:t>
            </a:r>
            <a:endParaRPr lang="en-GB" dirty="0"/>
          </a:p>
          <a:p>
            <a:pPr marL="0" indent="0">
              <a:buNone/>
            </a:pP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106565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Components and aspects</a:t>
            </a:r>
            <a:endParaRPr lang="en-GB" dirty="0"/>
          </a:p>
        </p:txBody>
      </p:sp>
      <p:sp>
        <p:nvSpPr>
          <p:cNvPr id="3" name="Content Placeholder 2"/>
          <p:cNvSpPr>
            <a:spLocks noGrp="1"/>
          </p:cNvSpPr>
          <p:nvPr>
            <p:ph idx="1"/>
          </p:nvPr>
        </p:nvSpPr>
        <p:spPr>
          <a:xfrm>
            <a:off x="818712" y="2222288"/>
            <a:ext cx="10563286" cy="2684564"/>
          </a:xfrm>
        </p:spPr>
        <p:txBody>
          <a:bodyPr>
            <a:normAutofit fontScale="77500" lnSpcReduction="20000"/>
          </a:bodyPr>
          <a:lstStyle/>
          <a:p>
            <a:endParaRPr lang="en-GB" dirty="0"/>
          </a:p>
          <a:p>
            <a:pPr lvl="0"/>
            <a:r>
              <a:rPr lang="en-US" sz="2100" dirty="0"/>
              <a:t>Luttrell Psalter was commissioned by and for Sir Geoffrey Luttrell as a devotional book and a record of his life.  </a:t>
            </a:r>
            <a:endParaRPr lang="en-GB" sz="2100" dirty="0"/>
          </a:p>
          <a:p>
            <a:pPr lvl="0"/>
            <a:r>
              <a:rPr lang="en-US" sz="2100" dirty="0"/>
              <a:t>Sir </a:t>
            </a:r>
            <a:r>
              <a:rPr lang="en-GB" sz="2100" dirty="0"/>
              <a:t>Geoffrey</a:t>
            </a:r>
            <a:r>
              <a:rPr lang="en-US" sz="2100" dirty="0"/>
              <a:t>'s work shows a productive practice of gold ink which exhibits his status as a royal aristocracy in terms of the entire manuscript.</a:t>
            </a:r>
            <a:endParaRPr lang="en-GB" sz="2100" dirty="0"/>
          </a:p>
          <a:p>
            <a:pPr lvl="0"/>
            <a:r>
              <a:rPr lang="en-US" sz="2100" dirty="0"/>
              <a:t>The illustrations in The Luttrell Psalter are very detailed. </a:t>
            </a:r>
            <a:r>
              <a:rPr lang="en-US" sz="2100" dirty="0" smtClean="0"/>
              <a:t>The artists of The Luttrell Psalter seems to even be concerned with facial expression, hair and fashion.</a:t>
            </a:r>
          </a:p>
          <a:p>
            <a:pPr lvl="0"/>
            <a:r>
              <a:rPr lang="en-US" sz="2100" dirty="0" smtClean="0"/>
              <a:t>One </a:t>
            </a:r>
            <a:r>
              <a:rPr lang="en-US" sz="2100" dirty="0"/>
              <a:t>of the few surviving manuscripts which explains life in England in the middle ages. </a:t>
            </a:r>
            <a:endParaRPr lang="en-GB" sz="2100" dirty="0"/>
          </a:p>
          <a:p>
            <a:pPr lvl="0"/>
            <a:r>
              <a:rPr lang="en-US" sz="2100" dirty="0"/>
              <a:t>The documentation of what happened on the Luttrell’s estate acts as a calendar. The pages show month by month what would have happened on the Luttrell’s estate. </a:t>
            </a:r>
            <a:endParaRPr lang="en-GB" sz="2100" dirty="0"/>
          </a:p>
        </p:txBody>
      </p:sp>
    </p:spTree>
    <p:extLst>
      <p:ext uri="{BB962C8B-B14F-4D97-AF65-F5344CB8AC3E}">
        <p14:creationId xmlns:p14="http://schemas.microsoft.com/office/powerpoint/2010/main" val="3414168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Scenes of everyday life</a:t>
            </a:r>
            <a:endParaRPr lang="en-GB" dirty="0"/>
          </a:p>
        </p:txBody>
      </p:sp>
      <p:sp>
        <p:nvSpPr>
          <p:cNvPr id="3" name="Content Placeholder 2"/>
          <p:cNvSpPr>
            <a:spLocks noGrp="1"/>
          </p:cNvSpPr>
          <p:nvPr>
            <p:ph idx="1"/>
          </p:nvPr>
        </p:nvSpPr>
        <p:spPr>
          <a:xfrm>
            <a:off x="818712" y="2222287"/>
            <a:ext cx="11248792" cy="3328507"/>
          </a:xfrm>
        </p:spPr>
        <p:txBody>
          <a:bodyPr>
            <a:normAutofit fontScale="85000" lnSpcReduction="10000"/>
          </a:bodyPr>
          <a:lstStyle/>
          <a:p>
            <a:pPr lvl="0"/>
            <a:r>
              <a:rPr lang="en-GB" dirty="0"/>
              <a:t>The depiction of the ploughman is one of many images that gives great detail into how harvesting  worked in the middle ages. </a:t>
            </a:r>
          </a:p>
          <a:p>
            <a:pPr lvl="0"/>
            <a:r>
              <a:rPr lang="en-GB" dirty="0"/>
              <a:t>The plough is drove by four oxen. The peasants are using an iron ploughshare to break up hard soil. </a:t>
            </a:r>
          </a:p>
          <a:p>
            <a:pPr lvl="0"/>
            <a:r>
              <a:rPr lang="en-GB" dirty="0"/>
              <a:t>The Luttrell Psalter highlights the importance of the harvest. Everyone on the Luttrell families estate would have relied on the success of the harvest</a:t>
            </a:r>
            <a:r>
              <a:rPr lang="en-GB" dirty="0" smtClean="0"/>
              <a:t>.</a:t>
            </a:r>
          </a:p>
          <a:p>
            <a:pPr lvl="0"/>
            <a:r>
              <a:rPr lang="en-GB" dirty="0" smtClean="0"/>
              <a:t>The Luttrell Psalter paints an unrealistic depiction of what peasants would be wearing at the time</a:t>
            </a:r>
          </a:p>
          <a:p>
            <a:pPr lvl="0"/>
            <a:r>
              <a:rPr lang="en-GB" dirty="0" smtClean="0"/>
              <a:t>The individuals that are ploughing are seen in finer clothing than they would have actually worn. Their tunics are vibrant in colour, one can be seen wearing a fancy multi-coloured headdress and a black belt with a buckle. </a:t>
            </a:r>
          </a:p>
          <a:p>
            <a:pPr lvl="0"/>
            <a:r>
              <a:rPr lang="en-GB" dirty="0" smtClean="0"/>
              <a:t>Peasants would have worn that would have been hand spun and made by the wool from the sheep that they tended.</a:t>
            </a:r>
          </a:p>
          <a:p>
            <a:pPr lvl="0"/>
            <a:r>
              <a:rPr lang="en-GB" dirty="0" smtClean="0"/>
              <a:t>This could be due to the artists desire to exaggerate the wealth of the Luttrell family and their whole estate</a:t>
            </a:r>
          </a:p>
        </p:txBody>
      </p:sp>
      <p:pic>
        <p:nvPicPr>
          <p:cNvPr id="4" name="irc_mi" descr="Image result for Luttrell Psalter ox framing">
            <a:hlinkClick r:id="rId2"/>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4491505" y="5550794"/>
            <a:ext cx="3208988" cy="1204175"/>
          </a:xfrm>
          <a:prstGeom prst="rect">
            <a:avLst/>
          </a:prstGeom>
          <a:noFill/>
          <a:ln>
            <a:noFill/>
          </a:ln>
          <a:effectLst>
            <a:outerShdw blurRad="50800" dir="14400000">
              <a:srgbClr val="000000">
                <a:alpha val="40000"/>
              </a:srgbClr>
            </a:outerShdw>
          </a:effectLst>
        </p:spPr>
      </p:pic>
      <p:sp>
        <p:nvSpPr>
          <p:cNvPr id="5" name="TextBox 4"/>
          <p:cNvSpPr txBox="1"/>
          <p:nvPr/>
        </p:nvSpPr>
        <p:spPr>
          <a:xfrm>
            <a:off x="7700493" y="6501053"/>
            <a:ext cx="1672253" cy="253916"/>
          </a:xfrm>
          <a:prstGeom prst="rect">
            <a:avLst/>
          </a:prstGeom>
          <a:noFill/>
        </p:spPr>
        <p:txBody>
          <a:bodyPr wrap="none" rtlCol="0">
            <a:spAutoFit/>
          </a:bodyPr>
          <a:lstStyle/>
          <a:p>
            <a:r>
              <a:rPr lang="en-GB" sz="1050" dirty="0" smtClean="0"/>
              <a:t>From the Luttrell Psalter</a:t>
            </a:r>
            <a:endParaRPr lang="en-GB" sz="1050" dirty="0"/>
          </a:p>
        </p:txBody>
      </p:sp>
    </p:spTree>
    <p:extLst>
      <p:ext uri="{BB962C8B-B14F-4D97-AF65-F5344CB8AC3E}">
        <p14:creationId xmlns:p14="http://schemas.microsoft.com/office/powerpoint/2010/main" val="479418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Medieval monsters</a:t>
            </a:r>
            <a:endParaRPr lang="en-GB" dirty="0"/>
          </a:p>
        </p:txBody>
      </p:sp>
      <p:sp>
        <p:nvSpPr>
          <p:cNvPr id="3" name="Content Placeholder 2"/>
          <p:cNvSpPr>
            <a:spLocks noGrp="1"/>
          </p:cNvSpPr>
          <p:nvPr>
            <p:ph idx="1"/>
          </p:nvPr>
        </p:nvSpPr>
        <p:spPr>
          <a:xfrm>
            <a:off x="818712" y="2222287"/>
            <a:ext cx="6316184" cy="4461848"/>
          </a:xfrm>
        </p:spPr>
        <p:txBody>
          <a:bodyPr>
            <a:normAutofit lnSpcReduction="10000"/>
          </a:bodyPr>
          <a:lstStyle/>
          <a:p>
            <a:pPr lvl="0"/>
            <a:r>
              <a:rPr lang="en-US" dirty="0"/>
              <a:t>This script had been the very large official gothic book with its highest quality in contradiction with the graphic visual images and lurid colors of the grotesques (Catholic Church and Millar, 1932). </a:t>
            </a:r>
            <a:endParaRPr lang="en-GB" dirty="0"/>
          </a:p>
          <a:p>
            <a:pPr lvl="0"/>
            <a:r>
              <a:rPr lang="en-US" dirty="0"/>
              <a:t>Creatures with human features on animal bodies and distorted figures linger in the margins of the Psalter</a:t>
            </a:r>
            <a:endParaRPr lang="en-GB" dirty="0"/>
          </a:p>
          <a:p>
            <a:pPr lvl="0"/>
            <a:r>
              <a:rPr lang="en-US" dirty="0"/>
              <a:t>The Luttrell Psalter is not alone with its monsters, this can be seen also in the Rutland Psalter.</a:t>
            </a:r>
            <a:endParaRPr lang="en-GB" dirty="0"/>
          </a:p>
          <a:p>
            <a:pPr lvl="0"/>
            <a:r>
              <a:rPr lang="en-US" dirty="0"/>
              <a:t>In the middle ages, people had an extremely literal belief in heaven and hell. The monstrosities can be seen as a reminder of what lingers in hell. Also, it is thought that creatures like the ones seen in the Luttrell Psalter were actually thought to exist in unexplored lands in the middle ages. </a:t>
            </a:r>
            <a:endParaRPr lang="en-GB" dirty="0"/>
          </a:p>
        </p:txBody>
      </p:sp>
      <p:pic>
        <p:nvPicPr>
          <p:cNvPr id="4" name="Picture 3" descr="https://www.bl.uk/britishlibrary/~/media/bl/global/the%20middle%20ages/collection%20items/web-footed-sciopod-add62925.jpg"/>
          <p:cNvPicPr/>
          <p:nvPr/>
        </p:nvPicPr>
        <p:blipFill rotWithShape="1">
          <a:blip r:embed="rId2" cstate="print">
            <a:extLst>
              <a:ext uri="{28A0092B-C50C-407E-A947-70E740481C1C}">
                <a14:useLocalDpi xmlns:a14="http://schemas.microsoft.com/office/drawing/2010/main" val="0"/>
              </a:ext>
            </a:extLst>
          </a:blip>
          <a:srcRect l="22005" t="54626" r="5093" b="2877"/>
          <a:stretch/>
        </p:blipFill>
        <p:spPr bwMode="auto">
          <a:xfrm>
            <a:off x="7631371" y="2103952"/>
            <a:ext cx="4050547" cy="1805970"/>
          </a:xfrm>
          <a:prstGeom prst="rect">
            <a:avLst/>
          </a:prstGeom>
          <a:noFill/>
          <a:ln>
            <a:noFill/>
          </a:ln>
        </p:spPr>
      </p:pic>
      <p:pic>
        <p:nvPicPr>
          <p:cNvPr id="5" name="Picture 4">
            <a:extLst>
              <a:ext uri="{FF2B5EF4-FFF2-40B4-BE49-F238E27FC236}">
                <a16:creationId xmlns:lc="http://schemas.openxmlformats.org/drawingml/2006/lockedCanvas" xmlns:a16="http://schemas.microsoft.com/office/drawing/2014/main" xmlns=""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id="{7F7AE4AD-45BB-4683-9312-63B2E4933C5C}"/>
              </a:ext>
            </a:extLst>
          </p:cNvPr>
          <p:cNvPicPr/>
          <p:nvPr/>
        </p:nvPicPr>
        <p:blipFill rotWithShape="1">
          <a:blip r:embed="rId3"/>
          <a:srcRect l="2104" t="11312" r="4744" b="29609"/>
          <a:stretch/>
        </p:blipFill>
        <p:spPr>
          <a:xfrm>
            <a:off x="7544508" y="4453211"/>
            <a:ext cx="4224271" cy="1805969"/>
          </a:xfrm>
          <a:prstGeom prst="rect">
            <a:avLst/>
          </a:prstGeom>
        </p:spPr>
      </p:pic>
      <p:sp>
        <p:nvSpPr>
          <p:cNvPr id="6" name="TextBox 5"/>
          <p:cNvSpPr txBox="1"/>
          <p:nvPr/>
        </p:nvSpPr>
        <p:spPr>
          <a:xfrm>
            <a:off x="8778037" y="3927650"/>
            <a:ext cx="1757212" cy="253916"/>
          </a:xfrm>
          <a:prstGeom prst="rect">
            <a:avLst/>
          </a:prstGeom>
          <a:noFill/>
        </p:spPr>
        <p:txBody>
          <a:bodyPr wrap="none" rtlCol="0">
            <a:spAutoFit/>
          </a:bodyPr>
          <a:lstStyle/>
          <a:p>
            <a:r>
              <a:rPr lang="en-GB" sz="1050" dirty="0" smtClean="0"/>
              <a:t>From the Rutland Psalter</a:t>
            </a:r>
            <a:endParaRPr lang="en-GB" sz="1050" dirty="0"/>
          </a:p>
        </p:txBody>
      </p:sp>
      <p:sp>
        <p:nvSpPr>
          <p:cNvPr id="7" name="TextBox 6"/>
          <p:cNvSpPr txBox="1"/>
          <p:nvPr/>
        </p:nvSpPr>
        <p:spPr>
          <a:xfrm>
            <a:off x="8963696" y="6259180"/>
            <a:ext cx="1672253" cy="253916"/>
          </a:xfrm>
          <a:prstGeom prst="rect">
            <a:avLst/>
          </a:prstGeom>
          <a:noFill/>
        </p:spPr>
        <p:txBody>
          <a:bodyPr wrap="none" rtlCol="0">
            <a:spAutoFit/>
          </a:bodyPr>
          <a:lstStyle/>
          <a:p>
            <a:r>
              <a:rPr lang="en-GB" sz="1050" dirty="0" smtClean="0"/>
              <a:t>From the Luttrell Psalter</a:t>
            </a:r>
            <a:endParaRPr lang="en-GB" sz="1050" dirty="0"/>
          </a:p>
        </p:txBody>
      </p:sp>
    </p:spTree>
    <p:extLst>
      <p:ext uri="{BB962C8B-B14F-4D97-AF65-F5344CB8AC3E}">
        <p14:creationId xmlns:p14="http://schemas.microsoft.com/office/powerpoint/2010/main" val="874978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Comparisons</a:t>
            </a:r>
            <a:endParaRPr lang="en-GB" dirty="0"/>
          </a:p>
        </p:txBody>
      </p:sp>
      <p:sp>
        <p:nvSpPr>
          <p:cNvPr id="3" name="Content Placeholder 2"/>
          <p:cNvSpPr>
            <a:spLocks noGrp="1"/>
          </p:cNvSpPr>
          <p:nvPr>
            <p:ph idx="1"/>
          </p:nvPr>
        </p:nvSpPr>
        <p:spPr>
          <a:xfrm>
            <a:off x="818712" y="2222287"/>
            <a:ext cx="6715429" cy="4307301"/>
          </a:xfrm>
        </p:spPr>
        <p:txBody>
          <a:bodyPr>
            <a:normAutofit fontScale="92500" lnSpcReduction="10000"/>
          </a:bodyPr>
          <a:lstStyle/>
          <a:p>
            <a:pPr marL="0" indent="0">
              <a:buNone/>
            </a:pPr>
            <a:r>
              <a:rPr lang="en-GB" dirty="0"/>
              <a:t> </a:t>
            </a:r>
            <a:r>
              <a:rPr lang="en-GB" dirty="0" smtClean="0"/>
              <a:t>Detail</a:t>
            </a:r>
            <a:endParaRPr lang="en-GB" dirty="0"/>
          </a:p>
          <a:p>
            <a:r>
              <a:rPr lang="en-GB" dirty="0" smtClean="0"/>
              <a:t>The </a:t>
            </a:r>
            <a:r>
              <a:rPr lang="en-GB" dirty="0"/>
              <a:t>intricate detail, the richness of colour and the use of gold and silver attribute to why the Luttrell Psalter is so highly regarded.</a:t>
            </a:r>
          </a:p>
          <a:p>
            <a:r>
              <a:rPr lang="en-GB" dirty="0" smtClean="0"/>
              <a:t>The </a:t>
            </a:r>
            <a:r>
              <a:rPr lang="en-GB" dirty="0"/>
              <a:t>Byzantine Psalter shows a contrast in illuminations.</a:t>
            </a:r>
          </a:p>
          <a:p>
            <a:r>
              <a:rPr lang="en-GB" dirty="0" smtClean="0"/>
              <a:t>The </a:t>
            </a:r>
            <a:r>
              <a:rPr lang="en-GB" dirty="0"/>
              <a:t>Byzantine Psalter has not got as much colour and detail in its illustrations</a:t>
            </a:r>
            <a:r>
              <a:rPr lang="en-GB" dirty="0" smtClean="0"/>
              <a:t>.</a:t>
            </a:r>
          </a:p>
          <a:p>
            <a:pPr marL="0" indent="0">
              <a:buNone/>
            </a:pPr>
            <a:r>
              <a:rPr lang="en-GB" dirty="0" smtClean="0"/>
              <a:t>Marginalised or full-page </a:t>
            </a:r>
            <a:endParaRPr lang="en-GB" dirty="0"/>
          </a:p>
          <a:p>
            <a:r>
              <a:rPr lang="en-GB" dirty="0" smtClean="0"/>
              <a:t>Both </a:t>
            </a:r>
            <a:r>
              <a:rPr lang="en-GB" dirty="0"/>
              <a:t>The Luttrell Psalter and the Byzantine Psalter are decorated marginally. </a:t>
            </a:r>
          </a:p>
          <a:p>
            <a:r>
              <a:rPr lang="en-GB" dirty="0" smtClean="0"/>
              <a:t>Full </a:t>
            </a:r>
            <a:r>
              <a:rPr lang="en-GB" dirty="0"/>
              <a:t>page miniatures can be found within the St. Albans Psalter.</a:t>
            </a:r>
          </a:p>
          <a:p>
            <a:r>
              <a:rPr lang="en-GB" dirty="0" smtClean="0"/>
              <a:t>St </a:t>
            </a:r>
            <a:r>
              <a:rPr lang="en-GB" dirty="0"/>
              <a:t>Albans Psalter is filled with extravagant, Romanesque decoration. </a:t>
            </a:r>
            <a:endParaRPr lang="en-GB" dirty="0" smtClean="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4372" y="2008331"/>
            <a:ext cx="1777284" cy="2163751"/>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47305" b="-2682"/>
          <a:stretch/>
        </p:blipFill>
        <p:spPr>
          <a:xfrm>
            <a:off x="10064839" y="3136474"/>
            <a:ext cx="1803042" cy="2670208"/>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9978" y="4471578"/>
            <a:ext cx="1841678" cy="1864255"/>
          </a:xfrm>
          <a:prstGeom prst="rect">
            <a:avLst/>
          </a:prstGeom>
        </p:spPr>
      </p:pic>
      <p:sp>
        <p:nvSpPr>
          <p:cNvPr id="9" name="TextBox 8"/>
          <p:cNvSpPr txBox="1"/>
          <p:nvPr/>
        </p:nvSpPr>
        <p:spPr>
          <a:xfrm>
            <a:off x="8094372" y="4172082"/>
            <a:ext cx="1970467" cy="246221"/>
          </a:xfrm>
          <a:prstGeom prst="rect">
            <a:avLst/>
          </a:prstGeom>
          <a:noFill/>
        </p:spPr>
        <p:txBody>
          <a:bodyPr wrap="square" rtlCol="0">
            <a:spAutoFit/>
          </a:bodyPr>
          <a:lstStyle/>
          <a:p>
            <a:r>
              <a:rPr lang="en-GB" sz="1000" dirty="0" smtClean="0"/>
              <a:t>From the Byzantine Psalter</a:t>
            </a:r>
            <a:endParaRPr lang="en-GB" sz="1000" dirty="0"/>
          </a:p>
        </p:txBody>
      </p:sp>
      <p:sp>
        <p:nvSpPr>
          <p:cNvPr id="10" name="TextBox 9"/>
          <p:cNvSpPr txBox="1"/>
          <p:nvPr/>
        </p:nvSpPr>
        <p:spPr>
          <a:xfrm>
            <a:off x="10193627" y="5806682"/>
            <a:ext cx="1867437" cy="253916"/>
          </a:xfrm>
          <a:prstGeom prst="rect">
            <a:avLst/>
          </a:prstGeom>
          <a:noFill/>
        </p:spPr>
        <p:txBody>
          <a:bodyPr wrap="square" rtlCol="0">
            <a:spAutoFit/>
          </a:bodyPr>
          <a:lstStyle/>
          <a:p>
            <a:r>
              <a:rPr lang="en-GB" sz="1050" dirty="0" smtClean="0"/>
              <a:t>From the Luttrell Psalter</a:t>
            </a:r>
            <a:endParaRPr lang="en-GB" sz="1050" dirty="0"/>
          </a:p>
        </p:txBody>
      </p:sp>
      <p:sp>
        <p:nvSpPr>
          <p:cNvPr id="11" name="TextBox 10"/>
          <p:cNvSpPr txBox="1"/>
          <p:nvPr/>
        </p:nvSpPr>
        <p:spPr>
          <a:xfrm>
            <a:off x="8199238" y="6355655"/>
            <a:ext cx="1672418" cy="253916"/>
          </a:xfrm>
          <a:prstGeom prst="rect">
            <a:avLst/>
          </a:prstGeom>
          <a:noFill/>
        </p:spPr>
        <p:txBody>
          <a:bodyPr wrap="square" rtlCol="0">
            <a:spAutoFit/>
          </a:bodyPr>
          <a:lstStyle/>
          <a:p>
            <a:r>
              <a:rPr lang="en-GB" sz="1050" dirty="0" smtClean="0"/>
              <a:t>From St. Albans Psalter</a:t>
            </a:r>
            <a:endParaRPr lang="en-GB" sz="1050" dirty="0"/>
          </a:p>
        </p:txBody>
      </p:sp>
    </p:spTree>
    <p:extLst>
      <p:ext uri="{BB962C8B-B14F-4D97-AF65-F5344CB8AC3E}">
        <p14:creationId xmlns:p14="http://schemas.microsoft.com/office/powerpoint/2010/main" val="2093116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Comparisons</a:t>
            </a:r>
            <a:endParaRPr lang="en-GB" dirty="0"/>
          </a:p>
        </p:txBody>
      </p:sp>
      <p:sp>
        <p:nvSpPr>
          <p:cNvPr id="3" name="Content Placeholder 2"/>
          <p:cNvSpPr>
            <a:spLocks noGrp="1"/>
          </p:cNvSpPr>
          <p:nvPr>
            <p:ph idx="1"/>
          </p:nvPr>
        </p:nvSpPr>
        <p:spPr/>
        <p:txBody>
          <a:bodyPr/>
          <a:lstStyle/>
          <a:p>
            <a:pPr marL="0" indent="0">
              <a:buNone/>
            </a:pPr>
            <a:r>
              <a:rPr lang="en-GB" dirty="0" err="1"/>
              <a:t>Historiated</a:t>
            </a:r>
            <a:r>
              <a:rPr lang="en-GB" dirty="0"/>
              <a:t> Initials</a:t>
            </a:r>
          </a:p>
          <a:p>
            <a:r>
              <a:rPr lang="en-GB" dirty="0" err="1"/>
              <a:t>Historiated</a:t>
            </a:r>
            <a:r>
              <a:rPr lang="en-GB" dirty="0"/>
              <a:t> initials are a common feature of medieval psalters. </a:t>
            </a:r>
          </a:p>
          <a:p>
            <a:r>
              <a:rPr lang="en-GB" dirty="0"/>
              <a:t>A </a:t>
            </a:r>
            <a:r>
              <a:rPr lang="en-GB" dirty="0" err="1"/>
              <a:t>historiated</a:t>
            </a:r>
            <a:r>
              <a:rPr lang="en-GB" dirty="0"/>
              <a:t> initial is an enlarged letter often found at the beginning of Psalters and contains a picture within it. </a:t>
            </a:r>
          </a:p>
          <a:p>
            <a:r>
              <a:rPr lang="en-GB" dirty="0"/>
              <a:t>The artists have included </a:t>
            </a:r>
            <a:r>
              <a:rPr lang="en-GB" dirty="0" err="1"/>
              <a:t>historiated</a:t>
            </a:r>
            <a:r>
              <a:rPr lang="en-GB" dirty="0"/>
              <a:t> initials within the Luttrell Psalter. King David can be found in the initial of the first psalm, playing a harp. </a:t>
            </a:r>
          </a:p>
          <a:p>
            <a:r>
              <a:rPr lang="en-GB" dirty="0"/>
              <a:t>Examples of </a:t>
            </a:r>
            <a:r>
              <a:rPr lang="en-GB" dirty="0" err="1"/>
              <a:t>historiated</a:t>
            </a:r>
            <a:r>
              <a:rPr lang="en-GB" dirty="0"/>
              <a:t> initials being used outside the Luttrell Psalter is within the Macclesfield Psalter. </a:t>
            </a:r>
            <a:r>
              <a:rPr lang="en-GB" dirty="0" err="1"/>
              <a:t>Doeg</a:t>
            </a:r>
            <a:r>
              <a:rPr lang="en-GB" dirty="0"/>
              <a:t> is seen killing the priest of Nob. </a:t>
            </a:r>
          </a:p>
          <a:p>
            <a:endParaRPr lang="en-GB" dirty="0"/>
          </a:p>
        </p:txBody>
      </p:sp>
      <p:pic>
        <p:nvPicPr>
          <p:cNvPr id="4" name="Picture 3" descr="Image result for historiated initial luttrell psalter">
            <a:hlinkClick r:id="rId2"/>
          </p:cNvPr>
          <p:cNvPicPr/>
          <p:nvPr/>
        </p:nvPicPr>
        <p:blipFill rotWithShape="1">
          <a:blip r:embed="rId3">
            <a:extLst>
              <a:ext uri="{28A0092B-C50C-407E-A947-70E740481C1C}">
                <a14:useLocalDpi xmlns:a14="http://schemas.microsoft.com/office/drawing/2010/main" val="0"/>
              </a:ext>
            </a:extLst>
          </a:blip>
          <a:srcRect r="10656" b="64080"/>
          <a:stretch/>
        </p:blipFill>
        <p:spPr bwMode="auto">
          <a:xfrm>
            <a:off x="4468969" y="5246735"/>
            <a:ext cx="3412901" cy="1308611"/>
          </a:xfrm>
          <a:prstGeom prst="rect">
            <a:avLst/>
          </a:prstGeom>
          <a:noFill/>
          <a:ln>
            <a:noFill/>
          </a:ln>
          <a:extLst>
            <a:ext uri="{53640926-AAD7-44D8-BBD7-CCE9431645EC}">
              <a14:shadowObscured xmlns:a14="http://schemas.microsoft.com/office/drawing/2010/main"/>
            </a:ext>
          </a:extLst>
        </p:spPr>
      </p:pic>
      <p:pic>
        <p:nvPicPr>
          <p:cNvPr id="5" name="Picture 4"/>
          <p:cNvPicPr/>
          <p:nvPr/>
        </p:nvPicPr>
        <p:blipFill rotWithShape="1">
          <a:blip r:embed="rId4"/>
          <a:srcRect l="33206" t="16320" r="33954" b="52941"/>
          <a:stretch/>
        </p:blipFill>
        <p:spPr bwMode="auto">
          <a:xfrm>
            <a:off x="8384146" y="5246735"/>
            <a:ext cx="3116688" cy="1308611"/>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5339292" y="6557638"/>
            <a:ext cx="1672253" cy="253916"/>
          </a:xfrm>
          <a:prstGeom prst="rect">
            <a:avLst/>
          </a:prstGeom>
          <a:noFill/>
        </p:spPr>
        <p:txBody>
          <a:bodyPr wrap="none" rtlCol="0">
            <a:spAutoFit/>
          </a:bodyPr>
          <a:lstStyle/>
          <a:p>
            <a:r>
              <a:rPr lang="en-GB" sz="1050" dirty="0" smtClean="0"/>
              <a:t>From the Luttrell Psalter</a:t>
            </a:r>
            <a:endParaRPr lang="en-GB" sz="1050" dirty="0"/>
          </a:p>
        </p:txBody>
      </p:sp>
      <p:sp>
        <p:nvSpPr>
          <p:cNvPr id="7" name="TextBox 6"/>
          <p:cNvSpPr txBox="1"/>
          <p:nvPr/>
        </p:nvSpPr>
        <p:spPr>
          <a:xfrm>
            <a:off x="8897973" y="6557638"/>
            <a:ext cx="2089033" cy="253916"/>
          </a:xfrm>
          <a:prstGeom prst="rect">
            <a:avLst/>
          </a:prstGeom>
          <a:noFill/>
        </p:spPr>
        <p:txBody>
          <a:bodyPr wrap="none" rtlCol="0">
            <a:spAutoFit/>
          </a:bodyPr>
          <a:lstStyle/>
          <a:p>
            <a:r>
              <a:rPr lang="en-GB" sz="1050" dirty="0" smtClean="0"/>
              <a:t>From the Macclesfield Psalter</a:t>
            </a:r>
            <a:endParaRPr lang="en-GB" sz="1050" dirty="0"/>
          </a:p>
        </p:txBody>
      </p:sp>
    </p:spTree>
    <p:extLst>
      <p:ext uri="{BB962C8B-B14F-4D97-AF65-F5344CB8AC3E}">
        <p14:creationId xmlns:p14="http://schemas.microsoft.com/office/powerpoint/2010/main" val="570590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lnSpcReduction="10000"/>
          </a:bodyPr>
          <a:lstStyle/>
          <a:p>
            <a:r>
              <a:rPr lang="en-GB" dirty="0"/>
              <a:t>Backhouse, Janet, </a:t>
            </a:r>
            <a:r>
              <a:rPr lang="en-GB" i="1" dirty="0"/>
              <a:t>The Luttrell Psalter</a:t>
            </a:r>
            <a:r>
              <a:rPr lang="en-GB" dirty="0"/>
              <a:t> (London: British Library, 1989)</a:t>
            </a:r>
          </a:p>
          <a:p>
            <a:pPr lvl="0"/>
            <a:r>
              <a:rPr lang="en-US" dirty="0" smtClean="0"/>
              <a:t>Backhouse</a:t>
            </a:r>
            <a:r>
              <a:rPr lang="en-US" dirty="0"/>
              <a:t>, </a:t>
            </a:r>
            <a:r>
              <a:rPr lang="en-US" dirty="0" smtClean="0"/>
              <a:t>Janet, </a:t>
            </a:r>
            <a:r>
              <a:rPr lang="en-US" i="1" dirty="0"/>
              <a:t>Medieval rural life in the Luttrell </a:t>
            </a:r>
            <a:r>
              <a:rPr lang="en-US" i="1" dirty="0" smtClean="0"/>
              <a:t>Psalter</a:t>
            </a:r>
            <a:r>
              <a:rPr lang="en-US" dirty="0" smtClean="0"/>
              <a:t>. (University </a:t>
            </a:r>
            <a:r>
              <a:rPr lang="en-US" dirty="0"/>
              <a:t>of Toronto </a:t>
            </a:r>
            <a:r>
              <a:rPr lang="en-US" dirty="0" smtClean="0"/>
              <a:t>Press, 2000)</a:t>
            </a:r>
          </a:p>
          <a:p>
            <a:pPr lvl="0"/>
            <a:r>
              <a:rPr lang="en-US" dirty="0"/>
              <a:t>Camille, M</a:t>
            </a:r>
            <a:r>
              <a:rPr lang="en-US" dirty="0" smtClean="0"/>
              <a:t>., </a:t>
            </a:r>
            <a:r>
              <a:rPr lang="en-US" i="1" dirty="0"/>
              <a:t>Mirror in Parchment: the Luttrell Psalter and the making of medieval England</a:t>
            </a:r>
            <a:r>
              <a:rPr lang="en-US" dirty="0"/>
              <a:t>. </a:t>
            </a:r>
            <a:r>
              <a:rPr lang="en-US" dirty="0" smtClean="0"/>
              <a:t>(Reaction Books, 2013)</a:t>
            </a:r>
            <a:endParaRPr lang="en-GB" dirty="0"/>
          </a:p>
          <a:p>
            <a:pPr lvl="0"/>
            <a:r>
              <a:rPr lang="en-US" dirty="0"/>
              <a:t>Catholic Church, &amp; Millar, E. G. </a:t>
            </a:r>
            <a:r>
              <a:rPr lang="en-US" i="1" dirty="0" smtClean="0"/>
              <a:t>The </a:t>
            </a:r>
            <a:r>
              <a:rPr lang="en-US" i="1" dirty="0"/>
              <a:t>Luttrell </a:t>
            </a:r>
            <a:r>
              <a:rPr lang="en-US" i="1" dirty="0" smtClean="0"/>
              <a:t>Psalter</a:t>
            </a:r>
            <a:r>
              <a:rPr lang="en-US" dirty="0"/>
              <a:t> </a:t>
            </a:r>
            <a:r>
              <a:rPr lang="en-US" dirty="0" smtClean="0"/>
              <a:t>(</a:t>
            </a:r>
            <a:r>
              <a:rPr lang="en-US" dirty="0"/>
              <a:t>1932</a:t>
            </a:r>
            <a:r>
              <a:rPr lang="en-US" dirty="0" smtClean="0"/>
              <a:t>)</a:t>
            </a:r>
          </a:p>
          <a:p>
            <a:r>
              <a:rPr lang="en-GB" dirty="0"/>
              <a:t>Geddes, Jane, </a:t>
            </a:r>
            <a:r>
              <a:rPr lang="en-GB" i="1" dirty="0"/>
              <a:t>The St Albans Psalter: a book for Christina of </a:t>
            </a:r>
            <a:r>
              <a:rPr lang="en-GB" i="1" dirty="0" err="1"/>
              <a:t>Markyate</a:t>
            </a:r>
            <a:r>
              <a:rPr lang="en-GB" dirty="0"/>
              <a:t> (London: British Library, </a:t>
            </a:r>
            <a:r>
              <a:rPr lang="en-GB" dirty="0" smtClean="0"/>
              <a:t>2005</a:t>
            </a:r>
            <a:r>
              <a:rPr lang="en-GB" dirty="0"/>
              <a:t>)</a:t>
            </a:r>
            <a:endParaRPr lang="en-US" dirty="0" smtClean="0"/>
          </a:p>
          <a:p>
            <a:pPr lvl="0"/>
            <a:r>
              <a:rPr lang="en-GB" dirty="0"/>
              <a:t>Kathleen Corrigan, </a:t>
            </a:r>
            <a:r>
              <a:rPr lang="en-GB" i="1" dirty="0"/>
              <a:t>Visual Polemics in the Ninth-Century Marginal Psalters</a:t>
            </a:r>
            <a:r>
              <a:rPr lang="en-GB" dirty="0"/>
              <a:t> (Cambridge, 1992)</a:t>
            </a:r>
            <a:endParaRPr lang="en-US" dirty="0"/>
          </a:p>
          <a:p>
            <a:r>
              <a:rPr lang="en-GB" dirty="0" err="1" smtClean="0"/>
              <a:t>Panavotova</a:t>
            </a:r>
            <a:r>
              <a:rPr lang="en-GB" dirty="0" smtClean="0"/>
              <a:t>, Stella, </a:t>
            </a:r>
            <a:r>
              <a:rPr lang="en-GB" i="1" dirty="0" smtClean="0"/>
              <a:t>The Macclesfield Psalter </a:t>
            </a:r>
            <a:r>
              <a:rPr lang="en-GB" dirty="0" smtClean="0"/>
              <a:t>(Cambridge, 2008)</a:t>
            </a:r>
            <a:endParaRPr lang="en-GB" dirty="0"/>
          </a:p>
          <a:p>
            <a:pPr marL="0" lvl="0" indent="0">
              <a:buNone/>
            </a:pPr>
            <a:endParaRPr lang="en-GB" dirty="0" smtClean="0"/>
          </a:p>
          <a:p>
            <a:pPr marL="0" indent="0">
              <a:buNone/>
            </a:pPr>
            <a:endParaRPr lang="en-GB" dirty="0"/>
          </a:p>
        </p:txBody>
      </p:sp>
    </p:spTree>
    <p:extLst>
      <p:ext uri="{BB962C8B-B14F-4D97-AF65-F5344CB8AC3E}">
        <p14:creationId xmlns:p14="http://schemas.microsoft.com/office/powerpoint/2010/main" val="318527681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Quotable</Template>
  <TotalTime>211</TotalTime>
  <Words>905</Words>
  <Application>Microsoft Office PowerPoint</Application>
  <PresentationFormat>Widescreen</PresentationFormat>
  <Paragraphs>68</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Century Gothic</vt:lpstr>
      <vt:lpstr>Wingdings 2</vt:lpstr>
      <vt:lpstr>Quotable</vt:lpstr>
      <vt:lpstr>Medieval Manuscript studies</vt:lpstr>
      <vt:lpstr>Introduction</vt:lpstr>
      <vt:lpstr>What is a psalter?</vt:lpstr>
      <vt:lpstr>Overview and background</vt:lpstr>
      <vt:lpstr>Components and aspects</vt:lpstr>
      <vt:lpstr>Scenes of everyday life</vt:lpstr>
      <vt:lpstr>Medieval monsters</vt:lpstr>
      <vt:lpstr>Comparisons</vt:lpstr>
      <vt:lpstr>Comparisons</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c:title>
  <dc:creator>University Of Wales</dc:creator>
  <cp:lastModifiedBy>University Of Wales</cp:lastModifiedBy>
  <cp:revision>11</cp:revision>
  <dcterms:created xsi:type="dcterms:W3CDTF">2018-05-09T00:21:49Z</dcterms:created>
  <dcterms:modified xsi:type="dcterms:W3CDTF">2018-05-11T00:16:23Z</dcterms:modified>
</cp:coreProperties>
</file>