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76" r:id="rId2"/>
    <p:sldId id="279" r:id="rId3"/>
    <p:sldId id="257" r:id="rId4"/>
    <p:sldId id="258" r:id="rId5"/>
    <p:sldId id="259" r:id="rId6"/>
    <p:sldId id="263" r:id="rId7"/>
    <p:sldId id="270" r:id="rId8"/>
    <p:sldId id="278" r:id="rId9"/>
    <p:sldId id="275" r:id="rId10"/>
    <p:sldId id="268" r:id="rId11"/>
    <p:sldId id="261" r:id="rId12"/>
    <p:sldId id="27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94"/>
  </p:normalViewPr>
  <p:slideViewPr>
    <p:cSldViewPr snapToGrid="0">
      <p:cViewPr varScale="1">
        <p:scale>
          <a:sx n="121" d="100"/>
          <a:sy n="121" d="100"/>
        </p:scale>
        <p:origin x="744"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vana Tanaskovic (2427846)" userId="d3eb1d58-3499-451d-bddd-477ba6121e9d" providerId="ADAL" clId="{7783057A-54CE-EE42-8FA5-A87272441DB1}"/>
    <pc:docChg chg="modSld">
      <pc:chgData name="Ivana Tanaskovic (2427846)" userId="d3eb1d58-3499-451d-bddd-477ba6121e9d" providerId="ADAL" clId="{7783057A-54CE-EE42-8FA5-A87272441DB1}" dt="2025-11-16T21:36:42.767" v="8" actId="20577"/>
      <pc:docMkLst>
        <pc:docMk/>
      </pc:docMkLst>
      <pc:sldChg chg="modSp mod">
        <pc:chgData name="Ivana Tanaskovic (2427846)" userId="d3eb1d58-3499-451d-bddd-477ba6121e9d" providerId="ADAL" clId="{7783057A-54CE-EE42-8FA5-A87272441DB1}" dt="2025-11-16T21:36:42.767" v="8" actId="20577"/>
        <pc:sldMkLst>
          <pc:docMk/>
          <pc:sldMk cId="2138202349" sldId="276"/>
        </pc:sldMkLst>
        <pc:spChg chg="mod">
          <ac:chgData name="Ivana Tanaskovic (2427846)" userId="d3eb1d58-3499-451d-bddd-477ba6121e9d" providerId="ADAL" clId="{7783057A-54CE-EE42-8FA5-A87272441DB1}" dt="2025-11-16T21:36:42.767" v="8" actId="20577"/>
          <ac:spMkLst>
            <pc:docMk/>
            <pc:sldMk cId="2138202349" sldId="276"/>
            <ac:spMk id="4" creationId="{91D13D57-2344-1A44-17B2-4E6290CF036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C85441-4AE6-774C-9ACD-D538F37B2262}" type="datetimeFigureOut">
              <a:rPr lang="en-US" smtClean="0"/>
              <a:t>11/16/25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C11EFE-F57D-AE47-B406-35EEE921C4AD}" type="slidenum">
              <a:rPr lang="en-US" smtClean="0"/>
              <a:t>‹#›</a:t>
            </a:fld>
            <a:endParaRPr lang="en-US"/>
          </a:p>
        </p:txBody>
      </p:sp>
    </p:spTree>
    <p:extLst>
      <p:ext uri="{BB962C8B-B14F-4D97-AF65-F5344CB8AC3E}">
        <p14:creationId xmlns:p14="http://schemas.microsoft.com/office/powerpoint/2010/main" val="3453115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48A87A34-81AB-432B-8DAE-1953F412C126}" type="datetimeFigureOut">
              <a:rPr lang="en-US" dirty="0"/>
              <a:t>11/16/25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48A87A34-81AB-432B-8DAE-1953F412C126}" type="datetimeFigureOut">
              <a:rPr lang="en-US" dirty="0"/>
              <a:t>11/16/25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48A87A34-81AB-432B-8DAE-1953F412C126}" type="datetimeFigureOut">
              <a:rPr lang="en-US" dirty="0"/>
              <a:t>11/16/25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11/16/25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11/16/25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11/16/25</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48A87A34-81AB-432B-8DAE-1953F412C126}" type="datetimeFigureOut">
              <a:rPr lang="en-US" dirty="0"/>
              <a:t>11/16/25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11/16/25</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CA781-70B0-B4EA-3B96-64C9CFBED6C6}"/>
              </a:ext>
            </a:extLst>
          </p:cNvPr>
          <p:cNvSpPr>
            <a:spLocks noGrp="1"/>
          </p:cNvSpPr>
          <p:nvPr>
            <p:ph type="title"/>
          </p:nvPr>
        </p:nvSpPr>
        <p:spPr/>
        <p:txBody>
          <a:bodyPr/>
          <a:lstStyle/>
          <a:p>
            <a:r>
              <a:rPr lang="en-US"/>
              <a:t>LIFESPAM Psychology THEORY IN`HEALTH AND SOCIAL CARE</a:t>
            </a:r>
          </a:p>
        </p:txBody>
      </p:sp>
      <p:sp>
        <p:nvSpPr>
          <p:cNvPr id="3" name="Picture Placeholder 2">
            <a:extLst>
              <a:ext uri="{FF2B5EF4-FFF2-40B4-BE49-F238E27FC236}">
                <a16:creationId xmlns:a16="http://schemas.microsoft.com/office/drawing/2014/main" id="{340D4EF5-1E39-F167-E14E-3EB2109E38A3}"/>
              </a:ext>
            </a:extLst>
          </p:cNvPr>
          <p:cNvSpPr>
            <a:spLocks noGrp="1"/>
          </p:cNvSpPr>
          <p:nvPr>
            <p:ph type="pic" idx="1"/>
          </p:nvPr>
        </p:nvSpPr>
        <p:spPr>
          <a:xfrm>
            <a:off x="8113372" y="1129513"/>
            <a:ext cx="2791171" cy="3866327"/>
          </a:xfrm>
        </p:spPr>
        <p:txBody>
          <a:bodyPr>
            <a:normAutofit fontScale="92500" lnSpcReduction="10000"/>
          </a:bodyPr>
          <a:lstStyle/>
          <a:p>
            <a:r>
              <a:rPr lang="en-US" sz="1500">
                <a:latin typeface="Arial" panose="020B0604020202020204" pitchFamily="34" charset="0"/>
              </a:rPr>
              <a:t>Table od context</a:t>
            </a:r>
          </a:p>
          <a:p>
            <a:r>
              <a:rPr lang="en-US" sz="1500">
                <a:latin typeface="Arial" panose="020B0604020202020204" pitchFamily="34" charset="0"/>
              </a:rPr>
              <a:t>1.Developmental Psychology</a:t>
            </a:r>
          </a:p>
          <a:p>
            <a:r>
              <a:rPr lang="en-US" sz="1500">
                <a:latin typeface="Arial" panose="020B0604020202020204" pitchFamily="34" charset="0"/>
              </a:rPr>
              <a:t>2.Case study</a:t>
            </a:r>
          </a:p>
          <a:p>
            <a:r>
              <a:rPr lang="en-US" sz="1500">
                <a:latin typeface="Arial" panose="020B0604020202020204" pitchFamily="34" charset="0"/>
              </a:rPr>
              <a:t>3.P</a:t>
            </a:r>
            <a:r>
              <a:rPr lang="en-GB" sz="1500">
                <a:latin typeface="Arial" panose="020B0604020202020204" pitchFamily="34" charset="0"/>
              </a:rPr>
              <a:t>IES</a:t>
            </a:r>
            <a:endParaRPr lang="en-US" sz="1500">
              <a:latin typeface="Arial" panose="020B0604020202020204" pitchFamily="34" charset="0"/>
            </a:endParaRPr>
          </a:p>
          <a:p>
            <a:r>
              <a:rPr lang="en-US" sz="1500">
                <a:latin typeface="Arial" panose="020B0604020202020204" pitchFamily="34" charset="0"/>
              </a:rPr>
              <a:t>4.Background about theory</a:t>
            </a:r>
          </a:p>
          <a:p>
            <a:r>
              <a:rPr lang="en-US" sz="1500">
                <a:latin typeface="Arial" panose="020B0604020202020204" pitchFamily="34" charset="0"/>
              </a:rPr>
              <a:t>5.Application of theory to case study</a:t>
            </a:r>
          </a:p>
          <a:p>
            <a:r>
              <a:rPr lang="en-US" sz="1500">
                <a:latin typeface="Arial" panose="020B0604020202020204" pitchFamily="34" charset="0"/>
              </a:rPr>
              <a:t>6.Nature and Nurture</a:t>
            </a:r>
          </a:p>
          <a:p>
            <a:r>
              <a:rPr lang="en-US" sz="1500">
                <a:latin typeface="Arial" panose="020B0604020202020204" pitchFamily="34" charset="0"/>
              </a:rPr>
              <a:t>7.Strength and weaknesses</a:t>
            </a:r>
          </a:p>
          <a:p>
            <a:r>
              <a:rPr lang="en-US" sz="1500">
                <a:latin typeface="Arial" panose="020B0604020202020204" pitchFamily="34" charset="0"/>
              </a:rPr>
              <a:t>8. Conclusion</a:t>
            </a:r>
          </a:p>
          <a:p>
            <a:r>
              <a:rPr lang="en-US" sz="1500">
                <a:latin typeface="Arial" panose="020B0604020202020204" pitchFamily="34" charset="0"/>
              </a:rPr>
              <a:t>9.Reference list </a:t>
            </a:r>
          </a:p>
          <a:p>
            <a:endParaRPr lang="en-US" sz="1500">
              <a:latin typeface="Arial" panose="020B0604020202020204" pitchFamily="34" charset="0"/>
            </a:endParaRPr>
          </a:p>
          <a:p>
            <a:endParaRPr lang="en-US" sz="1500">
              <a:latin typeface="Arial" panose="020B0604020202020204" pitchFamily="34" charset="0"/>
            </a:endParaRPr>
          </a:p>
        </p:txBody>
      </p:sp>
      <p:sp>
        <p:nvSpPr>
          <p:cNvPr id="4" name="Text Placeholder 3">
            <a:extLst>
              <a:ext uri="{FF2B5EF4-FFF2-40B4-BE49-F238E27FC236}">
                <a16:creationId xmlns:a16="http://schemas.microsoft.com/office/drawing/2014/main" id="{91D13D57-2344-1A44-17B2-4E6290CF036C}"/>
              </a:ext>
            </a:extLst>
          </p:cNvPr>
          <p:cNvSpPr>
            <a:spLocks noGrp="1"/>
          </p:cNvSpPr>
          <p:nvPr>
            <p:ph type="body" sz="half" idx="2"/>
          </p:nvPr>
        </p:nvSpPr>
        <p:spPr/>
        <p:txBody>
          <a:bodyPr/>
          <a:lstStyle/>
          <a:p>
            <a:r>
              <a:rPr lang="en-US" dirty="0"/>
              <a:t>Student:      IVANA TANASKOVIC </a:t>
            </a:r>
          </a:p>
          <a:p>
            <a:r>
              <a:rPr lang="en-US" dirty="0"/>
              <a:t>Student ID:    2427846</a:t>
            </a:r>
          </a:p>
          <a:p>
            <a:r>
              <a:rPr lang="en-US" dirty="0"/>
              <a:t>Module code:   LCHS4010</a:t>
            </a:r>
          </a:p>
          <a:p>
            <a:r>
              <a:rPr lang="en-US" dirty="0"/>
              <a:t>Lecturer:   Shepherd </a:t>
            </a:r>
            <a:r>
              <a:rPr lang="en-US" dirty="0" err="1"/>
              <a:t>Ziko</a:t>
            </a:r>
            <a:endParaRPr lang="en-US" dirty="0"/>
          </a:p>
        </p:txBody>
      </p:sp>
    </p:spTree>
    <p:extLst>
      <p:ext uri="{BB962C8B-B14F-4D97-AF65-F5344CB8AC3E}">
        <p14:creationId xmlns:p14="http://schemas.microsoft.com/office/powerpoint/2010/main" val="2138202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A5A24-41F8-5EA2-1970-D6A6030C645E}"/>
              </a:ext>
            </a:extLst>
          </p:cNvPr>
          <p:cNvSpPr>
            <a:spLocks noGrp="1"/>
          </p:cNvSpPr>
          <p:nvPr>
            <p:ph type="title"/>
          </p:nvPr>
        </p:nvSpPr>
        <p:spPr/>
        <p:txBody>
          <a:bodyPr/>
          <a:lstStyle/>
          <a:p>
            <a:r>
              <a:rPr lang="en-GB" b="1" i="0">
                <a:effectLst/>
                <a:latin typeface="UICTFontTextStyleEmphasizedBody"/>
              </a:rPr>
              <a:t>                          AI ACKNOWLEDGMENT</a:t>
            </a:r>
            <a:br>
              <a:rPr lang="en-GB">
                <a:effectLst/>
                <a:latin typeface=".AppleSystemUIFont"/>
              </a:rPr>
            </a:br>
            <a:endParaRPr lang="en-US"/>
          </a:p>
        </p:txBody>
      </p:sp>
      <p:sp>
        <p:nvSpPr>
          <p:cNvPr id="3" name="Content Placeholder 2">
            <a:extLst>
              <a:ext uri="{FF2B5EF4-FFF2-40B4-BE49-F238E27FC236}">
                <a16:creationId xmlns:a16="http://schemas.microsoft.com/office/drawing/2014/main" id="{7F05D835-3494-E835-2549-4BBF5E7EFE50}"/>
              </a:ext>
            </a:extLst>
          </p:cNvPr>
          <p:cNvSpPr>
            <a:spLocks noGrp="1"/>
          </p:cNvSpPr>
          <p:nvPr>
            <p:ph idx="1"/>
          </p:nvPr>
        </p:nvSpPr>
        <p:spPr/>
        <p:txBody>
          <a:bodyPr/>
          <a:lstStyle/>
          <a:p>
            <a:endParaRPr lang="en-GB"/>
          </a:p>
          <a:p>
            <a:endParaRPr lang="en-GB"/>
          </a:p>
          <a:p>
            <a:r>
              <a:rPr lang="en-GB"/>
              <a:t>                      None of AI have been used for these presentation </a:t>
            </a:r>
            <a:endParaRPr lang="en-US"/>
          </a:p>
        </p:txBody>
      </p:sp>
    </p:spTree>
    <p:extLst>
      <p:ext uri="{BB962C8B-B14F-4D97-AF65-F5344CB8AC3E}">
        <p14:creationId xmlns:p14="http://schemas.microsoft.com/office/powerpoint/2010/main" val="3020137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44E677-A2A1-ADB8-CD57-A90E1AE461EC}"/>
              </a:ext>
            </a:extLst>
          </p:cNvPr>
          <p:cNvSpPr>
            <a:spLocks noGrp="1"/>
          </p:cNvSpPr>
          <p:nvPr>
            <p:ph type="title"/>
          </p:nvPr>
        </p:nvSpPr>
        <p:spPr/>
        <p:txBody>
          <a:bodyPr/>
          <a:lstStyle/>
          <a:p>
            <a:r>
              <a:rPr lang="en-US"/>
              <a:t>                            DEFINITION </a:t>
            </a:r>
          </a:p>
        </p:txBody>
      </p:sp>
      <p:sp>
        <p:nvSpPr>
          <p:cNvPr id="3" name="Content Placeholder 2">
            <a:extLst>
              <a:ext uri="{FF2B5EF4-FFF2-40B4-BE49-F238E27FC236}">
                <a16:creationId xmlns:a16="http://schemas.microsoft.com/office/drawing/2014/main" id="{07CBA609-499F-4F5F-DC2D-816D503A38FE}"/>
              </a:ext>
            </a:extLst>
          </p:cNvPr>
          <p:cNvSpPr>
            <a:spLocks noGrp="1"/>
          </p:cNvSpPr>
          <p:nvPr>
            <p:ph idx="1"/>
          </p:nvPr>
        </p:nvSpPr>
        <p:spPr/>
        <p:txBody>
          <a:bodyPr>
            <a:normAutofit/>
          </a:bodyPr>
          <a:lstStyle/>
          <a:p>
            <a:r>
              <a:rPr lang="en-GB" sz="3000">
                <a:effectLst/>
                <a:latin typeface="Arial" panose="020B0604020202020204" pitchFamily="34" charset="0"/>
              </a:rPr>
              <a:t> </a:t>
            </a:r>
            <a:r>
              <a:rPr lang="en-GB">
                <a:effectLst/>
                <a:latin typeface="Arial" panose="020B0604020202020204" pitchFamily="34" charset="0"/>
              </a:rPr>
              <a:t>Developmental psychology is the branch of  psychology that studies the patterns of growth, change, and stability in behaviour that occur throughout the lifespan (Bee &amp; Boyd, 2019).</a:t>
            </a:r>
          </a:p>
          <a:p>
            <a:endParaRPr lang="en-GB">
              <a:effectLst/>
              <a:latin typeface="Arial" panose="020B0604020202020204" pitchFamily="34" charset="0"/>
            </a:endParaRPr>
          </a:p>
          <a:p>
            <a:r>
              <a:rPr lang="en-GB">
                <a:effectLst/>
                <a:latin typeface="Arial" panose="020B0604020202020204" pitchFamily="34" charset="0"/>
              </a:rPr>
              <a:t>It examines how people develop physically, cognitively, socially, and emotionally from infancy through old age. The field aims to understand the influence of genetics, environment, and culture on human development (Berk, 2018).</a:t>
            </a:r>
          </a:p>
          <a:p>
            <a:endParaRPr lang="en-US"/>
          </a:p>
        </p:txBody>
      </p:sp>
    </p:spTree>
    <p:extLst>
      <p:ext uri="{BB962C8B-B14F-4D97-AF65-F5344CB8AC3E}">
        <p14:creationId xmlns:p14="http://schemas.microsoft.com/office/powerpoint/2010/main" val="7849497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9F19B-DCDB-FE93-AD3E-535B8CED0A14}"/>
              </a:ext>
            </a:extLst>
          </p:cNvPr>
          <p:cNvSpPr>
            <a:spLocks noGrp="1"/>
          </p:cNvSpPr>
          <p:nvPr>
            <p:ph type="title"/>
          </p:nvPr>
        </p:nvSpPr>
        <p:spPr/>
        <p:txBody>
          <a:bodyPr/>
          <a:lstStyle/>
          <a:p>
            <a:r>
              <a:rPr lang="en-US"/>
              <a:t>                                CASE STUDY </a:t>
            </a:r>
          </a:p>
        </p:txBody>
      </p:sp>
      <p:sp>
        <p:nvSpPr>
          <p:cNvPr id="5" name="Content Placeholder 4">
            <a:extLst>
              <a:ext uri="{FF2B5EF4-FFF2-40B4-BE49-F238E27FC236}">
                <a16:creationId xmlns:a16="http://schemas.microsoft.com/office/drawing/2014/main" id="{81F8CBA5-4A33-38A8-E36D-A68611485129}"/>
              </a:ext>
            </a:extLst>
          </p:cNvPr>
          <p:cNvSpPr>
            <a:spLocks noGrp="1"/>
          </p:cNvSpPr>
          <p:nvPr>
            <p:ph idx="1"/>
          </p:nvPr>
        </p:nvSpPr>
        <p:spPr/>
        <p:txBody>
          <a:bodyPr/>
          <a:lstStyle/>
          <a:p>
            <a:r>
              <a:rPr lang="en-GB" b="0" i="0" dirty="0">
                <a:effectLst/>
                <a:latin typeface="UICTFontTextStyleBody"/>
              </a:rPr>
              <a:t>In an early year's nursery, a 3-year-old child named Amira has recently started attending. She appears anxious when separated from her carers, shows limited speech, and finds it hard to take part in group play. The practitioner’s responsibility is to identify her developmental needs and contribute to a support plan that fosters her emotional, social, cognitive, and physical well-being.</a:t>
            </a:r>
            <a:endParaRPr lang="en-GB" dirty="0">
              <a:effectLst/>
              <a:latin typeface=".AppleSystemUIFont"/>
            </a:endParaRPr>
          </a:p>
        </p:txBody>
      </p:sp>
    </p:spTree>
    <p:extLst>
      <p:ext uri="{BB962C8B-B14F-4D97-AF65-F5344CB8AC3E}">
        <p14:creationId xmlns:p14="http://schemas.microsoft.com/office/powerpoint/2010/main" val="2949194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69CEB-E9A5-ADB7-127C-86C9DBB911BA}"/>
              </a:ext>
            </a:extLst>
          </p:cNvPr>
          <p:cNvSpPr>
            <a:spLocks noGrp="1"/>
          </p:cNvSpPr>
          <p:nvPr>
            <p:ph type="title"/>
          </p:nvPr>
        </p:nvSpPr>
        <p:spPr>
          <a:xfrm>
            <a:off x="1294362" y="627962"/>
            <a:ext cx="9603275" cy="870332"/>
          </a:xfrm>
        </p:spPr>
        <p:txBody>
          <a:bodyPr>
            <a:normAutofit/>
          </a:bodyPr>
          <a:lstStyle/>
          <a:p>
            <a:r>
              <a:rPr lang="en-US"/>
              <a:t>                                      PIES</a:t>
            </a:r>
          </a:p>
        </p:txBody>
      </p:sp>
      <p:sp>
        <p:nvSpPr>
          <p:cNvPr id="3" name="Content Placeholder 2">
            <a:extLst>
              <a:ext uri="{FF2B5EF4-FFF2-40B4-BE49-F238E27FC236}">
                <a16:creationId xmlns:a16="http://schemas.microsoft.com/office/drawing/2014/main" id="{46E3B44C-49BC-9C65-C944-9AC9B6107616}"/>
              </a:ext>
            </a:extLst>
          </p:cNvPr>
          <p:cNvSpPr>
            <a:spLocks noGrp="1"/>
          </p:cNvSpPr>
          <p:nvPr>
            <p:ph idx="1"/>
          </p:nvPr>
        </p:nvSpPr>
        <p:spPr>
          <a:xfrm>
            <a:off x="1294362" y="1872867"/>
            <a:ext cx="9603275" cy="4527933"/>
          </a:xfrm>
        </p:spPr>
        <p:txBody>
          <a:bodyPr>
            <a:normAutofit fontScale="25000" lnSpcReduction="20000"/>
          </a:bodyPr>
          <a:lstStyle/>
          <a:p>
            <a:pPr marL="0" indent="0">
              <a:buNone/>
            </a:pPr>
            <a:r>
              <a:rPr lang="en-GB" sz="10000" b="1">
                <a:latin typeface="Arial" panose="020B0604020202020204" pitchFamily="34" charset="0"/>
              </a:rPr>
              <a:t>               </a:t>
            </a:r>
            <a:r>
              <a:rPr lang="en-GB" sz="9200" b="1">
                <a:effectLst/>
                <a:latin typeface="Arial" panose="020B0604020202020204" pitchFamily="34" charset="0"/>
              </a:rPr>
              <a:t>Physical Development</a:t>
            </a:r>
          </a:p>
          <a:p>
            <a:r>
              <a:rPr lang="en-GB" sz="8000" b="1">
                <a:effectLst/>
                <a:latin typeface="Arial" panose="020B0604020202020204" pitchFamily="34" charset="0"/>
              </a:rPr>
              <a:t>Encourages confidence and independence through play and exploration.</a:t>
            </a:r>
            <a:endParaRPr lang="en-GB" sz="8000">
              <a:effectLst/>
              <a:latin typeface="Arial" panose="020B0604020202020204" pitchFamily="34" charset="0"/>
            </a:endParaRPr>
          </a:p>
          <a:p>
            <a:r>
              <a:rPr lang="en-GB" sz="8000" b="1">
                <a:effectLst/>
                <a:latin typeface="Arial" panose="020B0604020202020204" pitchFamily="34" charset="0"/>
              </a:rPr>
              <a:t>Activities like drawing and outdoor play support coordination and reduce anxiety (DfE, 2021)         </a:t>
            </a:r>
          </a:p>
          <a:p>
            <a:pPr marL="0" indent="0">
              <a:buNone/>
            </a:pPr>
            <a:r>
              <a:rPr lang="en-GB" sz="8000" b="1">
                <a:latin typeface="Arial" panose="020B0604020202020204" pitchFamily="34" charset="0"/>
              </a:rPr>
              <a:t>         </a:t>
            </a:r>
            <a:r>
              <a:rPr lang="en-GB" sz="9200" b="1">
                <a:effectLst/>
                <a:latin typeface="Arial" panose="020B0604020202020204" pitchFamily="34" charset="0"/>
              </a:rPr>
              <a:t>Intellectual Development</a:t>
            </a:r>
            <a:endParaRPr lang="en-GB" sz="9200">
              <a:latin typeface="Arial" panose="020B0604020202020204" pitchFamily="34" charset="0"/>
            </a:endParaRPr>
          </a:p>
          <a:p>
            <a:pPr marL="0" indent="0">
              <a:buNone/>
            </a:pPr>
            <a:r>
              <a:rPr lang="en-GB" sz="9200" b="1">
                <a:effectLst/>
                <a:latin typeface="Arial" panose="020B0604020202020204" pitchFamily="34" charset="0"/>
              </a:rPr>
              <a:t>  </a:t>
            </a:r>
            <a:r>
              <a:rPr lang="en-GB" sz="8000" b="1">
                <a:effectLst/>
                <a:latin typeface="Arial" panose="020B0604020202020204" pitchFamily="34" charset="0"/>
              </a:rPr>
              <a:t> Promotes communication, curiosity, and problem-solving.</a:t>
            </a:r>
            <a:endParaRPr lang="en-GB" sz="8000">
              <a:effectLst/>
              <a:latin typeface="Arial" panose="020B0604020202020204" pitchFamily="34" charset="0"/>
            </a:endParaRPr>
          </a:p>
          <a:p>
            <a:r>
              <a:rPr lang="en-GB" sz="8000" b="1">
                <a:effectLst/>
                <a:latin typeface="Arial" panose="020B0604020202020204" pitchFamily="34" charset="0"/>
              </a:rPr>
              <a:t> Language-rich play such as songs and stories supports speech and learning (Piaget, 1952).</a:t>
            </a:r>
            <a:endParaRPr lang="en-GB" sz="8000">
              <a:effectLst/>
              <a:latin typeface="Arial" panose="020B0604020202020204" pitchFamily="34" charset="0"/>
            </a:endParaRPr>
          </a:p>
          <a:p>
            <a:pPr marL="0" indent="0">
              <a:buNone/>
            </a:pPr>
            <a:r>
              <a:rPr lang="en-GB" sz="8000" b="1">
                <a:latin typeface="Arial" panose="020B0604020202020204" pitchFamily="34" charset="0"/>
              </a:rPr>
              <a:t> </a:t>
            </a:r>
            <a:endParaRPr lang="en-US"/>
          </a:p>
        </p:txBody>
      </p:sp>
    </p:spTree>
    <p:extLst>
      <p:ext uri="{BB962C8B-B14F-4D97-AF65-F5344CB8AC3E}">
        <p14:creationId xmlns:p14="http://schemas.microsoft.com/office/powerpoint/2010/main" val="5604654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CA5A16-FD72-7CA9-33AD-D80480C719D0}"/>
              </a:ext>
            </a:extLst>
          </p:cNvPr>
          <p:cNvSpPr>
            <a:spLocks noGrp="1"/>
          </p:cNvSpPr>
          <p:nvPr>
            <p:ph type="title"/>
          </p:nvPr>
        </p:nvSpPr>
        <p:spPr/>
        <p:txBody>
          <a:bodyPr/>
          <a:lstStyle/>
          <a:p>
            <a:r>
              <a:rPr lang="en-US"/>
              <a:t>                                      PIES</a:t>
            </a:r>
          </a:p>
        </p:txBody>
      </p:sp>
      <p:sp>
        <p:nvSpPr>
          <p:cNvPr id="3" name="Content Placeholder 2">
            <a:extLst>
              <a:ext uri="{FF2B5EF4-FFF2-40B4-BE49-F238E27FC236}">
                <a16:creationId xmlns:a16="http://schemas.microsoft.com/office/drawing/2014/main" id="{B93A790A-2A33-8759-D583-0E9326031E05}"/>
              </a:ext>
            </a:extLst>
          </p:cNvPr>
          <p:cNvSpPr>
            <a:spLocks noGrp="1"/>
          </p:cNvSpPr>
          <p:nvPr>
            <p:ph idx="1"/>
          </p:nvPr>
        </p:nvSpPr>
        <p:spPr>
          <a:xfrm>
            <a:off x="1451579" y="2092851"/>
            <a:ext cx="9603275" cy="3450613"/>
          </a:xfrm>
        </p:spPr>
        <p:txBody>
          <a:bodyPr>
            <a:normAutofit lnSpcReduction="10000"/>
          </a:bodyPr>
          <a:lstStyle/>
          <a:p>
            <a:pPr marL="0" indent="0">
              <a:buNone/>
            </a:pPr>
            <a:r>
              <a:rPr lang="en-GB" sz="2500" b="1">
                <a:effectLst/>
                <a:latin typeface="Arial" panose="020B0604020202020204" pitchFamily="34" charset="0"/>
              </a:rPr>
              <a:t>         Emotional Development</a:t>
            </a:r>
            <a:endParaRPr lang="en-GB" sz="2500">
              <a:effectLst/>
              <a:latin typeface="Arial" panose="020B0604020202020204" pitchFamily="34" charset="0"/>
            </a:endParaRPr>
          </a:p>
          <a:p>
            <a:r>
              <a:rPr lang="en-GB" sz="2000" b="1">
                <a:effectLst/>
                <a:latin typeface="Arial" panose="020B0604020202020204" pitchFamily="34" charset="0"/>
              </a:rPr>
              <a:t> Building secure relationships helps reduce separation anxiety (Bowlby, 1969).</a:t>
            </a:r>
            <a:endParaRPr lang="en-GB" sz="2000">
              <a:effectLst/>
              <a:latin typeface="Arial" panose="020B0604020202020204" pitchFamily="34" charset="0"/>
            </a:endParaRPr>
          </a:p>
          <a:p>
            <a:r>
              <a:rPr lang="en-GB" sz="2000" b="1">
                <a:effectLst/>
                <a:latin typeface="Arial" panose="020B0604020202020204" pitchFamily="34" charset="0"/>
              </a:rPr>
              <a:t>Praise and consistent routines support emotional security.</a:t>
            </a:r>
            <a:endParaRPr lang="en-GB" sz="2000">
              <a:effectLst/>
              <a:latin typeface="Arial" panose="020B0604020202020204" pitchFamily="34" charset="0"/>
            </a:endParaRPr>
          </a:p>
          <a:p>
            <a:r>
              <a:rPr lang="en-GB" sz="2500" b="1">
                <a:effectLst/>
                <a:latin typeface="Arial" panose="020B0604020202020204" pitchFamily="34" charset="0"/>
              </a:rPr>
              <a:t>      Social Development</a:t>
            </a:r>
          </a:p>
          <a:p>
            <a:r>
              <a:rPr lang="en-GB" sz="2400" b="0" i="0">
                <a:effectLst/>
                <a:latin typeface="UICTFontTextStyleBody"/>
              </a:rPr>
              <a:t>Small-group play encourages cooperation (Howe, 2011).</a:t>
            </a:r>
            <a:endParaRPr lang="en-GB" sz="2500" b="1">
              <a:effectLst/>
              <a:latin typeface="Arial" panose="020B0604020202020204" pitchFamily="34" charset="0"/>
            </a:endParaRPr>
          </a:p>
          <a:p>
            <a:r>
              <a:rPr lang="en-GB" sz="2000" b="1">
                <a:effectLst/>
                <a:latin typeface="Arial" panose="020B0604020202020204" pitchFamily="34" charset="0"/>
              </a:rPr>
              <a:t>Positive role modelling helps Amira feel included and confident.</a:t>
            </a:r>
            <a:endParaRPr lang="en-GB" sz="2000">
              <a:effectLst/>
              <a:latin typeface="Arial" panose="020B0604020202020204" pitchFamily="34" charset="0"/>
            </a:endParaRPr>
          </a:p>
          <a:p>
            <a:endParaRPr lang="en-US"/>
          </a:p>
        </p:txBody>
      </p:sp>
    </p:spTree>
    <p:extLst>
      <p:ext uri="{BB962C8B-B14F-4D97-AF65-F5344CB8AC3E}">
        <p14:creationId xmlns:p14="http://schemas.microsoft.com/office/powerpoint/2010/main" val="13588055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210E2-50BC-D865-CA42-FD256F5EB071}"/>
              </a:ext>
            </a:extLst>
          </p:cNvPr>
          <p:cNvSpPr>
            <a:spLocks noGrp="1"/>
          </p:cNvSpPr>
          <p:nvPr>
            <p:ph type="title"/>
          </p:nvPr>
        </p:nvSpPr>
        <p:spPr/>
        <p:txBody>
          <a:bodyPr>
            <a:normAutofit/>
          </a:bodyPr>
          <a:lstStyle/>
          <a:p>
            <a:r>
              <a:rPr lang="en-GB" b="1" i="0" dirty="0">
                <a:effectLst/>
                <a:latin typeface="UICTFontTextStyleEmphasizedBody"/>
              </a:rPr>
              <a:t>The Theory – Bowlby’s Attachment Theory (1969)</a:t>
            </a:r>
            <a:br>
              <a:rPr lang="en-GB" dirty="0">
                <a:effectLst/>
                <a:latin typeface=".AppleSystemUIFont"/>
              </a:rPr>
            </a:br>
            <a:endParaRPr lang="en-US" dirty="0"/>
          </a:p>
        </p:txBody>
      </p:sp>
      <p:sp>
        <p:nvSpPr>
          <p:cNvPr id="8" name="Content Placeholder 7">
            <a:extLst>
              <a:ext uri="{FF2B5EF4-FFF2-40B4-BE49-F238E27FC236}">
                <a16:creationId xmlns:a16="http://schemas.microsoft.com/office/drawing/2014/main" id="{20AED6E3-0311-A060-4D6F-AA17BA75EC40}"/>
              </a:ext>
            </a:extLst>
          </p:cNvPr>
          <p:cNvSpPr>
            <a:spLocks noGrp="1"/>
          </p:cNvSpPr>
          <p:nvPr>
            <p:ph sz="half" idx="2"/>
          </p:nvPr>
        </p:nvSpPr>
        <p:spPr/>
        <p:txBody>
          <a:bodyPr>
            <a:normAutofit/>
          </a:bodyPr>
          <a:lstStyle/>
          <a:p>
            <a:r>
              <a:rPr lang="en-GB" b="0" i="0">
                <a:effectLst/>
                <a:latin typeface="UICTFontTextStyleBody"/>
              </a:rPr>
              <a:t>Early relationships form the foundation of emotional security.</a:t>
            </a:r>
            <a:endParaRPr lang="en-GB">
              <a:effectLst/>
              <a:latin typeface=".AppleSystemUIFont"/>
            </a:endParaRPr>
          </a:p>
          <a:p>
            <a:r>
              <a:rPr lang="en-GB" b="0" i="0">
                <a:effectLst/>
                <a:latin typeface="UICTFontTextStyleBody"/>
              </a:rPr>
              <a:t> A secure attachment helps children feel safe to explore their environment.</a:t>
            </a:r>
            <a:endParaRPr lang="en-GB">
              <a:effectLst/>
              <a:latin typeface=".AppleSystemUIFont"/>
            </a:endParaRPr>
          </a:p>
          <a:p>
            <a:r>
              <a:rPr lang="en-GB" b="0" i="0">
                <a:effectLst/>
                <a:latin typeface="UICTFontTextStyleBody"/>
              </a:rPr>
              <a:t>Separation anxiety often occurs when secure attachment is still developing.</a:t>
            </a:r>
            <a:endParaRPr lang="en-GB">
              <a:effectLst/>
              <a:latin typeface=".AppleSystemUIFont"/>
            </a:endParaRPr>
          </a:p>
        </p:txBody>
      </p:sp>
      <p:sp>
        <p:nvSpPr>
          <p:cNvPr id="10" name="Text Placeholder 9">
            <a:extLst>
              <a:ext uri="{FF2B5EF4-FFF2-40B4-BE49-F238E27FC236}">
                <a16:creationId xmlns:a16="http://schemas.microsoft.com/office/drawing/2014/main" id="{F4D14DAF-183F-1FE3-0DE8-F32BA08EDF4E}"/>
              </a:ext>
            </a:extLst>
          </p:cNvPr>
          <p:cNvSpPr>
            <a:spLocks noGrp="1"/>
          </p:cNvSpPr>
          <p:nvPr>
            <p:ph type="body" idx="1"/>
          </p:nvPr>
        </p:nvSpPr>
        <p:spPr>
          <a:xfrm>
            <a:off x="1447191" y="2019550"/>
            <a:ext cx="4645152" cy="801942"/>
          </a:xfrm>
        </p:spPr>
        <p:txBody>
          <a:bodyPr/>
          <a:lstStyle/>
          <a:p>
            <a:r>
              <a:rPr lang="en-GB" b="1" i="0">
                <a:effectLst/>
                <a:latin typeface="UICTFontTextStyleEmphasizedBody"/>
              </a:rPr>
              <a:t>Key Ideas:</a:t>
            </a:r>
            <a:endParaRPr lang="en-GB">
              <a:effectLst/>
              <a:latin typeface=".AppleSystemUIFont"/>
            </a:endParaRPr>
          </a:p>
        </p:txBody>
      </p:sp>
      <p:sp>
        <p:nvSpPr>
          <p:cNvPr id="12" name="Content Placeholder 11">
            <a:extLst>
              <a:ext uri="{FF2B5EF4-FFF2-40B4-BE49-F238E27FC236}">
                <a16:creationId xmlns:a16="http://schemas.microsoft.com/office/drawing/2014/main" id="{9D3A992D-5571-24FE-B33C-341005B41FF3}"/>
              </a:ext>
            </a:extLst>
          </p:cNvPr>
          <p:cNvSpPr>
            <a:spLocks noGrp="1"/>
          </p:cNvSpPr>
          <p:nvPr>
            <p:ph sz="quarter" idx="4"/>
          </p:nvPr>
        </p:nvSpPr>
        <p:spPr/>
        <p:txBody>
          <a:bodyPr>
            <a:normAutofit/>
          </a:bodyPr>
          <a:lstStyle/>
          <a:p>
            <a:endParaRPr lang="en-GB" b="0" i="0">
              <a:effectLst/>
              <a:latin typeface="UICTFontTextStyleBody"/>
            </a:endParaRPr>
          </a:p>
          <a:p>
            <a:r>
              <a:rPr lang="en-GB" b="0" i="0">
                <a:effectLst/>
                <a:latin typeface="UICTFontTextStyleBody"/>
              </a:rPr>
              <a:t>Her anxiety during separation suggests she may need time and support to form a secure attachment with her key person.</a:t>
            </a:r>
            <a:endParaRPr lang="en-GB">
              <a:effectLst/>
              <a:latin typeface=".AppleSystemUIFont"/>
            </a:endParaRPr>
          </a:p>
        </p:txBody>
      </p:sp>
      <p:sp>
        <p:nvSpPr>
          <p:cNvPr id="14" name="Text Placeholder 13">
            <a:extLst>
              <a:ext uri="{FF2B5EF4-FFF2-40B4-BE49-F238E27FC236}">
                <a16:creationId xmlns:a16="http://schemas.microsoft.com/office/drawing/2014/main" id="{83122216-AA31-90E0-63CB-E95F2B03D0BE}"/>
              </a:ext>
            </a:extLst>
          </p:cNvPr>
          <p:cNvSpPr>
            <a:spLocks noGrp="1"/>
          </p:cNvSpPr>
          <p:nvPr>
            <p:ph type="body" sz="quarter" idx="3"/>
          </p:nvPr>
        </p:nvSpPr>
        <p:spPr/>
        <p:txBody>
          <a:bodyPr/>
          <a:lstStyle/>
          <a:p>
            <a:r>
              <a:rPr lang="en-GB" b="1" i="0">
                <a:effectLst/>
                <a:latin typeface="UICTFontTextStyleEmphasizedBody"/>
              </a:rPr>
              <a:t>Why Bowlby is relevant to Amira</a:t>
            </a:r>
            <a:endParaRPr lang="en-GB">
              <a:effectLst/>
              <a:latin typeface=".AppleSystemUIFont"/>
            </a:endParaRPr>
          </a:p>
        </p:txBody>
      </p:sp>
    </p:spTree>
    <p:extLst>
      <p:ext uri="{BB962C8B-B14F-4D97-AF65-F5344CB8AC3E}">
        <p14:creationId xmlns:p14="http://schemas.microsoft.com/office/powerpoint/2010/main" val="17253027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18414A3B-6613-2014-7B2C-42BF5334AA0C}"/>
              </a:ext>
            </a:extLst>
          </p:cNvPr>
          <p:cNvSpPr>
            <a:spLocks noGrp="1"/>
          </p:cNvSpPr>
          <p:nvPr>
            <p:ph type="body" idx="1"/>
          </p:nvPr>
        </p:nvSpPr>
        <p:spPr>
          <a:xfrm>
            <a:off x="1605869" y="1886454"/>
            <a:ext cx="4645152" cy="801943"/>
          </a:xfrm>
        </p:spPr>
        <p:txBody>
          <a:bodyPr/>
          <a:lstStyle/>
          <a:p>
            <a:r>
              <a:rPr lang="en-GB" b="1" i="0" dirty="0">
                <a:effectLst/>
                <a:latin typeface="UICTFontTextStyleEmphasizedBody"/>
              </a:rPr>
              <a:t>How the theory guide's practice</a:t>
            </a:r>
            <a:endParaRPr lang="en-US" dirty="0"/>
          </a:p>
        </p:txBody>
      </p:sp>
      <p:sp>
        <p:nvSpPr>
          <p:cNvPr id="4" name="Content Placeholder 3">
            <a:extLst>
              <a:ext uri="{FF2B5EF4-FFF2-40B4-BE49-F238E27FC236}">
                <a16:creationId xmlns:a16="http://schemas.microsoft.com/office/drawing/2014/main" id="{695ADECC-36DB-58AD-23D3-94C81E8B50BD}"/>
              </a:ext>
            </a:extLst>
          </p:cNvPr>
          <p:cNvSpPr>
            <a:spLocks noGrp="1"/>
          </p:cNvSpPr>
          <p:nvPr>
            <p:ph sz="half" idx="2"/>
          </p:nvPr>
        </p:nvSpPr>
        <p:spPr>
          <a:xfrm>
            <a:off x="1454507" y="2814405"/>
            <a:ext cx="4645152" cy="2644457"/>
          </a:xfrm>
        </p:spPr>
        <p:txBody>
          <a:bodyPr>
            <a:normAutofit fontScale="92500" lnSpcReduction="20000"/>
          </a:bodyPr>
          <a:lstStyle/>
          <a:p>
            <a:r>
              <a:rPr lang="en-GB" b="1" i="0">
                <a:effectLst/>
                <a:latin typeface="UICTFontTextStyleEmphasizedBody"/>
              </a:rPr>
              <a:t>Building a secure relationship</a:t>
            </a:r>
            <a:endParaRPr lang="en-GB">
              <a:effectLst/>
              <a:latin typeface=".AppleSystemUIFont"/>
            </a:endParaRPr>
          </a:p>
          <a:p>
            <a:r>
              <a:rPr lang="en-GB" b="0" i="0">
                <a:effectLst/>
                <a:latin typeface="UICTFontTextStyleBody"/>
              </a:rPr>
              <a:t>A consistent, nurturing key person helps Amira feel safe.</a:t>
            </a:r>
            <a:endParaRPr lang="en-GB">
              <a:effectLst/>
              <a:latin typeface=".AppleSystemUIFont"/>
            </a:endParaRPr>
          </a:p>
          <a:p>
            <a:r>
              <a:rPr lang="en-GB" b="0" i="0">
                <a:effectLst/>
                <a:latin typeface="UICTFontTextStyleBody"/>
              </a:rPr>
              <a:t> </a:t>
            </a:r>
            <a:r>
              <a:rPr lang="en-GB" b="1" i="0">
                <a:effectLst/>
                <a:latin typeface="UICTFontTextStyleEmphasizedBody"/>
              </a:rPr>
              <a:t>Reducing separation anxiety</a:t>
            </a:r>
            <a:endParaRPr lang="en-GB">
              <a:effectLst/>
              <a:latin typeface=".AppleSystemUIFont"/>
            </a:endParaRPr>
          </a:p>
          <a:p>
            <a:r>
              <a:rPr lang="en-GB" b="0" i="0">
                <a:effectLst/>
                <a:latin typeface="UICTFontTextStyleBody"/>
              </a:rPr>
              <a:t>Use predictable routines, warm greetings, and comfort objects.</a:t>
            </a:r>
            <a:endParaRPr lang="en-US"/>
          </a:p>
        </p:txBody>
      </p:sp>
      <p:sp>
        <p:nvSpPr>
          <p:cNvPr id="5" name="Text Placeholder 4">
            <a:extLst>
              <a:ext uri="{FF2B5EF4-FFF2-40B4-BE49-F238E27FC236}">
                <a16:creationId xmlns:a16="http://schemas.microsoft.com/office/drawing/2014/main" id="{0ACA59F5-8847-44B2-AE2B-E2880857DF98}"/>
              </a:ext>
            </a:extLst>
          </p:cNvPr>
          <p:cNvSpPr>
            <a:spLocks noGrp="1"/>
          </p:cNvSpPr>
          <p:nvPr>
            <p:ph type="body" sz="quarter" idx="3"/>
          </p:nvPr>
        </p:nvSpPr>
        <p:spPr>
          <a:xfrm>
            <a:off x="6412362" y="1886160"/>
            <a:ext cx="4645152" cy="802237"/>
          </a:xfrm>
        </p:spPr>
        <p:txBody>
          <a:bodyPr/>
          <a:lstStyle/>
          <a:p>
            <a:r>
              <a:rPr lang="en-GB" b="1" i="0" dirty="0">
                <a:effectLst/>
                <a:latin typeface="UICTFontTextStyleEmphasizedBody"/>
              </a:rPr>
              <a:t>How the theory guide's practice</a:t>
            </a:r>
            <a:endParaRPr lang="en-US" dirty="0"/>
          </a:p>
        </p:txBody>
      </p:sp>
      <p:sp>
        <p:nvSpPr>
          <p:cNvPr id="6" name="Content Placeholder 5">
            <a:extLst>
              <a:ext uri="{FF2B5EF4-FFF2-40B4-BE49-F238E27FC236}">
                <a16:creationId xmlns:a16="http://schemas.microsoft.com/office/drawing/2014/main" id="{6D6EADAC-D5A3-9628-2798-B52273E379A9}"/>
              </a:ext>
            </a:extLst>
          </p:cNvPr>
          <p:cNvSpPr>
            <a:spLocks noGrp="1"/>
          </p:cNvSpPr>
          <p:nvPr>
            <p:ph sz="quarter" idx="4"/>
          </p:nvPr>
        </p:nvSpPr>
        <p:spPr>
          <a:xfrm>
            <a:off x="6412362" y="2714075"/>
            <a:ext cx="4645152" cy="2637371"/>
          </a:xfrm>
        </p:spPr>
        <p:txBody>
          <a:bodyPr>
            <a:normAutofit fontScale="92500" lnSpcReduction="20000"/>
          </a:bodyPr>
          <a:lstStyle/>
          <a:p>
            <a:r>
              <a:rPr lang="en-GB" b="0" i="0">
                <a:effectLst/>
                <a:latin typeface="UICTFontTextStyleBody"/>
              </a:rPr>
              <a:t> </a:t>
            </a:r>
            <a:r>
              <a:rPr lang="en-GB" b="1" i="0">
                <a:effectLst/>
                <a:latin typeface="UICTFontTextStyleEmphasizedBody"/>
              </a:rPr>
              <a:t>Supporting exploration and confidence</a:t>
            </a:r>
            <a:endParaRPr lang="en-GB">
              <a:effectLst/>
              <a:latin typeface=".AppleSystemUIFont"/>
            </a:endParaRPr>
          </a:p>
          <a:p>
            <a:r>
              <a:rPr lang="en-GB" b="0" i="0">
                <a:effectLst/>
                <a:latin typeface="UICTFontTextStyleBody"/>
              </a:rPr>
              <a:t>Once emotionally secure, Amira is more likely to join activities and interact with peers.</a:t>
            </a:r>
          </a:p>
          <a:p>
            <a:r>
              <a:rPr lang="en-GB" b="1" i="0">
                <a:effectLst/>
                <a:latin typeface="UICTFontTextStyleEmphasizedBody"/>
              </a:rPr>
              <a:t>Enhancing emotional development</a:t>
            </a:r>
            <a:endParaRPr lang="en-GB">
              <a:effectLst/>
              <a:latin typeface=".AppleSystemUIFont"/>
            </a:endParaRPr>
          </a:p>
          <a:p>
            <a:r>
              <a:rPr lang="en-GB" b="0" i="0">
                <a:effectLst/>
                <a:latin typeface="UICTFontTextStyleBody"/>
              </a:rPr>
              <a:t>Sensitive responses and reassurance help her regulate her feelings.</a:t>
            </a:r>
            <a:endParaRPr lang="en-US"/>
          </a:p>
        </p:txBody>
      </p:sp>
      <p:sp>
        <p:nvSpPr>
          <p:cNvPr id="8" name="Title 4">
            <a:extLst>
              <a:ext uri="{FF2B5EF4-FFF2-40B4-BE49-F238E27FC236}">
                <a16:creationId xmlns:a16="http://schemas.microsoft.com/office/drawing/2014/main" id="{BA295016-A820-39B4-659C-E1A4207FF386}"/>
              </a:ext>
            </a:extLst>
          </p:cNvPr>
          <p:cNvSpPr txBox="1">
            <a:spLocks noGrp="1"/>
          </p:cNvSpPr>
          <p:nvPr>
            <p:ph type="title"/>
          </p:nvPr>
        </p:nvSpPr>
        <p:spPr>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r>
              <a:rPr lang="en-GB" b="1">
                <a:latin typeface="UICTFontTextStyleEmphasizedBody"/>
              </a:rPr>
              <a:t>Application of </a:t>
            </a:r>
            <a:r>
              <a:rPr lang="en-GB" b="1" err="1">
                <a:latin typeface="UICTFontTextStyleEmphasizedBody"/>
              </a:rPr>
              <a:t>Bowlby’s</a:t>
            </a:r>
            <a:r>
              <a:rPr lang="en-GB" b="1">
                <a:latin typeface="UICTFontTextStyleEmphasizedBody"/>
              </a:rPr>
              <a:t> Theory to Amira</a:t>
            </a:r>
            <a:endParaRPr lang="en-GB">
              <a:latin typeface=".AppleSystemUIFont"/>
            </a:endParaRPr>
          </a:p>
        </p:txBody>
      </p:sp>
    </p:spTree>
    <p:extLst>
      <p:ext uri="{BB962C8B-B14F-4D97-AF65-F5344CB8AC3E}">
        <p14:creationId xmlns:p14="http://schemas.microsoft.com/office/powerpoint/2010/main" val="6849359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ADA25-3181-01D6-AD90-F1E42B91E283}"/>
              </a:ext>
            </a:extLst>
          </p:cNvPr>
          <p:cNvSpPr>
            <a:spLocks noGrp="1"/>
          </p:cNvSpPr>
          <p:nvPr>
            <p:ph type="title"/>
          </p:nvPr>
        </p:nvSpPr>
        <p:spPr/>
        <p:txBody>
          <a:bodyPr>
            <a:normAutofit fontScale="90000"/>
          </a:bodyPr>
          <a:lstStyle/>
          <a:p>
            <a:r>
              <a:rPr lang="en-GB" b="1">
                <a:effectLst/>
                <a:latin typeface="Helvetica Neue" panose="02000503000000020004" pitchFamily="2" charset="0"/>
              </a:rPr>
              <a:t>Nature and Nurture in Amira’s Development</a:t>
            </a:r>
            <a:br>
              <a:rPr lang="en-GB">
                <a:effectLst/>
                <a:latin typeface="Helvetica Neue" panose="02000503000000020004" pitchFamily="2" charset="0"/>
              </a:rPr>
            </a:br>
            <a:br>
              <a:rPr lang="en-GB">
                <a:effectLst/>
                <a:latin typeface="Helvetica Neue" panose="02000503000000020004" pitchFamily="2" charset="0"/>
              </a:rPr>
            </a:br>
            <a:br>
              <a:rPr lang="en-GB">
                <a:effectLst/>
                <a:latin typeface="Helvetica Neue" panose="02000503000000020004" pitchFamily="2" charset="0"/>
              </a:rPr>
            </a:br>
            <a:endParaRPr lang="en-US"/>
          </a:p>
        </p:txBody>
      </p:sp>
      <p:sp>
        <p:nvSpPr>
          <p:cNvPr id="3" name="Text Placeholder 2">
            <a:extLst>
              <a:ext uri="{FF2B5EF4-FFF2-40B4-BE49-F238E27FC236}">
                <a16:creationId xmlns:a16="http://schemas.microsoft.com/office/drawing/2014/main" id="{496C7BDA-D583-DE5C-E557-F5D7060735C4}"/>
              </a:ext>
            </a:extLst>
          </p:cNvPr>
          <p:cNvSpPr>
            <a:spLocks noGrp="1"/>
          </p:cNvSpPr>
          <p:nvPr>
            <p:ph type="body" idx="1"/>
          </p:nvPr>
        </p:nvSpPr>
        <p:spPr/>
        <p:txBody>
          <a:bodyPr>
            <a:normAutofit fontScale="70000" lnSpcReduction="20000"/>
          </a:bodyPr>
          <a:lstStyle/>
          <a:p>
            <a:r>
              <a:rPr lang="en-GB" b="1">
                <a:effectLst/>
                <a:latin typeface="Helvetica Neue" panose="02000503000000020004" pitchFamily="2" charset="0"/>
              </a:rPr>
              <a:t>Nature (Biological Influences)</a:t>
            </a:r>
            <a:endParaRPr lang="en-GB">
              <a:effectLst/>
              <a:latin typeface="Helvetica Neue" panose="02000503000000020004" pitchFamily="2" charset="0"/>
            </a:endParaRPr>
          </a:p>
          <a:p>
            <a:endParaRPr lang="en-US"/>
          </a:p>
        </p:txBody>
      </p:sp>
      <p:sp>
        <p:nvSpPr>
          <p:cNvPr id="4" name="Content Placeholder 3">
            <a:extLst>
              <a:ext uri="{FF2B5EF4-FFF2-40B4-BE49-F238E27FC236}">
                <a16:creationId xmlns:a16="http://schemas.microsoft.com/office/drawing/2014/main" id="{E27E3F68-5968-D4B1-A77D-2CE61AF784F2}"/>
              </a:ext>
            </a:extLst>
          </p:cNvPr>
          <p:cNvSpPr>
            <a:spLocks noGrp="1"/>
          </p:cNvSpPr>
          <p:nvPr>
            <p:ph sz="half" idx="2"/>
          </p:nvPr>
        </p:nvSpPr>
        <p:spPr>
          <a:xfrm>
            <a:off x="1444527" y="2821492"/>
            <a:ext cx="4655131" cy="2176027"/>
          </a:xfrm>
        </p:spPr>
        <p:txBody>
          <a:bodyPr>
            <a:normAutofit fontScale="77500" lnSpcReduction="20000"/>
          </a:bodyPr>
          <a:lstStyle/>
          <a:p>
            <a:r>
              <a:rPr lang="en-GB" b="1">
                <a:effectLst/>
                <a:latin typeface="Helvetica Neue" panose="02000503000000020004" pitchFamily="2" charset="0"/>
              </a:rPr>
              <a:t>Genetic factors affect temperament, health, and learning ability </a:t>
            </a:r>
            <a:endParaRPr lang="en-GB">
              <a:effectLst/>
              <a:latin typeface="Helvetica Neue" panose="02000503000000020004" pitchFamily="2" charset="0"/>
            </a:endParaRPr>
          </a:p>
          <a:p>
            <a:r>
              <a:rPr lang="en-GB" b="1">
                <a:effectLst/>
                <a:latin typeface="Helvetica Neue" panose="02000503000000020004" pitchFamily="2" charset="0"/>
              </a:rPr>
              <a:t> Application to Amira: Her anxiety when separating from carers may reflect a naturally cautious temperament.</a:t>
            </a:r>
            <a:br>
              <a:rPr lang="en-GB">
                <a:effectLst/>
                <a:latin typeface="Helvetica Neue" panose="02000503000000020004" pitchFamily="2" charset="0"/>
              </a:rPr>
            </a:br>
            <a:endParaRPr lang="en-GB">
              <a:effectLst/>
              <a:latin typeface="Helvetica Neue" panose="02000503000000020004" pitchFamily="2" charset="0"/>
            </a:endParaRPr>
          </a:p>
          <a:p>
            <a:endParaRPr lang="en-US"/>
          </a:p>
        </p:txBody>
      </p:sp>
      <p:sp>
        <p:nvSpPr>
          <p:cNvPr id="5" name="Text Placeholder 4">
            <a:extLst>
              <a:ext uri="{FF2B5EF4-FFF2-40B4-BE49-F238E27FC236}">
                <a16:creationId xmlns:a16="http://schemas.microsoft.com/office/drawing/2014/main" id="{E0F93B0D-4290-CE53-FD70-7B4C36E4F597}"/>
              </a:ext>
            </a:extLst>
          </p:cNvPr>
          <p:cNvSpPr>
            <a:spLocks noGrp="1"/>
          </p:cNvSpPr>
          <p:nvPr>
            <p:ph type="body" sz="quarter" idx="3"/>
          </p:nvPr>
        </p:nvSpPr>
        <p:spPr/>
        <p:txBody>
          <a:bodyPr>
            <a:normAutofit fontScale="70000" lnSpcReduction="20000"/>
          </a:bodyPr>
          <a:lstStyle/>
          <a:p>
            <a:endParaRPr lang="en-GB">
              <a:effectLst/>
              <a:latin typeface="Helvetica Neue" panose="02000503000000020004" pitchFamily="2" charset="0"/>
            </a:endParaRPr>
          </a:p>
          <a:p>
            <a:r>
              <a:rPr lang="en-GB" b="1">
                <a:effectLst/>
                <a:latin typeface="Helvetica Neue" panose="02000503000000020004" pitchFamily="2" charset="0"/>
              </a:rPr>
              <a:t>Nurture (Environmental Influences)</a:t>
            </a:r>
            <a:endParaRPr lang="en-GB">
              <a:effectLst/>
              <a:latin typeface="Helvetica Neue" panose="02000503000000020004" pitchFamily="2" charset="0"/>
            </a:endParaRPr>
          </a:p>
          <a:p>
            <a:endParaRPr lang="en-US"/>
          </a:p>
        </p:txBody>
      </p:sp>
      <p:sp>
        <p:nvSpPr>
          <p:cNvPr id="6" name="Content Placeholder 5">
            <a:extLst>
              <a:ext uri="{FF2B5EF4-FFF2-40B4-BE49-F238E27FC236}">
                <a16:creationId xmlns:a16="http://schemas.microsoft.com/office/drawing/2014/main" id="{AFE6F0B2-8741-1F06-F170-8861069B0427}"/>
              </a:ext>
            </a:extLst>
          </p:cNvPr>
          <p:cNvSpPr>
            <a:spLocks noGrp="1"/>
          </p:cNvSpPr>
          <p:nvPr>
            <p:ph sz="quarter" idx="4"/>
          </p:nvPr>
        </p:nvSpPr>
        <p:spPr>
          <a:xfrm>
            <a:off x="6251021" y="2435897"/>
            <a:ext cx="4645152" cy="2637371"/>
          </a:xfrm>
        </p:spPr>
        <p:txBody>
          <a:bodyPr>
            <a:normAutofit fontScale="77500" lnSpcReduction="20000"/>
          </a:bodyPr>
          <a:lstStyle/>
          <a:p>
            <a:endParaRPr lang="en-GB">
              <a:effectLst/>
              <a:latin typeface="Helvetica Neue" panose="02000503000000020004" pitchFamily="2" charset="0"/>
            </a:endParaRPr>
          </a:p>
          <a:p>
            <a:r>
              <a:rPr lang="en-GB" b="1">
                <a:effectLst/>
                <a:latin typeface="Helvetica Neue" panose="02000503000000020004" pitchFamily="2" charset="0"/>
              </a:rPr>
              <a:t> Experiences, relationships, and surroundings shape social, emotional, and cognitive growth (Bronfenbrenner, 1979).</a:t>
            </a:r>
            <a:endParaRPr lang="en-GB">
              <a:effectLst/>
              <a:latin typeface="Helvetica Neue" panose="02000503000000020004" pitchFamily="2" charset="0"/>
            </a:endParaRPr>
          </a:p>
          <a:p>
            <a:r>
              <a:rPr lang="en-GB" b="1">
                <a:effectLst/>
                <a:latin typeface="Helvetica Neue" panose="02000503000000020004" pitchFamily="2" charset="0"/>
              </a:rPr>
              <a:t>Application to Amira: Supportive key-person relationships, structured routines, and play-based learning nurture confidence, communication, and social skills.</a:t>
            </a:r>
            <a:endParaRPr lang="en-GB">
              <a:effectLst/>
              <a:latin typeface="Helvetica Neue" panose="02000503000000020004" pitchFamily="2" charset="0"/>
            </a:endParaRPr>
          </a:p>
        </p:txBody>
      </p:sp>
      <p:sp>
        <p:nvSpPr>
          <p:cNvPr id="8" name="TextBox 7">
            <a:extLst>
              <a:ext uri="{FF2B5EF4-FFF2-40B4-BE49-F238E27FC236}">
                <a16:creationId xmlns:a16="http://schemas.microsoft.com/office/drawing/2014/main" id="{90E69796-218C-963C-2BA2-687072C46D0A}"/>
              </a:ext>
            </a:extLst>
          </p:cNvPr>
          <p:cNvSpPr txBox="1"/>
          <p:nvPr/>
        </p:nvSpPr>
        <p:spPr>
          <a:xfrm>
            <a:off x="1927953" y="5116830"/>
            <a:ext cx="8968220" cy="707886"/>
          </a:xfrm>
          <a:prstGeom prst="rect">
            <a:avLst/>
          </a:prstGeom>
          <a:noFill/>
        </p:spPr>
        <p:txBody>
          <a:bodyPr wrap="square" rtlCol="0">
            <a:spAutoFit/>
          </a:bodyPr>
          <a:lstStyle/>
          <a:p>
            <a:pPr>
              <a:buFont typeface="Arial" panose="020B0604020202020204" pitchFamily="34" charset="0"/>
              <a:buChar char="•"/>
            </a:pPr>
            <a:r>
              <a:rPr lang="en-GB" sz="2000" b="1">
                <a:effectLst/>
                <a:latin typeface="Arial" panose="020B0604020202020204" pitchFamily="34" charset="0"/>
              </a:rPr>
              <a:t>Key Point: Both nature and nurture interact to influence Amira’s physical, emotional, cognitive, and social development.</a:t>
            </a:r>
          </a:p>
        </p:txBody>
      </p:sp>
    </p:spTree>
    <p:extLst>
      <p:ext uri="{BB962C8B-B14F-4D97-AF65-F5344CB8AC3E}">
        <p14:creationId xmlns:p14="http://schemas.microsoft.com/office/powerpoint/2010/main" val="80006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55565-5EC2-E2A3-CE2E-8A7B1BA709BB}"/>
              </a:ext>
            </a:extLst>
          </p:cNvPr>
          <p:cNvSpPr>
            <a:spLocks noGrp="1"/>
          </p:cNvSpPr>
          <p:nvPr>
            <p:ph type="title"/>
          </p:nvPr>
        </p:nvSpPr>
        <p:spPr/>
        <p:txBody>
          <a:bodyPr>
            <a:normAutofit/>
          </a:bodyPr>
          <a:lstStyle/>
          <a:p>
            <a:r>
              <a:rPr lang="en-GB" sz="2500" b="1" dirty="0">
                <a:latin typeface="Arial" panose="020B0604020202020204" pitchFamily="34" charset="0"/>
              </a:rPr>
              <a:t>                Strengths and Weaknesses of </a:t>
            </a:r>
            <a:br>
              <a:rPr lang="en-GB" sz="2500" b="1" dirty="0">
                <a:latin typeface="Arial" panose="020B0604020202020204" pitchFamily="34" charset="0"/>
              </a:rPr>
            </a:br>
            <a:r>
              <a:rPr lang="en-GB" sz="2500" b="1" dirty="0">
                <a:latin typeface="Arial" panose="020B0604020202020204" pitchFamily="34" charset="0"/>
              </a:rPr>
              <a:t>                    Bronfenbrenner’s Theory</a:t>
            </a:r>
            <a:endParaRPr lang="en-US" sz="2500" dirty="0"/>
          </a:p>
        </p:txBody>
      </p:sp>
      <p:sp>
        <p:nvSpPr>
          <p:cNvPr id="3" name="Content Placeholder 2">
            <a:extLst>
              <a:ext uri="{FF2B5EF4-FFF2-40B4-BE49-F238E27FC236}">
                <a16:creationId xmlns:a16="http://schemas.microsoft.com/office/drawing/2014/main" id="{CFECEBA7-C7A1-F6B5-89DC-28F912610240}"/>
              </a:ext>
            </a:extLst>
          </p:cNvPr>
          <p:cNvSpPr>
            <a:spLocks noGrp="1"/>
          </p:cNvSpPr>
          <p:nvPr>
            <p:ph sz="half" idx="1"/>
          </p:nvPr>
        </p:nvSpPr>
        <p:spPr/>
        <p:txBody>
          <a:bodyPr>
            <a:noAutofit/>
          </a:bodyPr>
          <a:lstStyle/>
          <a:p>
            <a:r>
              <a:rPr lang="en-GB" sz="1800" b="1" dirty="0">
                <a:latin typeface="Arial" panose="020B0604020202020204" pitchFamily="34" charset="0"/>
                <a:cs typeface="Arial" panose="020B0604020202020204" pitchFamily="34" charset="0"/>
              </a:rPr>
              <a:t>         </a:t>
            </a:r>
            <a:r>
              <a:rPr lang="en-GB" sz="1800" b="1" dirty="0">
                <a:effectLst/>
                <a:latin typeface="Arial" panose="020B0604020202020204" pitchFamily="34" charset="0"/>
                <a:cs typeface="Arial" panose="020B0604020202020204" pitchFamily="34" charset="0"/>
              </a:rPr>
              <a:t>                    </a:t>
            </a:r>
            <a:r>
              <a:rPr lang="en-GB" b="1" dirty="0">
                <a:effectLst/>
                <a:latin typeface="Arial" panose="020B0604020202020204" pitchFamily="34" charset="0"/>
                <a:cs typeface="Arial" panose="020B0604020202020204" pitchFamily="34" charset="0"/>
              </a:rPr>
              <a:t>STRENGHT</a:t>
            </a:r>
          </a:p>
          <a:p>
            <a:r>
              <a:rPr lang="en-GB" sz="1400" b="1" dirty="0">
                <a:effectLst/>
                <a:latin typeface="Arial" panose="020B0604020202020204" pitchFamily="34" charset="0"/>
                <a:cs typeface="Arial" panose="020B0604020202020204" pitchFamily="34" charset="0"/>
              </a:rPr>
              <a:t>Recognises that a child’s development is influenced by multiple layers of their environment (Bronfenbrenner, 1979).</a:t>
            </a:r>
            <a:endParaRPr lang="en-GB" sz="1400" dirty="0">
              <a:effectLst/>
              <a:latin typeface="Arial" panose="020B0604020202020204" pitchFamily="34" charset="0"/>
              <a:cs typeface="Arial" panose="020B0604020202020204" pitchFamily="34" charset="0"/>
            </a:endParaRPr>
          </a:p>
          <a:p>
            <a:r>
              <a:rPr lang="en-GB" sz="1400" b="1" dirty="0">
                <a:effectLst/>
                <a:latin typeface="Arial" panose="020B0604020202020204" pitchFamily="34" charset="0"/>
                <a:cs typeface="Arial" panose="020B0604020202020204" pitchFamily="34" charset="0"/>
              </a:rPr>
              <a:t>Highlights the role of relationships, such as those with family and educators, in shaping development.</a:t>
            </a:r>
            <a:endParaRPr lang="en-GB" sz="1400" dirty="0">
              <a:effectLst/>
              <a:latin typeface="Arial" panose="020B0604020202020204" pitchFamily="34" charset="0"/>
              <a:cs typeface="Arial" panose="020B0604020202020204" pitchFamily="34" charset="0"/>
            </a:endParaRPr>
          </a:p>
          <a:p>
            <a:r>
              <a:rPr lang="en-GB" sz="1400" b="1" dirty="0">
                <a:effectLst/>
                <a:latin typeface="Arial" panose="020B0604020202020204" pitchFamily="34" charset="0"/>
                <a:cs typeface="Arial" panose="020B0604020202020204" pitchFamily="34" charset="0"/>
              </a:rPr>
              <a:t> Provides a framework for designing supportive strategies in early years settings (Tudge,2009).</a:t>
            </a:r>
            <a:endParaRPr lang="en-GB" sz="1400" dirty="0">
              <a:effectLst/>
              <a:latin typeface="Arial" panose="020B0604020202020204" pitchFamily="34" charset="0"/>
              <a:cs typeface="Arial" panose="020B0604020202020204" pitchFamily="34" charset="0"/>
            </a:endParaRPr>
          </a:p>
          <a:p>
            <a:r>
              <a:rPr lang="en-GB" sz="1400" b="1" dirty="0">
                <a:effectLst/>
                <a:latin typeface="Arial" panose="020B0604020202020204" pitchFamily="34" charset="0"/>
                <a:cs typeface="Arial" panose="020B0604020202020204" pitchFamily="34" charset="0"/>
              </a:rPr>
              <a:t>Highlights importance of warm, responsive caregiving (Ainsworth, 1978).</a:t>
            </a:r>
            <a:br>
              <a:rPr lang="en-GB" sz="1200" dirty="0">
                <a:effectLst/>
                <a:latin typeface="Arial" panose="020B0604020202020204" pitchFamily="34" charset="0"/>
                <a:cs typeface="Arial" panose="020B0604020202020204" pitchFamily="34" charset="0"/>
              </a:rPr>
            </a:br>
            <a:endParaRPr lang="en-GB" sz="1200" dirty="0">
              <a:effectLst/>
              <a:latin typeface="Arial" panose="020B0604020202020204" pitchFamily="34" charset="0"/>
              <a:cs typeface="Arial" panose="020B0604020202020204" pitchFamily="34" charset="0"/>
            </a:endParaRPr>
          </a:p>
          <a:p>
            <a:endParaRPr lang="en-US" sz="1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DBF4663-E4FD-4889-FA2E-F7C55EF5AEE6}"/>
              </a:ext>
            </a:extLst>
          </p:cNvPr>
          <p:cNvSpPr>
            <a:spLocks noGrp="1"/>
          </p:cNvSpPr>
          <p:nvPr>
            <p:ph sz="half" idx="2"/>
          </p:nvPr>
        </p:nvSpPr>
        <p:spPr/>
        <p:txBody>
          <a:bodyPr>
            <a:normAutofit/>
          </a:bodyPr>
          <a:lstStyle/>
          <a:p>
            <a:r>
              <a:rPr lang="en-GB" b="1" dirty="0">
                <a:effectLst/>
                <a:latin typeface="Helvetica Neue" panose="02000503000000020004" pitchFamily="2" charset="0"/>
              </a:rPr>
              <a:t>WEAKNESES </a:t>
            </a:r>
          </a:p>
          <a:p>
            <a:pPr marL="0" indent="0">
              <a:buNone/>
            </a:pPr>
            <a:r>
              <a:rPr lang="en-GB" sz="1700" b="1" dirty="0">
                <a:latin typeface="Arial" panose="020B0604020202020204" pitchFamily="34" charset="0"/>
              </a:rPr>
              <a:t>  </a:t>
            </a:r>
            <a:r>
              <a:rPr lang="en-GB" sz="1300" b="1" dirty="0">
                <a:effectLst/>
                <a:latin typeface="Arial" panose="020B0604020202020204" pitchFamily="34" charset="0"/>
              </a:rPr>
              <a:t>Does not fully account for biological or inherited   factors, such as temperament or health.</a:t>
            </a:r>
          </a:p>
          <a:p>
            <a:r>
              <a:rPr lang="en-GB" sz="1300" b="1" dirty="0">
                <a:effectLst/>
                <a:latin typeface="Arial" panose="020B0604020202020204" pitchFamily="34" charset="0"/>
              </a:rPr>
              <a:t>The theory is complex and can be difficult to apply or measure all environmental levels in practice.</a:t>
            </a:r>
          </a:p>
          <a:p>
            <a:r>
              <a:rPr lang="en-GB" sz="1300" b="1" dirty="0">
                <a:effectLst/>
                <a:latin typeface="Arial" panose="020B0604020202020204" pitchFamily="34" charset="0"/>
              </a:rPr>
              <a:t>Offers limited guidance for predicting specific outcomes for individual children.</a:t>
            </a:r>
          </a:p>
          <a:p>
            <a:r>
              <a:rPr lang="en-GB" sz="1300" b="1" dirty="0">
                <a:effectLst/>
                <a:latin typeface="Arial" panose="020B0604020202020204" pitchFamily="34" charset="0"/>
              </a:rPr>
              <a:t>Focuses mainly on mother–child bond</a:t>
            </a:r>
            <a:br>
              <a:rPr lang="en-GB" sz="1700" b="1" dirty="0">
                <a:effectLst/>
                <a:latin typeface="Arial" panose="020B0604020202020204" pitchFamily="34" charset="0"/>
              </a:rPr>
            </a:br>
            <a:endParaRPr lang="en-GB" sz="1700" b="1" dirty="0">
              <a:effectLst/>
              <a:latin typeface="Arial" panose="020B0604020202020204" pitchFamily="34" charset="0"/>
            </a:endParaRPr>
          </a:p>
          <a:p>
            <a:endParaRPr lang="en-US" dirty="0"/>
          </a:p>
        </p:txBody>
      </p:sp>
    </p:spTree>
    <p:extLst>
      <p:ext uri="{BB962C8B-B14F-4D97-AF65-F5344CB8AC3E}">
        <p14:creationId xmlns:p14="http://schemas.microsoft.com/office/powerpoint/2010/main" val="32456733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5C45F4-5B4C-6469-F5D5-0CBD626F7E5F}"/>
              </a:ext>
            </a:extLst>
          </p:cNvPr>
          <p:cNvSpPr>
            <a:spLocks noGrp="1"/>
          </p:cNvSpPr>
          <p:nvPr>
            <p:ph type="title"/>
          </p:nvPr>
        </p:nvSpPr>
        <p:spPr/>
        <p:txBody>
          <a:bodyPr>
            <a:normAutofit/>
          </a:bodyPr>
          <a:lstStyle/>
          <a:p>
            <a:r>
              <a:rPr lang="en-GB" sz="2200" b="1">
                <a:effectLst/>
                <a:latin typeface="Arial" panose="020B0604020202020204" pitchFamily="34" charset="0"/>
              </a:rPr>
              <a:t>        Conclusion – Supporting Amira’s Development</a:t>
            </a:r>
            <a:br>
              <a:rPr lang="en-GB">
                <a:effectLst/>
                <a:latin typeface="Helvetica Neue" panose="02000503000000020004" pitchFamily="2" charset="0"/>
              </a:rPr>
            </a:br>
            <a:endParaRPr lang="en-US"/>
          </a:p>
        </p:txBody>
      </p:sp>
      <p:sp>
        <p:nvSpPr>
          <p:cNvPr id="5" name="Content Placeholder 4">
            <a:extLst>
              <a:ext uri="{FF2B5EF4-FFF2-40B4-BE49-F238E27FC236}">
                <a16:creationId xmlns:a16="http://schemas.microsoft.com/office/drawing/2014/main" id="{F20FEBA1-EA77-9246-BDA0-EB06AE58E7E5}"/>
              </a:ext>
            </a:extLst>
          </p:cNvPr>
          <p:cNvSpPr>
            <a:spLocks noGrp="1"/>
          </p:cNvSpPr>
          <p:nvPr>
            <p:ph idx="1"/>
          </p:nvPr>
        </p:nvSpPr>
        <p:spPr/>
        <p:txBody>
          <a:bodyPr>
            <a:normAutofit fontScale="92500"/>
          </a:bodyPr>
          <a:lstStyle/>
          <a:p>
            <a:r>
              <a:rPr lang="en-GB" b="0" i="0">
                <a:effectLst/>
                <a:latin typeface="UICTFontTextStyleBody"/>
              </a:rPr>
              <a:t>Amira’s development can be supported by understanding her emotional needs through </a:t>
            </a:r>
            <a:r>
              <a:rPr lang="en-GB" b="0" i="0" err="1">
                <a:effectLst/>
                <a:latin typeface="UICTFontTextStyleBody"/>
              </a:rPr>
              <a:t>Bowlby’s</a:t>
            </a:r>
            <a:r>
              <a:rPr lang="en-GB" b="0" i="0">
                <a:effectLst/>
                <a:latin typeface="UICTFontTextStyleBody"/>
              </a:rPr>
              <a:t> Attachment Theory.</a:t>
            </a:r>
            <a:endParaRPr lang="en-GB">
              <a:effectLst/>
              <a:latin typeface=".AppleSystemUIFont"/>
            </a:endParaRPr>
          </a:p>
          <a:p>
            <a:r>
              <a:rPr lang="en-GB" b="0" i="0">
                <a:effectLst/>
                <a:latin typeface="UICTFontTextStyleBody"/>
              </a:rPr>
              <a:t> A secure bond with her key person helps reduce anxiety and encourages participation.</a:t>
            </a:r>
            <a:endParaRPr lang="en-GB">
              <a:effectLst/>
              <a:latin typeface=".AppleSystemUIFont"/>
            </a:endParaRPr>
          </a:p>
          <a:p>
            <a:r>
              <a:rPr lang="en-GB" b="0" i="0">
                <a:effectLst/>
                <a:latin typeface="UICTFontTextStyleBody"/>
              </a:rPr>
              <a:t> Predictable routines, reassurance, and play-based activities promote progress across PIES.</a:t>
            </a:r>
            <a:endParaRPr lang="en-GB">
              <a:effectLst/>
              <a:latin typeface=".AppleSystemUIFont"/>
            </a:endParaRPr>
          </a:p>
          <a:p>
            <a:r>
              <a:rPr lang="en-GB" b="0" i="0">
                <a:effectLst/>
                <a:latin typeface="UICTFontTextStyleBody"/>
              </a:rPr>
              <a:t> Combining nurturing relationships with developmentally appropriate activities supports Amira’s overall well-being.</a:t>
            </a:r>
          </a:p>
          <a:p>
            <a:r>
              <a:rPr lang="en-GB" b="0" i="0">
                <a:effectLst/>
                <a:latin typeface="UICTFontTextStyleBody"/>
              </a:rPr>
              <a:t>A secure relationship, stable routines, and supportive play experiences promote progress across all PIES areas (Ainsworth, 1978; Howe, 2011).</a:t>
            </a:r>
            <a:endParaRPr lang="en-GB">
              <a:effectLst/>
              <a:latin typeface=".AppleSystemUIFont"/>
            </a:endParaRPr>
          </a:p>
          <a:p>
            <a:endParaRPr lang="en-GB">
              <a:effectLst/>
              <a:latin typeface=".AppleSystemUIFont"/>
            </a:endParaRPr>
          </a:p>
        </p:txBody>
      </p:sp>
    </p:spTree>
    <p:extLst>
      <p:ext uri="{BB962C8B-B14F-4D97-AF65-F5344CB8AC3E}">
        <p14:creationId xmlns:p14="http://schemas.microsoft.com/office/powerpoint/2010/main" val="4114766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355D7C6-447E-A102-2863-E721645AD010}"/>
              </a:ext>
            </a:extLst>
          </p:cNvPr>
          <p:cNvSpPr txBox="1"/>
          <p:nvPr/>
        </p:nvSpPr>
        <p:spPr>
          <a:xfrm>
            <a:off x="224137" y="754955"/>
            <a:ext cx="12041435" cy="5201424"/>
          </a:xfrm>
          <a:prstGeom prst="rect">
            <a:avLst/>
          </a:prstGeom>
          <a:noFill/>
        </p:spPr>
        <p:txBody>
          <a:bodyPr wrap="square">
            <a:spAutoFit/>
          </a:bodyPr>
          <a:lstStyle/>
          <a:p>
            <a:br>
              <a:rPr lang="en-GB" sz="1200" dirty="0">
                <a:effectLst/>
                <a:latin typeface="Helvetica Neue" panose="02000503000000020004" pitchFamily="2" charset="0"/>
              </a:rPr>
            </a:br>
            <a:endParaRPr lang="en-GB" sz="1200" dirty="0">
              <a:effectLst/>
              <a:latin typeface="Helvetica Neue" panose="02000503000000020004" pitchFamily="2" charset="0"/>
            </a:endParaRPr>
          </a:p>
          <a:p>
            <a:r>
              <a:rPr lang="en-GB" sz="1200" b="1" dirty="0">
                <a:effectLst/>
                <a:latin typeface="Helvetica Neue" panose="02000503000000020004" pitchFamily="2" charset="0"/>
              </a:rPr>
              <a:t>      </a:t>
            </a:r>
            <a:r>
              <a:rPr lang="en-GB" sz="2000" b="1" dirty="0">
                <a:effectLst/>
                <a:latin typeface="Arial" panose="020B0604020202020204" pitchFamily="34" charset="0"/>
                <a:cs typeface="Arial" panose="020B0604020202020204" pitchFamily="34" charset="0"/>
              </a:rPr>
              <a:t>References list:</a:t>
            </a:r>
          </a:p>
          <a:p>
            <a:endParaRPr lang="en-GB" sz="1200" dirty="0">
              <a:effectLst/>
              <a:latin typeface="Helvetica Neue" panose="02000503000000020004" pitchFamily="2" charset="0"/>
            </a:endParaRPr>
          </a:p>
          <a:p>
            <a:r>
              <a:rPr lang="en-GB" sz="1200" b="0" i="0" dirty="0">
                <a:effectLst/>
                <a:latin typeface="UICTFontTextStyleBody"/>
              </a:rPr>
              <a:t>Ainsworth, M. (1978) </a:t>
            </a:r>
            <a:r>
              <a:rPr lang="en-GB" sz="1200" b="0" i="1" dirty="0">
                <a:effectLst/>
                <a:latin typeface="UICTFontTextStyleItalicBody"/>
              </a:rPr>
              <a:t>Patterns of Attachment: A Psychological Study of the Strange Situation</a:t>
            </a:r>
            <a:r>
              <a:rPr lang="en-GB" sz="1200" b="0" i="0" dirty="0">
                <a:effectLst/>
                <a:latin typeface="UICTFontTextStyleBody"/>
              </a:rPr>
              <a:t>. Hillsdale, NJ: Erlbaum.</a:t>
            </a:r>
            <a:endParaRPr lang="en-GB" sz="1200" dirty="0">
              <a:effectLst/>
              <a:latin typeface=".AppleSystemUIFont"/>
            </a:endParaRPr>
          </a:p>
          <a:p>
            <a:endParaRPr lang="en-GB" sz="1200" dirty="0">
              <a:latin typeface="Helvetica Neue" panose="02000503000000020004" pitchFamily="2" charset="0"/>
            </a:endParaRPr>
          </a:p>
          <a:p>
            <a:r>
              <a:rPr lang="en-GB" sz="1200" dirty="0">
                <a:effectLst/>
                <a:latin typeface="Helvetica Neue" panose="02000503000000020004" pitchFamily="2" charset="0"/>
              </a:rPr>
              <a:t>Bee, H. and Boyd, D. (2019) </a:t>
            </a:r>
            <a:r>
              <a:rPr lang="en-GB" sz="1200" i="1" dirty="0">
                <a:effectLst/>
                <a:latin typeface="Helvetica Neue" panose="02000503000000020004" pitchFamily="2" charset="0"/>
              </a:rPr>
              <a:t>Lifespan Development.</a:t>
            </a:r>
            <a:r>
              <a:rPr lang="en-GB" sz="1200" dirty="0">
                <a:effectLst/>
                <a:latin typeface="Helvetica Neue" panose="02000503000000020004" pitchFamily="2" charset="0"/>
              </a:rPr>
              <a:t> 8th </a:t>
            </a:r>
            <a:r>
              <a:rPr lang="en-GB" sz="1200" dirty="0" err="1">
                <a:effectLst/>
                <a:latin typeface="Helvetica Neue" panose="02000503000000020004" pitchFamily="2" charset="0"/>
              </a:rPr>
              <a:t>edn</a:t>
            </a:r>
            <a:r>
              <a:rPr lang="en-GB" sz="1200" dirty="0">
                <a:effectLst/>
                <a:latin typeface="Helvetica Neue" panose="02000503000000020004" pitchFamily="2" charset="0"/>
              </a:rPr>
              <a:t>. Boston: Pearson Education.</a:t>
            </a:r>
          </a:p>
          <a:p>
            <a:endParaRPr lang="en-GB" sz="1200" dirty="0">
              <a:effectLst/>
              <a:latin typeface="Helvetica Neue" panose="02000503000000020004" pitchFamily="2" charset="0"/>
            </a:endParaRPr>
          </a:p>
          <a:p>
            <a:r>
              <a:rPr lang="en-GB" sz="1200" dirty="0">
                <a:effectLst/>
                <a:latin typeface="Helvetica Neue" panose="02000503000000020004" pitchFamily="2" charset="0"/>
              </a:rPr>
              <a:t>Berk, L. E. (2018) </a:t>
            </a:r>
            <a:r>
              <a:rPr lang="en-GB" sz="1200" i="1" dirty="0">
                <a:effectLst/>
                <a:latin typeface="Helvetica Neue" panose="02000503000000020004" pitchFamily="2" charset="0"/>
              </a:rPr>
              <a:t>Development Through the Lifespan.</a:t>
            </a:r>
            <a:r>
              <a:rPr lang="en-GB" sz="1200" dirty="0">
                <a:effectLst/>
                <a:latin typeface="Helvetica Neue" panose="02000503000000020004" pitchFamily="2" charset="0"/>
              </a:rPr>
              <a:t> 7th </a:t>
            </a:r>
            <a:r>
              <a:rPr lang="en-GB" sz="1200" dirty="0" err="1">
                <a:effectLst/>
                <a:latin typeface="Helvetica Neue" panose="02000503000000020004" pitchFamily="2" charset="0"/>
              </a:rPr>
              <a:t>edn</a:t>
            </a:r>
            <a:r>
              <a:rPr lang="en-GB" sz="1200" dirty="0">
                <a:effectLst/>
                <a:latin typeface="Helvetica Neue" panose="02000503000000020004" pitchFamily="2" charset="0"/>
              </a:rPr>
              <a:t>. Boston: Pearson Education.</a:t>
            </a:r>
          </a:p>
          <a:p>
            <a:br>
              <a:rPr lang="en-GB" sz="1200" dirty="0">
                <a:effectLst/>
                <a:latin typeface="Helvetica Neue" panose="02000503000000020004" pitchFamily="2" charset="0"/>
              </a:rPr>
            </a:br>
            <a:r>
              <a:rPr lang="en-GB" sz="1200" dirty="0">
                <a:effectLst/>
                <a:latin typeface="Helvetica Neue" panose="02000503000000020004" pitchFamily="2" charset="0"/>
              </a:rPr>
              <a:t>Bowlby, J. (1969) </a:t>
            </a:r>
            <a:r>
              <a:rPr lang="en-GB" sz="1200" i="1" dirty="0">
                <a:effectLst/>
                <a:latin typeface="Helvetica Neue" panose="02000503000000020004" pitchFamily="2" charset="0"/>
              </a:rPr>
              <a:t>Attachment and Loss: Vol. 1. Attachment.</a:t>
            </a:r>
            <a:r>
              <a:rPr lang="en-GB" sz="1200" dirty="0">
                <a:effectLst/>
                <a:latin typeface="Helvetica Neue" panose="02000503000000020004" pitchFamily="2" charset="0"/>
              </a:rPr>
              <a:t> New York: Basic Books.</a:t>
            </a:r>
          </a:p>
          <a:p>
            <a:endParaRPr lang="en-GB" sz="1200" dirty="0">
              <a:effectLst/>
              <a:latin typeface="Helvetica Neue" panose="02000503000000020004" pitchFamily="2" charset="0"/>
            </a:endParaRPr>
          </a:p>
          <a:p>
            <a:r>
              <a:rPr lang="en-GB" sz="1200" dirty="0">
                <a:effectLst/>
                <a:latin typeface="Helvetica Neue" panose="02000503000000020004" pitchFamily="2" charset="0"/>
              </a:rPr>
              <a:t>Bronfenbrenner, U. (1979) </a:t>
            </a:r>
            <a:r>
              <a:rPr lang="en-GB" sz="1200" i="1" dirty="0">
                <a:effectLst/>
                <a:latin typeface="Helvetica Neue" panose="02000503000000020004" pitchFamily="2" charset="0"/>
              </a:rPr>
              <a:t>The Ecology of Human Development: Experiments by Nature and Design.</a:t>
            </a:r>
            <a:r>
              <a:rPr lang="en-GB" sz="1200" dirty="0">
                <a:effectLst/>
                <a:latin typeface="Helvetica Neue" panose="02000503000000020004" pitchFamily="2" charset="0"/>
              </a:rPr>
              <a:t> Cambridge, MA: Harvard University Press.</a:t>
            </a:r>
          </a:p>
          <a:p>
            <a:endParaRPr lang="en-GB" sz="1200" dirty="0">
              <a:effectLst/>
              <a:latin typeface="Helvetica Neue" panose="02000503000000020004" pitchFamily="2" charset="0"/>
            </a:endParaRPr>
          </a:p>
          <a:p>
            <a:r>
              <a:rPr lang="en-GB" sz="1200" dirty="0">
                <a:effectLst/>
                <a:latin typeface="Helvetica Neue" panose="02000503000000020004" pitchFamily="2" charset="0"/>
              </a:rPr>
              <a:t>Bronfenbrenner, U. (1979) </a:t>
            </a:r>
            <a:r>
              <a:rPr lang="en-GB" sz="1200" i="1" dirty="0">
                <a:effectLst/>
                <a:latin typeface="Helvetica Neue" panose="02000503000000020004" pitchFamily="2" charset="0"/>
              </a:rPr>
              <a:t>The Ecology of Human Development: Experiments by Nature and Design.</a:t>
            </a:r>
            <a:r>
              <a:rPr lang="en-GB" sz="1200" dirty="0">
                <a:effectLst/>
                <a:latin typeface="Helvetica Neue" panose="02000503000000020004" pitchFamily="2" charset="0"/>
              </a:rPr>
              <a:t> Cambridge, MA: Harvard University Press.</a:t>
            </a:r>
          </a:p>
          <a:p>
            <a:r>
              <a:rPr lang="en-GB" sz="1200" dirty="0" err="1">
                <a:effectLst/>
                <a:latin typeface="Helvetica Neue" panose="02000503000000020004" pitchFamily="2" charset="0"/>
              </a:rPr>
              <a:t>Tudge</a:t>
            </a:r>
            <a:r>
              <a:rPr lang="en-GB" sz="1200" dirty="0">
                <a:effectLst/>
                <a:latin typeface="Helvetica Neue" panose="02000503000000020004" pitchFamily="2" charset="0"/>
              </a:rPr>
              <a:t>, J., </a:t>
            </a:r>
            <a:r>
              <a:rPr lang="en-GB" sz="1200" dirty="0" err="1">
                <a:effectLst/>
                <a:latin typeface="Helvetica Neue" panose="02000503000000020004" pitchFamily="2" charset="0"/>
              </a:rPr>
              <a:t>Mokrova</a:t>
            </a:r>
            <a:r>
              <a:rPr lang="en-GB" sz="1200" dirty="0">
                <a:effectLst/>
                <a:latin typeface="Helvetica Neue" panose="02000503000000020004" pitchFamily="2" charset="0"/>
              </a:rPr>
              <a:t>, I., Hatfield, B.E. and </a:t>
            </a:r>
            <a:r>
              <a:rPr lang="en-GB" sz="1200" dirty="0" err="1">
                <a:effectLst/>
                <a:latin typeface="Helvetica Neue" panose="02000503000000020004" pitchFamily="2" charset="0"/>
              </a:rPr>
              <a:t>Karnik</a:t>
            </a:r>
            <a:r>
              <a:rPr lang="en-GB" sz="1200" dirty="0">
                <a:effectLst/>
                <a:latin typeface="Helvetica Neue" panose="02000503000000020004" pitchFamily="2" charset="0"/>
              </a:rPr>
              <a:t>, R.B. (2009) ‘Uses and misuses of Bronfenbrenner’s bioecological theory of human development’, </a:t>
            </a:r>
            <a:r>
              <a:rPr lang="en-GB" sz="1200" i="1" dirty="0">
                <a:effectLst/>
                <a:latin typeface="Helvetica Neue" panose="02000503000000020004" pitchFamily="2" charset="0"/>
              </a:rPr>
              <a:t>Journal of Family Theory &amp; Review</a:t>
            </a:r>
            <a:r>
              <a:rPr lang="en-GB" sz="1200" dirty="0">
                <a:effectLst/>
                <a:latin typeface="Helvetica Neue" panose="02000503000000020004" pitchFamily="2" charset="0"/>
              </a:rPr>
              <a:t>, 1(4), pp. 198–210.</a:t>
            </a:r>
          </a:p>
          <a:p>
            <a:endParaRPr lang="en-GB" sz="1200" dirty="0">
              <a:effectLst/>
              <a:latin typeface="Helvetica Neue" panose="02000503000000020004" pitchFamily="2" charset="0"/>
            </a:endParaRPr>
          </a:p>
          <a:p>
            <a:r>
              <a:rPr lang="en-GB" sz="1200" dirty="0">
                <a:effectLst/>
                <a:latin typeface="Helvetica Neue" panose="02000503000000020004" pitchFamily="2" charset="0"/>
              </a:rPr>
              <a:t>Department for Education (DfE) (2021) </a:t>
            </a:r>
            <a:r>
              <a:rPr lang="en-GB" sz="1200" i="1" dirty="0">
                <a:effectLst/>
                <a:latin typeface="Helvetica Neue" panose="02000503000000020004" pitchFamily="2" charset="0"/>
              </a:rPr>
              <a:t>Statutory Framework for the Early Years Foundation Stage.</a:t>
            </a:r>
            <a:r>
              <a:rPr lang="en-GB" sz="1200" dirty="0">
                <a:effectLst/>
                <a:latin typeface="Helvetica Neue" panose="02000503000000020004" pitchFamily="2" charset="0"/>
              </a:rPr>
              <a:t> London: DfE.</a:t>
            </a:r>
          </a:p>
          <a:p>
            <a:endParaRPr lang="en-GB" sz="1200" dirty="0">
              <a:effectLst/>
              <a:latin typeface="Helvetica Neue" panose="02000503000000020004" pitchFamily="2" charset="0"/>
            </a:endParaRPr>
          </a:p>
          <a:p>
            <a:r>
              <a:rPr lang="en-GB" sz="1200" b="0" i="0" dirty="0">
                <a:effectLst/>
                <a:latin typeface="UICTFontTextStyleBody"/>
              </a:rPr>
              <a:t>Howe, D. (2011) </a:t>
            </a:r>
            <a:r>
              <a:rPr lang="en-GB" sz="1200" b="0" i="1" dirty="0">
                <a:effectLst/>
                <a:latin typeface="UICTFontTextStyleItalicBody"/>
              </a:rPr>
              <a:t>Attachment Across the </a:t>
            </a:r>
            <a:r>
              <a:rPr lang="en-GB" sz="1200" b="0" i="1" dirty="0" err="1">
                <a:effectLst/>
                <a:latin typeface="UICTFontTextStyleItalicBody"/>
              </a:rPr>
              <a:t>Lifecourse</a:t>
            </a:r>
            <a:r>
              <a:rPr lang="en-GB" sz="1200" b="0" i="1" dirty="0">
                <a:effectLst/>
                <a:latin typeface="UICTFontTextStyleItalicBody"/>
              </a:rPr>
              <a:t>: A Brief Introduction</a:t>
            </a:r>
            <a:r>
              <a:rPr lang="en-GB" sz="1200" b="0" i="0" dirty="0">
                <a:effectLst/>
                <a:latin typeface="UICTFontTextStyleBody"/>
              </a:rPr>
              <a:t>. Basingstoke: Palgrave Macmillan.</a:t>
            </a:r>
          </a:p>
          <a:p>
            <a:endParaRPr lang="en-GB" sz="1200" dirty="0">
              <a:effectLst/>
              <a:latin typeface=".AppleSystemUIFont"/>
            </a:endParaRPr>
          </a:p>
          <a:p>
            <a:r>
              <a:rPr lang="en-GB" sz="1200" i="0" dirty="0">
                <a:effectLst/>
                <a:latin typeface="UICTFontTextStyleEmphasizedBody"/>
              </a:rPr>
              <a:t>Piaget, J. (1952) </a:t>
            </a:r>
            <a:r>
              <a:rPr lang="en-GB" sz="1200" i="1" dirty="0">
                <a:effectLst/>
                <a:latin typeface="UICTFontTextStyleEmphasizedItalicBody"/>
              </a:rPr>
              <a:t>The Origins of Intelligence in Children.</a:t>
            </a:r>
            <a:r>
              <a:rPr lang="en-GB" sz="1200" i="0" dirty="0">
                <a:effectLst/>
                <a:latin typeface="UICTFontTextStyleEmphasizedBody"/>
              </a:rPr>
              <a:t> New York: International Universities Press.</a:t>
            </a:r>
          </a:p>
          <a:p>
            <a:endParaRPr lang="en-GB" sz="1200" dirty="0">
              <a:effectLst/>
              <a:latin typeface=".AppleSystemUIFont"/>
            </a:endParaRPr>
          </a:p>
          <a:p>
            <a:r>
              <a:rPr lang="en-GB" sz="1200" i="0" dirty="0">
                <a:effectLst/>
                <a:latin typeface="UICTFontTextStyleEmphasizedBody"/>
              </a:rPr>
              <a:t>Vygotsky, L.S. (1978) </a:t>
            </a:r>
            <a:r>
              <a:rPr lang="en-GB" sz="1200" i="1" dirty="0">
                <a:effectLst/>
                <a:latin typeface="UICTFontTextStyleEmphasizedItalicBody"/>
              </a:rPr>
              <a:t>Mind in Society: The Development of Higher Psychological Processes.</a:t>
            </a:r>
            <a:r>
              <a:rPr lang="en-GB" sz="1200" i="0" dirty="0">
                <a:effectLst/>
                <a:latin typeface="UICTFontTextStyleEmphasizedBody"/>
              </a:rPr>
              <a:t> Cambridge, MA: Harvard University Press.</a:t>
            </a:r>
            <a:endParaRPr lang="en-GB" sz="1200" dirty="0">
              <a:effectLst/>
              <a:latin typeface=".AppleSystemUIFont"/>
            </a:endParaRPr>
          </a:p>
          <a:p>
            <a:endParaRPr lang="en-GB" sz="1200" dirty="0">
              <a:effectLst/>
              <a:latin typeface="Helvetica Neue" panose="02000503000000020004" pitchFamily="2" charset="0"/>
            </a:endParaRPr>
          </a:p>
          <a:p>
            <a:endParaRPr lang="en-GB" sz="1200" dirty="0">
              <a:effectLst/>
              <a:latin typeface="Helvetica Neue" panose="02000503000000020004" pitchFamily="2" charset="0"/>
            </a:endParaRPr>
          </a:p>
        </p:txBody>
      </p:sp>
    </p:spTree>
    <p:extLst>
      <p:ext uri="{BB962C8B-B14F-4D97-AF65-F5344CB8AC3E}">
        <p14:creationId xmlns:p14="http://schemas.microsoft.com/office/powerpoint/2010/main" val="316012412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Gallery</Template>
  <TotalTime>25</TotalTime>
  <Words>1120</Words>
  <Application>Microsoft Macintosh PowerPoint</Application>
  <PresentationFormat>Widescreen</PresentationFormat>
  <Paragraphs>108</Paragraphs>
  <Slides>12</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12</vt:i4>
      </vt:variant>
    </vt:vector>
  </HeadingPairs>
  <TitlesOfParts>
    <vt:vector size="22" baseType="lpstr">
      <vt:lpstr>.AppleSystemUIFont</vt:lpstr>
      <vt:lpstr>Aptos</vt:lpstr>
      <vt:lpstr>Arial</vt:lpstr>
      <vt:lpstr>Gill Sans MT</vt:lpstr>
      <vt:lpstr>Helvetica Neue</vt:lpstr>
      <vt:lpstr>UICTFontTextStyleBody</vt:lpstr>
      <vt:lpstr>UICTFontTextStyleEmphasizedBody</vt:lpstr>
      <vt:lpstr>UICTFontTextStyleEmphasizedItalicBody</vt:lpstr>
      <vt:lpstr>UICTFontTextStyleItalicBody</vt:lpstr>
      <vt:lpstr>Gallery</vt:lpstr>
      <vt:lpstr>LIFESPAM Psychology THEORY IN`HEALTH AND SOCIAL CARE</vt:lpstr>
      <vt:lpstr>                          AI ACKNOWLEDGMENT </vt:lpstr>
      <vt:lpstr>                            DEFINITION </vt:lpstr>
      <vt:lpstr>                                CASE STUDY </vt:lpstr>
      <vt:lpstr>                                      PIES</vt:lpstr>
      <vt:lpstr>                                      PIES</vt:lpstr>
      <vt:lpstr>The Theory – Bowlby’s Attachment Theory (1969) </vt:lpstr>
      <vt:lpstr>Application of Bowlby’s Theory to Amira</vt:lpstr>
      <vt:lpstr>Nature and Nurture in Amira’s Development   </vt:lpstr>
      <vt:lpstr>                Strengths and Weaknesses of                      Bronfenbrenner’s Theory</vt:lpstr>
      <vt:lpstr>        Conclusion – Supporting Amira’s Development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LIFE SPAM Psychology THEORY IN`HEALTH AND SOCIAL CARE</dc:title>
  <dc:creator>Microsoft Office User</dc:creator>
  <cp:lastModifiedBy>Ivana Tanaskovic (2427846)</cp:lastModifiedBy>
  <cp:revision>2</cp:revision>
  <dcterms:created xsi:type="dcterms:W3CDTF">2025-11-13T14:41:56Z</dcterms:created>
  <dcterms:modified xsi:type="dcterms:W3CDTF">2025-11-16T21:36:48Z</dcterms:modified>
</cp:coreProperties>
</file>