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21"/>
  </p:handoutMasterIdLst>
  <p:sldIdLst>
    <p:sldId id="256" r:id="rId5"/>
    <p:sldId id="275" r:id="rId6"/>
    <p:sldId id="272" r:id="rId7"/>
    <p:sldId id="276" r:id="rId8"/>
    <p:sldId id="257" r:id="rId9"/>
    <p:sldId id="258" r:id="rId10"/>
    <p:sldId id="267" r:id="rId11"/>
    <p:sldId id="277" r:id="rId12"/>
    <p:sldId id="278" r:id="rId13"/>
    <p:sldId id="260" r:id="rId14"/>
    <p:sldId id="280" r:id="rId15"/>
    <p:sldId id="281" r:id="rId16"/>
    <p:sldId id="265" r:id="rId17"/>
    <p:sldId id="266" r:id="rId18"/>
    <p:sldId id="282" r:id="rId19"/>
    <p:sldId id="259" r:id="rId20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1116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3072"/>
        <p:guide pos="210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03/06/2019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uwtsd.ac.uk/library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1Fc7UixWEzc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librarycatalogue.uwtsd.ac.uk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uwtsd.ac.uk/library/online-library/e-books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wtsd.ac.uk/library/library-guide/need-more/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wtsd.ac.uk/library/online-library/carmarthen-lampeter--london-online-library/recommended-apps/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hyperlink" Target="https://twitter.com/uwtsdlib?lang=en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1628800"/>
            <a:ext cx="8784976" cy="1755775"/>
          </a:xfrm>
        </p:spPr>
        <p:txBody>
          <a:bodyPr>
            <a:normAutofit/>
          </a:bodyPr>
          <a:lstStyle/>
          <a:p>
            <a:r>
              <a:rPr lang="en-GB" sz="2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Online Library: Basic Skills </a:t>
            </a:r>
            <a:br>
              <a:rPr lang="en-GB" sz="2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Getting Started!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endParaRPr lang="en-GB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Ellie </a:t>
            </a:r>
            <a:r>
              <a:rPr lang="en-GB" sz="2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Downes</a:t>
            </a:r>
          </a:p>
          <a:p>
            <a:r>
              <a:rPr lang="en-GB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Academic Liaison Librarian</a:t>
            </a:r>
            <a:endParaRPr lang="en-GB">
              <a:solidFill>
                <a:schemeClr val="tx1"/>
              </a:solidFill>
            </a:endParaRPr>
          </a:p>
          <a:p>
            <a:endParaRPr lang="en-GB" sz="24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Library &amp; Learning Resources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805263"/>
          </a:xfrm>
        </p:spPr>
      </p:pic>
      <p:sp>
        <p:nvSpPr>
          <p:cNvPr id="5" name="TextBox 4"/>
          <p:cNvSpPr txBox="1"/>
          <p:nvPr/>
        </p:nvSpPr>
        <p:spPr>
          <a:xfrm>
            <a:off x="2843808" y="620688"/>
            <a:ext cx="60486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/>
              <a:t>Students who use library resources outperform those who don’t…</a:t>
            </a:r>
          </a:p>
        </p:txBody>
      </p:sp>
    </p:spTree>
    <p:extLst>
      <p:ext uri="{BB962C8B-B14F-4D97-AF65-F5344CB8AC3E}">
        <p14:creationId xmlns:p14="http://schemas.microsoft.com/office/powerpoint/2010/main" val="53821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4906888" cy="648072"/>
          </a:xfrm>
        </p:spPr>
        <p:txBody>
          <a:bodyPr>
            <a:normAutofit/>
          </a:bodyPr>
          <a:lstStyle/>
          <a:p>
            <a:pPr algn="l"/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What you’ll learn today…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556792"/>
            <a:ext cx="5482952" cy="4032449"/>
          </a:xfrm>
        </p:spPr>
        <p:txBody>
          <a:bodyPr>
            <a:normAutofit fontScale="85000" lnSpcReduction="20000"/>
          </a:bodyPr>
          <a:lstStyle/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How to navigate the library website</a:t>
            </a:r>
          </a:p>
          <a:p>
            <a:pPr marL="0" indent="0">
              <a:buNone/>
            </a:pPr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What’s in the Online Library?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What is a journal?</a:t>
            </a:r>
          </a:p>
          <a:p>
            <a:endParaRPr lang="en-GB" sz="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Identifying &amp; evaluating different types of resources</a:t>
            </a:r>
          </a:p>
          <a:p>
            <a:pPr marL="0" indent="0">
              <a:buNone/>
            </a:pPr>
            <a:endParaRPr lang="en-GB" sz="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How to search the library catalogue</a:t>
            </a:r>
          </a:p>
          <a:p>
            <a:pPr marL="0" indent="0">
              <a:buNone/>
            </a:pPr>
            <a:endParaRPr lang="en-GB" sz="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Setting up alerts &amp; building your e-shelf</a:t>
            </a:r>
          </a:p>
          <a:p>
            <a:pPr marL="0" indent="0">
              <a:buNone/>
            </a:pPr>
            <a:endParaRPr lang="en-GB" sz="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How to find &amp; access e-books </a:t>
            </a:r>
          </a:p>
          <a:p>
            <a:pPr marL="0" indent="0">
              <a:buNone/>
            </a:pPr>
            <a:endParaRPr lang="en-GB" sz="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Need more?</a:t>
            </a:r>
          </a:p>
          <a:p>
            <a:pPr marL="0" indent="0">
              <a:buNone/>
            </a:pPr>
            <a:endParaRPr lang="en-GB" sz="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Where &amp; who to ask for help!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988840"/>
            <a:ext cx="3707904" cy="2471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26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Navigating the library website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983"/>
            <a:ext cx="3322713" cy="3955579"/>
          </a:xfrm>
        </p:spPr>
        <p:txBody>
          <a:bodyPr>
            <a:normAutofit/>
          </a:bodyPr>
          <a:lstStyle/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Catalogue</a:t>
            </a:r>
          </a:p>
          <a:p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Online library</a:t>
            </a:r>
          </a:p>
          <a:p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Access your account</a:t>
            </a:r>
          </a:p>
          <a:p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Contact information</a:t>
            </a:r>
          </a:p>
          <a:p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Opening hours</a:t>
            </a:r>
          </a:p>
          <a:p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Library guide</a:t>
            </a:r>
          </a:p>
          <a:p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Services</a:t>
            </a:r>
          </a:p>
          <a:p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Report a problem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11960" y="5301208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hlinkClick r:id="rId2"/>
              </a:rPr>
              <a:t>http://uwtsd.ac.uk/library/</a:t>
            </a:r>
            <a:r>
              <a:rPr lang="en-GB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880" y="1556792"/>
            <a:ext cx="5220072" cy="3480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96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The Online Library includes…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417638"/>
            <a:ext cx="5122912" cy="4099595"/>
          </a:xfrm>
        </p:spPr>
        <p:txBody>
          <a:bodyPr>
            <a:normAutofit/>
          </a:bodyPr>
          <a:lstStyle/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Library catalogue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Specialist databases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E-Books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Full-text Journals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Full-text newspapers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And much more…!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604812"/>
            <a:ext cx="4896002" cy="3264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46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But did you know you can also…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340768"/>
            <a:ext cx="4906888" cy="4171602"/>
          </a:xfrm>
        </p:spPr>
        <p:txBody>
          <a:bodyPr>
            <a:normAutofit lnSpcReduction="10000"/>
          </a:bodyPr>
          <a:lstStyle/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Build a personalised e-shelf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Receive publication alerts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Save favourite resources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Access your search history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View citation help</a:t>
            </a:r>
          </a:p>
          <a:p>
            <a:pPr marL="0" indent="0">
              <a:buNone/>
            </a:pPr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Access resources from your mobile device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801" y="1417638"/>
            <a:ext cx="4853247" cy="3235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277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The benefits of your UWTSD Online Library…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023" y="3498940"/>
            <a:ext cx="3316585" cy="217606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270" y="3498940"/>
            <a:ext cx="3309089" cy="21760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185518"/>
            <a:ext cx="3312368" cy="21998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85518"/>
            <a:ext cx="3316585" cy="2211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06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Different types of Information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97329" y="3362351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BOOKS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76256" y="1583720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JOURNALS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1560" y="4437112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NEWSPAPERS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44008" y="4221089"/>
            <a:ext cx="1872208" cy="648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CONFERENCE PROCEEDINGS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7584" y="1743663"/>
            <a:ext cx="1738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TECHNICAL PAPERS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04248" y="336628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LEGISLATION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99592" y="317680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STANDARDS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95936" y="1955895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COMPANY REPORTS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308304" y="4806444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INDUSTRY REPORTS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99792" y="501317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STATISTICS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9512" y="5452775"/>
            <a:ext cx="28803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Video – What is a journal?</a:t>
            </a:r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675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Evaluating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28800"/>
            <a:ext cx="5410944" cy="391703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1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urrency</a:t>
            </a: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 (Is it up-to-date?)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sz="1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elevance</a:t>
            </a: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 (Who is the intended audience?)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1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uthority</a:t>
            </a: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 (What are the author’s credentials?)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1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ccuracy</a:t>
            </a: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 (Can the information be verified?)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sz="1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urpose</a:t>
            </a: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 (Is the information objective/impartial?)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592830"/>
            <a:ext cx="3290982" cy="3290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092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Library Catalogue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356974"/>
            <a:ext cx="4752528" cy="3955579"/>
          </a:xfrm>
        </p:spPr>
        <p:txBody>
          <a:bodyPr>
            <a:normAutofit/>
          </a:bodyPr>
          <a:lstStyle/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Our version of Compare-the-market.com! </a:t>
            </a:r>
          </a:p>
          <a:p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Search print &amp; online </a:t>
            </a:r>
          </a:p>
          <a:p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Set alerts</a:t>
            </a:r>
          </a:p>
          <a:p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Save to e-shelf</a:t>
            </a:r>
          </a:p>
          <a:p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Create folders</a:t>
            </a:r>
          </a:p>
          <a:p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Add notes</a:t>
            </a:r>
          </a:p>
          <a:p>
            <a:endParaRPr lang="en-GB" sz="1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My Account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11960" y="5301208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hlinkClick r:id="rId2"/>
              </a:rPr>
              <a:t>http://librarycatalogue.uwtsd.ac.uk</a:t>
            </a:r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268760"/>
            <a:ext cx="2630991" cy="3934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19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Finding and accessing E-books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17638"/>
            <a:ext cx="4968552" cy="4171602"/>
          </a:xfrm>
        </p:spPr>
        <p:txBody>
          <a:bodyPr>
            <a:normAutofit lnSpcReduction="10000"/>
          </a:bodyPr>
          <a:lstStyle/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Many core texts are available as e-books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24/7 multiple user access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View in browser or download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Contents search by keyword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Locate them via the catalogue…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…or via online library/e-books/search </a:t>
            </a:r>
          </a:p>
          <a:p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30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http://www.uwtsd.ac.uk/library/online-library/e-books/</a:t>
            </a:r>
            <a:r>
              <a:rPr lang="en-GB" sz="13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772816"/>
            <a:ext cx="4348718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40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Need More?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916832"/>
            <a:ext cx="4644516" cy="3096344"/>
          </a:xfrm>
        </p:spPr>
      </p:pic>
      <p:sp>
        <p:nvSpPr>
          <p:cNvPr id="5" name="TextBox 4"/>
          <p:cNvSpPr txBox="1"/>
          <p:nvPr/>
        </p:nvSpPr>
        <p:spPr>
          <a:xfrm>
            <a:off x="323528" y="1843431"/>
            <a:ext cx="3816424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Can’t find what you need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Need advice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Book an appointment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Request a resource</a:t>
            </a:r>
          </a:p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Report a fault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Borrowing schemes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http://www.uwtsd.ac.uk/library/library-guide/need-more/</a:t>
            </a: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85972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332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5776" y="260648"/>
            <a:ext cx="4464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Information on the move</a:t>
            </a:r>
            <a:endParaRPr lang="en-GB" sz="280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6" y="1268760"/>
            <a:ext cx="80648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Our library catalogue and other databases are mobile friendly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8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E-Books can be downloaded onto mobile devices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8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 useful </a:t>
            </a:r>
            <a:r>
              <a:rPr lang="en-GB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apps</a:t>
            </a:r>
            <a:r>
              <a:rPr lang="en-GB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are also available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4797153"/>
            <a:ext cx="9144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Access library resources when and where it’s most convenient for you!</a:t>
            </a:r>
          </a:p>
        </p:txBody>
      </p:sp>
    </p:spTree>
    <p:extLst>
      <p:ext uri="{BB962C8B-B14F-4D97-AF65-F5344CB8AC3E}">
        <p14:creationId xmlns:p14="http://schemas.microsoft.com/office/powerpoint/2010/main" val="337561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Get social…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916"/>
            <a:ext cx="9164675" cy="5725940"/>
          </a:xfrm>
        </p:spPr>
      </p:pic>
      <p:sp>
        <p:nvSpPr>
          <p:cNvPr id="6" name="TextBox 5"/>
          <p:cNvSpPr txBox="1"/>
          <p:nvPr/>
        </p:nvSpPr>
        <p:spPr>
          <a:xfrm>
            <a:off x="5815795" y="3349347"/>
            <a:ext cx="3456384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bg1"/>
                </a:solidFill>
              </a:rPr>
              <a:t>Follow us to find out what’s new…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bg1"/>
                </a:solidFill>
              </a:rPr>
              <a:t>Share what you’re reading! </a:t>
            </a:r>
          </a:p>
          <a:p>
            <a:endParaRPr lang="en-GB">
              <a:solidFill>
                <a:schemeClr val="bg1"/>
              </a:solidFill>
            </a:endParaRPr>
          </a:p>
          <a:p>
            <a:r>
              <a:rPr lang="en-GB" sz="1400">
                <a:solidFill>
                  <a:schemeClr val="bg1"/>
                </a:solidFill>
              </a:rPr>
              <a:t>                  </a:t>
            </a:r>
          </a:p>
          <a:p>
            <a:endParaRPr lang="en-GB" sz="1400">
              <a:solidFill>
                <a:schemeClr val="bg1"/>
              </a:solidFill>
            </a:endParaRPr>
          </a:p>
          <a:p>
            <a:endParaRPr lang="en-GB" sz="800">
              <a:solidFill>
                <a:schemeClr val="bg1"/>
              </a:solidFill>
            </a:endParaRPr>
          </a:p>
          <a:p>
            <a:r>
              <a:rPr lang="en-GB">
                <a:solidFill>
                  <a:schemeClr val="bg1"/>
                </a:solidFill>
              </a:rPr>
              <a:t>               </a:t>
            </a:r>
          </a:p>
          <a:p>
            <a:r>
              <a:rPr lang="en-GB"/>
              <a:t>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763404"/>
            <a:ext cx="1694878" cy="50902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7504" y="5186879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>
                <a:solidFill>
                  <a:schemeClr val="bg1"/>
                </a:solidFill>
              </a:rPr>
              <a:t>@UWTSDLib</a:t>
            </a:r>
          </a:p>
        </p:txBody>
      </p:sp>
      <p:pic>
        <p:nvPicPr>
          <p:cNvPr id="5" name="Picture 4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466657"/>
            <a:ext cx="1694878" cy="525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793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Further sessions coming soon…!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772816"/>
            <a:ext cx="4114800" cy="2723911"/>
          </a:xfrm>
        </p:spPr>
      </p:pic>
      <p:sp>
        <p:nvSpPr>
          <p:cNvPr id="5" name="TextBox 4"/>
          <p:cNvSpPr txBox="1"/>
          <p:nvPr/>
        </p:nvSpPr>
        <p:spPr>
          <a:xfrm>
            <a:off x="469424" y="2420888"/>
            <a:ext cx="3744416" cy="244682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Basic referencing skills</a:t>
            </a:r>
            <a:endParaRPr lang="en-US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Advanced skills – Specialist Databases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Pop-Up Libraries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962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lizgloyn.files.wordpress.com/2011/05/rdf-whee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defRPr/>
            </a:pPr>
            <a:endParaRPr lang="en-GB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70340" name="Rectangle 2"/>
          <p:cNvSpPr>
            <a:spLocks noChangeArrowheads="1"/>
          </p:cNvSpPr>
          <p:nvPr/>
        </p:nvSpPr>
        <p:spPr bwMode="auto">
          <a:xfrm>
            <a:off x="1835696" y="1124744"/>
            <a:ext cx="5400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 i="1">
                <a:solidFill>
                  <a:schemeClr val="tx2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800" i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Please contact your Academic Liaison Librarian:</a:t>
            </a:r>
          </a:p>
        </p:txBody>
      </p:sp>
      <p:sp>
        <p:nvSpPr>
          <p:cNvPr id="5" name="Rectangle 4"/>
          <p:cNvSpPr/>
          <p:nvPr/>
        </p:nvSpPr>
        <p:spPr>
          <a:xfrm>
            <a:off x="460375" y="321797"/>
            <a:ext cx="84023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               </a:t>
            </a:r>
            <a:r>
              <a:rPr lang="en-GB" sz="2400" b="1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For More information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en-US" sz="280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1519" y="3463535"/>
            <a:ext cx="4290911" cy="107721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b="1" dirty="0"/>
              <a:t>Faculty of Business and Management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en-US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Ellie Downes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e.downes@uwtsd.ac.uk</a:t>
            </a:r>
          </a:p>
        </p:txBody>
      </p:sp>
      <p:sp>
        <p:nvSpPr>
          <p:cNvPr id="7" name="Rectangle 6"/>
          <p:cNvSpPr/>
          <p:nvPr/>
        </p:nvSpPr>
        <p:spPr>
          <a:xfrm>
            <a:off x="4598122" y="1941067"/>
            <a:ext cx="4572000" cy="113877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/>
              <a:t>Faculty of Architecture, Computing and Engineering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sz="400"/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Samantha Scoulding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samantha.scoulding@uwtsd.ac.uk</a:t>
            </a:r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4555490" y="1772816"/>
            <a:ext cx="16510" cy="26642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-29569" y="1941067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/>
              <a:t>Faculty of Art and Design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en-US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Emily Hywel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emily.hywel@uwtsd.ac.uk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598121" y="3463535"/>
            <a:ext cx="44017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/>
              <a:t>Faculty of Education and Communities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en-US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Alison Evans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alison.evans@uwtsd.ac.uk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308054" y="4767767"/>
            <a:ext cx="4572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/>
              <a:t>Faculty of Humanities and Performing Arts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en-US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140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Rachael Whitfield</a:t>
            </a:r>
          </a:p>
        </p:txBody>
      </p:sp>
    </p:spTree>
    <p:extLst>
      <p:ext uri="{BB962C8B-B14F-4D97-AF65-F5344CB8AC3E}">
        <p14:creationId xmlns:p14="http://schemas.microsoft.com/office/powerpoint/2010/main" val="295072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769ED93AAA2749A6D3F6A9527B2CC1" ma:contentTypeVersion="" ma:contentTypeDescription="Create a new document." ma:contentTypeScope="" ma:versionID="d1624db82d45bdfcd75078e56ed716ab">
  <xsd:schema xmlns:xsd="http://www.w3.org/2001/XMLSchema" xmlns:xs="http://www.w3.org/2001/XMLSchema" xmlns:p="http://schemas.microsoft.com/office/2006/metadata/properties" xmlns:ns2="9a4d144a-fc25-4fdb-964c-6d631b2b63e0" xmlns:ns3="99ce1279-2350-47db-8704-eccecdd1905d" targetNamespace="http://schemas.microsoft.com/office/2006/metadata/properties" ma:root="true" ma:fieldsID="ed96edffad94d7605d31fc0626206cb5" ns2:_="" ns3:_="">
    <xsd:import namespace="9a4d144a-fc25-4fdb-964c-6d631b2b63e0"/>
    <xsd:import namespace="99ce1279-2350-47db-8704-eccecdd1905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4d144a-fc25-4fdb-964c-6d631b2b63e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ce1279-2350-47db-8704-eccecdd1905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9369239-5199-4146-8271-42C4911CB928}">
  <ds:schemaRefs>
    <ds:schemaRef ds:uri="99ce1279-2350-47db-8704-eccecdd1905d"/>
    <ds:schemaRef ds:uri="9a4d144a-fc25-4fdb-964c-6d631b2b63e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purl.org/dc/elements/1.1/"/>
    <ds:schemaRef ds:uri="http://schemas.microsoft.com/office/2006/metadata/properties"/>
    <ds:schemaRef ds:uri="99ce1279-2350-47db-8704-eccecdd1905d"/>
    <ds:schemaRef ds:uri="http://purl.org/dc/terms/"/>
    <ds:schemaRef ds:uri="http://schemas.openxmlformats.org/package/2006/metadata/core-properties"/>
    <ds:schemaRef ds:uri="9a4d144a-fc25-4fdb-964c-6d631b2b63e0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1117</TotalTime>
  <Words>446</Words>
  <Application>Microsoft Office PowerPoint</Application>
  <PresentationFormat>On-screen Show (4:3)</PresentationFormat>
  <Paragraphs>188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Myriad Pro</vt:lpstr>
      <vt:lpstr>Segoe UI</vt:lpstr>
      <vt:lpstr>20140311PresentationUWTSDTemplate</vt:lpstr>
      <vt:lpstr>Online Library: Basic Skills  Getting Started!</vt:lpstr>
      <vt:lpstr>PowerPoint Presentation</vt:lpstr>
      <vt:lpstr>What you’ll learn today…</vt:lpstr>
      <vt:lpstr>Navigating the library website</vt:lpstr>
      <vt:lpstr>The Online Library includes…</vt:lpstr>
      <vt:lpstr>But did you know you can also…</vt:lpstr>
      <vt:lpstr>The benefits of your UWTSD Online Library…</vt:lpstr>
      <vt:lpstr>Different types of Information</vt:lpstr>
      <vt:lpstr>Evaluating Information</vt:lpstr>
      <vt:lpstr>Library Catalogue </vt:lpstr>
      <vt:lpstr>Finding and accessing E-books</vt:lpstr>
      <vt:lpstr>Need More?</vt:lpstr>
      <vt:lpstr>PowerPoint Presentation</vt:lpstr>
      <vt:lpstr>Get social…</vt:lpstr>
      <vt:lpstr>Further sessions coming soon…!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Online Library: Basic Skills  Getting Started!</dc:title>
  <dc:creator>Julie Crossman</dc:creator>
  <cp:lastModifiedBy>Julie Crossman</cp:lastModifiedBy>
  <cp:revision>4</cp:revision>
  <dcterms:modified xsi:type="dcterms:W3CDTF">2019-06-04T10:12:03Z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0x01010074769ED93AAA2749A6D3F6A9527B2CC1</vt:lpwstr>
  </property>
</Properties>
</file>