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tags/tag3.xml" ContentType="application/vnd.openxmlformats-officedocument.presentationml.tags+xml"/>
  <Override PartName="/ppt/notesSlides/notesSlide5.xml" ContentType="application/vnd.openxmlformats-officedocument.presentationml.notesSlide+xml"/>
  <Override PartName="/ppt/tags/tag4.xml" ContentType="application/vnd.openxmlformats-officedocument.presentationml.tags+xml"/>
  <Override PartName="/ppt/notesSlides/notesSlide6.xml" ContentType="application/vnd.openxmlformats-officedocument.presentationml.notesSlide+xml"/>
  <Override PartName="/ppt/tags/tag5.xml" ContentType="application/vnd.openxmlformats-officedocument.presentationml.tags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4"/>
  </p:notesMasterIdLst>
  <p:handoutMasterIdLst>
    <p:handoutMasterId r:id="rId45"/>
  </p:handoutMasterIdLst>
  <p:sldIdLst>
    <p:sldId id="273" r:id="rId5"/>
    <p:sldId id="285" r:id="rId6"/>
    <p:sldId id="476" r:id="rId7"/>
    <p:sldId id="477" r:id="rId8"/>
    <p:sldId id="496" r:id="rId9"/>
    <p:sldId id="479" r:id="rId10"/>
    <p:sldId id="478" r:id="rId11"/>
    <p:sldId id="480" r:id="rId12"/>
    <p:sldId id="481" r:id="rId13"/>
    <p:sldId id="482" r:id="rId14"/>
    <p:sldId id="483" r:id="rId15"/>
    <p:sldId id="484" r:id="rId16"/>
    <p:sldId id="390" r:id="rId17"/>
    <p:sldId id="485" r:id="rId18"/>
    <p:sldId id="486" r:id="rId19"/>
    <p:sldId id="460" r:id="rId20"/>
    <p:sldId id="487" r:id="rId21"/>
    <p:sldId id="488" r:id="rId22"/>
    <p:sldId id="489" r:id="rId23"/>
    <p:sldId id="490" r:id="rId24"/>
    <p:sldId id="463" r:id="rId25"/>
    <p:sldId id="492" r:id="rId26"/>
    <p:sldId id="491" r:id="rId27"/>
    <p:sldId id="493" r:id="rId28"/>
    <p:sldId id="494" r:id="rId29"/>
    <p:sldId id="402" r:id="rId30"/>
    <p:sldId id="495" r:id="rId31"/>
    <p:sldId id="392" r:id="rId32"/>
    <p:sldId id="393" r:id="rId33"/>
    <p:sldId id="457" r:id="rId34"/>
    <p:sldId id="471" r:id="rId35"/>
    <p:sldId id="440" r:id="rId36"/>
    <p:sldId id="458" r:id="rId37"/>
    <p:sldId id="459" r:id="rId38"/>
    <p:sldId id="472" r:id="rId39"/>
    <p:sldId id="395" r:id="rId40"/>
    <p:sldId id="396" r:id="rId41"/>
    <p:sldId id="432" r:id="rId42"/>
    <p:sldId id="475" r:id="rId4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86" autoAdjust="0"/>
    <p:restoredTop sz="94771"/>
  </p:normalViewPr>
  <p:slideViewPr>
    <p:cSldViewPr>
      <p:cViewPr varScale="1">
        <p:scale>
          <a:sx n="100" d="100"/>
          <a:sy n="100" d="100"/>
        </p:scale>
        <p:origin x="1624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6/29/22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0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1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3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5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5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490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3252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508C829-7BD3-4450-BBCF-7CD05F109DC7}" type="datetime1">
              <a:rPr lang="en-GB" altLang="en-US" smtClean="0">
                <a:latin typeface="Times New Roman" panose="02020603050405020304" pitchFamily="18" charset="0"/>
              </a:rPr>
              <a:pPr/>
              <a:t>29/06/2022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3253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5C01E2-4911-4659-A1FA-038A1406737E}" type="slidenum">
              <a:rPr lang="en-GB" altLang="en-US">
                <a:latin typeface="Times New Roman" panose="02020603050405020304" pitchFamily="18" charset="0"/>
              </a:rPr>
              <a:pPr/>
              <a:t>30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9245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8C1DBBBF-16C5-40C6-9EEA-8798F729DE22}" type="datetime1">
              <a:rPr lang="en-GB" smtClean="0"/>
              <a:pPr>
                <a:defRPr/>
              </a:pPr>
              <a:t>29/06/2022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4E97E2-1B03-4C4A-9515-F2F0CC1FC5EF}" type="slidenum">
              <a:rPr lang="en-GB" altLang="en-US" smtClean="0"/>
              <a:pPr/>
              <a:t>31</a:t>
            </a:fld>
            <a:endParaRPr lang="en-GB" altLang="en-US" dirty="0"/>
          </a:p>
        </p:txBody>
      </p:sp>
      <p:sp>
        <p:nvSpPr>
          <p:cNvPr id="6" name="TextBox 5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94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4276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BA1A591-DCBE-45A5-BE8A-74050C38E4BB}" type="datetime1">
              <a:rPr lang="en-GB" altLang="en-US" smtClean="0">
                <a:latin typeface="Times New Roman" panose="02020603050405020304" pitchFamily="18" charset="0"/>
              </a:rPr>
              <a:pPr/>
              <a:t>29/06/2022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4277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09554F-9916-4728-9B80-195D0197F883}" type="slidenum">
              <a:rPr lang="en-GB" altLang="en-US">
                <a:latin typeface="Times New Roman" panose="02020603050405020304" pitchFamily="18" charset="0"/>
              </a:rPr>
              <a:pPr/>
              <a:t>33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47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5300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A4A3F11-C58B-4A4F-9159-2FCD578128B5}" type="datetime1">
              <a:rPr lang="en-GB" altLang="en-US" smtClean="0">
                <a:latin typeface="Times New Roman" panose="02020603050405020304" pitchFamily="18" charset="0"/>
              </a:rPr>
              <a:pPr/>
              <a:t>29/06/2022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5301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85DED7F-41AD-4E74-BF4C-7B3910AC0664}" type="slidenum">
              <a:rPr lang="en-GB" altLang="en-US">
                <a:latin typeface="Times New Roman" panose="02020603050405020304" pitchFamily="18" charset="0"/>
              </a:rPr>
              <a:pPr/>
              <a:t>34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899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7348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CA1576E-F567-4537-B5CB-721FE346599C}" type="datetime1">
              <a:rPr lang="en-GB" altLang="en-US" smtClean="0">
                <a:latin typeface="Times New Roman" panose="02020603050405020304" pitchFamily="18" charset="0"/>
              </a:rPr>
              <a:pPr/>
              <a:t>29/06/2022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7349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D8447BF-EE79-40DC-89B3-91080E9E4A21}" type="slidenum">
              <a:rPr lang="en-GB" altLang="en-US">
                <a:latin typeface="Times New Roman" panose="02020603050405020304" pitchFamily="18" charset="0"/>
              </a:rPr>
              <a:pPr/>
              <a:t>35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9787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231286-E87F-4073-9FC9-4CAD2D3F22F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784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526927"/>
            <a:ext cx="7772400" cy="1470025"/>
          </a:xfrm>
        </p:spPr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Digital Skills and Research Methods </a:t>
            </a:r>
            <a:r>
              <a:rPr lang="en-GB" b="1">
                <a:solidFill>
                  <a:srgbClr val="FFC000"/>
                </a:solidFill>
              </a:rPr>
              <a:t>– LCHS 4002</a:t>
            </a:r>
            <a:endParaRPr lang="en-GB" b="1" dirty="0">
              <a:solidFill>
                <a:srgbClr val="FFC00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0A5B0F1-6CC7-B543-9953-4E24B15DB638}"/>
              </a:ext>
            </a:extLst>
          </p:cNvPr>
          <p:cNvSpPr txBox="1">
            <a:spLocks/>
          </p:cNvSpPr>
          <p:nvPr/>
        </p:nvSpPr>
        <p:spPr>
          <a:xfrm>
            <a:off x="4283968" y="3724256"/>
            <a:ext cx="468052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4: Session 1:</a:t>
            </a:r>
          </a:p>
          <a:p>
            <a:r>
              <a:rPr lang="en-GB" sz="2400" b="1" dirty="0"/>
              <a:t> Microsoft Word Essentials</a:t>
            </a:r>
          </a:p>
        </p:txBody>
      </p:sp>
    </p:spTree>
    <p:extLst>
      <p:ext uri="{BB962C8B-B14F-4D97-AF65-F5344CB8AC3E}">
        <p14:creationId xmlns:p14="http://schemas.microsoft.com/office/powerpoint/2010/main" val="366300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3628999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b="1" dirty="0"/>
              <a:t>By the end of this session, students will be aware of: </a:t>
            </a:r>
          </a:p>
          <a:p>
            <a:pPr>
              <a:spcBef>
                <a:spcPct val="0"/>
              </a:spcBef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Definition of MS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Uses of Microsoft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Importance of Microsoft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Features of MS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Basic understanding of different functionalities of MS Word  </a:t>
            </a:r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3917031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ct val="0"/>
              </a:spcBef>
            </a:pPr>
            <a:endParaRPr lang="en-US" altLang="en-US" sz="2400" dirty="0"/>
          </a:p>
          <a:p>
            <a:pPr algn="just">
              <a:spcBef>
                <a:spcPct val="0"/>
              </a:spcBef>
            </a:pPr>
            <a:r>
              <a:rPr lang="en-US" altLang="en-US" sz="2800" dirty="0"/>
              <a:t>Microsoft Word (MS Word) is an application software (discussed in week 2) developed by Microsoft corporation </a:t>
            </a:r>
          </a:p>
          <a:p>
            <a:pPr algn="just">
              <a:spcBef>
                <a:spcPct val="0"/>
              </a:spcBef>
            </a:pPr>
            <a:endParaRPr lang="en-US" altLang="en-US" sz="2800" dirty="0"/>
          </a:p>
          <a:p>
            <a:pPr algn="just">
              <a:spcBef>
                <a:spcPct val="0"/>
              </a:spcBef>
            </a:pPr>
            <a:r>
              <a:rPr lang="en-US" altLang="en-US" sz="2800" dirty="0"/>
              <a:t>Microsoft Word is a word-processing (word processing is type of application software that used to create all kinds of text documents) program that provides the facilities for documentation</a:t>
            </a:r>
          </a:p>
          <a:p>
            <a:pPr algn="just">
              <a:spcBef>
                <a:spcPct val="0"/>
              </a:spcBef>
            </a:pPr>
            <a:endParaRPr lang="en-US" altLang="en-US" sz="2800" dirty="0"/>
          </a:p>
          <a:p>
            <a:pPr algn="just">
              <a:spcBef>
                <a:spcPct val="0"/>
              </a:spcBef>
            </a:pPr>
            <a:r>
              <a:rPr lang="en-US" altLang="en-US" sz="2800" dirty="0"/>
              <a:t>Microsoft Word can be used to create and type letter, reports, newsletters, brochures etc.  </a:t>
            </a:r>
          </a:p>
        </p:txBody>
      </p:sp>
    </p:spTree>
    <p:extLst>
      <p:ext uri="{BB962C8B-B14F-4D97-AF65-F5344CB8AC3E}">
        <p14:creationId xmlns:p14="http://schemas.microsoft.com/office/powerpoint/2010/main" val="3556808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Uses of Microsoft Word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6E76806-A7D7-4845-9355-83BB829D67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7" y="1600200"/>
            <a:ext cx="763284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516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Importance of Microsoft Word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49C80C-8BA8-3E42-AEE1-5CCF2AFC0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/>
              <a:t>Microsoft Word is very useful for writing large amount of text </a:t>
            </a:r>
          </a:p>
          <a:p>
            <a:pPr algn="just"/>
            <a:r>
              <a:rPr lang="en-US" sz="2400" dirty="0"/>
              <a:t>Users can easily create documents, newsletters and can create mailing lists</a:t>
            </a:r>
          </a:p>
          <a:p>
            <a:r>
              <a:rPr lang="en-US" sz="2400" dirty="0"/>
              <a:t>Very easy to use </a:t>
            </a:r>
          </a:p>
          <a:p>
            <a:r>
              <a:rPr lang="en-US" sz="2400" dirty="0"/>
              <a:t>Very affordable </a:t>
            </a:r>
          </a:p>
          <a:p>
            <a:r>
              <a:rPr lang="en-US" sz="2400" dirty="0"/>
              <a:t>Comes with online support </a:t>
            </a:r>
          </a:p>
          <a:p>
            <a:r>
              <a:rPr lang="en-US" sz="2400" dirty="0"/>
              <a:t>Brought creativity</a:t>
            </a:r>
          </a:p>
          <a:p>
            <a:r>
              <a:rPr lang="en-US" sz="2400" dirty="0"/>
              <a:t>Reduce time consumption </a:t>
            </a:r>
          </a:p>
          <a:p>
            <a:r>
              <a:rPr lang="en-US" sz="2400" dirty="0"/>
              <a:t>Can store files in your online storage space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95890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F2A618A-549D-6747-8275-5F5B780A1C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BED4C6-7C33-FC4C-9541-4C3EB0740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1428002"/>
            <a:ext cx="8572822" cy="4268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795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3917031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dirty="0"/>
              <a:t>Microsoft Word has many features and with time, Microsoft Corporation is keep updating features of MS Word. Some of the important features are: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457200" indent="-457200" algn="just">
              <a:spcBef>
                <a:spcPct val="0"/>
              </a:spcBef>
              <a:buAutoNum type="arabicPeriod"/>
            </a:pPr>
            <a:r>
              <a:rPr lang="en-US" altLang="en-US" sz="2400" b="1" dirty="0"/>
              <a:t>Microsoft Office Button: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Provides access to menu commands in Word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Here is where users will find commonly known features such as New, Open, Save, Save As, Page Setup, Print.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In the latest version of MS Word, users can find these features under the File  </a:t>
            </a:r>
            <a:endParaRPr lang="en-U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232972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931224" cy="2692895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2. Ribbons: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An area across the top of the screen that makes almost all the capabilities of Word available in a single area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 Ribbon exposes most of the features that used to be hidden in File menu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 Ribbon makes it easier to see and find commands to format your document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A48AE3-449B-6741-9F4F-37E52F4DD9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4370611"/>
            <a:ext cx="7931224" cy="1290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484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4205063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3. Tab: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An area on the Ribbon that contains buttons that are organized in groups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 default tabs are Home, Insert, Draw, Design, Layout, References, Review and 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ABEA0A-973E-964A-89ED-EEC99C42C9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3789040"/>
            <a:ext cx="7560840" cy="1704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33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776864" cy="4205063"/>
          </a:xfrm>
        </p:spPr>
        <p:txBody>
          <a:bodyPr>
            <a:normAutofit fontScale="92500"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4. Quick Access Toolbar: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customizable toolbar at the top of an active document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By default, the Quick Access Toolbar displays the Save, Undo, and Repeat buttons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To customize this toolbar, click on the dropdown arrow and select the commands you want to add.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5. Title 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horizontal bar at the top of an active document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This bar displays the name of the document and application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At the right end of the Title Bar is the Minimize, Restore and Close Buttons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6E4759-ABCD-A745-9873-A388287615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5360" y="1484784"/>
            <a:ext cx="2336800" cy="514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25C08D-4CDD-694E-8477-787DAA57A7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744" y="3850981"/>
            <a:ext cx="3975100" cy="51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552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5256584" cy="4205063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6. Groups Categories: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group of buttons on a tab that are exposed and easily accessible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These buttons are formally embedded in menus on the Menu bar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7. Dialog Box Launcher: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button that launches a dialog box containing options for refining a command</a:t>
            </a:r>
          </a:p>
          <a:p>
            <a:pPr algn="just">
              <a:spcBef>
                <a:spcPct val="0"/>
              </a:spcBef>
              <a:buFontTx/>
              <a:buChar char="-"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223F2D-EDD7-D841-AE86-D2794F2EC0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2160" y="2060848"/>
            <a:ext cx="2880320" cy="13681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C3AA29-BFC1-F944-82FE-1990533148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1877" y="4437112"/>
            <a:ext cx="288032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842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931224" cy="4205063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8. Status 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horizontal bar at the bottom of an active window that gives details about the active document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9. View Toolbar: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toolbar that enables, adjusts, and displays </a:t>
            </a:r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dirty="0"/>
              <a:t>     different views of a document’s content. </a:t>
            </a:r>
          </a:p>
          <a:p>
            <a:pPr algn="just">
              <a:spcBef>
                <a:spcPct val="0"/>
              </a:spcBef>
              <a:buFontTx/>
              <a:buChar char="-"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10. Zoom Button: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button that magnifies or reduces the contents in the document window</a:t>
            </a:r>
          </a:p>
          <a:p>
            <a:pPr algn="just">
              <a:spcBef>
                <a:spcPct val="0"/>
              </a:spcBef>
              <a:buFontTx/>
              <a:buChar char="-"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6ED968-696C-9D4C-9415-369D9B42E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76" y="1587760"/>
            <a:ext cx="4032448" cy="4935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E05B67F-A391-4B4A-8D70-92EC4487E6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1693" y="3150282"/>
            <a:ext cx="2065107" cy="135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943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13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7986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Preparing your new document</a:t>
            </a:r>
            <a:endParaRPr lang="en-GB" altLang="en-US" b="1" dirty="0"/>
          </a:p>
        </p:txBody>
      </p:sp>
      <p:sp>
        <p:nvSpPr>
          <p:cNvPr id="7" name="Content Placeholder 3"/>
          <p:cNvSpPr>
            <a:spLocks noGrp="1"/>
          </p:cNvSpPr>
          <p:nvPr>
            <p:ph idx="1"/>
          </p:nvPr>
        </p:nvSpPr>
        <p:spPr>
          <a:xfrm>
            <a:off x="628650" y="1513490"/>
            <a:ext cx="3943350" cy="4663473"/>
          </a:xfrm>
        </p:spPr>
        <p:txBody>
          <a:bodyPr>
            <a:normAutofit/>
          </a:bodyPr>
          <a:lstStyle/>
          <a:p>
            <a:r>
              <a:rPr lang="en-GB" altLang="en-US" sz="2000" dirty="0"/>
              <a:t>Word has in-built defaults that loads up automatically when you create a new document</a:t>
            </a:r>
          </a:p>
          <a:p>
            <a:pPr>
              <a:buFontTx/>
              <a:buChar char="-"/>
            </a:pPr>
            <a:r>
              <a:rPr lang="en-GB" sz="2000" dirty="0"/>
              <a:t>Often requires amending to meet your specific requirements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Creating a new document: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Open Microsoft Office</a:t>
            </a:r>
          </a:p>
          <a:p>
            <a:pPr>
              <a:buFontTx/>
              <a:buChar char="-"/>
            </a:pPr>
            <a:r>
              <a:rPr lang="en-GB" sz="2000" dirty="0"/>
              <a:t>Click new </a:t>
            </a:r>
          </a:p>
          <a:p>
            <a:pPr>
              <a:buFontTx/>
              <a:buChar char="-"/>
            </a:pPr>
            <a:r>
              <a:rPr lang="en-GB" sz="2000" dirty="0"/>
              <a:t>Click blank document </a:t>
            </a:r>
          </a:p>
          <a:p>
            <a:pPr>
              <a:buFontTx/>
              <a:buChar char="-"/>
            </a:pPr>
            <a:r>
              <a:rPr lang="en-GB" sz="2000" dirty="0"/>
              <a:t>Click create </a:t>
            </a:r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43549"/>
            <a:ext cx="4257955" cy="411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9352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14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7987"/>
            <a:ext cx="7886700" cy="82534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Quick Functionalities of MS Word</a:t>
            </a:r>
            <a:endParaRPr lang="en-GB" altLang="en-US" b="1" dirty="0"/>
          </a:p>
        </p:txBody>
      </p:sp>
      <p:sp>
        <p:nvSpPr>
          <p:cNvPr id="7" name="Content Placeholder 3"/>
          <p:cNvSpPr>
            <a:spLocks noGrp="1"/>
          </p:cNvSpPr>
          <p:nvPr>
            <p:ph idx="1"/>
          </p:nvPr>
        </p:nvSpPr>
        <p:spPr>
          <a:xfrm>
            <a:off x="628650" y="1340768"/>
            <a:ext cx="4951462" cy="4663473"/>
          </a:xfrm>
        </p:spPr>
        <p:txBody>
          <a:bodyPr>
            <a:normAutofit lnSpcReduction="10000"/>
          </a:bodyPr>
          <a:lstStyle/>
          <a:p>
            <a:r>
              <a:rPr lang="en-GB" altLang="en-US" sz="2000" b="1" dirty="0"/>
              <a:t>Open the file: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Open</a:t>
            </a:r>
          </a:p>
          <a:p>
            <a:pPr>
              <a:buFontTx/>
              <a:buChar char="-"/>
            </a:pPr>
            <a:r>
              <a:rPr lang="en-GB" sz="2000" dirty="0"/>
              <a:t>Click on the file you want to open</a:t>
            </a:r>
          </a:p>
          <a:p>
            <a:pPr>
              <a:buFontTx/>
              <a:buChar char="-"/>
            </a:pPr>
            <a:r>
              <a:rPr lang="en-GB" sz="2000" dirty="0"/>
              <a:t>Click open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Save the document: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Save/Save As</a:t>
            </a:r>
          </a:p>
          <a:p>
            <a:pPr>
              <a:buFontTx/>
              <a:buChar char="-"/>
            </a:pPr>
            <a:r>
              <a:rPr lang="en-GB" sz="2000" dirty="0"/>
              <a:t>Click choose your location/drive</a:t>
            </a:r>
          </a:p>
          <a:p>
            <a:pPr>
              <a:buFontTx/>
              <a:buChar char="-"/>
            </a:pPr>
            <a:r>
              <a:rPr lang="en-GB" sz="2000" dirty="0"/>
              <a:t>Choose your file name  &amp; click save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1F86DC-0BBE-2246-9108-42D113EF8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56" y="1314311"/>
            <a:ext cx="3543300" cy="441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163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15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7987"/>
            <a:ext cx="7886700" cy="82534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Quick Functionalities of MS Word</a:t>
            </a:r>
            <a:endParaRPr lang="en-GB" altLang="en-US" b="1" dirty="0"/>
          </a:p>
        </p:txBody>
      </p:sp>
      <p:sp>
        <p:nvSpPr>
          <p:cNvPr id="7" name="Content Placeholder 3"/>
          <p:cNvSpPr>
            <a:spLocks noGrp="1"/>
          </p:cNvSpPr>
          <p:nvPr>
            <p:ph idx="1"/>
          </p:nvPr>
        </p:nvSpPr>
        <p:spPr>
          <a:xfrm>
            <a:off x="628650" y="1340768"/>
            <a:ext cx="4951462" cy="4663473"/>
          </a:xfrm>
        </p:spPr>
        <p:txBody>
          <a:bodyPr>
            <a:normAutofit/>
          </a:bodyPr>
          <a:lstStyle/>
          <a:p>
            <a:r>
              <a:rPr lang="en-GB" altLang="en-US" sz="2000" b="1" dirty="0"/>
              <a:t>Close the document: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Close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Page Setup: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Page Setup</a:t>
            </a:r>
          </a:p>
          <a:p>
            <a:pPr>
              <a:buFontTx/>
              <a:buChar char="-"/>
            </a:pPr>
            <a:r>
              <a:rPr lang="en-GB" sz="2000" dirty="0"/>
              <a:t>Select paper size and orientation</a:t>
            </a:r>
          </a:p>
          <a:p>
            <a:pPr>
              <a:buFontTx/>
              <a:buChar char="-"/>
            </a:pPr>
            <a:r>
              <a:rPr lang="en-GB" sz="2000" dirty="0"/>
              <a:t>Click Ok 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6527B6-CDDE-934E-AFB7-A1C4BB9774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6888" y="1358900"/>
            <a:ext cx="3808462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8317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97263"/>
            <a:ext cx="4951462" cy="4663473"/>
          </a:xfrm>
        </p:spPr>
        <p:txBody>
          <a:bodyPr>
            <a:normAutofit lnSpcReduction="10000"/>
          </a:bodyPr>
          <a:lstStyle/>
          <a:p>
            <a:r>
              <a:rPr lang="en-GB" altLang="en-US" sz="2000" b="1" dirty="0"/>
              <a:t>Cut/Copy/Paste: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Type some texts and select at least a word</a:t>
            </a:r>
          </a:p>
          <a:p>
            <a:pPr>
              <a:buFontTx/>
              <a:buChar char="-"/>
            </a:pPr>
            <a:r>
              <a:rPr lang="en-GB" sz="2000" dirty="0"/>
              <a:t>Click Home Tab</a:t>
            </a:r>
          </a:p>
          <a:p>
            <a:pPr>
              <a:buFontTx/>
              <a:buChar char="-"/>
            </a:pPr>
            <a:r>
              <a:rPr lang="en-GB" sz="2000" dirty="0"/>
              <a:t>Then click on clipboard group (cut/copy/paste)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Fonts, Font Size, Bullet, Italic, Underline, Superscript, Subscript &amp; Strikethrough: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Home Tab</a:t>
            </a:r>
          </a:p>
          <a:p>
            <a:pPr>
              <a:buFontTx/>
              <a:buChar char="-"/>
            </a:pPr>
            <a:r>
              <a:rPr lang="en-GB" sz="2000" dirty="0"/>
              <a:t>Click Font group </a:t>
            </a:r>
          </a:p>
          <a:p>
            <a:pPr>
              <a:buFontTx/>
              <a:buChar char="-"/>
            </a:pPr>
            <a:r>
              <a:rPr lang="en-GB" sz="2000" dirty="0"/>
              <a:t>Change accordingly 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F6CD3D-C668-1541-8D5E-3B67472920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900" y="1097263"/>
            <a:ext cx="3136900" cy="26197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C9984BD-2ADF-3E4F-BE38-6E5C647780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8662" y="3997004"/>
            <a:ext cx="3263900" cy="1520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6497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951462" cy="4556713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2000" b="1" dirty="0"/>
              <a:t>Change Case: </a:t>
            </a:r>
            <a:r>
              <a:rPr lang="en-GB" altLang="en-US" sz="2000" dirty="0"/>
              <a:t>This option is used to change small letter to capital letter and capital letter to small letter. </a:t>
            </a:r>
            <a:endParaRPr lang="en-GB" altLang="en-US" sz="2000" b="1" dirty="0"/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Click Home Tab</a:t>
            </a:r>
          </a:p>
          <a:p>
            <a:pPr>
              <a:buFontTx/>
              <a:buChar char="-"/>
            </a:pPr>
            <a:r>
              <a:rPr lang="en-GB" sz="2000" dirty="0"/>
              <a:t>Click Font group</a:t>
            </a:r>
          </a:p>
          <a:p>
            <a:pPr>
              <a:buFontTx/>
              <a:buChar char="-"/>
            </a:pPr>
            <a:r>
              <a:rPr lang="en-GB" sz="2000" dirty="0"/>
              <a:t>Click Change case</a:t>
            </a:r>
          </a:p>
          <a:p>
            <a:pPr>
              <a:buFontTx/>
              <a:buChar char="-"/>
            </a:pPr>
            <a:r>
              <a:rPr lang="en-GB" sz="2000" dirty="0"/>
              <a:t>Select accordingly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Formatting Fonts: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Select text you want to format</a:t>
            </a:r>
          </a:p>
          <a:p>
            <a:pPr>
              <a:buFontTx/>
              <a:buChar char="-"/>
            </a:pPr>
            <a:r>
              <a:rPr lang="en-GB" sz="2000" dirty="0"/>
              <a:t>Go to Home Tab</a:t>
            </a:r>
          </a:p>
          <a:p>
            <a:pPr>
              <a:buFontTx/>
              <a:buChar char="-"/>
            </a:pPr>
            <a:r>
              <a:rPr lang="en-GB" sz="2000" dirty="0"/>
              <a:t>Click Font group </a:t>
            </a:r>
          </a:p>
          <a:p>
            <a:pPr>
              <a:buFontTx/>
              <a:buChar char="-"/>
            </a:pPr>
            <a:r>
              <a:rPr lang="en-GB" sz="2000" dirty="0"/>
              <a:t>Change font colour, highlight text and text effects accordingly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E708A8-FE77-8A47-9413-799BBD000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2221" y="1204023"/>
            <a:ext cx="3023394" cy="2197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26A115E-5B99-C14D-8D1F-2C384C90F5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4418" y="3401123"/>
            <a:ext cx="3249612" cy="225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5538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834880" cy="4457225"/>
          </a:xfrm>
        </p:spPr>
        <p:txBody>
          <a:bodyPr>
            <a:normAutofit/>
          </a:bodyPr>
          <a:lstStyle/>
          <a:p>
            <a:r>
              <a:rPr lang="en-GB" altLang="en-US" sz="2000" b="1" dirty="0"/>
              <a:t>Bullet points &amp; Numbering: </a:t>
            </a:r>
          </a:p>
          <a:p>
            <a:pPr algn="just">
              <a:buFontTx/>
              <a:buChar char="-"/>
            </a:pPr>
            <a:r>
              <a:rPr lang="en-GB" sz="2000" dirty="0"/>
              <a:t>The paragraph which start with serial number is known as number</a:t>
            </a:r>
          </a:p>
          <a:p>
            <a:pPr algn="just">
              <a:buFontTx/>
              <a:buChar char="-"/>
            </a:pPr>
            <a:r>
              <a:rPr lang="en-GB" sz="2000" dirty="0"/>
              <a:t>The paragraph which start with symbol and picture is known as bullets </a:t>
            </a:r>
          </a:p>
          <a:p>
            <a:pPr algn="just">
              <a:buFontTx/>
              <a:buChar char="-"/>
            </a:pPr>
            <a:r>
              <a:rPr lang="en-GB" sz="2000" dirty="0"/>
              <a:t>When you press enter key on the keyboard, the next bullets and number will be appeared automatically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Steps: </a:t>
            </a:r>
            <a:r>
              <a:rPr lang="en-GB" sz="2000" dirty="0"/>
              <a:t>Enter some text – Select text - Click Home Tab - Click Paragraph group – Click Bullets/Numbering – Click OK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E2B2CC-AEC4-444A-95C7-3EE34D030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930" y="1521796"/>
            <a:ext cx="3754760" cy="3851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958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834880" cy="4457225"/>
          </a:xfrm>
        </p:spPr>
        <p:txBody>
          <a:bodyPr>
            <a:normAutofit fontScale="92500"/>
          </a:bodyPr>
          <a:lstStyle/>
          <a:p>
            <a:r>
              <a:rPr lang="en-GB" altLang="en-US" sz="2000" b="1" dirty="0"/>
              <a:t>Alignment: </a:t>
            </a:r>
            <a:r>
              <a:rPr lang="en-GB" altLang="en-US" sz="2000" dirty="0"/>
              <a:t>This option can be used in order to align your text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Steps:</a:t>
            </a:r>
            <a:endParaRPr lang="en-GB" sz="2000" dirty="0"/>
          </a:p>
          <a:p>
            <a:pPr>
              <a:buFontTx/>
              <a:buChar char="-"/>
            </a:pPr>
            <a:r>
              <a:rPr lang="en-GB" sz="2000" dirty="0"/>
              <a:t>Go to Home Tab</a:t>
            </a:r>
          </a:p>
          <a:p>
            <a:pPr>
              <a:buFontTx/>
              <a:buChar char="-"/>
            </a:pPr>
            <a:r>
              <a:rPr lang="en-GB" sz="2000" dirty="0"/>
              <a:t>Select Paragraph group</a:t>
            </a:r>
          </a:p>
          <a:p>
            <a:pPr>
              <a:buFontTx/>
              <a:buChar char="-"/>
            </a:pPr>
            <a:r>
              <a:rPr lang="en-GB" sz="2000" dirty="0"/>
              <a:t>Select alignment</a:t>
            </a:r>
          </a:p>
          <a:p>
            <a:pPr>
              <a:buFontTx/>
              <a:buChar char="-"/>
            </a:pPr>
            <a:r>
              <a:rPr lang="en-GB" sz="2000" dirty="0"/>
              <a:t>Select Left/Right/Centre/Justify</a:t>
            </a:r>
          </a:p>
          <a:p>
            <a:pPr>
              <a:buFontTx/>
              <a:buChar char="-"/>
            </a:pPr>
            <a:r>
              <a:rPr lang="en-GB" sz="2000" dirty="0"/>
              <a:t>Click OK</a:t>
            </a:r>
          </a:p>
          <a:p>
            <a:r>
              <a:rPr lang="en-GB" sz="2000" b="1" dirty="0"/>
              <a:t>Line and Paragraph Spacing: </a:t>
            </a:r>
          </a:p>
          <a:p>
            <a:pPr>
              <a:buFontTx/>
              <a:buChar char="-"/>
            </a:pPr>
            <a:r>
              <a:rPr lang="en-GB" sz="2000" dirty="0"/>
              <a:t>Spaces between lines and paragraphs and default spacing is 1.15 points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  <a:r>
              <a:rPr lang="en-GB" sz="2000" dirty="0"/>
              <a:t>Home Tab – Paragraph group – Click Line and Paragraph Spacing – Select spacing - OK</a:t>
            </a:r>
            <a:endParaRPr lang="en-GB" sz="2000" b="1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61016E-EF2A-0D49-BAFE-F69F2A182A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540" y="1231632"/>
            <a:ext cx="3394720" cy="2197368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EA05A36-EC4C-BD44-AC85-4AF809E12B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3645024"/>
            <a:ext cx="3394720" cy="1981344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7803605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8229600" cy="3377105"/>
          </a:xfrm>
        </p:spPr>
        <p:txBody>
          <a:bodyPr>
            <a:normAutofit fontScale="70000" lnSpcReduction="20000"/>
          </a:bodyPr>
          <a:lstStyle/>
          <a:p>
            <a:r>
              <a:rPr lang="en-GB" sz="3400" b="1" dirty="0"/>
              <a:t>Styles</a:t>
            </a:r>
            <a:r>
              <a:rPr lang="en-GB" sz="2900" b="1" dirty="0"/>
              <a:t>: </a:t>
            </a:r>
          </a:p>
          <a:p>
            <a:pPr algn="just">
              <a:buFontTx/>
              <a:buChar char="-"/>
            </a:pPr>
            <a:r>
              <a:rPr lang="en-GB" dirty="0"/>
              <a:t>Styles are listed in the Home Tab on the Styles View</a:t>
            </a:r>
          </a:p>
          <a:p>
            <a:pPr algn="just">
              <a:buFontTx/>
              <a:buChar char="-"/>
            </a:pPr>
            <a:r>
              <a:rPr lang="en-GB" dirty="0"/>
              <a:t>Select the text you want to apply a style to and select the style from the list</a:t>
            </a:r>
          </a:p>
          <a:p>
            <a:pPr algn="just">
              <a:buFontTx/>
              <a:buChar char="-"/>
            </a:pPr>
            <a:r>
              <a:rPr lang="en-GB" altLang="en-US" dirty="0"/>
              <a:t>Produces consistently formatted documents with minimum effort</a:t>
            </a:r>
          </a:p>
          <a:p>
            <a:pPr>
              <a:buFontTx/>
              <a:buChar char="-"/>
            </a:pPr>
            <a:r>
              <a:rPr lang="en-GB" altLang="en-US" dirty="0"/>
              <a:t>This option will be the best option for creating an automatic table of contents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b="1" dirty="0"/>
              <a:t>Steps: </a:t>
            </a:r>
            <a:r>
              <a:rPr lang="en-GB" dirty="0"/>
              <a:t>Click Home Tab – Click Styles View – Select your preferred style for the text 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8D07B4-7563-594F-A220-9BC0E06B5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" y="4581128"/>
            <a:ext cx="8003232" cy="105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5474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690864" cy="4457225"/>
          </a:xfrm>
        </p:spPr>
        <p:txBody>
          <a:bodyPr>
            <a:normAutofit/>
          </a:bodyPr>
          <a:lstStyle/>
          <a:p>
            <a:r>
              <a:rPr lang="en-GB" sz="2000" b="1" dirty="0"/>
              <a:t>Creating Cover Page/Adding New Page: 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Click down arrow on Pages/Select Page Group</a:t>
            </a:r>
          </a:p>
          <a:p>
            <a:pPr algn="just">
              <a:buFontTx/>
              <a:buChar char="-"/>
            </a:pPr>
            <a:r>
              <a:rPr lang="en-GB" sz="2000" dirty="0"/>
              <a:t>Select Cover page (from given sample)/ Blank Page</a:t>
            </a:r>
          </a:p>
          <a:p>
            <a:pPr marL="0" indent="0" algn="just">
              <a:buNone/>
            </a:pPr>
            <a:endParaRPr lang="en-GB" sz="2000" dirty="0"/>
          </a:p>
          <a:p>
            <a:pPr algn="just"/>
            <a:r>
              <a:rPr lang="en-GB" sz="2000" b="1" dirty="0"/>
              <a:t>Insert Page Break: 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Follow the above steps and select Page Break 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CB2A9F-648F-464F-AFDF-F629B8F1A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064" y="1331640"/>
            <a:ext cx="3538736" cy="411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6365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5122912" cy="4205578"/>
          </a:xfrm>
        </p:spPr>
        <p:txBody>
          <a:bodyPr>
            <a:normAutofit/>
          </a:bodyPr>
          <a:lstStyle/>
          <a:p>
            <a:r>
              <a:rPr lang="en-GB" sz="2000" b="1" dirty="0"/>
              <a:t>Creating Table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Click on Table icon</a:t>
            </a:r>
          </a:p>
          <a:p>
            <a:pPr algn="just">
              <a:buFontTx/>
              <a:buChar char="-"/>
            </a:pPr>
            <a:r>
              <a:rPr lang="en-GB" sz="2000" dirty="0"/>
              <a:t>Insert Table/Draw Table</a:t>
            </a:r>
          </a:p>
          <a:p>
            <a:pPr algn="just">
              <a:buFontTx/>
              <a:buChar char="-"/>
            </a:pPr>
            <a:r>
              <a:rPr lang="en-GB" sz="2000" dirty="0"/>
              <a:t>Select Table Size (Selecting Rows &amp; Columns) </a:t>
            </a:r>
          </a:p>
          <a:p>
            <a:pPr algn="just">
              <a:buFontTx/>
              <a:buChar char="-"/>
            </a:pPr>
            <a:r>
              <a:rPr lang="en-GB" sz="2000" dirty="0"/>
              <a:t>Click Ok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E144ED-7320-A24E-BAF2-F4D6678109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8376" y="1448398"/>
            <a:ext cx="3340100" cy="3852809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683ED3A-9CB3-0740-9EA3-EAF404D0FD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288" y="4158208"/>
            <a:ext cx="4307784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3966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690864" cy="4457225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sz="2000" b="1" dirty="0"/>
              <a:t>Adding Pictures/Shapes/Icons: </a:t>
            </a:r>
          </a:p>
          <a:p>
            <a:pPr marL="0" indent="0" algn="just">
              <a:buNone/>
            </a:pPr>
            <a:r>
              <a:rPr lang="en-GB" sz="2000" dirty="0"/>
              <a:t>You can use some given shapes/icons/pictures in the text but you can also use online pictures or icons as well</a:t>
            </a: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Select Insertion Group</a:t>
            </a:r>
          </a:p>
          <a:p>
            <a:pPr algn="just">
              <a:buFontTx/>
              <a:buChar char="-"/>
            </a:pPr>
            <a:r>
              <a:rPr lang="en-GB" sz="2000" dirty="0"/>
              <a:t>Select either picture/shapes/icon accordingly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algn="just"/>
            <a:r>
              <a:rPr lang="en-GB" sz="2000" b="1" dirty="0"/>
              <a:t>Adding Text Box/Word Art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Select Text Box/Word Art</a:t>
            </a:r>
          </a:p>
          <a:p>
            <a:pPr algn="just">
              <a:buFontTx/>
              <a:buChar char="-"/>
            </a:pPr>
            <a:r>
              <a:rPr lang="en-GB" sz="2000" dirty="0"/>
              <a:t>Draw Text box/Use word art</a:t>
            </a:r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1E9BDF-DBB8-564F-B399-9705933BE3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2696" y="1245530"/>
            <a:ext cx="3445768" cy="2399494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19702F3-C569-354B-BE4C-7A4F0105D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2696" y="3861048"/>
            <a:ext cx="3384104" cy="1735621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96119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690864" cy="4889273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sz="2000" b="1" dirty="0"/>
              <a:t>Header, Footer &amp; Page Number: </a:t>
            </a:r>
          </a:p>
          <a:p>
            <a:pPr algn="just">
              <a:buFontTx/>
              <a:buChar char="-"/>
            </a:pPr>
            <a:r>
              <a:rPr lang="en-GB" sz="2000" dirty="0"/>
              <a:t>Header and Footer can be used whenever there is requirement for the users to write same heading or any footnote throughout the document </a:t>
            </a:r>
          </a:p>
          <a:p>
            <a:pPr algn="just">
              <a:buFontTx/>
              <a:buChar char="-"/>
            </a:pPr>
            <a:r>
              <a:rPr lang="en-GB" sz="2000" dirty="0"/>
              <a:t>Once you write something in Header/Footer, it will automatically display same in rest of the document </a:t>
            </a:r>
          </a:p>
          <a:p>
            <a:pPr algn="just">
              <a:buFontTx/>
              <a:buChar char="-"/>
            </a:pPr>
            <a:r>
              <a:rPr lang="en-GB" sz="2000" dirty="0"/>
              <a:t>You can write page number within the Footer (recommended option is Austin) instead of using page number option separately 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Select Header/Footer</a:t>
            </a:r>
          </a:p>
          <a:p>
            <a:pPr algn="just">
              <a:buFontTx/>
              <a:buChar char="-"/>
            </a:pPr>
            <a:r>
              <a:rPr lang="en-GB" sz="2000" dirty="0"/>
              <a:t>Write whatever you want to show in header or footer </a:t>
            </a:r>
          </a:p>
          <a:p>
            <a:pPr algn="just">
              <a:buFontTx/>
              <a:buChar char="-"/>
            </a:pPr>
            <a:r>
              <a:rPr lang="en-GB" sz="2000" dirty="0"/>
              <a:t>Double click outside of the header/footer box to type/edit your original text 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CC85CF-8BD7-1C49-A312-672B6C7DF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833" y="1204022"/>
            <a:ext cx="2844800" cy="1648913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A51D3A-FEE5-334B-86E2-8A08E4882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833" y="3429000"/>
            <a:ext cx="2844800" cy="1865422"/>
          </a:xfrm>
          <a:prstGeom prst="rect">
            <a:avLst/>
          </a:prstGeom>
          <a:solidFill>
            <a:schemeClr val="tx1">
              <a:alpha val="99000"/>
            </a:schemeClr>
          </a:solidFill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9351558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Draw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07866"/>
            <a:ext cx="3538736" cy="3605310"/>
          </a:xfrm>
        </p:spPr>
        <p:txBody>
          <a:bodyPr>
            <a:normAutofit/>
          </a:bodyPr>
          <a:lstStyle/>
          <a:p>
            <a:pPr algn="just">
              <a:buFontTx/>
              <a:buChar char="-"/>
            </a:pPr>
            <a:r>
              <a:rPr lang="en-GB" sz="2000" dirty="0"/>
              <a:t>This Tab is to use for drawing stuffs by using given shapes of pens and colours 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r>
              <a:rPr lang="en-GB" sz="2000" dirty="0"/>
              <a:t>You can delete your drawings by using Eraser option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C9815C-1FA8-1E43-9117-45E9F36751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336" r="59781" b="37733"/>
          <a:stretch/>
        </p:blipFill>
        <p:spPr>
          <a:xfrm>
            <a:off x="4427984" y="1407866"/>
            <a:ext cx="4258816" cy="404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5726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26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28650" y="64874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Design Tab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23081" y="1134731"/>
            <a:ext cx="4148919" cy="4382501"/>
          </a:xfrm>
        </p:spPr>
        <p:txBody>
          <a:bodyPr>
            <a:normAutofit/>
          </a:bodyPr>
          <a:lstStyle/>
          <a:p>
            <a:pPr algn="just"/>
            <a:r>
              <a:rPr lang="en-GB" sz="2400" b="1" dirty="0"/>
              <a:t>Themes: </a:t>
            </a:r>
          </a:p>
          <a:p>
            <a:pPr algn="just">
              <a:buFontTx/>
              <a:buChar char="-"/>
            </a:pPr>
            <a:r>
              <a:rPr lang="en-GB" sz="2400" dirty="0"/>
              <a:t>A theme is a combination of coordinated colours, fonts and effects that visually convey a certain tone</a:t>
            </a:r>
          </a:p>
          <a:p>
            <a:pPr algn="just">
              <a:buFontTx/>
              <a:buChar char="-"/>
            </a:pPr>
            <a:endParaRPr lang="en-GB" sz="2400" dirty="0"/>
          </a:p>
          <a:p>
            <a:pPr algn="just">
              <a:buFontTx/>
              <a:buChar char="-"/>
            </a:pPr>
            <a:r>
              <a:rPr lang="en-GB" sz="2400" dirty="0"/>
              <a:t>Choose from the built-in themes or design your own</a:t>
            </a:r>
          </a:p>
          <a:p>
            <a:pPr algn="just"/>
            <a:endParaRPr lang="en-GB" sz="2400" dirty="0"/>
          </a:p>
          <a:p>
            <a:pPr algn="just"/>
            <a:endParaRPr lang="en-GB" sz="2400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666364" y="1390437"/>
            <a:ext cx="4148919" cy="3910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0260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27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28650" y="64874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Design Tab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23081" y="1134731"/>
            <a:ext cx="4724983" cy="4598525"/>
          </a:xfrm>
        </p:spPr>
        <p:txBody>
          <a:bodyPr>
            <a:normAutofit fontScale="92500"/>
          </a:bodyPr>
          <a:lstStyle/>
          <a:p>
            <a:pPr algn="just"/>
            <a:r>
              <a:rPr lang="en-GB" sz="2400" b="1" dirty="0"/>
              <a:t>Page Colour &amp; Page Border: </a:t>
            </a:r>
          </a:p>
          <a:p>
            <a:pPr algn="just">
              <a:buFontTx/>
              <a:buChar char="-"/>
            </a:pPr>
            <a:r>
              <a:rPr lang="en-GB" sz="2400" dirty="0"/>
              <a:t>In order to give a specific colour to your page, you need to use this option</a:t>
            </a:r>
          </a:p>
          <a:p>
            <a:pPr algn="just">
              <a:buFontTx/>
              <a:buChar char="-"/>
            </a:pPr>
            <a:r>
              <a:rPr lang="en-GB" sz="2400" dirty="0"/>
              <a:t>You can apply these either for paragraph or for whole documents</a:t>
            </a:r>
          </a:p>
          <a:p>
            <a:pPr algn="just">
              <a:buFontTx/>
              <a:buChar char="-"/>
            </a:pPr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400" dirty="0"/>
              <a:t>Go to Design Tab</a:t>
            </a:r>
          </a:p>
          <a:p>
            <a:pPr algn="just">
              <a:buFontTx/>
              <a:buChar char="-"/>
            </a:pPr>
            <a:r>
              <a:rPr lang="en-GB" sz="2400" dirty="0"/>
              <a:t>Select Page colour/Border option</a:t>
            </a:r>
          </a:p>
          <a:p>
            <a:pPr algn="just">
              <a:buFontTx/>
              <a:buChar char="-"/>
            </a:pPr>
            <a:r>
              <a:rPr lang="en-GB" sz="2400" dirty="0"/>
              <a:t>Select your preferred colour/Border and Border style</a:t>
            </a:r>
          </a:p>
          <a:p>
            <a:pPr marL="0" indent="0" algn="just">
              <a:buNone/>
            </a:pPr>
            <a:endParaRPr lang="en-GB" sz="2400" dirty="0"/>
          </a:p>
          <a:p>
            <a:pPr algn="just"/>
            <a:endParaRPr lang="en-GB" sz="24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46E8865-95DF-1945-8BCF-27D980338B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8794" y="1134730"/>
            <a:ext cx="3441700" cy="1325563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93C0E33-4725-A142-8E2D-9F15DB00A2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8793" y="2528336"/>
            <a:ext cx="3441700" cy="3194934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7244022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28</a:t>
            </a:fld>
            <a:endParaRPr lang="en-GB"/>
          </a:p>
        </p:txBody>
      </p:sp>
      <p:sp>
        <p:nvSpPr>
          <p:cNvPr id="9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17602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Layout Tab</a:t>
            </a:r>
          </a:p>
        </p:txBody>
      </p:sp>
      <p:pic>
        <p:nvPicPr>
          <p:cNvPr id="10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647"/>
          <a:stretch/>
        </p:blipFill>
        <p:spPr bwMode="auto">
          <a:xfrm>
            <a:off x="971600" y="3418330"/>
            <a:ext cx="7200800" cy="20170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Content Placeholder 3"/>
          <p:cNvSpPr>
            <a:spLocks noGrp="1"/>
          </p:cNvSpPr>
          <p:nvPr>
            <p:ph idx="1"/>
          </p:nvPr>
        </p:nvSpPr>
        <p:spPr>
          <a:xfrm>
            <a:off x="467544" y="1578456"/>
            <a:ext cx="8047806" cy="2230716"/>
          </a:xfrm>
        </p:spPr>
        <p:txBody>
          <a:bodyPr>
            <a:normAutofit/>
          </a:bodyPr>
          <a:lstStyle/>
          <a:p>
            <a:r>
              <a:rPr lang="en-GB" altLang="en-US" sz="2400" b="1" dirty="0"/>
              <a:t>Margins: </a:t>
            </a:r>
            <a:r>
              <a:rPr lang="en-GB" altLang="en-US" sz="2000" dirty="0"/>
              <a:t>Margins are often specified</a:t>
            </a:r>
          </a:p>
          <a:p>
            <a:pPr lvl="1"/>
            <a:r>
              <a:rPr lang="en-GB" altLang="en-US" sz="1800" dirty="0"/>
              <a:t>by publishers of academic papers / books etc.</a:t>
            </a:r>
          </a:p>
          <a:p>
            <a:pPr lvl="1"/>
            <a:r>
              <a:rPr lang="en-GB" altLang="en-US" sz="1800" dirty="0"/>
              <a:t>Coursework specification</a:t>
            </a:r>
          </a:p>
          <a:p>
            <a:pPr lvl="1"/>
            <a:r>
              <a:rPr lang="en-GB" altLang="en-US" sz="1800" dirty="0"/>
              <a:t>Also useful if you want to leave some space for yourself to annotate your printed work!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0747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29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49" y="326851"/>
            <a:ext cx="8208963" cy="10477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/>
              <a:t>Layout Tab</a:t>
            </a:r>
            <a:br>
              <a:rPr lang="en-GB" altLang="en-US" b="1" dirty="0"/>
            </a:br>
            <a:endParaRPr lang="en-GB" altLang="en-US" b="1" dirty="0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539749" y="1268760"/>
            <a:ext cx="7920037" cy="1355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000" b="1" dirty="0"/>
              <a:t>Page Layout – Size &amp; Orientation: </a:t>
            </a:r>
          </a:p>
          <a:p>
            <a:pPr marL="0" indent="0">
              <a:buNone/>
              <a:defRPr/>
            </a:pPr>
            <a:r>
              <a:rPr lang="en-GB" sz="2000" b="1" dirty="0"/>
              <a:t> </a:t>
            </a:r>
            <a:r>
              <a:rPr lang="en-GB" sz="2000" dirty="0"/>
              <a:t>-Sets the paper size and orientation of a document e.g. A4 size and Portrait or Landscape orientation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endParaRPr lang="en-GB" sz="2000" dirty="0"/>
          </a:p>
        </p:txBody>
      </p:sp>
      <p:pic>
        <p:nvPicPr>
          <p:cNvPr id="8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9221"/>
          <a:stretch/>
        </p:blipFill>
        <p:spPr bwMode="auto">
          <a:xfrm>
            <a:off x="716626" y="2780928"/>
            <a:ext cx="4041221" cy="29292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226" y="2722639"/>
            <a:ext cx="3247991" cy="29875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57418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359569" y="260648"/>
            <a:ext cx="8424862" cy="10477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Layout Tab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8811" y="1425372"/>
            <a:ext cx="4402596" cy="4351338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2800" b="1" dirty="0"/>
              <a:t>Section Break: </a:t>
            </a:r>
          </a:p>
          <a:p>
            <a:pPr eaLnBrk="1" hangingPunct="1">
              <a:buFontTx/>
              <a:buChar char="-"/>
            </a:pPr>
            <a:r>
              <a:rPr lang="en-GB" altLang="en-US" sz="2800" dirty="0"/>
              <a:t>Section breaks are used to break the document up where the page layout has changed</a:t>
            </a:r>
          </a:p>
          <a:p>
            <a:pPr eaLnBrk="1" hangingPunct="1">
              <a:buFontTx/>
              <a:buChar char="-"/>
            </a:pPr>
            <a:r>
              <a:rPr lang="en-GB" altLang="en-US" sz="2800" dirty="0"/>
              <a:t>Each page breaking section has it’s own header and footer definition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30</a:t>
            </a:fld>
            <a:endParaRPr lang="en-GB" dirty="0"/>
          </a:p>
        </p:txBody>
      </p:sp>
      <p:pic>
        <p:nvPicPr>
          <p:cNvPr id="1026" name="Picture 2" descr="The types of section breaks are highlighted on the Layout tab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25372"/>
            <a:ext cx="3672656" cy="4204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9750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/>
              <a:t>References Tab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539749" y="1269206"/>
            <a:ext cx="4968355" cy="4319587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/>
              <a:t>MS Word has a built-in Citations &amp; Bibliography tool</a:t>
            </a:r>
          </a:p>
          <a:p>
            <a:r>
              <a:rPr lang="en-GB" altLang="en-US" sz="2800" dirty="0"/>
              <a:t>“Insert citation”</a:t>
            </a:r>
          </a:p>
          <a:p>
            <a:pPr lvl="1"/>
            <a:r>
              <a:rPr lang="en-GB" altLang="en-US" sz="2400" dirty="0"/>
              <a:t>Creates a new source</a:t>
            </a:r>
          </a:p>
          <a:p>
            <a:pPr lvl="1"/>
            <a:endParaRPr lang="en-GB" altLang="en-US" sz="2400" dirty="0"/>
          </a:p>
          <a:p>
            <a:r>
              <a:rPr lang="en-GB" altLang="en-US" sz="2800" dirty="0"/>
              <a:t>Bibliography</a:t>
            </a:r>
          </a:p>
          <a:p>
            <a:pPr lvl="1"/>
            <a:r>
              <a:rPr lang="en-GB" altLang="en-US" sz="2400" dirty="0"/>
              <a:t>Can be generated automatically based on the sources that you have created and used in your document</a:t>
            </a:r>
          </a:p>
          <a:p>
            <a:pPr lvl="1"/>
            <a:endParaRPr lang="en-GB" altLang="en-US" sz="2400" dirty="0"/>
          </a:p>
          <a:p>
            <a:pPr lvl="1"/>
            <a:endParaRPr lang="en-GB" altLang="en-US" sz="2400" dirty="0"/>
          </a:p>
          <a:p>
            <a:endParaRPr lang="en-GB" altLang="en-US" sz="2800" dirty="0"/>
          </a:p>
          <a:p>
            <a:pPr lvl="1"/>
            <a:endParaRPr lang="en-GB" alt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31</a:t>
            </a:fld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FA1CBB-66E3-E84A-B5B5-BFAA76C178C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70" r="1" b="4664"/>
          <a:stretch/>
        </p:blipFill>
        <p:spPr>
          <a:xfrm>
            <a:off x="5365477" y="1916832"/>
            <a:ext cx="3509115" cy="2379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105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References Tab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4980580" cy="2269403"/>
          </a:xfrm>
        </p:spPr>
        <p:txBody>
          <a:bodyPr>
            <a:normAutofit/>
          </a:bodyPr>
          <a:lstStyle/>
          <a:p>
            <a:r>
              <a:rPr lang="en-GB" sz="2800" dirty="0"/>
              <a:t>Create the source(s)</a:t>
            </a:r>
          </a:p>
          <a:p>
            <a:r>
              <a:rPr lang="en-GB" sz="2800" dirty="0"/>
              <a:t>References can then be generated from these entries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32</a:t>
            </a:fld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248" y="3425560"/>
            <a:ext cx="4556656" cy="21716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7780" y="1196752"/>
            <a:ext cx="3430017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6847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98794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References Tab</a:t>
            </a:r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7393" y="1337274"/>
            <a:ext cx="7920037" cy="4449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Footnotes and Endnote: </a:t>
            </a:r>
            <a:r>
              <a:rPr lang="en-GB" altLang="en-US" sz="2400" dirty="0"/>
              <a:t>Particularly useful in annotating work</a:t>
            </a:r>
          </a:p>
          <a:p>
            <a:pPr lvl="1" eaLnBrk="1" hangingPunct="1"/>
            <a:r>
              <a:rPr lang="en-GB" altLang="en-US" sz="2000" dirty="0"/>
              <a:t>End of page</a:t>
            </a:r>
          </a:p>
          <a:p>
            <a:pPr lvl="1" eaLnBrk="1" hangingPunct="1"/>
            <a:r>
              <a:rPr lang="en-GB" altLang="en-US" sz="2000" dirty="0"/>
              <a:t>End of paper or chapter</a:t>
            </a:r>
          </a:p>
          <a:p>
            <a:pPr marL="457200" lvl="1" indent="0" eaLnBrk="1" hangingPunct="1">
              <a:buNone/>
            </a:pPr>
            <a:endParaRPr lang="en-GB" altLang="en-US" sz="1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7" r="60015" b="57191"/>
          <a:stretch/>
        </p:blipFill>
        <p:spPr>
          <a:xfrm>
            <a:off x="5580112" y="1951536"/>
            <a:ext cx="3205399" cy="1077981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 bwMode="auto">
          <a:xfrm>
            <a:off x="6353895" y="2172377"/>
            <a:ext cx="1800200" cy="1077981"/>
          </a:xfrm>
          <a:prstGeom prst="ellipse">
            <a:avLst/>
          </a:pr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33</a:t>
            </a:fld>
            <a:endParaRPr lang="en-GB" dirty="0"/>
          </a:p>
        </p:txBody>
      </p:sp>
      <p:pic>
        <p:nvPicPr>
          <p:cNvPr id="2050" name="Picture 2" descr="Image result for ms word footnot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38" r="7522" b="28591"/>
          <a:stretch/>
        </p:blipFill>
        <p:spPr bwMode="auto">
          <a:xfrm>
            <a:off x="564902" y="3017521"/>
            <a:ext cx="7631374" cy="25032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06572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611981" y="220663"/>
            <a:ext cx="7920037" cy="10477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References Tab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8413"/>
            <a:ext cx="8353425" cy="453685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Table of Contents: </a:t>
            </a:r>
            <a:r>
              <a:rPr lang="en-GB" altLang="en-US" sz="2400" dirty="0"/>
              <a:t>If you have spent time well to learn using styles correctly under Home Tab, you can now generate the following very quickly</a:t>
            </a:r>
          </a:p>
          <a:p>
            <a:pPr lvl="1" eaLnBrk="1" hangingPunct="1"/>
            <a:r>
              <a:rPr lang="en-GB" altLang="en-US" sz="2000" dirty="0"/>
              <a:t>Tables of Contents</a:t>
            </a:r>
          </a:p>
          <a:p>
            <a:pPr lvl="1" eaLnBrk="1" hangingPunct="1"/>
            <a:r>
              <a:rPr lang="en-GB" altLang="en-US" sz="2000" dirty="0"/>
              <a:t>Tables of Figures/Equations/Tables</a:t>
            </a:r>
          </a:p>
          <a:p>
            <a:pPr eaLnBrk="1" hangingPunct="1"/>
            <a:r>
              <a:rPr lang="en-GB" altLang="en-US" sz="2400" dirty="0"/>
              <a:t>Using additional marked text other tables can be generated</a:t>
            </a:r>
          </a:p>
          <a:p>
            <a:pPr lvl="1" eaLnBrk="1" hangingPunct="1"/>
            <a:r>
              <a:rPr lang="en-GB" altLang="en-US" sz="2000" dirty="0"/>
              <a:t>Indexes</a:t>
            </a:r>
          </a:p>
          <a:p>
            <a:pPr lvl="2" eaLnBrk="1" hangingPunct="1"/>
            <a:r>
              <a:rPr lang="en-GB" altLang="en-US" sz="1800" dirty="0"/>
              <a:t>as found in the back of most reference books</a:t>
            </a:r>
          </a:p>
          <a:p>
            <a:pPr lvl="1" eaLnBrk="1" hangingPunct="1"/>
            <a:r>
              <a:rPr lang="en-GB" altLang="en-US" sz="2000" dirty="0"/>
              <a:t>Tables of Authorities</a:t>
            </a:r>
          </a:p>
          <a:p>
            <a:pPr lvl="2" eaLnBrk="1" hangingPunct="1"/>
            <a:r>
              <a:rPr lang="en-GB" altLang="en-US" sz="1800" dirty="0"/>
              <a:t>Legal referencing</a:t>
            </a:r>
          </a:p>
          <a:p>
            <a:pPr lvl="1" eaLnBrk="1" hangingPunct="1"/>
            <a:r>
              <a:rPr lang="en-GB" altLang="en-US" sz="2000" dirty="0"/>
              <a:t>Bibliography / Works cited</a:t>
            </a:r>
          </a:p>
          <a:p>
            <a:pPr lvl="2" eaLnBrk="1" hangingPunct="1"/>
            <a:r>
              <a:rPr lang="en-GB" altLang="en-US" sz="1800" dirty="0"/>
              <a:t>Sources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4368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References Tab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39701" y="1269468"/>
            <a:ext cx="7920037" cy="871538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  <a:defRPr/>
            </a:pPr>
            <a:r>
              <a:rPr lang="en-US" sz="2000" b="1" dirty="0"/>
              <a:t>Creating Table of Contents: </a:t>
            </a:r>
          </a:p>
          <a:p>
            <a:pPr eaLnBrk="1" hangingPunct="1">
              <a:defRPr/>
            </a:pPr>
            <a:r>
              <a:rPr lang="en-US" sz="2000" dirty="0"/>
              <a:t>References &gt; Table of Contents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57"/>
          <a:stretch/>
        </p:blipFill>
        <p:spPr>
          <a:xfrm>
            <a:off x="395787" y="2357211"/>
            <a:ext cx="8352430" cy="3389541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 bwMode="auto">
          <a:xfrm>
            <a:off x="287267" y="2357211"/>
            <a:ext cx="684213" cy="639036"/>
          </a:xfrm>
          <a:prstGeom prst="ellipse">
            <a:avLst/>
          </a:prstGeom>
          <a:noFill/>
          <a:ln w="349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1695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36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8822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Review Tab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68313" y="1340768"/>
            <a:ext cx="7886700" cy="4570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altLang="en-US" sz="2400" b="1" dirty="0"/>
              <a:t>Spelling &amp; Grammar: 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Many languages are available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Even variations of English – UK, US, Australian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Bear in mind that many applications default to US English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Review &gt; Language &gt; Set proofing language</a:t>
            </a:r>
          </a:p>
          <a:p>
            <a:pPr lvl="2"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b="1" dirty="0"/>
              <a:t>Changing the default language option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Change language selection for the whole document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Can just change the language for one style if desired</a:t>
            </a:r>
          </a:p>
        </p:txBody>
      </p:sp>
    </p:spTree>
    <p:extLst>
      <p:ext uri="{BB962C8B-B14F-4D97-AF65-F5344CB8AC3E}">
        <p14:creationId xmlns:p14="http://schemas.microsoft.com/office/powerpoint/2010/main" val="63842378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37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500063"/>
            <a:ext cx="7920037" cy="92868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/>
              <a:t>Review Tab: Spelling and Grammar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79394" y="1428751"/>
            <a:ext cx="8509490" cy="22643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2400" dirty="0"/>
              <a:t>Before submitting work, perform a spelling and grammar check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Available from the Review tab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In-built dictionary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Automatically checks spelling and grammar as you type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You can adapt auto correct entries: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/>
              <a:t>File &gt; Options &gt; Autocorrect options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479394" y="3861048"/>
            <a:ext cx="8411836" cy="24412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1600" dirty="0"/>
              <a:t>Underlines potential mistakes</a:t>
            </a:r>
          </a:p>
          <a:p>
            <a:pPr lvl="1">
              <a:lnSpc>
                <a:spcPct val="80000"/>
              </a:lnSpc>
            </a:pPr>
            <a:endParaRPr lang="en-GB" altLang="en-US" sz="1400" dirty="0"/>
          </a:p>
          <a:p>
            <a:pPr>
              <a:lnSpc>
                <a:spcPct val="80000"/>
              </a:lnSpc>
            </a:pPr>
            <a:endParaRPr lang="en-GB" altLang="en-US" sz="1600" dirty="0"/>
          </a:p>
          <a:p>
            <a:pPr>
              <a:lnSpc>
                <a:spcPct val="80000"/>
              </a:lnSpc>
            </a:pPr>
            <a:endParaRPr lang="en-GB" altLang="en-US" sz="1600" dirty="0"/>
          </a:p>
          <a:p>
            <a:pPr>
              <a:lnSpc>
                <a:spcPct val="80000"/>
              </a:lnSpc>
            </a:pPr>
            <a:endParaRPr lang="en-GB" altLang="en-US" sz="1600" dirty="0"/>
          </a:p>
          <a:p>
            <a:pPr>
              <a:lnSpc>
                <a:spcPct val="80000"/>
              </a:lnSpc>
            </a:pPr>
            <a:r>
              <a:rPr lang="en-GB" altLang="en-US" sz="1600" dirty="0"/>
              <a:t>Right-click on these for suggested corrections</a:t>
            </a:r>
            <a:endParaRPr lang="en-GB" altLang="en-US" sz="14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5039" y="2951949"/>
            <a:ext cx="3406191" cy="14823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3D9F48C-07DB-46BE-A9D1-2FFEC92321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76" y="4149080"/>
            <a:ext cx="3369844" cy="10924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312695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A418A-39FE-4784-8DAD-F553C469D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" y="243840"/>
            <a:ext cx="8351520" cy="1068897"/>
          </a:xfrm>
        </p:spPr>
        <p:txBody>
          <a:bodyPr>
            <a:normAutofit/>
          </a:bodyPr>
          <a:lstStyle/>
          <a:p>
            <a:r>
              <a:rPr lang="en-GB" b="1" dirty="0"/>
              <a:t>Review Tab: Word Count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EB9E25-7382-4265-A993-2A6FA22C4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38</a:t>
            </a:fld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EA0DA56-8ED2-4AA2-A443-55DD8AD4E26B}"/>
              </a:ext>
            </a:extLst>
          </p:cNvPr>
          <p:cNvSpPr txBox="1">
            <a:spLocks/>
          </p:cNvSpPr>
          <p:nvPr/>
        </p:nvSpPr>
        <p:spPr>
          <a:xfrm>
            <a:off x="426000" y="1243414"/>
            <a:ext cx="8351520" cy="37370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Review &gt; Proofing &gt; Word Count</a:t>
            </a:r>
          </a:p>
          <a:p>
            <a:r>
              <a:rPr lang="en-GB" i="1" dirty="0"/>
              <a:t>Or</a:t>
            </a:r>
            <a:r>
              <a:rPr lang="en-GB" dirty="0"/>
              <a:t> select and view in Status Bar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FD89D9-32F3-4245-B9C2-F8C85A7B39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926" y="2852936"/>
            <a:ext cx="8151418" cy="2533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A1C6488-4D2C-405A-BEDB-1EE4458E7C99}"/>
              </a:ext>
            </a:extLst>
          </p:cNvPr>
          <p:cNvSpPr/>
          <p:nvPr/>
        </p:nvSpPr>
        <p:spPr>
          <a:xfrm>
            <a:off x="1146048" y="3429000"/>
            <a:ext cx="1097280" cy="426720"/>
          </a:xfrm>
          <a:prstGeom prst="roundRect">
            <a:avLst/>
          </a:prstGeom>
          <a:noFill/>
          <a:ln w="57150">
            <a:solidFill>
              <a:srgbClr val="CC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2FAB4E7-9DE8-4C22-A56E-074963189C4E}"/>
              </a:ext>
            </a:extLst>
          </p:cNvPr>
          <p:cNvSpPr/>
          <p:nvPr/>
        </p:nvSpPr>
        <p:spPr>
          <a:xfrm>
            <a:off x="6084168" y="3620319"/>
            <a:ext cx="2437852" cy="256033"/>
          </a:xfrm>
          <a:prstGeom prst="roundRect">
            <a:avLst/>
          </a:prstGeom>
          <a:noFill/>
          <a:ln w="57150">
            <a:solidFill>
              <a:srgbClr val="CC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7A545FB-43F3-4483-B1CA-8E5C28AC0AE4}"/>
              </a:ext>
            </a:extLst>
          </p:cNvPr>
          <p:cNvSpPr/>
          <p:nvPr/>
        </p:nvSpPr>
        <p:spPr>
          <a:xfrm>
            <a:off x="1146048" y="5092193"/>
            <a:ext cx="1341120" cy="384208"/>
          </a:xfrm>
          <a:prstGeom prst="roundRect">
            <a:avLst/>
          </a:prstGeom>
          <a:noFill/>
          <a:ln w="57150">
            <a:solidFill>
              <a:srgbClr val="CC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>
              <a:solidFill>
                <a:schemeClr val="dk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4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EA332-8CCF-4127-BA10-263A66CAC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196752"/>
            <a:ext cx="7416824" cy="391703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Important Note: 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sz="2800" i="1" dirty="0">
                <a:solidFill>
                  <a:srgbClr val="FF0000"/>
                </a:solidFill>
              </a:rPr>
              <a:t>If you cannot complete all the tutorials during the class time, please ensure you will spend your own time to complete all the tutorials in order to make yourself familiar with </a:t>
            </a:r>
            <a:r>
              <a:rPr lang="en-GB" sz="2800" dirty="0">
                <a:solidFill>
                  <a:srgbClr val="FF0000"/>
                </a:solidFill>
              </a:rPr>
              <a:t>MS Word. </a:t>
            </a:r>
          </a:p>
          <a:p>
            <a:pPr marL="0" indent="0" algn="just">
              <a:buNone/>
            </a:pPr>
            <a:endParaRPr lang="en-GB" sz="2800" i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Thank you!!!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35375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45575</TotalTime>
  <Words>1927</Words>
  <Application>Microsoft Macintosh PowerPoint</Application>
  <PresentationFormat>On-screen Show (4:3)</PresentationFormat>
  <Paragraphs>354</Paragraphs>
  <Slides>39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Arial</vt:lpstr>
      <vt:lpstr>Calibri</vt:lpstr>
      <vt:lpstr>Myriad Pro</vt:lpstr>
      <vt:lpstr>Times New Roman</vt:lpstr>
      <vt:lpstr>20140311PresentationUWTSDTemplate</vt:lpstr>
      <vt:lpstr>Digital Skills and Research Methods – LCHS 4002</vt:lpstr>
      <vt:lpstr>Learning Outcomes</vt:lpstr>
      <vt:lpstr>What is Microsoft Word? </vt:lpstr>
      <vt:lpstr>Uses of Microsoft Word </vt:lpstr>
      <vt:lpstr>Importance of Microsoft Word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Features/Interface/Environment of Microsoft Word? </vt:lpstr>
      <vt:lpstr>Preparing your new document</vt:lpstr>
      <vt:lpstr>Quick Functionalities of MS Word</vt:lpstr>
      <vt:lpstr>Quick Functionalities of MS Word</vt:lpstr>
      <vt:lpstr>Home Tab </vt:lpstr>
      <vt:lpstr>Home Tab </vt:lpstr>
      <vt:lpstr>Home Tab </vt:lpstr>
      <vt:lpstr>Home Tab </vt:lpstr>
      <vt:lpstr>Home Tab </vt:lpstr>
      <vt:lpstr>Insert Tab </vt:lpstr>
      <vt:lpstr>Insert Tab </vt:lpstr>
      <vt:lpstr>Insert Tab </vt:lpstr>
      <vt:lpstr>Insert Tab </vt:lpstr>
      <vt:lpstr>Draw Tab </vt:lpstr>
      <vt:lpstr>Design Tab</vt:lpstr>
      <vt:lpstr>Design Tab</vt:lpstr>
      <vt:lpstr>Layout Tab</vt:lpstr>
      <vt:lpstr>Layout Tab </vt:lpstr>
      <vt:lpstr>Layout Tab</vt:lpstr>
      <vt:lpstr>References Tab</vt:lpstr>
      <vt:lpstr>References Tab</vt:lpstr>
      <vt:lpstr>References Tab</vt:lpstr>
      <vt:lpstr>References Tab</vt:lpstr>
      <vt:lpstr>References Tab</vt:lpstr>
      <vt:lpstr>Review Tab</vt:lpstr>
      <vt:lpstr>Review Tab: Spelling and Grammar</vt:lpstr>
      <vt:lpstr>Review Tab: Word Count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Koushik Modak</cp:lastModifiedBy>
  <cp:revision>240</cp:revision>
  <cp:lastPrinted>2017-11-01T12:13:15Z</cp:lastPrinted>
  <dcterms:created xsi:type="dcterms:W3CDTF">2015-04-14T15:21:28Z</dcterms:created>
  <dcterms:modified xsi:type="dcterms:W3CDTF">2022-06-29T08:02:43Z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