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96" r:id="rId1"/>
  </p:sldMasterIdLst>
  <p:sldIdLst>
    <p:sldId id="292" r:id="rId2"/>
    <p:sldId id="289" r:id="rId3"/>
    <p:sldId id="293" r:id="rId4"/>
    <p:sldId id="294" r:id="rId5"/>
    <p:sldId id="295" r:id="rId6"/>
    <p:sldId id="296" r:id="rId7"/>
    <p:sldId id="297" r:id="rId8"/>
    <p:sldId id="298" r:id="rId9"/>
    <p:sldId id="299" r:id="rId10"/>
    <p:sldId id="300" r:id="rId11"/>
    <p:sldId id="301" r:id="rId12"/>
    <p:sldId id="302" r:id="rId13"/>
    <p:sldId id="303" r:id="rId14"/>
    <p:sldId id="304" r:id="rId15"/>
    <p:sldId id="305" r:id="rId16"/>
    <p:sldId id="306" r:id="rId17"/>
    <p:sldId id="291" r:id="rId18"/>
    <p:sldId id="290" r:id="rId19"/>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Calibri Light" panose="020F0302020204030204" pitchFamily="34" charset="0"/>
      <p:regular r:id="rId24"/>
      <p:italic r:id="rId25"/>
    </p:embeddedFont>
    <p:embeddedFont>
      <p:font typeface="Cambria Math" panose="02040503050406030204" pitchFamily="18" charset="0"/>
      <p:regular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7" autoAdjust="0"/>
    <p:restoredTop sz="94660"/>
  </p:normalViewPr>
  <p:slideViewPr>
    <p:cSldViewPr snapToGrid="0">
      <p:cViewPr varScale="1">
        <p:scale>
          <a:sx n="114" d="100"/>
          <a:sy n="114" d="100"/>
        </p:scale>
        <p:origin x="144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66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905A7C0-EFCD-4C72-9C76-B746EE1ADA98}" type="datetimeFigureOut">
              <a:rPr lang="en-GB" smtClean="0"/>
              <a:t>26/10/2018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1458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marL="91440" indent="-91440">
              <a:buFont typeface="Arial" panose="020B0604020202020204" pitchFamily="34" charset="0"/>
              <a:buChar cha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05A7C0-EFCD-4C72-9C76-B746EE1ADA98}" type="datetimeFigureOut">
              <a:rPr lang="en-GB" smtClean="0"/>
              <a:t>26/10/2018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2246725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05A7C0-EFCD-4C72-9C76-B746EE1ADA98}" type="datetimeFigureOut">
              <a:rPr lang="en-GB" smtClean="0"/>
              <a:t>26/10/2018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1374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05A7C0-EFCD-4C72-9C76-B746EE1ADA98}" type="datetimeFigureOut">
              <a:rPr lang="en-GB" smtClean="0"/>
              <a:t>26/10/2018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31035258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05A7C0-EFCD-4C72-9C76-B746EE1ADA98}" type="datetimeFigureOut">
              <a:rPr lang="en-GB" smtClean="0"/>
              <a:t>26/10/2018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2515992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905A7C0-EFCD-4C72-9C76-B746EE1ADA98}" type="datetimeFigureOut">
              <a:rPr lang="en-GB" smtClean="0"/>
              <a:t>26/10/2018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223108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905A7C0-EFCD-4C72-9C76-B746EE1ADA98}" type="datetimeFigureOut">
              <a:rPr lang="en-GB" smtClean="0"/>
              <a:t>26/10/2018</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2672185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A905A7C0-EFCD-4C72-9C76-B746EE1ADA98}" type="datetimeFigureOut">
              <a:rPr lang="en-GB" smtClean="0"/>
              <a:t>26/10/2018</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62D411D-366C-445C-883F-4824971BE5F6}" type="slidenum">
              <a:rPr lang="en-GB" smtClean="0"/>
              <a:t>‹#›</a:t>
            </a:fld>
            <a:endParaRPr lang="en-GB"/>
          </a:p>
        </p:txBody>
      </p:sp>
    </p:spTree>
    <p:extLst>
      <p:ext uri="{BB962C8B-B14F-4D97-AF65-F5344CB8AC3E}">
        <p14:creationId xmlns:p14="http://schemas.microsoft.com/office/powerpoint/2010/main" val="3222016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05A7C0-EFCD-4C72-9C76-B746EE1ADA98}" type="datetimeFigureOut">
              <a:rPr lang="en-GB" smtClean="0"/>
              <a:t>26/10/2018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688975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05A7C0-EFCD-4C72-9C76-B746EE1ADA98}" type="datetimeFigureOut">
              <a:rPr lang="en-GB" smtClean="0"/>
              <a:t>26/10/2018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1665000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05A7C0-EFCD-4C72-9C76-B746EE1ADA98}" type="datetimeFigureOut">
              <a:rPr lang="en-GB" smtClean="0"/>
              <a:t>26/10/2018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2D411D-366C-445C-883F-4824971BE5F6}" type="slidenum">
              <a:rPr lang="en-GB" smtClean="0"/>
              <a:t>‹#›</a:t>
            </a:fld>
            <a:endParaRPr lang="en-GB"/>
          </a:p>
        </p:txBody>
      </p:sp>
    </p:spTree>
    <p:extLst>
      <p:ext uri="{BB962C8B-B14F-4D97-AF65-F5344CB8AC3E}">
        <p14:creationId xmlns:p14="http://schemas.microsoft.com/office/powerpoint/2010/main" val="4194320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A905A7C0-EFCD-4C72-9C76-B746EE1ADA98}" type="datetimeFigureOut">
              <a:rPr lang="en-GB" smtClean="0"/>
              <a:pPr/>
              <a:t>26/10/2018</a:t>
            </a:fld>
            <a:endParaRPr lang="en-GB"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B62D411D-366C-445C-883F-4824971BE5F6}" type="slidenum">
              <a:rPr lang="en-GB" smtClean="0"/>
              <a:pPr/>
              <a:t>‹#›</a:t>
            </a:fld>
            <a:endParaRPr lang="en-GB"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962625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Research Methods &amp; Data Analysis </a:t>
            </a:r>
            <a:endParaRPr lang="en-GB" dirty="0"/>
          </a:p>
        </p:txBody>
      </p:sp>
      <p:sp>
        <p:nvSpPr>
          <p:cNvPr id="3" name="Subtitle 2"/>
          <p:cNvSpPr>
            <a:spLocks noGrp="1"/>
          </p:cNvSpPr>
          <p:nvPr>
            <p:ph type="subTitle" idx="1"/>
          </p:nvPr>
        </p:nvSpPr>
        <p:spPr/>
        <p:txBody>
          <a:bodyPr/>
          <a:lstStyle/>
          <a:p>
            <a:r>
              <a:rPr lang="en-GB"/>
              <a:t>Lecture 5:Linear Regression</a:t>
            </a:r>
            <a:endParaRPr lang="en-GB" dirty="0"/>
          </a:p>
        </p:txBody>
      </p:sp>
    </p:spTree>
    <p:extLst>
      <p:ext uri="{BB962C8B-B14F-4D97-AF65-F5344CB8AC3E}">
        <p14:creationId xmlns:p14="http://schemas.microsoft.com/office/powerpoint/2010/main" val="2787483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Introduction</a:t>
            </a:r>
            <a:endParaRPr lang="en-GB" dirty="0"/>
          </a:p>
        </p:txBody>
      </p:sp>
      <p:sp>
        <p:nvSpPr>
          <p:cNvPr id="3" name="Content Placeholder 2"/>
          <p:cNvSpPr>
            <a:spLocks noGrp="1"/>
          </p:cNvSpPr>
          <p:nvPr>
            <p:ph idx="1"/>
          </p:nvPr>
        </p:nvSpPr>
        <p:spPr/>
        <p:txBody>
          <a:bodyPr/>
          <a:lstStyle/>
          <a:p>
            <a:r>
              <a:rPr lang="en-GB"/>
              <a:t>Today we’ll look at</a:t>
            </a:r>
            <a:endParaRPr lang="en-GB">
              <a:sym typeface="Wingdings" panose="05000000000000000000" pitchFamily="2" charset="2"/>
            </a:endParaRPr>
          </a:p>
          <a:p>
            <a:pPr lvl="1"/>
            <a:r>
              <a:rPr lang="en-GB">
                <a:sym typeface="Wingdings" panose="05000000000000000000" pitchFamily="2" charset="2"/>
              </a:rPr>
              <a:t>Regression Equations</a:t>
            </a:r>
          </a:p>
          <a:p>
            <a:pPr lvl="1"/>
            <a:r>
              <a:rPr lang="en-GB">
                <a:sym typeface="Wingdings" panose="05000000000000000000" pitchFamily="2" charset="2"/>
              </a:rPr>
              <a:t>Standard Error of the Estimate</a:t>
            </a:r>
          </a:p>
          <a:p>
            <a:endParaRPr lang="en-GB"/>
          </a:p>
          <a:p>
            <a:r>
              <a:rPr lang="en-GB"/>
              <a:t>To this point we have looked at the properties of data – describing its size and shape, and whether variables are related to each other</a:t>
            </a:r>
          </a:p>
          <a:p>
            <a:r>
              <a:rPr lang="en-GB"/>
              <a:t>Now we can go on to start using that data to make predictions</a:t>
            </a:r>
          </a:p>
          <a:p>
            <a:pPr lvl="1"/>
            <a:endParaRPr lang="en-GB" dirty="0"/>
          </a:p>
        </p:txBody>
      </p:sp>
    </p:spTree>
    <p:extLst>
      <p:ext uri="{BB962C8B-B14F-4D97-AF65-F5344CB8AC3E}">
        <p14:creationId xmlns:p14="http://schemas.microsoft.com/office/powerpoint/2010/main" val="4236649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Introduction</a:t>
            </a:r>
            <a:endParaRPr lang="en-GB" dirty="0"/>
          </a:p>
        </p:txBody>
      </p:sp>
      <p:sp>
        <p:nvSpPr>
          <p:cNvPr id="3" name="Content Placeholder 2"/>
          <p:cNvSpPr>
            <a:spLocks noGrp="1"/>
          </p:cNvSpPr>
          <p:nvPr>
            <p:ph idx="1"/>
          </p:nvPr>
        </p:nvSpPr>
        <p:spPr/>
        <p:txBody>
          <a:bodyPr>
            <a:normAutofit lnSpcReduction="10000"/>
          </a:bodyPr>
          <a:lstStyle/>
          <a:p>
            <a:r>
              <a:rPr lang="en-GB"/>
              <a:t>A prediction is simply a best guess at the value of something</a:t>
            </a:r>
          </a:p>
          <a:p>
            <a:r>
              <a:rPr lang="en-GB"/>
              <a:t>We aim to make the prediction good enough that the difference between the value we predict and the actual value is as small as possible</a:t>
            </a:r>
          </a:p>
          <a:p>
            <a:r>
              <a:rPr lang="en-GB"/>
              <a:t>If we have no further information about a value then the best guess we can make is that it will equal the mean value</a:t>
            </a:r>
          </a:p>
          <a:p>
            <a:pPr lvl="1"/>
            <a:r>
              <a:rPr lang="en-GB"/>
              <a:t>If I want to predict Bob’s score on a test and I know that the mean score for students like Bob who take that test is 50, I can predict that Bob’s score will also be 50</a:t>
            </a:r>
          </a:p>
          <a:p>
            <a:r>
              <a:rPr lang="en-GB"/>
              <a:t>Over lots of predictions, predicting that someone’s score will equal the mean gives you a good chance of getting close to a correct answer</a:t>
            </a:r>
          </a:p>
          <a:p>
            <a:r>
              <a:rPr lang="en-GB"/>
              <a:t>A better prediction can be made if we have more information </a:t>
            </a:r>
            <a:endParaRPr lang="en-GB" dirty="0"/>
          </a:p>
        </p:txBody>
      </p:sp>
    </p:spTree>
    <p:extLst>
      <p:ext uri="{BB962C8B-B14F-4D97-AF65-F5344CB8AC3E}">
        <p14:creationId xmlns:p14="http://schemas.microsoft.com/office/powerpoint/2010/main" val="13740819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Introduction</a:t>
            </a:r>
            <a:endParaRPr lang="en-GB" dirty="0"/>
          </a:p>
        </p:txBody>
      </p:sp>
      <p:sp>
        <p:nvSpPr>
          <p:cNvPr id="3" name="Content Placeholder 2"/>
          <p:cNvSpPr>
            <a:spLocks noGrp="1"/>
          </p:cNvSpPr>
          <p:nvPr>
            <p:ph idx="1"/>
          </p:nvPr>
        </p:nvSpPr>
        <p:spPr/>
        <p:txBody>
          <a:bodyPr>
            <a:normAutofit lnSpcReduction="10000"/>
          </a:bodyPr>
          <a:lstStyle/>
          <a:p>
            <a:r>
              <a:rPr lang="en-GB"/>
              <a:t>Suppose we also know that there is a strong positive correlation between scores in test X and test Y</a:t>
            </a:r>
          </a:p>
          <a:p>
            <a:pPr lvl="1"/>
            <a:r>
              <a:rPr lang="en-GB"/>
              <a:t>People who score high in X tend to score high in Y, while people who score low in X tend to score low in Y</a:t>
            </a:r>
          </a:p>
          <a:p>
            <a:r>
              <a:rPr lang="en-GB"/>
              <a:t>This allows us to improve our prediction </a:t>
            </a:r>
          </a:p>
          <a:p>
            <a:pPr lvl="1"/>
            <a:r>
              <a:rPr lang="en-GB"/>
              <a:t>If Bob scored 70 in test X we might predict that he will score 70 in test Y</a:t>
            </a:r>
          </a:p>
          <a:p>
            <a:pPr lvl="1"/>
            <a:r>
              <a:rPr lang="en-GB"/>
              <a:t>If Bob scored 30 in test X we might predict that he will score 30 in test Y</a:t>
            </a:r>
          </a:p>
          <a:p>
            <a:r>
              <a:rPr lang="en-GB"/>
              <a:t>When two variables are correlated it is possible to use a regression equation to predict with greater than chance accuracy the score on one variable given the score on the other variable</a:t>
            </a:r>
          </a:p>
          <a:p>
            <a:r>
              <a:rPr lang="en-GB"/>
              <a:t>The higher the correlation, the better the prediction will be</a:t>
            </a:r>
          </a:p>
          <a:p>
            <a:r>
              <a:rPr lang="en-GB"/>
              <a:t>If the correlation is low then the prediction will be closer to chance</a:t>
            </a:r>
            <a:endParaRPr lang="en-GB" dirty="0"/>
          </a:p>
        </p:txBody>
      </p:sp>
    </p:spTree>
    <p:extLst>
      <p:ext uri="{BB962C8B-B14F-4D97-AF65-F5344CB8AC3E}">
        <p14:creationId xmlns:p14="http://schemas.microsoft.com/office/powerpoint/2010/main" val="3438880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Regression Equations</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22959" y="1845734"/>
                <a:ext cx="7543801" cy="4219506"/>
              </a:xfrm>
            </p:spPr>
            <p:txBody>
              <a:bodyPr>
                <a:normAutofit fontScale="92500" lnSpcReduction="20000"/>
              </a:bodyPr>
              <a:lstStyle/>
              <a:p>
                <a:r>
                  <a:rPr lang="en-GB" dirty="0"/>
                  <a:t>Regression equations look something like</a:t>
                </a:r>
              </a:p>
              <a:p>
                <a14:m>
                  <m:oMath xmlns:m="http://schemas.openxmlformats.org/officeDocument/2006/math">
                    <m:acc>
                      <m:accPr>
                        <m:chr m:val="̂"/>
                        <m:ctrlPr>
                          <a:rPr lang="en-GB" i="1" smtClean="0">
                            <a:latin typeface="Cambria Math" panose="02040503050406030204" pitchFamily="18" charset="0"/>
                          </a:rPr>
                        </m:ctrlPr>
                      </m:accPr>
                      <m:e>
                        <m:r>
                          <a:rPr lang="en-GB" smtClean="0">
                            <a:latin typeface="Cambria Math" panose="02040503050406030204" pitchFamily="18" charset="0"/>
                          </a:rPr>
                          <m:t>𝑌</m:t>
                        </m:r>
                      </m:e>
                    </m:acc>
                    <m:r>
                      <a:rPr lang="en-GB" smtClean="0">
                        <a:latin typeface="Cambria Math" panose="02040503050406030204" pitchFamily="18" charset="0"/>
                      </a:rPr>
                      <m:t>=</m:t>
                    </m:r>
                    <m:acc>
                      <m:accPr>
                        <m:chr m:val="̅"/>
                        <m:ctrlPr>
                          <a:rPr lang="en-GB" i="1" smtClean="0">
                            <a:latin typeface="Cambria Math" panose="02040503050406030204" pitchFamily="18" charset="0"/>
                          </a:rPr>
                        </m:ctrlPr>
                      </m:accPr>
                      <m:e>
                        <m:r>
                          <a:rPr lang="en-GB" smtClean="0">
                            <a:latin typeface="Cambria Math" panose="02040503050406030204" pitchFamily="18" charset="0"/>
                          </a:rPr>
                          <m:t>𝑌</m:t>
                        </m:r>
                      </m:e>
                    </m:acc>
                    <m:r>
                      <a:rPr lang="en-GB" smtClean="0">
                        <a:latin typeface="Cambria Math" panose="02040503050406030204" pitchFamily="18" charset="0"/>
                      </a:rPr>
                      <m:t>+</m:t>
                    </m:r>
                    <m:r>
                      <a:rPr lang="en-GB" smtClean="0">
                        <a:latin typeface="Cambria Math" panose="02040503050406030204" pitchFamily="18" charset="0"/>
                      </a:rPr>
                      <m:t>𝑏</m:t>
                    </m:r>
                    <m:r>
                      <a:rPr lang="en-GB" smtClean="0">
                        <a:latin typeface="Cambria Math" panose="02040503050406030204" pitchFamily="18" charset="0"/>
                      </a:rPr>
                      <m:t>(</m:t>
                    </m:r>
                    <m:r>
                      <a:rPr lang="en-GB" smtClean="0">
                        <a:latin typeface="Cambria Math" panose="02040503050406030204" pitchFamily="18" charset="0"/>
                      </a:rPr>
                      <m:t>𝑋</m:t>
                    </m:r>
                    <m:r>
                      <a:rPr lang="en-GB" smtClean="0">
                        <a:latin typeface="Cambria Math" panose="02040503050406030204" pitchFamily="18" charset="0"/>
                      </a:rPr>
                      <m:t>−</m:t>
                    </m:r>
                    <m:acc>
                      <m:accPr>
                        <m:chr m:val="̅"/>
                        <m:ctrlPr>
                          <a:rPr lang="en-GB" i="1" smtClean="0">
                            <a:latin typeface="Cambria Math" panose="02040503050406030204" pitchFamily="18" charset="0"/>
                          </a:rPr>
                        </m:ctrlPr>
                      </m:accPr>
                      <m:e>
                        <m:r>
                          <a:rPr lang="en-GB" smtClean="0">
                            <a:latin typeface="Cambria Math" panose="02040503050406030204" pitchFamily="18" charset="0"/>
                          </a:rPr>
                          <m:t>𝑋</m:t>
                        </m:r>
                      </m:e>
                    </m:acc>
                    <m:r>
                      <a:rPr lang="en-GB" smtClean="0">
                        <a:latin typeface="Cambria Math" panose="02040503050406030204" pitchFamily="18" charset="0"/>
                      </a:rPr>
                      <m:t>)</m:t>
                    </m:r>
                  </m:oMath>
                </a14:m>
                <a:endParaRPr lang="en-GB" dirty="0"/>
              </a:p>
              <a:p>
                <a:r>
                  <a:rPr lang="en-GB" dirty="0"/>
                  <a:t>The predicted value of Y (</a:t>
                </a:r>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oMath>
                </a14:m>
                <a:r>
                  <a:rPr lang="en-GB" dirty="0"/>
                  <a:t>) is equal to the mean </a:t>
                </a:r>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oMath>
                </a14:m>
                <a:r>
                  <a:rPr lang="en-GB" dirty="0"/>
                  <a:t> of the Y distribution plus a term based on how far X is from the mean </a:t>
                </a:r>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𝑋</m:t>
                        </m:r>
                      </m:e>
                    </m:acc>
                  </m:oMath>
                </a14:m>
                <a:endParaRPr lang="en-GB" dirty="0"/>
              </a:p>
              <a:p>
                <a:pPr lvl="1"/>
                <a:r>
                  <a:rPr lang="en-GB" dirty="0"/>
                  <a:t>If Y is above the mean we’d expect X to be above the mean too</a:t>
                </a:r>
              </a:p>
              <a:p>
                <a14:m>
                  <m:oMath xmlns:m="http://schemas.openxmlformats.org/officeDocument/2006/math">
                    <m:r>
                      <a:rPr lang="en-GB">
                        <a:latin typeface="Cambria Math" panose="02040503050406030204" pitchFamily="18" charset="0"/>
                      </a:rPr>
                      <m:t>𝑏</m:t>
                    </m:r>
                  </m:oMath>
                </a14:m>
                <a:r>
                  <a:rPr lang="en-GB" dirty="0"/>
                  <a:t> is a weighting factor that represents the strength of the correlation between X and Y</a:t>
                </a:r>
              </a:p>
              <a:p>
                <a14:m>
                  <m:oMath xmlns:m="http://schemas.openxmlformats.org/officeDocument/2006/math">
                    <m:r>
                      <a:rPr lang="en-GB" smtClean="0">
                        <a:latin typeface="Cambria Math" panose="02040503050406030204" pitchFamily="18" charset="0"/>
                      </a:rPr>
                      <m:t>𝑏</m:t>
                    </m:r>
                    <m:r>
                      <a:rPr lang="en-GB" smtClean="0">
                        <a:latin typeface="Cambria Math" panose="02040503050406030204" pitchFamily="18" charset="0"/>
                      </a:rPr>
                      <m:t>=</m:t>
                    </m:r>
                    <m:sSub>
                      <m:sSubPr>
                        <m:ctrlPr>
                          <a:rPr lang="en-GB" i="1" smtClean="0">
                            <a:latin typeface="Cambria Math" panose="02040503050406030204" pitchFamily="18" charset="0"/>
                          </a:rPr>
                        </m:ctrlPr>
                      </m:sSubPr>
                      <m:e>
                        <m:r>
                          <a:rPr lang="en-GB" smtClean="0">
                            <a:latin typeface="Cambria Math" panose="02040503050406030204" pitchFamily="18" charset="0"/>
                          </a:rPr>
                          <m:t>𝑟</m:t>
                        </m:r>
                      </m:e>
                      <m:sub>
                        <m:r>
                          <a:rPr lang="en-GB" smtClean="0">
                            <a:latin typeface="Cambria Math" panose="02040503050406030204" pitchFamily="18" charset="0"/>
                          </a:rPr>
                          <m:t>𝑥𝑦</m:t>
                        </m:r>
                      </m:sub>
                    </m:sSub>
                    <m:d>
                      <m:dPr>
                        <m:ctrlPr>
                          <a:rPr lang="en-GB" i="1" smtClean="0">
                            <a:latin typeface="Cambria Math" panose="02040503050406030204" pitchFamily="18" charset="0"/>
                          </a:rPr>
                        </m:ctrlPr>
                      </m:dPr>
                      <m:e>
                        <m:f>
                          <m:fPr>
                            <m:ctrlPr>
                              <a:rPr lang="en-GB" i="1" smtClean="0">
                                <a:latin typeface="Cambria Math" panose="02040503050406030204" pitchFamily="18" charset="0"/>
                              </a:rPr>
                            </m:ctrlPr>
                          </m:fPr>
                          <m:num>
                            <m:sSub>
                              <m:sSubPr>
                                <m:ctrlPr>
                                  <a:rPr lang="en-GB" i="1" smtClean="0">
                                    <a:latin typeface="Cambria Math" panose="02040503050406030204" pitchFamily="18" charset="0"/>
                                  </a:rPr>
                                </m:ctrlPr>
                              </m:sSubPr>
                              <m:e>
                                <m:r>
                                  <a:rPr lang="en-GB" smtClean="0">
                                    <a:latin typeface="Cambria Math" panose="02040503050406030204" pitchFamily="18" charset="0"/>
                                  </a:rPr>
                                  <m:t>𝑆𝐷</m:t>
                                </m:r>
                              </m:e>
                              <m:sub>
                                <m:r>
                                  <a:rPr lang="en-GB" smtClean="0">
                                    <a:latin typeface="Cambria Math" panose="02040503050406030204" pitchFamily="18" charset="0"/>
                                  </a:rPr>
                                  <m:t>𝑦</m:t>
                                </m:r>
                              </m:sub>
                            </m:sSub>
                          </m:num>
                          <m:den>
                            <m:sSub>
                              <m:sSubPr>
                                <m:ctrlPr>
                                  <a:rPr lang="en-GB" i="1" smtClean="0">
                                    <a:latin typeface="Cambria Math" panose="02040503050406030204" pitchFamily="18" charset="0"/>
                                  </a:rPr>
                                </m:ctrlPr>
                              </m:sSubPr>
                              <m:e>
                                <m:r>
                                  <a:rPr lang="en-GB" smtClean="0">
                                    <a:latin typeface="Cambria Math" panose="02040503050406030204" pitchFamily="18" charset="0"/>
                                  </a:rPr>
                                  <m:t>𝑆𝐷</m:t>
                                </m:r>
                              </m:e>
                              <m:sub>
                                <m:r>
                                  <a:rPr lang="en-GB" smtClean="0">
                                    <a:latin typeface="Cambria Math" panose="02040503050406030204" pitchFamily="18" charset="0"/>
                                  </a:rPr>
                                  <m:t>𝑥</m:t>
                                </m:r>
                              </m:sub>
                            </m:sSub>
                          </m:den>
                        </m:f>
                      </m:e>
                    </m:d>
                  </m:oMath>
                </a14:m>
                <a:endParaRPr lang="en-GB" dirty="0"/>
              </a:p>
              <a:p>
                <a:r>
                  <a:rPr lang="en-GB" dirty="0"/>
                  <a:t>where </a:t>
                </a:r>
                <a14:m>
                  <m:oMath xmlns:m="http://schemas.openxmlformats.org/officeDocument/2006/math">
                    <m:sSub>
                      <m:sSubPr>
                        <m:ctrlPr>
                          <a:rPr lang="en-GB" i="1">
                            <a:latin typeface="Cambria Math" panose="02040503050406030204" pitchFamily="18" charset="0"/>
                          </a:rPr>
                        </m:ctrlPr>
                      </m:sSubPr>
                      <m:e>
                        <m:r>
                          <a:rPr lang="en-GB">
                            <a:latin typeface="Cambria Math" panose="02040503050406030204" pitchFamily="18" charset="0"/>
                          </a:rPr>
                          <m:t>𝑟</m:t>
                        </m:r>
                      </m:e>
                      <m:sub>
                        <m:r>
                          <a:rPr lang="en-GB">
                            <a:latin typeface="Cambria Math" panose="02040503050406030204" pitchFamily="18" charset="0"/>
                          </a:rPr>
                          <m:t>𝑥𝑦</m:t>
                        </m:r>
                      </m:sub>
                    </m:sSub>
                  </m:oMath>
                </a14:m>
                <a:r>
                  <a:rPr lang="en-GB" dirty="0"/>
                  <a:t> is Pearson’s </a:t>
                </a:r>
                <a14:m>
                  <m:oMath xmlns:m="http://schemas.openxmlformats.org/officeDocument/2006/math">
                    <m:sSub>
                      <m:sSubPr>
                        <m:ctrlPr>
                          <a:rPr lang="en-GB" i="1">
                            <a:latin typeface="Cambria Math" panose="02040503050406030204" pitchFamily="18" charset="0"/>
                          </a:rPr>
                        </m:ctrlPr>
                      </m:sSubPr>
                      <m:e>
                        <m:r>
                          <a:rPr lang="en-GB">
                            <a:latin typeface="Cambria Math" panose="02040503050406030204" pitchFamily="18" charset="0"/>
                          </a:rPr>
                          <m:t>𝑟</m:t>
                        </m:r>
                      </m:e>
                      <m:sub>
                        <m:r>
                          <a:rPr lang="en-GB">
                            <a:latin typeface="Cambria Math" panose="02040503050406030204" pitchFamily="18" charset="0"/>
                          </a:rPr>
                          <m:t>𝑥𝑦</m:t>
                        </m:r>
                      </m:sub>
                    </m:sSub>
                  </m:oMath>
                </a14:m>
                <a:r>
                  <a:rPr lang="en-GB" dirty="0"/>
                  <a:t> and</a:t>
                </a:r>
                <a14:m>
                  <m:oMath xmlns:m="http://schemas.openxmlformats.org/officeDocument/2006/math">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𝑥</m:t>
                        </m:r>
                      </m:sub>
                    </m:sSub>
                    <m:r>
                      <a:rPr lang="en-GB" b="0" i="1" smtClean="0">
                        <a:latin typeface="Cambria Math" panose="02040503050406030204" pitchFamily="18" charset="0"/>
                      </a:rPr>
                      <m:t>,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oMath>
                </a14:m>
                <a:r>
                  <a:rPr lang="en-GB" dirty="0"/>
                  <a:t> are the standard deviations of X and Y</a:t>
                </a:r>
              </a:p>
              <a:p>
                <a:r>
                  <a:rPr lang="en-GB" dirty="0"/>
                  <a:t>To make a prediction of Y based on a knowledge of X, all we need are the correlation and standard deviations of X and Y</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22959" y="1845734"/>
                <a:ext cx="7543801" cy="4219506"/>
              </a:xfrm>
              <a:blipFill>
                <a:blip r:embed="rId2"/>
                <a:stretch>
                  <a:fillRect l="-1777" t="-2457" r="-2342"/>
                </a:stretch>
              </a:blipFill>
            </p:spPr>
            <p:txBody>
              <a:bodyPr/>
              <a:lstStyle/>
              <a:p>
                <a:r>
                  <a:rPr lang="en-GB">
                    <a:noFill/>
                  </a:rPr>
                  <a:t> </a:t>
                </a:r>
              </a:p>
            </p:txBody>
          </p:sp>
        </mc:Fallback>
      </mc:AlternateContent>
    </p:spTree>
    <p:extLst>
      <p:ext uri="{BB962C8B-B14F-4D97-AF65-F5344CB8AC3E}">
        <p14:creationId xmlns:p14="http://schemas.microsoft.com/office/powerpoint/2010/main" val="390575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Example</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22959" y="1845734"/>
                <a:ext cx="7543801" cy="4185950"/>
              </a:xfrm>
            </p:spPr>
            <p:txBody>
              <a:bodyPr>
                <a:normAutofit lnSpcReduction="10000"/>
              </a:bodyPr>
              <a:lstStyle/>
              <a:p>
                <a:r>
                  <a:rPr lang="en-GB" dirty="0"/>
                  <a:t>Two attributes, X and Y are found to have a correlation of 0.43</a:t>
                </a:r>
              </a:p>
              <a:p>
                <a:pPr lvl="1"/>
                <a14:m>
                  <m:oMath xmlns:m="http://schemas.openxmlformats.org/officeDocument/2006/math">
                    <m:acc>
                      <m:accPr>
                        <m:chr m:val="̅"/>
                        <m:ctrlPr>
                          <a:rPr lang="en-GB" i="1">
                            <a:latin typeface="Cambria Math" panose="02040503050406030204" pitchFamily="18" charset="0"/>
                          </a:rPr>
                        </m:ctrlPr>
                      </m:accPr>
                      <m:e>
                        <m:r>
                          <a:rPr lang="en-GB" smtClean="0">
                            <a:latin typeface="Cambria Math" panose="02040503050406030204" pitchFamily="18" charset="0"/>
                          </a:rPr>
                          <m:t>𝑋</m:t>
                        </m:r>
                      </m:e>
                    </m:acc>
                    <m:r>
                      <a:rPr lang="en-GB">
                        <a:latin typeface="Cambria Math" panose="02040503050406030204" pitchFamily="18" charset="0"/>
                      </a:rPr>
                      <m:t>=</m:t>
                    </m:r>
                    <m:r>
                      <a:rPr lang="en-GB" smtClean="0">
                        <a:latin typeface="Cambria Math" panose="02040503050406030204" pitchFamily="18" charset="0"/>
                      </a:rPr>
                      <m:t>1.32</m:t>
                    </m:r>
                    <m:r>
                      <a:rPr lang="en-GB">
                        <a:latin typeface="Cambria Math" panose="02040503050406030204" pitchFamily="18" charset="0"/>
                      </a:rPr>
                      <m:t>,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smtClean="0">
                            <a:latin typeface="Cambria Math" panose="02040503050406030204" pitchFamily="18" charset="0"/>
                          </a:rPr>
                          <m:t>𝑥</m:t>
                        </m:r>
                      </m:sub>
                    </m:sSub>
                    <m:r>
                      <a:rPr lang="en-GB">
                        <a:latin typeface="Cambria Math" panose="02040503050406030204" pitchFamily="18" charset="0"/>
                      </a:rPr>
                      <m:t>=</m:t>
                    </m:r>
                    <m:r>
                      <a:rPr lang="en-GB" smtClean="0">
                        <a:latin typeface="Cambria Math" panose="02040503050406030204" pitchFamily="18" charset="0"/>
                      </a:rPr>
                      <m:t>0.35,  </m:t>
                    </m:r>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=5.30,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r>
                      <a:rPr lang="en-GB">
                        <a:latin typeface="Cambria Math" panose="02040503050406030204" pitchFamily="18" charset="0"/>
                      </a:rPr>
                      <m:t>=1.4</m:t>
                    </m:r>
                    <m:r>
                      <a:rPr lang="en-GB" smtClean="0">
                        <a:latin typeface="Cambria Math" panose="02040503050406030204" pitchFamily="18" charset="0"/>
                      </a:rPr>
                      <m:t>0</m:t>
                    </m:r>
                  </m:oMath>
                </a14:m>
                <a:endParaRPr lang="en-GB" dirty="0"/>
              </a:p>
              <a:p>
                <a:r>
                  <a:rPr lang="en-GB" dirty="0"/>
                  <a:t>Suppose we want to predict the value of Y for X=1.5</a:t>
                </a:r>
              </a:p>
              <a:p>
                <a:pPr lvl="1"/>
                <a14:m>
                  <m:oMath xmlns:m="http://schemas.openxmlformats.org/officeDocument/2006/math">
                    <m:r>
                      <a:rPr lang="en-GB">
                        <a:latin typeface="Cambria Math" panose="02040503050406030204" pitchFamily="18" charset="0"/>
                      </a:rPr>
                      <m:t>𝑏</m:t>
                    </m:r>
                    <m:r>
                      <a:rPr lang="en-GB">
                        <a:latin typeface="Cambria Math" panose="02040503050406030204" pitchFamily="18" charset="0"/>
                      </a:rPr>
                      <m:t>=</m:t>
                    </m:r>
                    <m:sSub>
                      <m:sSubPr>
                        <m:ctrlPr>
                          <a:rPr lang="en-GB" i="1">
                            <a:latin typeface="Cambria Math" panose="02040503050406030204" pitchFamily="18" charset="0"/>
                          </a:rPr>
                        </m:ctrlPr>
                      </m:sSubPr>
                      <m:e>
                        <m:r>
                          <a:rPr lang="en-GB">
                            <a:latin typeface="Cambria Math" panose="02040503050406030204" pitchFamily="18" charset="0"/>
                          </a:rPr>
                          <m:t>𝑟</m:t>
                        </m:r>
                      </m:e>
                      <m:sub>
                        <m:r>
                          <a:rPr lang="en-GB">
                            <a:latin typeface="Cambria Math" panose="02040503050406030204" pitchFamily="18" charset="0"/>
                          </a:rPr>
                          <m:t>𝑥𝑦</m:t>
                        </m:r>
                      </m:sub>
                    </m:sSub>
                    <m:d>
                      <m:dPr>
                        <m:ctrlPr>
                          <a:rPr lang="en-GB" i="1">
                            <a:latin typeface="Cambria Math" panose="02040503050406030204" pitchFamily="18" charset="0"/>
                          </a:rPr>
                        </m:ctrlPr>
                      </m:dPr>
                      <m:e>
                        <m:f>
                          <m:fPr>
                            <m:ctrlPr>
                              <a:rPr lang="en-GB" i="1">
                                <a:latin typeface="Cambria Math" panose="02040503050406030204" pitchFamily="18" charset="0"/>
                              </a:rPr>
                            </m:ctrlPr>
                          </m:fPr>
                          <m:num>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num>
                          <m:den>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𝑥</m:t>
                                </m:r>
                              </m:sub>
                            </m:sSub>
                          </m:den>
                        </m:f>
                      </m:e>
                    </m:d>
                    <m:r>
                      <a:rPr lang="en-GB">
                        <a:latin typeface="Cambria Math" panose="02040503050406030204" pitchFamily="18" charset="0"/>
                      </a:rPr>
                      <m:t>=</m:t>
                    </m:r>
                    <m:r>
                      <a:rPr lang="en-GB" smtClean="0">
                        <a:latin typeface="Cambria Math" panose="02040503050406030204" pitchFamily="18" charset="0"/>
                      </a:rPr>
                      <m:t>0.43</m:t>
                    </m:r>
                    <m:d>
                      <m:dPr>
                        <m:ctrlPr>
                          <a:rPr lang="en-GB" i="1">
                            <a:latin typeface="Cambria Math" panose="02040503050406030204" pitchFamily="18" charset="0"/>
                          </a:rPr>
                        </m:ctrlPr>
                      </m:dPr>
                      <m:e>
                        <m:f>
                          <m:fPr>
                            <m:ctrlPr>
                              <a:rPr lang="en-GB" i="1">
                                <a:latin typeface="Cambria Math" panose="02040503050406030204" pitchFamily="18" charset="0"/>
                              </a:rPr>
                            </m:ctrlPr>
                          </m:fPr>
                          <m:num>
                            <m:r>
                              <a:rPr lang="en-GB" smtClean="0">
                                <a:latin typeface="Cambria Math" panose="02040503050406030204" pitchFamily="18" charset="0"/>
                              </a:rPr>
                              <m:t>1.40</m:t>
                            </m:r>
                          </m:num>
                          <m:den>
                            <m:r>
                              <a:rPr lang="en-GB" smtClean="0">
                                <a:latin typeface="Cambria Math" panose="02040503050406030204" pitchFamily="18" charset="0"/>
                              </a:rPr>
                              <m:t>0.35</m:t>
                            </m:r>
                          </m:den>
                        </m:f>
                      </m:e>
                    </m:d>
                    <m:r>
                      <a:rPr lang="en-GB" smtClean="0">
                        <a:latin typeface="Cambria Math" panose="02040503050406030204" pitchFamily="18" charset="0"/>
                      </a:rPr>
                      <m:t>=0.43</m:t>
                    </m:r>
                    <m:d>
                      <m:dPr>
                        <m:ctrlPr>
                          <a:rPr lang="en-GB" i="1" smtClean="0">
                            <a:latin typeface="Cambria Math" panose="02040503050406030204" pitchFamily="18" charset="0"/>
                          </a:rPr>
                        </m:ctrlPr>
                      </m:dPr>
                      <m:e>
                        <m:r>
                          <a:rPr lang="en-GB" smtClean="0">
                            <a:latin typeface="Cambria Math" panose="02040503050406030204" pitchFamily="18" charset="0"/>
                          </a:rPr>
                          <m:t>4.00</m:t>
                        </m:r>
                      </m:e>
                    </m:d>
                    <m:r>
                      <a:rPr lang="en-GB" smtClean="0">
                        <a:latin typeface="Cambria Math" panose="02040503050406030204" pitchFamily="18" charset="0"/>
                      </a:rPr>
                      <m:t>=1.72</m:t>
                    </m:r>
                  </m:oMath>
                </a14:m>
                <a:endParaRPr lang="en-GB" dirty="0"/>
              </a:p>
              <a:p>
                <a:r>
                  <a:rPr lang="en-GB" dirty="0"/>
                  <a:t>We can now plug this into the basic regression equation</a:t>
                </a:r>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a:latin typeface="Cambria Math" panose="02040503050406030204" pitchFamily="18" charset="0"/>
                      </a:rPr>
                      <m:t>𝑏</m:t>
                    </m:r>
                    <m:d>
                      <m:dPr>
                        <m:ctrlPr>
                          <a:rPr lang="en-GB" i="1">
                            <a:latin typeface="Cambria Math" panose="02040503050406030204" pitchFamily="18" charset="0"/>
                          </a:rPr>
                        </m:ctrlPr>
                      </m:dPr>
                      <m:e>
                        <m:r>
                          <a:rPr lang="en-GB">
                            <a:latin typeface="Cambria Math" panose="02040503050406030204" pitchFamily="18" charset="0"/>
                          </a:rPr>
                          <m:t>𝑋</m:t>
                        </m:r>
                        <m:r>
                          <a:rPr lang="en-GB">
                            <a:latin typeface="Cambria Math" panose="02040503050406030204" pitchFamily="18" charset="0"/>
                          </a:rPr>
                          <m:t>−</m:t>
                        </m:r>
                        <m:acc>
                          <m:accPr>
                            <m:chr m:val="̅"/>
                            <m:ctrlPr>
                              <a:rPr lang="en-GB" i="1">
                                <a:latin typeface="Cambria Math" panose="02040503050406030204" pitchFamily="18" charset="0"/>
                              </a:rPr>
                            </m:ctrlPr>
                          </m:accPr>
                          <m:e>
                            <m:r>
                              <a:rPr lang="en-GB">
                                <a:latin typeface="Cambria Math" panose="02040503050406030204" pitchFamily="18" charset="0"/>
                              </a:rPr>
                              <m:t>𝑋</m:t>
                            </m:r>
                          </m:e>
                        </m:acc>
                      </m:e>
                    </m:d>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5.3+1.72</m:t>
                    </m:r>
                    <m:d>
                      <m:dPr>
                        <m:ctrlPr>
                          <a:rPr lang="en-GB" i="1" smtClean="0">
                            <a:latin typeface="Cambria Math" panose="02040503050406030204" pitchFamily="18" charset="0"/>
                          </a:rPr>
                        </m:ctrlPr>
                      </m:dPr>
                      <m:e>
                        <m:r>
                          <a:rPr lang="en-GB" smtClean="0">
                            <a:latin typeface="Cambria Math" panose="02040503050406030204" pitchFamily="18" charset="0"/>
                          </a:rPr>
                          <m:t>1.5−1.32</m:t>
                        </m:r>
                      </m:e>
                    </m:d>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acc>
                      <m:accPr>
                        <m:chr m:val="̅"/>
                        <m:ctrlPr>
                          <a:rPr lang="en-GB" i="1">
                            <a:latin typeface="Cambria Math" panose="02040503050406030204" pitchFamily="18" charset="0"/>
                          </a:rPr>
                        </m:ctrlPr>
                      </m:accPr>
                      <m:e>
                        <m:r>
                          <a:rPr lang="en-GB" smtClean="0">
                            <a:latin typeface="Cambria Math" panose="02040503050406030204" pitchFamily="18" charset="0"/>
                          </a:rPr>
                          <m:t>5.3</m:t>
                        </m:r>
                      </m:e>
                    </m:acc>
                    <m:r>
                      <a:rPr lang="en-GB">
                        <a:latin typeface="Cambria Math" panose="02040503050406030204" pitchFamily="18" charset="0"/>
                      </a:rPr>
                      <m:t>+</m:t>
                    </m:r>
                    <m:r>
                      <a:rPr lang="en-GB" smtClean="0">
                        <a:latin typeface="Cambria Math" panose="02040503050406030204" pitchFamily="18" charset="0"/>
                      </a:rPr>
                      <m:t>1.72</m:t>
                    </m:r>
                    <m:r>
                      <a:rPr lang="en-GB">
                        <a:latin typeface="Cambria Math" panose="02040503050406030204" pitchFamily="18" charset="0"/>
                      </a:rPr>
                      <m:t>(</m:t>
                    </m:r>
                    <m:r>
                      <a:rPr lang="en-GB" smtClean="0">
                        <a:latin typeface="Cambria Math" panose="02040503050406030204" pitchFamily="18" charset="0"/>
                      </a:rPr>
                      <m:t>0.18</m:t>
                    </m:r>
                    <m:r>
                      <a:rPr lang="en-GB">
                        <a:latin typeface="Cambria Math" panose="02040503050406030204" pitchFamily="18" charset="0"/>
                      </a:rPr>
                      <m:t>)</m:t>
                    </m:r>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5.3+0.31</m:t>
                    </m:r>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5.62</m:t>
                    </m:r>
                  </m:oMath>
                </a14:m>
                <a:endParaRPr lang="en-GB" dirty="0"/>
              </a:p>
              <a:p>
                <a:r>
                  <a:rPr lang="en-GB" dirty="0"/>
                  <a:t>The predicted value is slightly above the mean value of 5.30</a:t>
                </a:r>
              </a:p>
              <a:p>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22959" y="1845734"/>
                <a:ext cx="7543801" cy="4185950"/>
              </a:xfrm>
              <a:blipFill>
                <a:blip r:embed="rId2"/>
                <a:stretch>
                  <a:fillRect l="-1939" t="-2187" b="-146"/>
                </a:stretch>
              </a:blipFill>
            </p:spPr>
            <p:txBody>
              <a:bodyPr/>
              <a:lstStyle/>
              <a:p>
                <a:r>
                  <a:rPr lang="en-GB">
                    <a:noFill/>
                  </a:rPr>
                  <a:t> </a:t>
                </a:r>
              </a:p>
            </p:txBody>
          </p:sp>
        </mc:Fallback>
      </mc:AlternateContent>
    </p:spTree>
    <p:extLst>
      <p:ext uri="{BB962C8B-B14F-4D97-AF65-F5344CB8AC3E}">
        <p14:creationId xmlns:p14="http://schemas.microsoft.com/office/powerpoint/2010/main" val="2969579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Problem</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GB" dirty="0"/>
                  <a:t>Two attributes, X and Y are found to have a correlation of 0.43</a:t>
                </a:r>
              </a:p>
              <a:p>
                <a14:m>
                  <m:oMath xmlns:m="http://schemas.openxmlformats.org/officeDocument/2006/math">
                    <m:acc>
                      <m:accPr>
                        <m:chr m:val="̅"/>
                        <m:ctrlPr>
                          <a:rPr lang="en-GB" i="1">
                            <a:latin typeface="Cambria Math" panose="02040503050406030204" pitchFamily="18" charset="0"/>
                          </a:rPr>
                        </m:ctrlPr>
                      </m:accPr>
                      <m:e>
                        <m:r>
                          <a:rPr lang="en-GB" smtClean="0">
                            <a:latin typeface="Cambria Math" panose="02040503050406030204" pitchFamily="18" charset="0"/>
                          </a:rPr>
                          <m:t>𝑋</m:t>
                        </m:r>
                      </m:e>
                    </m:acc>
                    <m:r>
                      <a:rPr lang="en-GB">
                        <a:latin typeface="Cambria Math" panose="02040503050406030204" pitchFamily="18" charset="0"/>
                      </a:rPr>
                      <m:t>=</m:t>
                    </m:r>
                    <m:r>
                      <a:rPr lang="en-GB" smtClean="0">
                        <a:latin typeface="Cambria Math" panose="02040503050406030204" pitchFamily="18" charset="0"/>
                      </a:rPr>
                      <m:t>1.32</m:t>
                    </m:r>
                    <m:r>
                      <a:rPr lang="en-GB">
                        <a:latin typeface="Cambria Math" panose="02040503050406030204" pitchFamily="18" charset="0"/>
                      </a:rPr>
                      <m:t>,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smtClean="0">
                            <a:latin typeface="Cambria Math" panose="02040503050406030204" pitchFamily="18" charset="0"/>
                          </a:rPr>
                          <m:t>𝑥</m:t>
                        </m:r>
                      </m:sub>
                    </m:sSub>
                    <m:r>
                      <a:rPr lang="en-GB">
                        <a:latin typeface="Cambria Math" panose="02040503050406030204" pitchFamily="18" charset="0"/>
                      </a:rPr>
                      <m:t>=</m:t>
                    </m:r>
                    <m:r>
                      <a:rPr lang="en-GB" smtClean="0">
                        <a:latin typeface="Cambria Math" panose="02040503050406030204" pitchFamily="18" charset="0"/>
                      </a:rPr>
                      <m:t>0.35,  </m:t>
                    </m:r>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=5.30,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r>
                      <a:rPr lang="en-GB">
                        <a:latin typeface="Cambria Math" panose="02040503050406030204" pitchFamily="18" charset="0"/>
                      </a:rPr>
                      <m:t>=1.4</m:t>
                    </m:r>
                    <m:r>
                      <a:rPr lang="en-GB" smtClean="0">
                        <a:latin typeface="Cambria Math" panose="02040503050406030204" pitchFamily="18" charset="0"/>
                      </a:rPr>
                      <m:t>0</m:t>
                    </m:r>
                  </m:oMath>
                </a14:m>
                <a:endParaRPr lang="en-GB" dirty="0"/>
              </a:p>
              <a:p>
                <a:r>
                  <a:rPr lang="en-GB" dirty="0"/>
                  <a:t>Suppose we want to predict the value of Y for X=0</a:t>
                </a:r>
              </a:p>
              <a:p>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366" t="-744"/>
                </a:stretch>
              </a:blipFill>
            </p:spPr>
            <p:txBody>
              <a:bodyPr/>
              <a:lstStyle/>
              <a:p>
                <a:r>
                  <a:rPr lang="en-GB">
                    <a:noFill/>
                  </a:rPr>
                  <a:t> </a:t>
                </a:r>
              </a:p>
            </p:txBody>
          </p:sp>
        </mc:Fallback>
      </mc:AlternateContent>
    </p:spTree>
    <p:extLst>
      <p:ext uri="{BB962C8B-B14F-4D97-AF65-F5344CB8AC3E}">
        <p14:creationId xmlns:p14="http://schemas.microsoft.com/office/powerpoint/2010/main" val="3367007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Problem</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22959" y="1845734"/>
                <a:ext cx="7543801" cy="4202728"/>
              </a:xfrm>
            </p:spPr>
            <p:txBody>
              <a:bodyPr>
                <a:normAutofit fontScale="92500"/>
              </a:bodyPr>
              <a:lstStyle/>
              <a:p>
                <a:r>
                  <a:rPr lang="en-GB" dirty="0"/>
                  <a:t>Two attributes, X and Y are found to have a correlation of 0.43</a:t>
                </a:r>
              </a:p>
              <a:p>
                <a:pPr lvl="1"/>
                <a14:m>
                  <m:oMath xmlns:m="http://schemas.openxmlformats.org/officeDocument/2006/math">
                    <m:acc>
                      <m:accPr>
                        <m:chr m:val="̅"/>
                        <m:ctrlPr>
                          <a:rPr lang="en-GB" i="1">
                            <a:latin typeface="Cambria Math" panose="02040503050406030204" pitchFamily="18" charset="0"/>
                          </a:rPr>
                        </m:ctrlPr>
                      </m:accPr>
                      <m:e>
                        <m:r>
                          <a:rPr lang="en-GB" smtClean="0">
                            <a:latin typeface="Cambria Math" panose="02040503050406030204" pitchFamily="18" charset="0"/>
                          </a:rPr>
                          <m:t>𝑋</m:t>
                        </m:r>
                      </m:e>
                    </m:acc>
                    <m:r>
                      <a:rPr lang="en-GB">
                        <a:latin typeface="Cambria Math" panose="02040503050406030204" pitchFamily="18" charset="0"/>
                      </a:rPr>
                      <m:t>=</m:t>
                    </m:r>
                    <m:r>
                      <a:rPr lang="en-GB" smtClean="0">
                        <a:latin typeface="Cambria Math" panose="02040503050406030204" pitchFamily="18" charset="0"/>
                      </a:rPr>
                      <m:t>1.32</m:t>
                    </m:r>
                    <m:r>
                      <a:rPr lang="en-GB">
                        <a:latin typeface="Cambria Math" panose="02040503050406030204" pitchFamily="18" charset="0"/>
                      </a:rPr>
                      <m:t>,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smtClean="0">
                            <a:latin typeface="Cambria Math" panose="02040503050406030204" pitchFamily="18" charset="0"/>
                          </a:rPr>
                          <m:t>𝑥</m:t>
                        </m:r>
                      </m:sub>
                    </m:sSub>
                    <m:r>
                      <a:rPr lang="en-GB">
                        <a:latin typeface="Cambria Math" panose="02040503050406030204" pitchFamily="18" charset="0"/>
                      </a:rPr>
                      <m:t>=</m:t>
                    </m:r>
                    <m:r>
                      <a:rPr lang="en-GB" smtClean="0">
                        <a:latin typeface="Cambria Math" panose="02040503050406030204" pitchFamily="18" charset="0"/>
                      </a:rPr>
                      <m:t>0.35,  </m:t>
                    </m:r>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=5.30,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r>
                      <a:rPr lang="en-GB">
                        <a:latin typeface="Cambria Math" panose="02040503050406030204" pitchFamily="18" charset="0"/>
                      </a:rPr>
                      <m:t>=1.4</m:t>
                    </m:r>
                    <m:r>
                      <a:rPr lang="en-GB" smtClean="0">
                        <a:latin typeface="Cambria Math" panose="02040503050406030204" pitchFamily="18" charset="0"/>
                      </a:rPr>
                      <m:t>0</m:t>
                    </m:r>
                  </m:oMath>
                </a14:m>
                <a:endParaRPr lang="en-GB" dirty="0"/>
              </a:p>
              <a:p>
                <a:r>
                  <a:rPr lang="en-GB" dirty="0"/>
                  <a:t>Suppose we want to predict the value of Y for X=0</a:t>
                </a:r>
              </a:p>
              <a:p>
                <a14:m>
                  <m:oMath xmlns:m="http://schemas.openxmlformats.org/officeDocument/2006/math">
                    <m:r>
                      <a:rPr lang="en-GB">
                        <a:latin typeface="Cambria Math" panose="02040503050406030204" pitchFamily="18" charset="0"/>
                      </a:rPr>
                      <m:t>𝑏</m:t>
                    </m:r>
                    <m:r>
                      <a:rPr lang="en-GB">
                        <a:latin typeface="Cambria Math" panose="02040503050406030204" pitchFamily="18" charset="0"/>
                      </a:rPr>
                      <m:t>=</m:t>
                    </m:r>
                    <m:sSub>
                      <m:sSubPr>
                        <m:ctrlPr>
                          <a:rPr lang="en-GB" i="1">
                            <a:latin typeface="Cambria Math" panose="02040503050406030204" pitchFamily="18" charset="0"/>
                          </a:rPr>
                        </m:ctrlPr>
                      </m:sSubPr>
                      <m:e>
                        <m:r>
                          <a:rPr lang="en-GB">
                            <a:latin typeface="Cambria Math" panose="02040503050406030204" pitchFamily="18" charset="0"/>
                          </a:rPr>
                          <m:t>𝑟</m:t>
                        </m:r>
                      </m:e>
                      <m:sub>
                        <m:r>
                          <a:rPr lang="en-GB">
                            <a:latin typeface="Cambria Math" panose="02040503050406030204" pitchFamily="18" charset="0"/>
                          </a:rPr>
                          <m:t>𝑥𝑦</m:t>
                        </m:r>
                      </m:sub>
                    </m:sSub>
                    <m:d>
                      <m:dPr>
                        <m:ctrlPr>
                          <a:rPr lang="en-GB" i="1">
                            <a:latin typeface="Cambria Math" panose="02040503050406030204" pitchFamily="18" charset="0"/>
                          </a:rPr>
                        </m:ctrlPr>
                      </m:dPr>
                      <m:e>
                        <m:f>
                          <m:fPr>
                            <m:ctrlPr>
                              <a:rPr lang="en-GB" i="1">
                                <a:latin typeface="Cambria Math" panose="02040503050406030204" pitchFamily="18" charset="0"/>
                              </a:rPr>
                            </m:ctrlPr>
                          </m:fPr>
                          <m:num>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num>
                          <m:den>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𝑥</m:t>
                                </m:r>
                              </m:sub>
                            </m:sSub>
                          </m:den>
                        </m:f>
                      </m:e>
                    </m:d>
                    <m:r>
                      <a:rPr lang="en-GB">
                        <a:latin typeface="Cambria Math" panose="02040503050406030204" pitchFamily="18" charset="0"/>
                      </a:rPr>
                      <m:t>=</m:t>
                    </m:r>
                    <m:r>
                      <a:rPr lang="en-GB" smtClean="0">
                        <a:latin typeface="Cambria Math" panose="02040503050406030204" pitchFamily="18" charset="0"/>
                      </a:rPr>
                      <m:t>0.43</m:t>
                    </m:r>
                    <m:d>
                      <m:dPr>
                        <m:ctrlPr>
                          <a:rPr lang="en-GB" i="1">
                            <a:latin typeface="Cambria Math" panose="02040503050406030204" pitchFamily="18" charset="0"/>
                          </a:rPr>
                        </m:ctrlPr>
                      </m:dPr>
                      <m:e>
                        <m:f>
                          <m:fPr>
                            <m:ctrlPr>
                              <a:rPr lang="en-GB" i="1">
                                <a:latin typeface="Cambria Math" panose="02040503050406030204" pitchFamily="18" charset="0"/>
                              </a:rPr>
                            </m:ctrlPr>
                          </m:fPr>
                          <m:num>
                            <m:r>
                              <a:rPr lang="en-GB" smtClean="0">
                                <a:latin typeface="Cambria Math" panose="02040503050406030204" pitchFamily="18" charset="0"/>
                              </a:rPr>
                              <m:t>1.40</m:t>
                            </m:r>
                          </m:num>
                          <m:den>
                            <m:r>
                              <a:rPr lang="en-GB" smtClean="0">
                                <a:latin typeface="Cambria Math" panose="02040503050406030204" pitchFamily="18" charset="0"/>
                              </a:rPr>
                              <m:t>0.35</m:t>
                            </m:r>
                          </m:den>
                        </m:f>
                      </m:e>
                    </m:d>
                    <m:r>
                      <a:rPr lang="en-GB" smtClean="0">
                        <a:latin typeface="Cambria Math" panose="02040503050406030204" pitchFamily="18" charset="0"/>
                      </a:rPr>
                      <m:t>=0.43</m:t>
                    </m:r>
                    <m:d>
                      <m:dPr>
                        <m:ctrlPr>
                          <a:rPr lang="en-GB" i="1" smtClean="0">
                            <a:latin typeface="Cambria Math" panose="02040503050406030204" pitchFamily="18" charset="0"/>
                          </a:rPr>
                        </m:ctrlPr>
                      </m:dPr>
                      <m:e>
                        <m:r>
                          <a:rPr lang="en-GB" smtClean="0">
                            <a:latin typeface="Cambria Math" panose="02040503050406030204" pitchFamily="18" charset="0"/>
                          </a:rPr>
                          <m:t>4.00</m:t>
                        </m:r>
                      </m:e>
                    </m:d>
                    <m:r>
                      <a:rPr lang="en-GB" smtClean="0">
                        <a:latin typeface="Cambria Math" panose="02040503050406030204" pitchFamily="18" charset="0"/>
                      </a:rPr>
                      <m:t>=1.72</m:t>
                    </m:r>
                  </m:oMath>
                </a14:m>
                <a:endParaRPr lang="en-GB" dirty="0"/>
              </a:p>
              <a:p>
                <a:r>
                  <a:rPr lang="en-GB" dirty="0"/>
                  <a:t>We can now plug this into the basic regression equation</a:t>
                </a:r>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a:latin typeface="Cambria Math" panose="02040503050406030204" pitchFamily="18" charset="0"/>
                      </a:rPr>
                      <m:t>𝑏</m:t>
                    </m:r>
                    <m:d>
                      <m:dPr>
                        <m:ctrlPr>
                          <a:rPr lang="en-GB" i="1">
                            <a:latin typeface="Cambria Math" panose="02040503050406030204" pitchFamily="18" charset="0"/>
                          </a:rPr>
                        </m:ctrlPr>
                      </m:dPr>
                      <m:e>
                        <m:r>
                          <a:rPr lang="en-GB">
                            <a:latin typeface="Cambria Math" panose="02040503050406030204" pitchFamily="18" charset="0"/>
                          </a:rPr>
                          <m:t>𝑋</m:t>
                        </m:r>
                        <m:r>
                          <a:rPr lang="en-GB">
                            <a:latin typeface="Cambria Math" panose="02040503050406030204" pitchFamily="18" charset="0"/>
                          </a:rPr>
                          <m:t>−</m:t>
                        </m:r>
                        <m:acc>
                          <m:accPr>
                            <m:chr m:val="̅"/>
                            <m:ctrlPr>
                              <a:rPr lang="en-GB" i="1">
                                <a:latin typeface="Cambria Math" panose="02040503050406030204" pitchFamily="18" charset="0"/>
                              </a:rPr>
                            </m:ctrlPr>
                          </m:accPr>
                          <m:e>
                            <m:r>
                              <a:rPr lang="en-GB">
                                <a:latin typeface="Cambria Math" panose="02040503050406030204" pitchFamily="18" charset="0"/>
                              </a:rPr>
                              <m:t>𝑋</m:t>
                            </m:r>
                          </m:e>
                        </m:acc>
                      </m:e>
                    </m:d>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5.3+1.72</m:t>
                    </m:r>
                    <m:d>
                      <m:dPr>
                        <m:ctrlPr>
                          <a:rPr lang="en-GB" i="1" smtClean="0">
                            <a:latin typeface="Cambria Math" panose="02040503050406030204" pitchFamily="18" charset="0"/>
                          </a:rPr>
                        </m:ctrlPr>
                      </m:dPr>
                      <m:e>
                        <m:r>
                          <a:rPr lang="en-GB" smtClean="0">
                            <a:latin typeface="Cambria Math" panose="02040503050406030204" pitchFamily="18" charset="0"/>
                          </a:rPr>
                          <m:t>0−1.32</m:t>
                        </m:r>
                      </m:e>
                    </m:d>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acc>
                      <m:accPr>
                        <m:chr m:val="̅"/>
                        <m:ctrlPr>
                          <a:rPr lang="en-GB" i="1">
                            <a:latin typeface="Cambria Math" panose="02040503050406030204" pitchFamily="18" charset="0"/>
                          </a:rPr>
                        </m:ctrlPr>
                      </m:accPr>
                      <m:e>
                        <m:r>
                          <a:rPr lang="en-GB" smtClean="0">
                            <a:latin typeface="Cambria Math" panose="02040503050406030204" pitchFamily="18" charset="0"/>
                          </a:rPr>
                          <m:t>5.3</m:t>
                        </m:r>
                      </m:e>
                    </m:acc>
                    <m:r>
                      <a:rPr lang="en-GB">
                        <a:latin typeface="Cambria Math" panose="02040503050406030204" pitchFamily="18" charset="0"/>
                      </a:rPr>
                      <m:t>+</m:t>
                    </m:r>
                    <m:r>
                      <a:rPr lang="en-GB" smtClean="0">
                        <a:latin typeface="Cambria Math" panose="02040503050406030204" pitchFamily="18" charset="0"/>
                      </a:rPr>
                      <m:t>1.72</m:t>
                    </m:r>
                    <m:r>
                      <a:rPr lang="en-GB">
                        <a:latin typeface="Cambria Math" panose="02040503050406030204" pitchFamily="18" charset="0"/>
                      </a:rPr>
                      <m:t>(</m:t>
                    </m:r>
                    <m:r>
                      <a:rPr lang="en-GB" smtClean="0">
                        <a:latin typeface="Cambria Math" panose="02040503050406030204" pitchFamily="18" charset="0"/>
                      </a:rPr>
                      <m:t>−1.32</m:t>
                    </m:r>
                    <m:r>
                      <a:rPr lang="en-GB">
                        <a:latin typeface="Cambria Math" panose="02040503050406030204" pitchFamily="18" charset="0"/>
                      </a:rPr>
                      <m:t>)</m:t>
                    </m:r>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5.3+(−2.27)</m:t>
                    </m:r>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3.03</m:t>
                    </m:r>
                  </m:oMath>
                </a14:m>
                <a:endParaRPr lang="en-GB" dirty="0"/>
              </a:p>
              <a:p>
                <a:r>
                  <a:rPr lang="en-GB" dirty="0"/>
                  <a:t>The predicted value is well below the mean value of 5.30</a:t>
                </a:r>
              </a:p>
              <a:p>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22959" y="1845734"/>
                <a:ext cx="7543801" cy="4202728"/>
              </a:xfrm>
              <a:blipFill>
                <a:blip r:embed="rId2"/>
                <a:stretch>
                  <a:fillRect l="-1777" t="-1451" b="-1887"/>
                </a:stretch>
              </a:blipFill>
            </p:spPr>
            <p:txBody>
              <a:bodyPr/>
              <a:lstStyle/>
              <a:p>
                <a:r>
                  <a:rPr lang="en-GB">
                    <a:noFill/>
                  </a:rPr>
                  <a:t> </a:t>
                </a:r>
              </a:p>
            </p:txBody>
          </p:sp>
        </mc:Fallback>
      </mc:AlternateContent>
    </p:spTree>
    <p:extLst>
      <p:ext uri="{BB962C8B-B14F-4D97-AF65-F5344CB8AC3E}">
        <p14:creationId xmlns:p14="http://schemas.microsoft.com/office/powerpoint/2010/main" val="2273628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Example</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22959" y="1845734"/>
                <a:ext cx="7543801" cy="4236284"/>
              </a:xfrm>
            </p:spPr>
            <p:txBody>
              <a:bodyPr>
                <a:normAutofit fontScale="92500"/>
              </a:bodyPr>
              <a:lstStyle/>
              <a:p>
                <a:r>
                  <a:rPr lang="en-GB" dirty="0"/>
                  <a:t>Two attributes, X and Y are found to have a correlation of 0.43</a:t>
                </a:r>
              </a:p>
              <a:p>
                <a:pPr lvl="1"/>
                <a14:m>
                  <m:oMath xmlns:m="http://schemas.openxmlformats.org/officeDocument/2006/math">
                    <m:acc>
                      <m:accPr>
                        <m:chr m:val="̅"/>
                        <m:ctrlPr>
                          <a:rPr lang="en-GB" i="1">
                            <a:latin typeface="Cambria Math" panose="02040503050406030204" pitchFamily="18" charset="0"/>
                          </a:rPr>
                        </m:ctrlPr>
                      </m:accPr>
                      <m:e>
                        <m:r>
                          <a:rPr lang="en-GB" smtClean="0">
                            <a:latin typeface="Cambria Math" panose="02040503050406030204" pitchFamily="18" charset="0"/>
                          </a:rPr>
                          <m:t>𝑋</m:t>
                        </m:r>
                      </m:e>
                    </m:acc>
                    <m:r>
                      <a:rPr lang="en-GB">
                        <a:latin typeface="Cambria Math" panose="02040503050406030204" pitchFamily="18" charset="0"/>
                      </a:rPr>
                      <m:t>=</m:t>
                    </m:r>
                    <m:r>
                      <a:rPr lang="en-GB" smtClean="0">
                        <a:latin typeface="Cambria Math" panose="02040503050406030204" pitchFamily="18" charset="0"/>
                      </a:rPr>
                      <m:t>1.32</m:t>
                    </m:r>
                    <m:r>
                      <a:rPr lang="en-GB">
                        <a:latin typeface="Cambria Math" panose="02040503050406030204" pitchFamily="18" charset="0"/>
                      </a:rPr>
                      <m:t>,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smtClean="0">
                            <a:latin typeface="Cambria Math" panose="02040503050406030204" pitchFamily="18" charset="0"/>
                          </a:rPr>
                          <m:t>𝑥</m:t>
                        </m:r>
                      </m:sub>
                    </m:sSub>
                    <m:r>
                      <a:rPr lang="en-GB">
                        <a:latin typeface="Cambria Math" panose="02040503050406030204" pitchFamily="18" charset="0"/>
                      </a:rPr>
                      <m:t>=</m:t>
                    </m:r>
                    <m:r>
                      <a:rPr lang="en-GB" smtClean="0">
                        <a:latin typeface="Cambria Math" panose="02040503050406030204" pitchFamily="18" charset="0"/>
                      </a:rPr>
                      <m:t>0.35,  </m:t>
                    </m:r>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=5.30,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r>
                      <a:rPr lang="en-GB">
                        <a:latin typeface="Cambria Math" panose="02040503050406030204" pitchFamily="18" charset="0"/>
                      </a:rPr>
                      <m:t>=1.4</m:t>
                    </m:r>
                    <m:r>
                      <a:rPr lang="en-GB" smtClean="0">
                        <a:latin typeface="Cambria Math" panose="02040503050406030204" pitchFamily="18" charset="0"/>
                      </a:rPr>
                      <m:t>0</m:t>
                    </m:r>
                  </m:oMath>
                </a14:m>
                <a:endParaRPr lang="en-GB" dirty="0"/>
              </a:p>
              <a:p>
                <a:r>
                  <a:rPr lang="en-GB" dirty="0"/>
                  <a:t>Suppose we want to predict the value of Y for X=1.5</a:t>
                </a:r>
              </a:p>
              <a:p>
                <a14:m>
                  <m:oMath xmlns:m="http://schemas.openxmlformats.org/officeDocument/2006/math">
                    <m:r>
                      <a:rPr lang="en-GB">
                        <a:latin typeface="Cambria Math" panose="02040503050406030204" pitchFamily="18" charset="0"/>
                      </a:rPr>
                      <m:t>𝑏</m:t>
                    </m:r>
                    <m:r>
                      <a:rPr lang="en-GB">
                        <a:latin typeface="Cambria Math" panose="02040503050406030204" pitchFamily="18" charset="0"/>
                      </a:rPr>
                      <m:t>=</m:t>
                    </m:r>
                    <m:sSub>
                      <m:sSubPr>
                        <m:ctrlPr>
                          <a:rPr lang="en-GB" i="1">
                            <a:latin typeface="Cambria Math" panose="02040503050406030204" pitchFamily="18" charset="0"/>
                          </a:rPr>
                        </m:ctrlPr>
                      </m:sSubPr>
                      <m:e>
                        <m:r>
                          <a:rPr lang="en-GB">
                            <a:latin typeface="Cambria Math" panose="02040503050406030204" pitchFamily="18" charset="0"/>
                          </a:rPr>
                          <m:t>𝑟</m:t>
                        </m:r>
                      </m:e>
                      <m:sub>
                        <m:r>
                          <a:rPr lang="en-GB">
                            <a:latin typeface="Cambria Math" panose="02040503050406030204" pitchFamily="18" charset="0"/>
                          </a:rPr>
                          <m:t>𝑥𝑦</m:t>
                        </m:r>
                      </m:sub>
                    </m:sSub>
                    <m:d>
                      <m:dPr>
                        <m:ctrlPr>
                          <a:rPr lang="en-GB" i="1">
                            <a:latin typeface="Cambria Math" panose="02040503050406030204" pitchFamily="18" charset="0"/>
                          </a:rPr>
                        </m:ctrlPr>
                      </m:dPr>
                      <m:e>
                        <m:f>
                          <m:fPr>
                            <m:ctrlPr>
                              <a:rPr lang="en-GB" i="1">
                                <a:latin typeface="Cambria Math" panose="02040503050406030204" pitchFamily="18" charset="0"/>
                              </a:rPr>
                            </m:ctrlPr>
                          </m:fPr>
                          <m:num>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num>
                          <m:den>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𝑥</m:t>
                                </m:r>
                              </m:sub>
                            </m:sSub>
                          </m:den>
                        </m:f>
                      </m:e>
                    </m:d>
                    <m:r>
                      <a:rPr lang="en-GB">
                        <a:latin typeface="Cambria Math" panose="02040503050406030204" pitchFamily="18" charset="0"/>
                      </a:rPr>
                      <m:t>=</m:t>
                    </m:r>
                    <m:r>
                      <a:rPr lang="en-GB" smtClean="0">
                        <a:latin typeface="Cambria Math" panose="02040503050406030204" pitchFamily="18" charset="0"/>
                      </a:rPr>
                      <m:t>0.43</m:t>
                    </m:r>
                    <m:d>
                      <m:dPr>
                        <m:ctrlPr>
                          <a:rPr lang="en-GB" i="1">
                            <a:latin typeface="Cambria Math" panose="02040503050406030204" pitchFamily="18" charset="0"/>
                          </a:rPr>
                        </m:ctrlPr>
                      </m:dPr>
                      <m:e>
                        <m:f>
                          <m:fPr>
                            <m:ctrlPr>
                              <a:rPr lang="en-GB" i="1">
                                <a:latin typeface="Cambria Math" panose="02040503050406030204" pitchFamily="18" charset="0"/>
                              </a:rPr>
                            </m:ctrlPr>
                          </m:fPr>
                          <m:num>
                            <m:r>
                              <a:rPr lang="en-GB" smtClean="0">
                                <a:latin typeface="Cambria Math" panose="02040503050406030204" pitchFamily="18" charset="0"/>
                              </a:rPr>
                              <m:t>1.40</m:t>
                            </m:r>
                          </m:num>
                          <m:den>
                            <m:r>
                              <a:rPr lang="en-GB" smtClean="0">
                                <a:latin typeface="Cambria Math" panose="02040503050406030204" pitchFamily="18" charset="0"/>
                              </a:rPr>
                              <m:t>0.35</m:t>
                            </m:r>
                          </m:den>
                        </m:f>
                      </m:e>
                    </m:d>
                    <m:r>
                      <a:rPr lang="en-GB" smtClean="0">
                        <a:latin typeface="Cambria Math" panose="02040503050406030204" pitchFamily="18" charset="0"/>
                      </a:rPr>
                      <m:t>=0.43</m:t>
                    </m:r>
                    <m:d>
                      <m:dPr>
                        <m:ctrlPr>
                          <a:rPr lang="en-GB" i="1" smtClean="0">
                            <a:latin typeface="Cambria Math" panose="02040503050406030204" pitchFamily="18" charset="0"/>
                          </a:rPr>
                        </m:ctrlPr>
                      </m:dPr>
                      <m:e>
                        <m:r>
                          <a:rPr lang="en-GB" smtClean="0">
                            <a:latin typeface="Cambria Math" panose="02040503050406030204" pitchFamily="18" charset="0"/>
                          </a:rPr>
                          <m:t>4.00</m:t>
                        </m:r>
                      </m:e>
                    </m:d>
                    <m:r>
                      <a:rPr lang="en-GB" smtClean="0">
                        <a:latin typeface="Cambria Math" panose="02040503050406030204" pitchFamily="18" charset="0"/>
                      </a:rPr>
                      <m:t>=1.72</m:t>
                    </m:r>
                  </m:oMath>
                </a14:m>
                <a:endParaRPr lang="en-GB" dirty="0"/>
              </a:p>
              <a:p>
                <a:r>
                  <a:rPr lang="en-GB" dirty="0"/>
                  <a:t>We can now plug this into the basic regression equation</a:t>
                </a:r>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a:latin typeface="Cambria Math" panose="02040503050406030204" pitchFamily="18" charset="0"/>
                      </a:rPr>
                      <m:t>𝑏</m:t>
                    </m:r>
                    <m:d>
                      <m:dPr>
                        <m:ctrlPr>
                          <a:rPr lang="en-GB" i="1">
                            <a:latin typeface="Cambria Math" panose="02040503050406030204" pitchFamily="18" charset="0"/>
                          </a:rPr>
                        </m:ctrlPr>
                      </m:dPr>
                      <m:e>
                        <m:r>
                          <a:rPr lang="en-GB">
                            <a:latin typeface="Cambria Math" panose="02040503050406030204" pitchFamily="18" charset="0"/>
                          </a:rPr>
                          <m:t>𝑋</m:t>
                        </m:r>
                        <m:r>
                          <a:rPr lang="en-GB">
                            <a:latin typeface="Cambria Math" panose="02040503050406030204" pitchFamily="18" charset="0"/>
                          </a:rPr>
                          <m:t>−</m:t>
                        </m:r>
                        <m:acc>
                          <m:accPr>
                            <m:chr m:val="̅"/>
                            <m:ctrlPr>
                              <a:rPr lang="en-GB" i="1">
                                <a:latin typeface="Cambria Math" panose="02040503050406030204" pitchFamily="18" charset="0"/>
                              </a:rPr>
                            </m:ctrlPr>
                          </m:accPr>
                          <m:e>
                            <m:r>
                              <a:rPr lang="en-GB">
                                <a:latin typeface="Cambria Math" panose="02040503050406030204" pitchFamily="18" charset="0"/>
                              </a:rPr>
                              <m:t>𝑋</m:t>
                            </m:r>
                          </m:e>
                        </m:acc>
                      </m:e>
                    </m:d>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5.3+1.72</m:t>
                    </m:r>
                    <m:d>
                      <m:dPr>
                        <m:ctrlPr>
                          <a:rPr lang="en-GB" i="1" smtClean="0">
                            <a:latin typeface="Cambria Math" panose="02040503050406030204" pitchFamily="18" charset="0"/>
                          </a:rPr>
                        </m:ctrlPr>
                      </m:dPr>
                      <m:e>
                        <m:r>
                          <a:rPr lang="en-GB" smtClean="0">
                            <a:latin typeface="Cambria Math" panose="02040503050406030204" pitchFamily="18" charset="0"/>
                          </a:rPr>
                          <m:t>1.5−1.32</m:t>
                        </m:r>
                      </m:e>
                    </m:d>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5.3</m:t>
                    </m:r>
                    <m:r>
                      <a:rPr lang="en-GB">
                        <a:latin typeface="Cambria Math" panose="02040503050406030204" pitchFamily="18" charset="0"/>
                      </a:rPr>
                      <m:t>+</m:t>
                    </m:r>
                    <m:r>
                      <a:rPr lang="en-GB" smtClean="0">
                        <a:latin typeface="Cambria Math" panose="02040503050406030204" pitchFamily="18" charset="0"/>
                      </a:rPr>
                      <m:t>1.72</m:t>
                    </m:r>
                    <m:r>
                      <a:rPr lang="en-GB">
                        <a:latin typeface="Cambria Math" panose="02040503050406030204" pitchFamily="18" charset="0"/>
                      </a:rPr>
                      <m:t>(</m:t>
                    </m:r>
                    <m:r>
                      <a:rPr lang="en-GB" smtClean="0">
                        <a:latin typeface="Cambria Math" panose="02040503050406030204" pitchFamily="18" charset="0"/>
                      </a:rPr>
                      <m:t>0.18</m:t>
                    </m:r>
                    <m:r>
                      <a:rPr lang="en-GB">
                        <a:latin typeface="Cambria Math" panose="02040503050406030204" pitchFamily="18" charset="0"/>
                      </a:rPr>
                      <m:t>)</m:t>
                    </m:r>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5.3+0.31</m:t>
                    </m:r>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5.62</m:t>
                    </m:r>
                  </m:oMath>
                </a14:m>
                <a:endParaRPr lang="en-GB" dirty="0"/>
              </a:p>
              <a:p>
                <a:r>
                  <a:rPr lang="en-GB" dirty="0"/>
                  <a:t>The predicted value is slightly above the mean value of 5.30</a:t>
                </a:r>
              </a:p>
              <a:p>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22959" y="1845734"/>
                <a:ext cx="7543801" cy="4236284"/>
              </a:xfrm>
              <a:blipFill>
                <a:blip r:embed="rId2"/>
                <a:stretch>
                  <a:fillRect l="-1777" t="-1439" b="-1007"/>
                </a:stretch>
              </a:blipFill>
            </p:spPr>
            <p:txBody>
              <a:bodyPr/>
              <a:lstStyle/>
              <a:p>
                <a:r>
                  <a:rPr lang="en-GB">
                    <a:noFill/>
                  </a:rPr>
                  <a:t> </a:t>
                </a:r>
              </a:p>
            </p:txBody>
          </p:sp>
        </mc:Fallback>
      </mc:AlternateContent>
    </p:spTree>
    <p:extLst>
      <p:ext uri="{BB962C8B-B14F-4D97-AF65-F5344CB8AC3E}">
        <p14:creationId xmlns:p14="http://schemas.microsoft.com/office/powerpoint/2010/main" val="1953822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Problem</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r>
                  <a:rPr lang="en-GB" dirty="0"/>
                  <a:t>Two attributes, X and Y are found to have a correlation of 0.87</a:t>
                </a:r>
              </a:p>
              <a:p>
                <a14:m>
                  <m:oMath xmlns:m="http://schemas.openxmlformats.org/officeDocument/2006/math">
                    <m:acc>
                      <m:accPr>
                        <m:chr m:val="̅"/>
                        <m:ctrlPr>
                          <a:rPr lang="en-GB" i="1">
                            <a:latin typeface="Cambria Math" panose="02040503050406030204" pitchFamily="18" charset="0"/>
                          </a:rPr>
                        </m:ctrlPr>
                      </m:accPr>
                      <m:e>
                        <m:r>
                          <a:rPr lang="en-GB" smtClean="0">
                            <a:latin typeface="Cambria Math" panose="02040503050406030204" pitchFamily="18" charset="0"/>
                          </a:rPr>
                          <m:t>𝑋</m:t>
                        </m:r>
                      </m:e>
                    </m:acc>
                    <m:r>
                      <a:rPr lang="en-GB">
                        <a:latin typeface="Cambria Math" panose="02040503050406030204" pitchFamily="18" charset="0"/>
                      </a:rPr>
                      <m:t>=</m:t>
                    </m:r>
                    <m:r>
                      <a:rPr lang="en-GB" smtClean="0">
                        <a:latin typeface="Cambria Math" panose="02040503050406030204" pitchFamily="18" charset="0"/>
                      </a:rPr>
                      <m:t>2.75</m:t>
                    </m:r>
                    <m:r>
                      <a:rPr lang="en-GB">
                        <a:latin typeface="Cambria Math" panose="02040503050406030204" pitchFamily="18" charset="0"/>
                      </a:rPr>
                      <m:t>,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smtClean="0">
                            <a:latin typeface="Cambria Math" panose="02040503050406030204" pitchFamily="18" charset="0"/>
                          </a:rPr>
                          <m:t>𝑥</m:t>
                        </m:r>
                      </m:sub>
                    </m:sSub>
                    <m:r>
                      <a:rPr lang="en-GB">
                        <a:latin typeface="Cambria Math" panose="02040503050406030204" pitchFamily="18" charset="0"/>
                      </a:rPr>
                      <m:t>=</m:t>
                    </m:r>
                    <m:r>
                      <a:rPr lang="en-GB" smtClean="0">
                        <a:latin typeface="Cambria Math" panose="02040503050406030204" pitchFamily="18" charset="0"/>
                      </a:rPr>
                      <m:t>0.25,  </m:t>
                    </m:r>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3.14</m:t>
                    </m:r>
                    <m:r>
                      <a:rPr lang="en-GB">
                        <a:latin typeface="Cambria Math" panose="02040503050406030204" pitchFamily="18" charset="0"/>
                      </a:rPr>
                      <m:t>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r>
                      <a:rPr lang="en-GB">
                        <a:latin typeface="Cambria Math" panose="02040503050406030204" pitchFamily="18" charset="0"/>
                      </a:rPr>
                      <m:t>=</m:t>
                    </m:r>
                    <m:r>
                      <a:rPr lang="en-GB" smtClean="0">
                        <a:latin typeface="Cambria Math" panose="02040503050406030204" pitchFamily="18" charset="0"/>
                      </a:rPr>
                      <m:t>0.33</m:t>
                    </m:r>
                  </m:oMath>
                </a14:m>
                <a:endParaRPr lang="en-GB" dirty="0"/>
              </a:p>
              <a:p>
                <a:r>
                  <a:rPr lang="en-GB" dirty="0"/>
                  <a:t>Suppose we want to predict the value of Y for X=4.2</a:t>
                </a:r>
              </a:p>
              <a:p>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939" t="-1667"/>
                </a:stretch>
              </a:blipFill>
            </p:spPr>
            <p:txBody>
              <a:bodyPr/>
              <a:lstStyle/>
              <a:p>
                <a:r>
                  <a:rPr lang="en-GB">
                    <a:noFill/>
                  </a:rPr>
                  <a:t> </a:t>
                </a:r>
              </a:p>
            </p:txBody>
          </p:sp>
        </mc:Fallback>
      </mc:AlternateContent>
    </p:spTree>
    <p:extLst>
      <p:ext uri="{BB962C8B-B14F-4D97-AF65-F5344CB8AC3E}">
        <p14:creationId xmlns:p14="http://schemas.microsoft.com/office/powerpoint/2010/main" val="13715199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Problem</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22959" y="1845734"/>
                <a:ext cx="7543801" cy="4219506"/>
              </a:xfrm>
            </p:spPr>
            <p:txBody>
              <a:bodyPr>
                <a:normAutofit fontScale="92500"/>
              </a:bodyPr>
              <a:lstStyle/>
              <a:p>
                <a:r>
                  <a:rPr lang="en-GB" dirty="0"/>
                  <a:t>Two attributes, X and Y are found to have a correlation of 0.87</a:t>
                </a:r>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𝑋</m:t>
                        </m:r>
                      </m:e>
                    </m:acc>
                    <m:r>
                      <a:rPr lang="en-GB">
                        <a:latin typeface="Cambria Math" panose="02040503050406030204" pitchFamily="18" charset="0"/>
                      </a:rPr>
                      <m:t>=27</m:t>
                    </m:r>
                    <m:r>
                      <a:rPr lang="en-GB" smtClean="0">
                        <a:latin typeface="Cambria Math" panose="02040503050406030204" pitchFamily="18" charset="0"/>
                      </a:rPr>
                      <m:t>.</m:t>
                    </m:r>
                    <m:r>
                      <a:rPr lang="en-GB">
                        <a:latin typeface="Cambria Math" panose="02040503050406030204" pitchFamily="18" charset="0"/>
                      </a:rPr>
                      <m:t>5,  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𝑥</m:t>
                        </m:r>
                      </m:sub>
                    </m:sSub>
                    <m:r>
                      <a:rPr lang="en-GB">
                        <a:latin typeface="Cambria Math" panose="02040503050406030204" pitchFamily="18" charset="0"/>
                      </a:rPr>
                      <m:t>=</m:t>
                    </m:r>
                    <m:r>
                      <a:rPr lang="en-GB" smtClean="0">
                        <a:latin typeface="Cambria Math" panose="02040503050406030204" pitchFamily="18" charset="0"/>
                      </a:rPr>
                      <m:t>2.55</m:t>
                    </m:r>
                    <m:r>
                      <a:rPr lang="en-GB">
                        <a:latin typeface="Cambria Math" panose="02040503050406030204" pitchFamily="18" charset="0"/>
                      </a:rPr>
                      <m:t>,  </m:t>
                    </m:r>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=3</m:t>
                    </m:r>
                    <m:r>
                      <a:rPr lang="en-GB" smtClean="0">
                        <a:latin typeface="Cambria Math" panose="02040503050406030204" pitchFamily="18" charset="0"/>
                      </a:rPr>
                      <m:t>1.4</m:t>
                    </m:r>
                    <m:r>
                      <a:rPr lang="en-GB">
                        <a:latin typeface="Cambria Math" panose="02040503050406030204" pitchFamily="18" charset="0"/>
                      </a:rPr>
                      <m:t>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r>
                      <a:rPr lang="en-GB" smtClean="0">
                        <a:latin typeface="Cambria Math" panose="02040503050406030204" pitchFamily="18" charset="0"/>
                      </a:rPr>
                      <m:t>=3.3</m:t>
                    </m:r>
                  </m:oMath>
                </a14:m>
                <a:endParaRPr lang="en-GB" dirty="0"/>
              </a:p>
              <a:p>
                <a:r>
                  <a:rPr lang="en-GB" dirty="0"/>
                  <a:t>Suppose we want to predict the value of Y for X=42</a:t>
                </a:r>
              </a:p>
              <a:p>
                <a14:m>
                  <m:oMath xmlns:m="http://schemas.openxmlformats.org/officeDocument/2006/math">
                    <m:r>
                      <a:rPr lang="en-GB">
                        <a:latin typeface="Cambria Math" panose="02040503050406030204" pitchFamily="18" charset="0"/>
                      </a:rPr>
                      <m:t>𝑏</m:t>
                    </m:r>
                    <m:r>
                      <a:rPr lang="en-GB">
                        <a:latin typeface="Cambria Math" panose="02040503050406030204" pitchFamily="18" charset="0"/>
                      </a:rPr>
                      <m:t>=</m:t>
                    </m:r>
                    <m:sSub>
                      <m:sSubPr>
                        <m:ctrlPr>
                          <a:rPr lang="en-GB" i="1">
                            <a:latin typeface="Cambria Math" panose="02040503050406030204" pitchFamily="18" charset="0"/>
                          </a:rPr>
                        </m:ctrlPr>
                      </m:sSubPr>
                      <m:e>
                        <m:r>
                          <a:rPr lang="en-GB">
                            <a:latin typeface="Cambria Math" panose="02040503050406030204" pitchFamily="18" charset="0"/>
                          </a:rPr>
                          <m:t>𝑟</m:t>
                        </m:r>
                      </m:e>
                      <m:sub>
                        <m:r>
                          <a:rPr lang="en-GB">
                            <a:latin typeface="Cambria Math" panose="02040503050406030204" pitchFamily="18" charset="0"/>
                          </a:rPr>
                          <m:t>𝑥𝑦</m:t>
                        </m:r>
                      </m:sub>
                    </m:sSub>
                    <m:d>
                      <m:dPr>
                        <m:ctrlPr>
                          <a:rPr lang="en-GB" i="1">
                            <a:latin typeface="Cambria Math" panose="02040503050406030204" pitchFamily="18" charset="0"/>
                          </a:rPr>
                        </m:ctrlPr>
                      </m:dPr>
                      <m:e>
                        <m:f>
                          <m:fPr>
                            <m:ctrlPr>
                              <a:rPr lang="en-GB" i="1">
                                <a:latin typeface="Cambria Math" panose="02040503050406030204" pitchFamily="18" charset="0"/>
                              </a:rPr>
                            </m:ctrlPr>
                          </m:fPr>
                          <m:num>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num>
                          <m:den>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𝑥</m:t>
                                </m:r>
                              </m:sub>
                            </m:sSub>
                          </m:den>
                        </m:f>
                      </m:e>
                    </m:d>
                    <m:r>
                      <a:rPr lang="en-GB">
                        <a:latin typeface="Cambria Math" panose="02040503050406030204" pitchFamily="18" charset="0"/>
                      </a:rPr>
                      <m:t>=</m:t>
                    </m:r>
                    <m:r>
                      <a:rPr lang="en-GB" smtClean="0">
                        <a:latin typeface="Cambria Math" panose="02040503050406030204" pitchFamily="18" charset="0"/>
                      </a:rPr>
                      <m:t>0.87</m:t>
                    </m:r>
                    <m:d>
                      <m:dPr>
                        <m:ctrlPr>
                          <a:rPr lang="en-GB" i="1">
                            <a:latin typeface="Cambria Math" panose="02040503050406030204" pitchFamily="18" charset="0"/>
                          </a:rPr>
                        </m:ctrlPr>
                      </m:dPr>
                      <m:e>
                        <m:f>
                          <m:fPr>
                            <m:ctrlPr>
                              <a:rPr lang="en-GB" i="1" smtClean="0">
                                <a:latin typeface="Cambria Math" panose="02040503050406030204" pitchFamily="18" charset="0"/>
                              </a:rPr>
                            </m:ctrlPr>
                          </m:fPr>
                          <m:num>
                            <m:r>
                              <a:rPr lang="en-GB" smtClean="0">
                                <a:latin typeface="Cambria Math" panose="02040503050406030204" pitchFamily="18" charset="0"/>
                              </a:rPr>
                              <m:t>3.3</m:t>
                            </m:r>
                          </m:num>
                          <m:den>
                            <m:r>
                              <a:rPr lang="en-GB" smtClean="0">
                                <a:latin typeface="Cambria Math" panose="02040503050406030204" pitchFamily="18" charset="0"/>
                              </a:rPr>
                              <m:t>2.5</m:t>
                            </m:r>
                          </m:den>
                        </m:f>
                      </m:e>
                    </m:d>
                    <m:r>
                      <a:rPr lang="en-GB" smtClean="0">
                        <a:latin typeface="Cambria Math" panose="02040503050406030204" pitchFamily="18" charset="0"/>
                      </a:rPr>
                      <m:t>=0.87</m:t>
                    </m:r>
                    <m:d>
                      <m:dPr>
                        <m:ctrlPr>
                          <a:rPr lang="en-GB" i="1" smtClean="0">
                            <a:latin typeface="Cambria Math" panose="02040503050406030204" pitchFamily="18" charset="0"/>
                          </a:rPr>
                        </m:ctrlPr>
                      </m:dPr>
                      <m:e>
                        <m:r>
                          <a:rPr lang="en-GB" smtClean="0">
                            <a:latin typeface="Cambria Math" panose="02040503050406030204" pitchFamily="18" charset="0"/>
                          </a:rPr>
                          <m:t>1.32</m:t>
                        </m:r>
                      </m:e>
                    </m:d>
                    <m:r>
                      <a:rPr lang="en-GB" smtClean="0">
                        <a:latin typeface="Cambria Math" panose="02040503050406030204" pitchFamily="18" charset="0"/>
                      </a:rPr>
                      <m:t>=1.15</m:t>
                    </m:r>
                  </m:oMath>
                </a14:m>
                <a:endParaRPr lang="en-GB" dirty="0"/>
              </a:p>
              <a:p>
                <a:r>
                  <a:rPr lang="en-GB" dirty="0"/>
                  <a:t>We can now plug this into the basic regression equation</a:t>
                </a:r>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a:latin typeface="Cambria Math" panose="02040503050406030204" pitchFamily="18" charset="0"/>
                      </a:rPr>
                      <m:t>𝑏</m:t>
                    </m:r>
                    <m:d>
                      <m:dPr>
                        <m:ctrlPr>
                          <a:rPr lang="en-GB" i="1">
                            <a:latin typeface="Cambria Math" panose="02040503050406030204" pitchFamily="18" charset="0"/>
                          </a:rPr>
                        </m:ctrlPr>
                      </m:dPr>
                      <m:e>
                        <m:r>
                          <a:rPr lang="en-GB">
                            <a:latin typeface="Cambria Math" panose="02040503050406030204" pitchFamily="18" charset="0"/>
                          </a:rPr>
                          <m:t>𝑋</m:t>
                        </m:r>
                        <m:r>
                          <a:rPr lang="en-GB">
                            <a:latin typeface="Cambria Math" panose="02040503050406030204" pitchFamily="18" charset="0"/>
                          </a:rPr>
                          <m:t>−</m:t>
                        </m:r>
                        <m:acc>
                          <m:accPr>
                            <m:chr m:val="̅"/>
                            <m:ctrlPr>
                              <a:rPr lang="en-GB" i="1">
                                <a:latin typeface="Cambria Math" panose="02040503050406030204" pitchFamily="18" charset="0"/>
                              </a:rPr>
                            </m:ctrlPr>
                          </m:accPr>
                          <m:e>
                            <m:r>
                              <a:rPr lang="en-GB">
                                <a:latin typeface="Cambria Math" panose="02040503050406030204" pitchFamily="18" charset="0"/>
                              </a:rPr>
                              <m:t>𝑋</m:t>
                            </m:r>
                          </m:e>
                        </m:acc>
                      </m:e>
                    </m:d>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31.4+1.15</m:t>
                    </m:r>
                    <m:d>
                      <m:dPr>
                        <m:ctrlPr>
                          <a:rPr lang="en-GB" i="1" smtClean="0">
                            <a:latin typeface="Cambria Math" panose="02040503050406030204" pitchFamily="18" charset="0"/>
                          </a:rPr>
                        </m:ctrlPr>
                      </m:dPr>
                      <m:e>
                        <m:r>
                          <a:rPr lang="en-GB" smtClean="0">
                            <a:latin typeface="Cambria Math" panose="02040503050406030204" pitchFamily="18" charset="0"/>
                          </a:rPr>
                          <m:t>42−27.5</m:t>
                        </m:r>
                      </m:e>
                    </m:d>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31.4</m:t>
                    </m:r>
                    <m:r>
                      <a:rPr lang="en-GB">
                        <a:latin typeface="Cambria Math" panose="02040503050406030204" pitchFamily="18" charset="0"/>
                      </a:rPr>
                      <m:t>+</m:t>
                    </m:r>
                    <m:r>
                      <a:rPr lang="en-GB" smtClean="0">
                        <a:latin typeface="Cambria Math" panose="02040503050406030204" pitchFamily="18" charset="0"/>
                      </a:rPr>
                      <m:t>1.15</m:t>
                    </m:r>
                    <m:r>
                      <a:rPr lang="en-GB">
                        <a:latin typeface="Cambria Math" panose="02040503050406030204" pitchFamily="18" charset="0"/>
                      </a:rPr>
                      <m:t>(</m:t>
                    </m:r>
                    <m:r>
                      <a:rPr lang="en-GB" smtClean="0">
                        <a:latin typeface="Cambria Math" panose="02040503050406030204" pitchFamily="18" charset="0"/>
                      </a:rPr>
                      <m:t>14.5</m:t>
                    </m:r>
                    <m:r>
                      <a:rPr lang="en-GB">
                        <a:latin typeface="Cambria Math" panose="02040503050406030204" pitchFamily="18" charset="0"/>
                      </a:rPr>
                      <m:t>)</m:t>
                    </m:r>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31.4+16.7</m:t>
                    </m:r>
                  </m:oMath>
                </a14:m>
                <a:endParaRPr lang="en-GB" dirty="0"/>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m:t>
                    </m:r>
                    <m:r>
                      <a:rPr lang="en-GB" smtClean="0">
                        <a:latin typeface="Cambria Math" panose="02040503050406030204" pitchFamily="18" charset="0"/>
                      </a:rPr>
                      <m:t>48.1</m:t>
                    </m:r>
                  </m:oMath>
                </a14:m>
                <a:endParaRPr lang="en-GB" dirty="0"/>
              </a:p>
              <a:p>
                <a:r>
                  <a:rPr lang="en-GB" dirty="0"/>
                  <a:t>The predicted value is well above the mean value of 27.5</a:t>
                </a:r>
              </a:p>
              <a:p>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22959" y="1845734"/>
                <a:ext cx="7543801" cy="4219506"/>
              </a:xfrm>
              <a:blipFill>
                <a:blip r:embed="rId2"/>
                <a:stretch>
                  <a:fillRect l="-1777" t="-1445" b="-1445"/>
                </a:stretch>
              </a:blipFill>
            </p:spPr>
            <p:txBody>
              <a:bodyPr/>
              <a:lstStyle/>
              <a:p>
                <a:r>
                  <a:rPr lang="en-GB">
                    <a:noFill/>
                  </a:rPr>
                  <a:t> </a:t>
                </a:r>
              </a:p>
            </p:txBody>
          </p:sp>
        </mc:Fallback>
      </mc:AlternateContent>
    </p:spTree>
    <p:extLst>
      <p:ext uri="{BB962C8B-B14F-4D97-AF65-F5344CB8AC3E}">
        <p14:creationId xmlns:p14="http://schemas.microsoft.com/office/powerpoint/2010/main" val="359876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Graphical interpretation</a:t>
            </a:r>
            <a:endParaRPr lang="en-GB" dirty="0"/>
          </a:p>
        </p:txBody>
      </p:sp>
      <p:sp>
        <p:nvSpPr>
          <p:cNvPr id="3" name="Content Placeholder 2"/>
          <p:cNvSpPr>
            <a:spLocks noGrp="1"/>
          </p:cNvSpPr>
          <p:nvPr>
            <p:ph idx="1"/>
          </p:nvPr>
        </p:nvSpPr>
        <p:spPr/>
        <p:txBody>
          <a:bodyPr/>
          <a:lstStyle/>
          <a:p>
            <a:r>
              <a:rPr lang="en-GB"/>
              <a:t>Note that although we’ve made a prediction, we’re not likely to be exactly right</a:t>
            </a:r>
          </a:p>
          <a:p>
            <a:pPr lvl="1"/>
            <a:r>
              <a:rPr lang="en-GB"/>
              <a:t>We just want to be closer than chance</a:t>
            </a:r>
          </a:p>
          <a:p>
            <a:r>
              <a:rPr lang="en-GB"/>
              <a:t>We are effectively fitting a line through our correlated data and making a prediction along that line</a:t>
            </a:r>
            <a:endParaRPr lang="en-GB" dirty="0"/>
          </a:p>
        </p:txBody>
      </p:sp>
      <p:grpSp>
        <p:nvGrpSpPr>
          <p:cNvPr id="24" name="Group 23"/>
          <p:cNvGrpSpPr/>
          <p:nvPr/>
        </p:nvGrpSpPr>
        <p:grpSpPr>
          <a:xfrm>
            <a:off x="2684476" y="3547769"/>
            <a:ext cx="3979935" cy="2752363"/>
            <a:chOff x="2309567" y="3393649"/>
            <a:chExt cx="4703977" cy="3414525"/>
          </a:xfrm>
        </p:grpSpPr>
        <p:cxnSp>
          <p:nvCxnSpPr>
            <p:cNvPr id="5" name="Straight Connector 4"/>
            <p:cNvCxnSpPr/>
            <p:nvPr/>
          </p:nvCxnSpPr>
          <p:spPr>
            <a:xfrm>
              <a:off x="2582946" y="3393649"/>
              <a:ext cx="0" cy="305428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582946" y="6447934"/>
              <a:ext cx="4430598"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3357515" y="5661582"/>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0" name="Oval 9"/>
            <p:cNvSpPr/>
            <p:nvPr/>
          </p:nvSpPr>
          <p:spPr>
            <a:xfrm>
              <a:off x="3762867" y="5629373"/>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1" name="Oval 10"/>
            <p:cNvSpPr/>
            <p:nvPr/>
          </p:nvSpPr>
          <p:spPr>
            <a:xfrm>
              <a:off x="3991467" y="5283724"/>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2" name="Oval 11"/>
            <p:cNvSpPr/>
            <p:nvPr/>
          </p:nvSpPr>
          <p:spPr>
            <a:xfrm>
              <a:off x="3747941" y="5236590"/>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3" name="Oval 12"/>
            <p:cNvSpPr/>
            <p:nvPr/>
          </p:nvSpPr>
          <p:spPr>
            <a:xfrm>
              <a:off x="4195715" y="5019773"/>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4" name="Oval 13"/>
            <p:cNvSpPr/>
            <p:nvPr/>
          </p:nvSpPr>
          <p:spPr>
            <a:xfrm>
              <a:off x="4438455" y="5114041"/>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5" name="Oval 14"/>
            <p:cNvSpPr/>
            <p:nvPr/>
          </p:nvSpPr>
          <p:spPr>
            <a:xfrm>
              <a:off x="4299410" y="4641916"/>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6" name="Oval 15"/>
            <p:cNvSpPr/>
            <p:nvPr/>
          </p:nvSpPr>
          <p:spPr>
            <a:xfrm>
              <a:off x="4743256" y="4790388"/>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7" name="Oval 16"/>
            <p:cNvSpPr/>
            <p:nvPr/>
          </p:nvSpPr>
          <p:spPr>
            <a:xfrm>
              <a:off x="5093618" y="4670981"/>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8" name="Oval 17"/>
            <p:cNvSpPr/>
            <p:nvPr/>
          </p:nvSpPr>
          <p:spPr>
            <a:xfrm>
              <a:off x="5104616" y="4972639"/>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9" name="Oval 18"/>
            <p:cNvSpPr/>
            <p:nvPr/>
          </p:nvSpPr>
          <p:spPr>
            <a:xfrm>
              <a:off x="4950645" y="4394462"/>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20" name="Oval 19"/>
            <p:cNvSpPr/>
            <p:nvPr/>
          </p:nvSpPr>
          <p:spPr>
            <a:xfrm>
              <a:off x="5485616" y="4718115"/>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21" name="Oval 20"/>
            <p:cNvSpPr/>
            <p:nvPr/>
          </p:nvSpPr>
          <p:spPr>
            <a:xfrm>
              <a:off x="5310041" y="4361468"/>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22" name="Oval 21"/>
            <p:cNvSpPr/>
            <p:nvPr/>
          </p:nvSpPr>
          <p:spPr>
            <a:xfrm>
              <a:off x="5520181" y="4052740"/>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23" name="Oval 22"/>
            <p:cNvSpPr/>
            <p:nvPr/>
          </p:nvSpPr>
          <p:spPr>
            <a:xfrm>
              <a:off x="5744067" y="4392105"/>
              <a:ext cx="103695" cy="942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cxnSp>
          <p:nvCxnSpPr>
            <p:cNvPr id="26" name="Straight Connector 25"/>
            <p:cNvCxnSpPr/>
            <p:nvPr/>
          </p:nvCxnSpPr>
          <p:spPr>
            <a:xfrm flipV="1">
              <a:off x="3035433" y="3591612"/>
              <a:ext cx="3667026" cy="2535811"/>
            </a:xfrm>
            <a:prstGeom prst="line">
              <a:avLst/>
            </a:prstGeom>
            <a:ln w="57150">
              <a:solidFill>
                <a:srgbClr val="FFFF00">
                  <a:alpha val="60000"/>
                </a:srgbClr>
              </a:solidFill>
            </a:ln>
          </p:spPr>
          <p:style>
            <a:lnRef idx="1">
              <a:schemeClr val="accent1"/>
            </a:lnRef>
            <a:fillRef idx="0">
              <a:schemeClr val="accent1"/>
            </a:fillRef>
            <a:effectRef idx="0">
              <a:schemeClr val="accent1"/>
            </a:effectRef>
            <a:fontRef idx="minor">
              <a:schemeClr val="tx1"/>
            </a:fontRef>
          </p:style>
        </p:cxnSp>
        <p:grpSp>
          <p:nvGrpSpPr>
            <p:cNvPr id="39" name="Group 38"/>
            <p:cNvGrpSpPr/>
            <p:nvPr/>
          </p:nvGrpSpPr>
          <p:grpSpPr>
            <a:xfrm>
              <a:off x="2309567" y="3639531"/>
              <a:ext cx="4145439" cy="369332"/>
              <a:chOff x="2309567" y="3639531"/>
              <a:chExt cx="4145439" cy="369332"/>
            </a:xfrm>
          </p:grpSpPr>
          <p:sp>
            <p:nvSpPr>
              <p:cNvPr id="29" name="Oval 28"/>
              <p:cNvSpPr/>
              <p:nvPr/>
            </p:nvSpPr>
            <p:spPr>
              <a:xfrm>
                <a:off x="6351311" y="3743227"/>
                <a:ext cx="103695" cy="94268"/>
              </a:xfrm>
              <a:prstGeom prst="ellipse">
                <a:avLst/>
              </a:prstGeom>
              <a:solidFill>
                <a:srgbClr val="FF0000"/>
              </a:solidFill>
              <a:ln>
                <a:solidFill>
                  <a:srgbClr val="FF000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grpSp>
            <p:nvGrpSpPr>
              <p:cNvPr id="37" name="Group 36"/>
              <p:cNvGrpSpPr/>
              <p:nvPr/>
            </p:nvGrpSpPr>
            <p:grpSpPr>
              <a:xfrm>
                <a:off x="2309567" y="3639531"/>
                <a:ext cx="4041744" cy="369332"/>
                <a:chOff x="2309567" y="3639531"/>
                <a:chExt cx="4041744" cy="369332"/>
              </a:xfrm>
            </p:grpSpPr>
            <p:cxnSp>
              <p:nvCxnSpPr>
                <p:cNvPr id="31" name="Straight Connector 30"/>
                <p:cNvCxnSpPr>
                  <a:stCxn id="29" idx="2"/>
                </p:cNvCxnSpPr>
                <p:nvPr/>
              </p:nvCxnSpPr>
              <p:spPr>
                <a:xfrm flipH="1">
                  <a:off x="2582946" y="3790361"/>
                  <a:ext cx="3768365" cy="47134"/>
                </a:xfrm>
                <a:prstGeom prst="line">
                  <a:avLst/>
                </a:prstGeom>
                <a:ln w="28575">
                  <a:solidFill>
                    <a:schemeClr val="tx1">
                      <a:alpha val="60000"/>
                    </a:schemeClr>
                  </a:solidFill>
                  <a:prstDash val="dash"/>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2309567" y="3639531"/>
                  <a:ext cx="320922" cy="369332"/>
                </a:xfrm>
                <a:prstGeom prst="rect">
                  <a:avLst/>
                </a:prstGeom>
                <a:noFill/>
              </p:spPr>
              <p:txBody>
                <a:bodyPr wrap="none" rtlCol="0">
                  <a:spAutoFit/>
                </a:bodyPr>
                <a:lstStyle/>
                <a:p>
                  <a:r>
                    <a:rPr lang="en-GB" dirty="0"/>
                    <a:t>Y</a:t>
                  </a:r>
                </a:p>
              </p:txBody>
            </p:sp>
          </p:grpSp>
        </p:grpSp>
        <p:grpSp>
          <p:nvGrpSpPr>
            <p:cNvPr id="38" name="Group 37"/>
            <p:cNvGrpSpPr/>
            <p:nvPr/>
          </p:nvGrpSpPr>
          <p:grpSpPr>
            <a:xfrm>
              <a:off x="6292141" y="3837495"/>
              <a:ext cx="325730" cy="2970679"/>
              <a:chOff x="6292141" y="3837495"/>
              <a:chExt cx="325730" cy="2970679"/>
            </a:xfrm>
          </p:grpSpPr>
          <p:cxnSp>
            <p:nvCxnSpPr>
              <p:cNvPr id="32" name="Straight Connector 31"/>
              <p:cNvCxnSpPr>
                <a:stCxn id="29" idx="4"/>
              </p:cNvCxnSpPr>
              <p:nvPr/>
            </p:nvCxnSpPr>
            <p:spPr>
              <a:xfrm>
                <a:off x="6403159" y="3837495"/>
                <a:ext cx="51847" cy="2610439"/>
              </a:xfrm>
              <a:prstGeom prst="line">
                <a:avLst/>
              </a:prstGeom>
              <a:ln w="28575">
                <a:solidFill>
                  <a:schemeClr val="tx1">
                    <a:alpha val="60000"/>
                  </a:schemeClr>
                </a:solidFill>
                <a:prstDash val="dash"/>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6292141" y="6438842"/>
                <a:ext cx="325730" cy="369332"/>
              </a:xfrm>
              <a:prstGeom prst="rect">
                <a:avLst/>
              </a:prstGeom>
              <a:noFill/>
            </p:spPr>
            <p:txBody>
              <a:bodyPr wrap="none" rtlCol="0">
                <a:spAutoFit/>
              </a:bodyPr>
              <a:lstStyle/>
              <a:p>
                <a:r>
                  <a:rPr lang="en-GB" dirty="0"/>
                  <a:t>X</a:t>
                </a:r>
              </a:p>
            </p:txBody>
          </p:sp>
        </p:grpSp>
      </p:grpSp>
    </p:spTree>
    <p:extLst>
      <p:ext uri="{BB962C8B-B14F-4D97-AF65-F5344CB8AC3E}">
        <p14:creationId xmlns:p14="http://schemas.microsoft.com/office/powerpoint/2010/main" val="31511028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Standard error</a:t>
            </a:r>
            <a:endParaRPr lang="en-GB" dirty="0"/>
          </a:p>
        </p:txBody>
      </p:sp>
      <p:sp>
        <p:nvSpPr>
          <p:cNvPr id="3" name="Content Placeholder 2"/>
          <p:cNvSpPr>
            <a:spLocks noGrp="1"/>
          </p:cNvSpPr>
          <p:nvPr>
            <p:ph idx="1"/>
          </p:nvPr>
        </p:nvSpPr>
        <p:spPr/>
        <p:txBody>
          <a:bodyPr>
            <a:normAutofit lnSpcReduction="10000"/>
          </a:bodyPr>
          <a:lstStyle/>
          <a:p>
            <a:r>
              <a:rPr lang="en-GB"/>
              <a:t>How likely is it that we are going to be correct in our prediction?</a:t>
            </a:r>
          </a:p>
          <a:p>
            <a:r>
              <a:rPr lang="en-GB"/>
              <a:t>Suppose X and Y in the last question had been test scores</a:t>
            </a:r>
          </a:p>
          <a:p>
            <a:pPr lvl="1"/>
            <a:r>
              <a:rPr lang="en-GB"/>
              <a:t>If Bob got 42 on test Y will he definitely get 48 in test X? No</a:t>
            </a:r>
          </a:p>
          <a:p>
            <a:r>
              <a:rPr lang="en-GB"/>
              <a:t>Because the correlation is based on numbers that are spread about a ‘best-fit’ line, it is likely that all of the people who were predicted to get 48 got a range of different scores</a:t>
            </a:r>
          </a:p>
          <a:p>
            <a:pPr lvl="1"/>
            <a:r>
              <a:rPr lang="en-GB"/>
              <a:t>They would form a normal distribution around 48 (mean of 48)</a:t>
            </a:r>
          </a:p>
          <a:p>
            <a:r>
              <a:rPr lang="en-GB"/>
              <a:t>If they form a normal distribution then we can calculate the standard deviation of their distance from the mean</a:t>
            </a:r>
          </a:p>
          <a:p>
            <a:pPr lvl="1"/>
            <a:r>
              <a:rPr lang="en-GB"/>
              <a:t>This is called the standard error</a:t>
            </a:r>
          </a:p>
          <a:p>
            <a:r>
              <a:rPr lang="en-GB"/>
              <a:t>About 68% of all people will fall between the standard error and the predicted value (mean ± 1 standard deviation)</a:t>
            </a:r>
            <a:endParaRPr lang="en-GB" dirty="0"/>
          </a:p>
        </p:txBody>
      </p:sp>
    </p:spTree>
    <p:extLst>
      <p:ext uri="{BB962C8B-B14F-4D97-AF65-F5344CB8AC3E}">
        <p14:creationId xmlns:p14="http://schemas.microsoft.com/office/powerpoint/2010/main" val="38177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Standard Error</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GB" dirty="0"/>
                  <a:t>The standard error is defined as</a:t>
                </a:r>
              </a:p>
              <a:p>
                <a14:m>
                  <m:oMath xmlns:m="http://schemas.openxmlformats.org/officeDocument/2006/math">
                    <m:sSub>
                      <m:sSubPr>
                        <m:ctrlPr>
                          <a:rPr lang="en-GB" i="1" smtClean="0">
                            <a:latin typeface="Cambria Math" panose="02040503050406030204" pitchFamily="18" charset="0"/>
                          </a:rPr>
                        </m:ctrlPr>
                      </m:sSubPr>
                      <m:e>
                        <m:r>
                          <a:rPr lang="en-GB" smtClean="0">
                            <a:latin typeface="Cambria Math" panose="02040503050406030204" pitchFamily="18" charset="0"/>
                          </a:rPr>
                          <m:t>𝜎</m:t>
                        </m:r>
                      </m:e>
                      <m:sub>
                        <m:r>
                          <a:rPr lang="en-GB" smtClean="0">
                            <a:latin typeface="Cambria Math" panose="02040503050406030204" pitchFamily="18" charset="0"/>
                          </a:rPr>
                          <m:t>𝑒𝑠𝑡</m:t>
                        </m:r>
                      </m:sub>
                    </m:sSub>
                    <m:r>
                      <a:rPr lang="en-GB" smtClean="0">
                        <a:latin typeface="Cambria Math" panose="02040503050406030204" pitchFamily="18" charset="0"/>
                      </a:rPr>
                      <m:t>=</m:t>
                    </m:r>
                    <m:d>
                      <m:dPr>
                        <m:ctrlPr>
                          <a:rPr lang="en-GB" i="1" smtClean="0">
                            <a:latin typeface="Cambria Math" panose="02040503050406030204" pitchFamily="18" charset="0"/>
                          </a:rPr>
                        </m:ctrlPr>
                      </m:dPr>
                      <m:e>
                        <m:sSub>
                          <m:sSubPr>
                            <m:ctrlPr>
                              <a:rPr lang="en-GB" i="1" smtClean="0">
                                <a:latin typeface="Cambria Math" panose="02040503050406030204" pitchFamily="18" charset="0"/>
                              </a:rPr>
                            </m:ctrlPr>
                          </m:sSubPr>
                          <m:e>
                            <m:r>
                              <a:rPr lang="en-GB" smtClean="0">
                                <a:latin typeface="Cambria Math" panose="02040503050406030204" pitchFamily="18" charset="0"/>
                              </a:rPr>
                              <m:t>𝑆𝐷</m:t>
                            </m:r>
                          </m:e>
                          <m:sub>
                            <m:r>
                              <a:rPr lang="en-GB" smtClean="0">
                                <a:latin typeface="Cambria Math" panose="02040503050406030204" pitchFamily="18" charset="0"/>
                              </a:rPr>
                              <m:t>𝑦</m:t>
                            </m:r>
                          </m:sub>
                        </m:sSub>
                        <m:rad>
                          <m:radPr>
                            <m:degHide m:val="on"/>
                            <m:ctrlPr>
                              <a:rPr lang="en-GB" i="1" smtClean="0">
                                <a:latin typeface="Cambria Math" panose="02040503050406030204" pitchFamily="18" charset="0"/>
                              </a:rPr>
                            </m:ctrlPr>
                          </m:radPr>
                          <m:deg/>
                          <m:e>
                            <m:r>
                              <a:rPr lang="en-GB" smtClean="0">
                                <a:latin typeface="Cambria Math" panose="02040503050406030204" pitchFamily="18" charset="0"/>
                              </a:rPr>
                              <m:t>1−</m:t>
                            </m:r>
                            <m:sSubSup>
                              <m:sSubSupPr>
                                <m:ctrlPr>
                                  <a:rPr lang="en-GB" i="1" smtClean="0">
                                    <a:latin typeface="Cambria Math" panose="02040503050406030204" pitchFamily="18" charset="0"/>
                                  </a:rPr>
                                </m:ctrlPr>
                              </m:sSubSupPr>
                              <m:e>
                                <m:r>
                                  <a:rPr lang="en-GB" smtClean="0">
                                    <a:latin typeface="Cambria Math" panose="02040503050406030204" pitchFamily="18" charset="0"/>
                                  </a:rPr>
                                  <m:t>𝑟</m:t>
                                </m:r>
                              </m:e>
                              <m:sub>
                                <m:r>
                                  <a:rPr lang="en-GB" smtClean="0">
                                    <a:latin typeface="Cambria Math" panose="02040503050406030204" pitchFamily="18" charset="0"/>
                                  </a:rPr>
                                  <m:t>𝑥𝑦</m:t>
                                </m:r>
                              </m:sub>
                              <m:sup>
                                <m:r>
                                  <a:rPr lang="en-GB" smtClean="0">
                                    <a:latin typeface="Cambria Math" panose="02040503050406030204" pitchFamily="18" charset="0"/>
                                  </a:rPr>
                                  <m:t>2</m:t>
                                </m:r>
                              </m:sup>
                            </m:sSubSup>
                          </m:e>
                        </m:rad>
                      </m:e>
                    </m:d>
                    <m:rad>
                      <m:radPr>
                        <m:degHide m:val="on"/>
                        <m:ctrlPr>
                          <a:rPr lang="en-GB" i="1" smtClean="0">
                            <a:latin typeface="Cambria Math" panose="02040503050406030204" pitchFamily="18" charset="0"/>
                          </a:rPr>
                        </m:ctrlPr>
                      </m:radPr>
                      <m:deg/>
                      <m:e>
                        <m:f>
                          <m:fPr>
                            <m:ctrlPr>
                              <a:rPr lang="en-GB" i="1" smtClean="0">
                                <a:latin typeface="Cambria Math" panose="02040503050406030204" pitchFamily="18" charset="0"/>
                              </a:rPr>
                            </m:ctrlPr>
                          </m:fPr>
                          <m:num>
                            <m:r>
                              <a:rPr lang="en-GB" smtClean="0">
                                <a:latin typeface="Cambria Math" panose="02040503050406030204" pitchFamily="18" charset="0"/>
                              </a:rPr>
                              <m:t>𝑁</m:t>
                            </m:r>
                            <m:r>
                              <a:rPr lang="en-GB" smtClean="0">
                                <a:latin typeface="Cambria Math" panose="02040503050406030204" pitchFamily="18" charset="0"/>
                              </a:rPr>
                              <m:t>−1</m:t>
                            </m:r>
                          </m:num>
                          <m:den>
                            <m:r>
                              <a:rPr lang="en-GB" smtClean="0">
                                <a:latin typeface="Cambria Math" panose="02040503050406030204" pitchFamily="18" charset="0"/>
                              </a:rPr>
                              <m:t>𝑁</m:t>
                            </m:r>
                            <m:r>
                              <a:rPr lang="en-GB" smtClean="0">
                                <a:latin typeface="Cambria Math" panose="02040503050406030204" pitchFamily="18" charset="0"/>
                              </a:rPr>
                              <m:t>−2</m:t>
                            </m:r>
                          </m:den>
                        </m:f>
                      </m:e>
                    </m:rad>
                  </m:oMath>
                </a14:m>
                <a:endParaRPr lang="en-GB" dirty="0"/>
              </a:p>
              <a:p>
                <a:r>
                  <a:rPr lang="en-GB" dirty="0"/>
                  <a:t>Where </a:t>
                </a:r>
                <a14:m>
                  <m:oMath xmlns:m="http://schemas.openxmlformats.org/officeDocument/2006/math">
                    <m:sSub>
                      <m:sSubPr>
                        <m:ctrlPr>
                          <a:rPr lang="en-GB" i="1">
                            <a:latin typeface="Cambria Math" panose="02040503050406030204" pitchFamily="18" charset="0"/>
                          </a:rPr>
                        </m:ctrlPr>
                      </m:sSubPr>
                      <m:e>
                        <m:r>
                          <a:rPr lang="en-GB">
                            <a:latin typeface="Cambria Math" panose="02040503050406030204" pitchFamily="18" charset="0"/>
                          </a:rPr>
                          <m:t>𝜎</m:t>
                        </m:r>
                      </m:e>
                      <m:sub>
                        <m:r>
                          <a:rPr lang="en-GB">
                            <a:latin typeface="Cambria Math" panose="02040503050406030204" pitchFamily="18" charset="0"/>
                          </a:rPr>
                          <m:t>𝑒𝑠𝑡</m:t>
                        </m:r>
                      </m:sub>
                    </m:sSub>
                  </m:oMath>
                </a14:m>
                <a:r>
                  <a:rPr lang="en-GB" dirty="0"/>
                  <a:t> is the standard error of the estimate, </a:t>
                </a:r>
                <a14:m>
                  <m:oMath xmlns:m="http://schemas.openxmlformats.org/officeDocument/2006/math">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oMath>
                </a14:m>
                <a:r>
                  <a:rPr lang="en-GB" dirty="0"/>
                  <a:t> is the standard deviation of Y, </a:t>
                </a:r>
                <a14:m>
                  <m:oMath xmlns:m="http://schemas.openxmlformats.org/officeDocument/2006/math">
                    <m:sSubSup>
                      <m:sSubSupPr>
                        <m:ctrlPr>
                          <a:rPr lang="en-GB" i="1">
                            <a:latin typeface="Cambria Math" panose="02040503050406030204" pitchFamily="18" charset="0"/>
                          </a:rPr>
                        </m:ctrlPr>
                      </m:sSubSupPr>
                      <m:e>
                        <m:r>
                          <a:rPr lang="en-GB">
                            <a:latin typeface="Cambria Math" panose="02040503050406030204" pitchFamily="18" charset="0"/>
                          </a:rPr>
                          <m:t>𝑟</m:t>
                        </m:r>
                      </m:e>
                      <m:sub>
                        <m:r>
                          <a:rPr lang="en-GB">
                            <a:latin typeface="Cambria Math" panose="02040503050406030204" pitchFamily="18" charset="0"/>
                          </a:rPr>
                          <m:t>𝑥𝑦</m:t>
                        </m:r>
                      </m:sub>
                      <m:sup>
                        <m:r>
                          <a:rPr lang="en-GB">
                            <a:latin typeface="Cambria Math" panose="02040503050406030204" pitchFamily="18" charset="0"/>
                          </a:rPr>
                          <m:t>2</m:t>
                        </m:r>
                      </m:sup>
                    </m:sSubSup>
                  </m:oMath>
                </a14:m>
                <a:r>
                  <a:rPr lang="en-GB" dirty="0"/>
                  <a:t> is the square of the correlation coefficient, and </a:t>
                </a:r>
                <a14:m>
                  <m:oMath xmlns:m="http://schemas.openxmlformats.org/officeDocument/2006/math">
                    <m:r>
                      <a:rPr lang="en-GB">
                        <a:latin typeface="Cambria Math" panose="02040503050406030204" pitchFamily="18" charset="0"/>
                      </a:rPr>
                      <m:t>𝑁</m:t>
                    </m:r>
                  </m:oMath>
                </a14:m>
                <a:r>
                  <a:rPr lang="en-GB" dirty="0"/>
                  <a:t> is the number of pairs of observations</a:t>
                </a:r>
              </a:p>
              <a:p>
                <a:r>
                  <a:rPr lang="en-GB" dirty="0"/>
                  <a:t>If </a:t>
                </a:r>
                <a14:m>
                  <m:oMath xmlns:m="http://schemas.openxmlformats.org/officeDocument/2006/math">
                    <m:r>
                      <a:rPr lang="en-GB">
                        <a:latin typeface="Cambria Math" panose="02040503050406030204" pitchFamily="18" charset="0"/>
                      </a:rPr>
                      <m:t>𝑁</m:t>
                    </m:r>
                  </m:oMath>
                </a14:m>
                <a:r>
                  <a:rPr lang="en-GB" dirty="0"/>
                  <a:t> is large then the term in </a:t>
                </a:r>
                <a14:m>
                  <m:oMath xmlns:m="http://schemas.openxmlformats.org/officeDocument/2006/math">
                    <m:r>
                      <a:rPr lang="en-GB">
                        <a:latin typeface="Cambria Math" panose="02040503050406030204" pitchFamily="18" charset="0"/>
                      </a:rPr>
                      <m:t>𝑁</m:t>
                    </m:r>
                  </m:oMath>
                </a14:m>
                <a:r>
                  <a:rPr lang="en-GB" dirty="0"/>
                  <a:t> is reduced to 1 and drops out of the equation</a:t>
                </a:r>
              </a:p>
              <a:p>
                <a:pPr lvl="1"/>
                <a:r>
                  <a:rPr lang="en-GB" dirty="0"/>
                  <a:t>“Large” is normally defined as greater than or equal to 30 </a:t>
                </a:r>
                <a:r>
                  <a:rPr lang="en-GB" dirty="0">
                    <a:sym typeface="Wingdings" panose="05000000000000000000" pitchFamily="2" charset="2"/>
                  </a:rPr>
                  <a:t></a:t>
                </a:r>
                <a:endParaRPr lang="en-GB" dirty="0"/>
              </a:p>
              <a:p>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366" t="-744"/>
                </a:stretch>
              </a:blipFill>
            </p:spPr>
            <p:txBody>
              <a:bodyPr/>
              <a:lstStyle/>
              <a:p>
                <a:r>
                  <a:rPr lang="en-GB">
                    <a:noFill/>
                  </a:rPr>
                  <a:t> </a:t>
                </a:r>
              </a:p>
            </p:txBody>
          </p:sp>
        </mc:Fallback>
      </mc:AlternateContent>
    </p:spTree>
    <p:extLst>
      <p:ext uri="{BB962C8B-B14F-4D97-AF65-F5344CB8AC3E}">
        <p14:creationId xmlns:p14="http://schemas.microsoft.com/office/powerpoint/2010/main" val="6014574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Standard Error</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22959" y="1845733"/>
                <a:ext cx="7543801" cy="4345341"/>
              </a:xfrm>
            </p:spPr>
            <p:txBody>
              <a:bodyPr>
                <a:normAutofit fontScale="92500" lnSpcReduction="10000"/>
              </a:bodyPr>
              <a:lstStyle/>
              <a:p>
                <a:r>
                  <a:rPr lang="en-GB" dirty="0"/>
                  <a:t>Two attributes, X and Y are found to have a correlation of 0.87</a:t>
                </a:r>
              </a:p>
              <a:p>
                <a:pPr lvl="1"/>
                <a14:m>
                  <m:oMath xmlns:m="http://schemas.openxmlformats.org/officeDocument/2006/math">
                    <m:acc>
                      <m:accPr>
                        <m:chr m:val="̅"/>
                        <m:ctrlPr>
                          <a:rPr lang="en-GB" i="1">
                            <a:latin typeface="Cambria Math" panose="02040503050406030204" pitchFamily="18" charset="0"/>
                          </a:rPr>
                        </m:ctrlPr>
                      </m:accPr>
                      <m:e>
                        <m:r>
                          <a:rPr lang="en-GB">
                            <a:latin typeface="Cambria Math" panose="02040503050406030204" pitchFamily="18" charset="0"/>
                          </a:rPr>
                          <m:t>𝑋</m:t>
                        </m:r>
                      </m:e>
                    </m:acc>
                    <m:r>
                      <a:rPr lang="en-GB">
                        <a:latin typeface="Cambria Math" panose="02040503050406030204" pitchFamily="18" charset="0"/>
                      </a:rPr>
                      <m:t>=27</m:t>
                    </m:r>
                    <m:r>
                      <a:rPr lang="en-GB" smtClean="0">
                        <a:latin typeface="Cambria Math" panose="02040503050406030204" pitchFamily="18" charset="0"/>
                      </a:rPr>
                      <m:t>.</m:t>
                    </m:r>
                    <m:r>
                      <a:rPr lang="en-GB">
                        <a:latin typeface="Cambria Math" panose="02040503050406030204" pitchFamily="18" charset="0"/>
                      </a:rPr>
                      <m:t>5,  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𝑥</m:t>
                        </m:r>
                      </m:sub>
                    </m:sSub>
                    <m:r>
                      <a:rPr lang="en-GB">
                        <a:latin typeface="Cambria Math" panose="02040503050406030204" pitchFamily="18" charset="0"/>
                      </a:rPr>
                      <m:t>=</m:t>
                    </m:r>
                    <m:r>
                      <a:rPr lang="en-GB" smtClean="0">
                        <a:latin typeface="Cambria Math" panose="02040503050406030204" pitchFamily="18" charset="0"/>
                      </a:rPr>
                      <m:t>2.5</m:t>
                    </m:r>
                    <m:r>
                      <a:rPr lang="en-GB">
                        <a:latin typeface="Cambria Math" panose="02040503050406030204" pitchFamily="18" charset="0"/>
                      </a:rPr>
                      <m:t>5,  </m:t>
                    </m:r>
                    <m:acc>
                      <m:accPr>
                        <m:chr m:val="̅"/>
                        <m:ctrlPr>
                          <a:rPr lang="en-GB" i="1">
                            <a:latin typeface="Cambria Math" panose="02040503050406030204" pitchFamily="18" charset="0"/>
                          </a:rPr>
                        </m:ctrlPr>
                      </m:accPr>
                      <m:e>
                        <m:r>
                          <a:rPr lang="en-GB">
                            <a:latin typeface="Cambria Math" panose="02040503050406030204" pitchFamily="18" charset="0"/>
                          </a:rPr>
                          <m:t>𝑌</m:t>
                        </m:r>
                      </m:e>
                    </m:acc>
                    <m:r>
                      <a:rPr lang="en-GB">
                        <a:latin typeface="Cambria Math" panose="02040503050406030204" pitchFamily="18" charset="0"/>
                      </a:rPr>
                      <m:t>=3</m:t>
                    </m:r>
                    <m:r>
                      <a:rPr lang="en-GB" smtClean="0">
                        <a:latin typeface="Cambria Math" panose="02040503050406030204" pitchFamily="18" charset="0"/>
                      </a:rPr>
                      <m:t>1.4</m:t>
                    </m:r>
                    <m:r>
                      <a:rPr lang="en-GB">
                        <a:latin typeface="Cambria Math" panose="02040503050406030204" pitchFamily="18" charset="0"/>
                      </a:rPr>
                      <m:t>  </m:t>
                    </m:r>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r>
                      <a:rPr lang="en-GB" smtClean="0">
                        <a:latin typeface="Cambria Math" panose="02040503050406030204" pitchFamily="18" charset="0"/>
                      </a:rPr>
                      <m:t>=3.3</m:t>
                    </m:r>
                  </m:oMath>
                </a14:m>
                <a:endParaRPr lang="en-GB" dirty="0"/>
              </a:p>
              <a:p>
                <a:r>
                  <a:rPr lang="en-GB" dirty="0"/>
                  <a:t>We have predicted the value of Y for X=42 is 48 so what is the standard error for this?</a:t>
                </a:r>
              </a:p>
              <a:p>
                <a:r>
                  <a:rPr lang="en-GB" dirty="0"/>
                  <a:t>Assuming that we have a large sample</a:t>
                </a:r>
              </a:p>
              <a:p>
                <a:pPr lvl="1"/>
                <a14:m>
                  <m:oMath xmlns:m="http://schemas.openxmlformats.org/officeDocument/2006/math">
                    <m:sSub>
                      <m:sSubPr>
                        <m:ctrlPr>
                          <a:rPr lang="en-GB" i="1">
                            <a:latin typeface="Cambria Math" panose="02040503050406030204" pitchFamily="18" charset="0"/>
                          </a:rPr>
                        </m:ctrlPr>
                      </m:sSubPr>
                      <m:e>
                        <m:r>
                          <a:rPr lang="en-GB">
                            <a:latin typeface="Cambria Math" panose="02040503050406030204" pitchFamily="18" charset="0"/>
                          </a:rPr>
                          <m:t>𝜎</m:t>
                        </m:r>
                      </m:e>
                      <m:sub>
                        <m:r>
                          <a:rPr lang="en-GB">
                            <a:latin typeface="Cambria Math" panose="02040503050406030204" pitchFamily="18" charset="0"/>
                          </a:rPr>
                          <m:t>𝑒𝑠𝑡</m:t>
                        </m:r>
                      </m:sub>
                    </m:sSub>
                    <m:r>
                      <a:rPr lang="en-GB">
                        <a:latin typeface="Cambria Math" panose="02040503050406030204" pitchFamily="18" charset="0"/>
                      </a:rPr>
                      <m:t>=</m:t>
                    </m:r>
                    <m:d>
                      <m:dPr>
                        <m:ctrlPr>
                          <a:rPr lang="en-GB" i="1">
                            <a:latin typeface="Cambria Math" panose="02040503050406030204" pitchFamily="18" charset="0"/>
                          </a:rPr>
                        </m:ctrlPr>
                      </m:dPr>
                      <m:e>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rad>
                          <m:radPr>
                            <m:degHide m:val="on"/>
                            <m:ctrlPr>
                              <a:rPr lang="en-GB" i="1">
                                <a:latin typeface="Cambria Math" panose="02040503050406030204" pitchFamily="18" charset="0"/>
                              </a:rPr>
                            </m:ctrlPr>
                          </m:radPr>
                          <m:deg/>
                          <m:e>
                            <m:r>
                              <a:rPr lang="en-GB">
                                <a:latin typeface="Cambria Math" panose="02040503050406030204" pitchFamily="18" charset="0"/>
                              </a:rPr>
                              <m:t>1−</m:t>
                            </m:r>
                            <m:sSubSup>
                              <m:sSubSupPr>
                                <m:ctrlPr>
                                  <a:rPr lang="en-GB" i="1">
                                    <a:latin typeface="Cambria Math" panose="02040503050406030204" pitchFamily="18" charset="0"/>
                                  </a:rPr>
                                </m:ctrlPr>
                              </m:sSubSupPr>
                              <m:e>
                                <m:r>
                                  <a:rPr lang="en-GB">
                                    <a:latin typeface="Cambria Math" panose="02040503050406030204" pitchFamily="18" charset="0"/>
                                  </a:rPr>
                                  <m:t>𝑟</m:t>
                                </m:r>
                              </m:e>
                              <m:sub>
                                <m:r>
                                  <a:rPr lang="en-GB">
                                    <a:latin typeface="Cambria Math" panose="02040503050406030204" pitchFamily="18" charset="0"/>
                                  </a:rPr>
                                  <m:t>𝑥𝑦</m:t>
                                </m:r>
                              </m:sub>
                              <m:sup>
                                <m:r>
                                  <a:rPr lang="en-GB">
                                    <a:latin typeface="Cambria Math" panose="02040503050406030204" pitchFamily="18" charset="0"/>
                                  </a:rPr>
                                  <m:t>2</m:t>
                                </m:r>
                              </m:sup>
                            </m:sSubSup>
                          </m:e>
                        </m:rad>
                      </m:e>
                    </m:d>
                    <m:rad>
                      <m:radPr>
                        <m:degHide m:val="on"/>
                        <m:ctrlPr>
                          <a:rPr lang="en-GB" i="1">
                            <a:latin typeface="Cambria Math" panose="02040503050406030204" pitchFamily="18" charset="0"/>
                          </a:rPr>
                        </m:ctrlPr>
                      </m:radPr>
                      <m:deg/>
                      <m:e>
                        <m:f>
                          <m:fPr>
                            <m:ctrlPr>
                              <a:rPr lang="en-GB" i="1">
                                <a:latin typeface="Cambria Math" panose="02040503050406030204" pitchFamily="18" charset="0"/>
                              </a:rPr>
                            </m:ctrlPr>
                          </m:fPr>
                          <m:num>
                            <m:r>
                              <a:rPr lang="en-GB">
                                <a:latin typeface="Cambria Math" panose="02040503050406030204" pitchFamily="18" charset="0"/>
                              </a:rPr>
                              <m:t>𝑁</m:t>
                            </m:r>
                            <m:r>
                              <a:rPr lang="en-GB">
                                <a:latin typeface="Cambria Math" panose="02040503050406030204" pitchFamily="18" charset="0"/>
                              </a:rPr>
                              <m:t>−1</m:t>
                            </m:r>
                          </m:num>
                          <m:den>
                            <m:r>
                              <a:rPr lang="en-GB">
                                <a:latin typeface="Cambria Math" panose="02040503050406030204" pitchFamily="18" charset="0"/>
                              </a:rPr>
                              <m:t>𝑁</m:t>
                            </m:r>
                            <m:r>
                              <a:rPr lang="en-GB">
                                <a:latin typeface="Cambria Math" panose="02040503050406030204" pitchFamily="18" charset="0"/>
                              </a:rPr>
                              <m:t>−2</m:t>
                            </m:r>
                          </m:den>
                        </m:f>
                      </m:e>
                    </m:rad>
                    <m:r>
                      <a:rPr lang="en-GB" smtClean="0">
                        <a:latin typeface="Cambria Math" panose="02040503050406030204" pitchFamily="18" charset="0"/>
                      </a:rPr>
                      <m:t>=</m:t>
                    </m:r>
                    <m:sSub>
                      <m:sSubPr>
                        <m:ctrlPr>
                          <a:rPr lang="en-GB" i="1">
                            <a:latin typeface="Cambria Math" panose="02040503050406030204" pitchFamily="18" charset="0"/>
                          </a:rPr>
                        </m:ctrlPr>
                      </m:sSubPr>
                      <m:e>
                        <m:r>
                          <a:rPr lang="en-GB">
                            <a:latin typeface="Cambria Math" panose="02040503050406030204" pitchFamily="18" charset="0"/>
                          </a:rPr>
                          <m:t>𝜎</m:t>
                        </m:r>
                      </m:e>
                      <m:sub>
                        <m:r>
                          <a:rPr lang="en-GB">
                            <a:latin typeface="Cambria Math" panose="02040503050406030204" pitchFamily="18" charset="0"/>
                          </a:rPr>
                          <m:t>𝑒𝑠𝑡</m:t>
                        </m:r>
                      </m:sub>
                    </m:sSub>
                    <m:r>
                      <a:rPr lang="en-GB">
                        <a:latin typeface="Cambria Math" panose="02040503050406030204" pitchFamily="18" charset="0"/>
                      </a:rPr>
                      <m:t>=</m:t>
                    </m:r>
                    <m:d>
                      <m:dPr>
                        <m:ctrlPr>
                          <a:rPr lang="en-GB" i="1">
                            <a:latin typeface="Cambria Math" panose="02040503050406030204" pitchFamily="18" charset="0"/>
                          </a:rPr>
                        </m:ctrlPr>
                      </m:dPr>
                      <m:e>
                        <m:sSub>
                          <m:sSubPr>
                            <m:ctrlPr>
                              <a:rPr lang="en-GB" i="1">
                                <a:latin typeface="Cambria Math" panose="02040503050406030204" pitchFamily="18" charset="0"/>
                              </a:rPr>
                            </m:ctrlPr>
                          </m:sSubPr>
                          <m:e>
                            <m:r>
                              <a:rPr lang="en-GB">
                                <a:latin typeface="Cambria Math" panose="02040503050406030204" pitchFamily="18" charset="0"/>
                              </a:rPr>
                              <m:t>𝑆𝐷</m:t>
                            </m:r>
                          </m:e>
                          <m:sub>
                            <m:r>
                              <a:rPr lang="en-GB">
                                <a:latin typeface="Cambria Math" panose="02040503050406030204" pitchFamily="18" charset="0"/>
                              </a:rPr>
                              <m:t>𝑦</m:t>
                            </m:r>
                          </m:sub>
                        </m:sSub>
                        <m:rad>
                          <m:radPr>
                            <m:degHide m:val="on"/>
                            <m:ctrlPr>
                              <a:rPr lang="en-GB" i="1">
                                <a:latin typeface="Cambria Math" panose="02040503050406030204" pitchFamily="18" charset="0"/>
                              </a:rPr>
                            </m:ctrlPr>
                          </m:radPr>
                          <m:deg/>
                          <m:e>
                            <m:r>
                              <a:rPr lang="en-GB">
                                <a:latin typeface="Cambria Math" panose="02040503050406030204" pitchFamily="18" charset="0"/>
                              </a:rPr>
                              <m:t>1−</m:t>
                            </m:r>
                            <m:sSubSup>
                              <m:sSubSupPr>
                                <m:ctrlPr>
                                  <a:rPr lang="en-GB" i="1">
                                    <a:latin typeface="Cambria Math" panose="02040503050406030204" pitchFamily="18" charset="0"/>
                                  </a:rPr>
                                </m:ctrlPr>
                              </m:sSubSupPr>
                              <m:e>
                                <m:r>
                                  <a:rPr lang="en-GB">
                                    <a:latin typeface="Cambria Math" panose="02040503050406030204" pitchFamily="18" charset="0"/>
                                  </a:rPr>
                                  <m:t>𝑟</m:t>
                                </m:r>
                              </m:e>
                              <m:sub>
                                <m:r>
                                  <a:rPr lang="en-GB">
                                    <a:latin typeface="Cambria Math" panose="02040503050406030204" pitchFamily="18" charset="0"/>
                                  </a:rPr>
                                  <m:t>𝑥𝑦</m:t>
                                </m:r>
                              </m:sub>
                              <m:sup>
                                <m:r>
                                  <a:rPr lang="en-GB">
                                    <a:latin typeface="Cambria Math" panose="02040503050406030204" pitchFamily="18" charset="0"/>
                                  </a:rPr>
                                  <m:t>2</m:t>
                                </m:r>
                              </m:sup>
                            </m:sSubSup>
                          </m:e>
                        </m:rad>
                      </m:e>
                    </m:d>
                  </m:oMath>
                </a14:m>
                <a:endParaRPr lang="en-GB" dirty="0"/>
              </a:p>
              <a:p>
                <a:pPr lvl="1"/>
                <a14:m>
                  <m:oMath xmlns:m="http://schemas.openxmlformats.org/officeDocument/2006/math">
                    <m:sSub>
                      <m:sSubPr>
                        <m:ctrlPr>
                          <a:rPr lang="en-GB" i="1">
                            <a:latin typeface="Cambria Math" panose="02040503050406030204" pitchFamily="18" charset="0"/>
                          </a:rPr>
                        </m:ctrlPr>
                      </m:sSubPr>
                      <m:e>
                        <m:r>
                          <a:rPr lang="en-GB">
                            <a:latin typeface="Cambria Math" panose="02040503050406030204" pitchFamily="18" charset="0"/>
                          </a:rPr>
                          <m:t>𝜎</m:t>
                        </m:r>
                      </m:e>
                      <m:sub>
                        <m:r>
                          <a:rPr lang="en-GB">
                            <a:latin typeface="Cambria Math" panose="02040503050406030204" pitchFamily="18" charset="0"/>
                          </a:rPr>
                          <m:t>𝑒𝑠𝑡</m:t>
                        </m:r>
                      </m:sub>
                    </m:sSub>
                    <m:r>
                      <a:rPr lang="en-GB">
                        <a:latin typeface="Cambria Math" panose="02040503050406030204" pitchFamily="18" charset="0"/>
                      </a:rPr>
                      <m:t>=</m:t>
                    </m:r>
                    <m:d>
                      <m:dPr>
                        <m:ctrlPr>
                          <a:rPr lang="en-GB" i="1">
                            <a:latin typeface="Cambria Math" panose="02040503050406030204" pitchFamily="18" charset="0"/>
                          </a:rPr>
                        </m:ctrlPr>
                      </m:dPr>
                      <m:e>
                        <m:r>
                          <a:rPr lang="en-GB" smtClean="0">
                            <a:latin typeface="Cambria Math" panose="02040503050406030204" pitchFamily="18" charset="0"/>
                          </a:rPr>
                          <m:t>3.3</m:t>
                        </m:r>
                        <m:rad>
                          <m:radPr>
                            <m:degHide m:val="on"/>
                            <m:ctrlPr>
                              <a:rPr lang="en-GB" i="1">
                                <a:latin typeface="Cambria Math" panose="02040503050406030204" pitchFamily="18" charset="0"/>
                              </a:rPr>
                            </m:ctrlPr>
                          </m:radPr>
                          <m:deg/>
                          <m:e>
                            <m:r>
                              <a:rPr lang="en-GB">
                                <a:latin typeface="Cambria Math" panose="02040503050406030204" pitchFamily="18" charset="0"/>
                              </a:rPr>
                              <m:t>1−</m:t>
                            </m:r>
                            <m:sSubSup>
                              <m:sSubSupPr>
                                <m:ctrlPr>
                                  <a:rPr lang="en-GB" i="1" smtClean="0">
                                    <a:latin typeface="Cambria Math" panose="02040503050406030204" pitchFamily="18" charset="0"/>
                                  </a:rPr>
                                </m:ctrlPr>
                              </m:sSubSupPr>
                              <m:e>
                                <m:r>
                                  <a:rPr lang="en-GB" smtClean="0">
                                    <a:latin typeface="Cambria Math" panose="02040503050406030204" pitchFamily="18" charset="0"/>
                                  </a:rPr>
                                  <m:t>0.87</m:t>
                                </m:r>
                              </m:e>
                              <m:sub/>
                              <m:sup>
                                <m:r>
                                  <a:rPr lang="en-GB">
                                    <a:latin typeface="Cambria Math" panose="02040503050406030204" pitchFamily="18" charset="0"/>
                                  </a:rPr>
                                  <m:t>2</m:t>
                                </m:r>
                              </m:sup>
                            </m:sSubSup>
                          </m:e>
                        </m:rad>
                      </m:e>
                    </m:d>
                  </m:oMath>
                </a14:m>
                <a:endParaRPr lang="en-GB" dirty="0"/>
              </a:p>
              <a:p>
                <a:pPr lvl="1"/>
                <a14:m>
                  <m:oMath xmlns:m="http://schemas.openxmlformats.org/officeDocument/2006/math">
                    <m:sSub>
                      <m:sSubPr>
                        <m:ctrlPr>
                          <a:rPr lang="en-GB" i="1">
                            <a:latin typeface="Cambria Math" panose="02040503050406030204" pitchFamily="18" charset="0"/>
                          </a:rPr>
                        </m:ctrlPr>
                      </m:sSubPr>
                      <m:e>
                        <m:r>
                          <a:rPr lang="en-GB">
                            <a:latin typeface="Cambria Math" panose="02040503050406030204" pitchFamily="18" charset="0"/>
                          </a:rPr>
                          <m:t>𝜎</m:t>
                        </m:r>
                      </m:e>
                      <m:sub>
                        <m:r>
                          <a:rPr lang="en-GB">
                            <a:latin typeface="Cambria Math" panose="02040503050406030204" pitchFamily="18" charset="0"/>
                          </a:rPr>
                          <m:t>𝑒𝑠𝑡</m:t>
                        </m:r>
                      </m:sub>
                    </m:sSub>
                    <m:r>
                      <a:rPr lang="en-GB">
                        <a:latin typeface="Cambria Math" panose="02040503050406030204" pitchFamily="18" charset="0"/>
                      </a:rPr>
                      <m:t>=</m:t>
                    </m:r>
                    <m:d>
                      <m:dPr>
                        <m:ctrlPr>
                          <a:rPr lang="en-GB" i="1" smtClean="0">
                            <a:latin typeface="Cambria Math" panose="02040503050406030204" pitchFamily="18" charset="0"/>
                          </a:rPr>
                        </m:ctrlPr>
                      </m:dPr>
                      <m:e>
                        <m:r>
                          <a:rPr lang="en-GB" smtClean="0">
                            <a:latin typeface="Cambria Math" panose="02040503050406030204" pitchFamily="18" charset="0"/>
                          </a:rPr>
                          <m:t>3.3</m:t>
                        </m:r>
                        <m:rad>
                          <m:radPr>
                            <m:degHide m:val="on"/>
                            <m:ctrlPr>
                              <a:rPr lang="en-GB" i="1">
                                <a:latin typeface="Cambria Math" panose="02040503050406030204" pitchFamily="18" charset="0"/>
                              </a:rPr>
                            </m:ctrlPr>
                          </m:radPr>
                          <m:deg/>
                          <m:e>
                            <m:r>
                              <a:rPr lang="en-GB">
                                <a:latin typeface="Cambria Math" panose="02040503050406030204" pitchFamily="18" charset="0"/>
                              </a:rPr>
                              <m:t>1−</m:t>
                            </m:r>
                            <m:r>
                              <a:rPr lang="en-GB" smtClean="0">
                                <a:latin typeface="Cambria Math" panose="02040503050406030204" pitchFamily="18" charset="0"/>
                              </a:rPr>
                              <m:t>0.76</m:t>
                            </m:r>
                          </m:e>
                        </m:rad>
                      </m:e>
                    </m:d>
                  </m:oMath>
                </a14:m>
                <a:endParaRPr lang="en-GB" dirty="0"/>
              </a:p>
              <a:p>
                <a:pPr lvl="1"/>
                <a14:m>
                  <m:oMath xmlns:m="http://schemas.openxmlformats.org/officeDocument/2006/math">
                    <m:sSub>
                      <m:sSubPr>
                        <m:ctrlPr>
                          <a:rPr lang="en-GB" i="1">
                            <a:latin typeface="Cambria Math" panose="02040503050406030204" pitchFamily="18" charset="0"/>
                          </a:rPr>
                        </m:ctrlPr>
                      </m:sSubPr>
                      <m:e>
                        <m:r>
                          <a:rPr lang="en-GB">
                            <a:latin typeface="Cambria Math" panose="02040503050406030204" pitchFamily="18" charset="0"/>
                          </a:rPr>
                          <m:t>𝜎</m:t>
                        </m:r>
                      </m:e>
                      <m:sub>
                        <m:r>
                          <a:rPr lang="en-GB">
                            <a:latin typeface="Cambria Math" panose="02040503050406030204" pitchFamily="18" charset="0"/>
                          </a:rPr>
                          <m:t>𝑒𝑠𝑡</m:t>
                        </m:r>
                      </m:sub>
                    </m:sSub>
                    <m:r>
                      <a:rPr lang="en-GB">
                        <a:latin typeface="Cambria Math" panose="02040503050406030204" pitchFamily="18" charset="0"/>
                      </a:rPr>
                      <m:t>=</m:t>
                    </m:r>
                    <m:r>
                      <a:rPr lang="en-GB" smtClean="0">
                        <a:latin typeface="Cambria Math" panose="02040503050406030204" pitchFamily="18" charset="0"/>
                      </a:rPr>
                      <m:t>3.3(0.49)</m:t>
                    </m:r>
                  </m:oMath>
                </a14:m>
                <a:endParaRPr lang="en-GB" dirty="0"/>
              </a:p>
              <a:p>
                <a:pPr lvl="1"/>
                <a14:m>
                  <m:oMath xmlns:m="http://schemas.openxmlformats.org/officeDocument/2006/math">
                    <m:sSub>
                      <m:sSubPr>
                        <m:ctrlPr>
                          <a:rPr lang="en-GB" i="1">
                            <a:latin typeface="Cambria Math" panose="02040503050406030204" pitchFamily="18" charset="0"/>
                          </a:rPr>
                        </m:ctrlPr>
                      </m:sSubPr>
                      <m:e>
                        <m:r>
                          <a:rPr lang="en-GB">
                            <a:latin typeface="Cambria Math" panose="02040503050406030204" pitchFamily="18" charset="0"/>
                          </a:rPr>
                          <m:t>𝜎</m:t>
                        </m:r>
                      </m:e>
                      <m:sub>
                        <m:r>
                          <a:rPr lang="en-GB">
                            <a:latin typeface="Cambria Math" panose="02040503050406030204" pitchFamily="18" charset="0"/>
                          </a:rPr>
                          <m:t>𝑒𝑠𝑡</m:t>
                        </m:r>
                      </m:sub>
                    </m:sSub>
                    <m:r>
                      <a:rPr lang="en-GB">
                        <a:latin typeface="Cambria Math" panose="02040503050406030204" pitchFamily="18" charset="0"/>
                      </a:rPr>
                      <m:t>=</m:t>
                    </m:r>
                    <m:r>
                      <a:rPr lang="en-GB" smtClean="0">
                        <a:latin typeface="Cambria Math" panose="02040503050406030204" pitchFamily="18" charset="0"/>
                      </a:rPr>
                      <m:t>1.63</m:t>
                    </m:r>
                  </m:oMath>
                </a14:m>
                <a:endParaRPr lang="en-GB" dirty="0"/>
              </a:p>
              <a:p>
                <a:r>
                  <a:rPr lang="en-GB" dirty="0"/>
                  <a:t>The predicted value is therefore written as 48 ± 1.6</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22959" y="1845733"/>
                <a:ext cx="7543801" cy="4345341"/>
              </a:xfrm>
              <a:blipFill>
                <a:blip r:embed="rId2"/>
                <a:stretch>
                  <a:fillRect l="-1777" t="-1823" b="-1122"/>
                </a:stretch>
              </a:blipFill>
            </p:spPr>
            <p:txBody>
              <a:bodyPr/>
              <a:lstStyle/>
              <a:p>
                <a:r>
                  <a:rPr lang="en-GB">
                    <a:noFill/>
                  </a:rPr>
                  <a:t> </a:t>
                </a:r>
              </a:p>
            </p:txBody>
          </p:sp>
        </mc:Fallback>
      </mc:AlternateContent>
    </p:spTree>
    <p:extLst>
      <p:ext uri="{BB962C8B-B14F-4D97-AF65-F5344CB8AC3E}">
        <p14:creationId xmlns:p14="http://schemas.microsoft.com/office/powerpoint/2010/main" val="871504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Problem</a:t>
            </a:r>
            <a:endParaRPr lang="en-GB" dirty="0"/>
          </a:p>
        </p:txBody>
      </p:sp>
      <p:sp>
        <p:nvSpPr>
          <p:cNvPr id="3" name="Content Placeholder 2"/>
          <p:cNvSpPr>
            <a:spLocks noGrp="1"/>
          </p:cNvSpPr>
          <p:nvPr>
            <p:ph idx="1"/>
          </p:nvPr>
        </p:nvSpPr>
        <p:spPr/>
        <p:txBody>
          <a:bodyPr/>
          <a:lstStyle/>
          <a:p>
            <a:r>
              <a:rPr lang="en-GB"/>
              <a:t>Suppose the average number of rats in a set of dockside warehouses is 57 per warehouse with an SD of 12, The average number of packages of rat poison purchased per warehouse per year is 4.2. The correlation between rats in warehouses and packages of rat poison purchased is 0.5</a:t>
            </a:r>
          </a:p>
          <a:p>
            <a:pPr lvl="1"/>
            <a:r>
              <a:rPr lang="en-GB"/>
              <a:t>Kleensite bought 12 packages of rat poison last year. How many rats would you predict are in their warehouse?</a:t>
            </a:r>
          </a:p>
          <a:p>
            <a:pPr lvl="1"/>
            <a:r>
              <a:rPr lang="en-GB"/>
              <a:t>SpicNSpan have 83 rats in their warehouse. What would be your best prediction of the number of packages of rat poison their bough over the last year?</a:t>
            </a:r>
          </a:p>
          <a:p>
            <a:pPr lvl="1"/>
            <a:endParaRPr lang="en-GB"/>
          </a:p>
          <a:p>
            <a:pPr lvl="1"/>
            <a:r>
              <a:rPr lang="en-GB"/>
              <a:t>Remember to calculate the standard error as well as the predicted value</a:t>
            </a:r>
          </a:p>
          <a:p>
            <a:pPr lvl="1"/>
            <a:endParaRPr lang="en-GB" dirty="0"/>
          </a:p>
        </p:txBody>
      </p:sp>
    </p:spTree>
    <p:extLst>
      <p:ext uri="{BB962C8B-B14F-4D97-AF65-F5344CB8AC3E}">
        <p14:creationId xmlns:p14="http://schemas.microsoft.com/office/powerpoint/2010/main" val="41549080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Summary</a:t>
            </a:r>
            <a:endParaRPr lang="en-GB" dirty="0"/>
          </a:p>
        </p:txBody>
      </p:sp>
      <p:sp>
        <p:nvSpPr>
          <p:cNvPr id="3" name="Content Placeholder 2"/>
          <p:cNvSpPr>
            <a:spLocks noGrp="1"/>
          </p:cNvSpPr>
          <p:nvPr>
            <p:ph idx="1"/>
          </p:nvPr>
        </p:nvSpPr>
        <p:spPr/>
        <p:txBody>
          <a:bodyPr/>
          <a:lstStyle/>
          <a:p>
            <a:r>
              <a:rPr lang="en-GB"/>
              <a:t>Topics covered</a:t>
            </a:r>
            <a:endParaRPr lang="en-GB">
              <a:sym typeface="Wingdings" panose="05000000000000000000" pitchFamily="2" charset="2"/>
            </a:endParaRPr>
          </a:p>
          <a:p>
            <a:pPr lvl="1"/>
            <a:r>
              <a:rPr lang="en-GB">
                <a:sym typeface="Wingdings" panose="05000000000000000000" pitchFamily="2" charset="2"/>
              </a:rPr>
              <a:t>Regression Equations</a:t>
            </a:r>
          </a:p>
          <a:p>
            <a:pPr lvl="1"/>
            <a:r>
              <a:rPr lang="en-GB">
                <a:sym typeface="Wingdings" panose="05000000000000000000" pitchFamily="2" charset="2"/>
              </a:rPr>
              <a:t>Standard Error of the Estimate</a:t>
            </a:r>
          </a:p>
          <a:p>
            <a:r>
              <a:rPr lang="en-GB">
                <a:sym typeface="Wingdings" panose="05000000000000000000" pitchFamily="2" charset="2"/>
              </a:rPr>
              <a:t>Next week we will cover</a:t>
            </a:r>
          </a:p>
          <a:p>
            <a:pPr lvl="1"/>
            <a:r>
              <a:rPr lang="en-GB">
                <a:sym typeface="Wingdings" panose="05000000000000000000" pitchFamily="2" charset="2"/>
              </a:rPr>
              <a:t>The Sampling Experiment</a:t>
            </a:r>
          </a:p>
          <a:p>
            <a:pPr lvl="1"/>
            <a:r>
              <a:rPr lang="en-GB">
                <a:sym typeface="Wingdings" panose="05000000000000000000" pitchFamily="2" charset="2"/>
              </a:rPr>
              <a:t>Sample Values (statistics) and Population Values (Parameters)</a:t>
            </a:r>
          </a:p>
          <a:p>
            <a:pPr lvl="1"/>
            <a:r>
              <a:rPr lang="en-GB">
                <a:sym typeface="Wingdings" panose="05000000000000000000" pitchFamily="2" charset="2"/>
              </a:rPr>
              <a:t>The Null Hypothesis</a:t>
            </a:r>
          </a:p>
          <a:p>
            <a:pPr lvl="1"/>
            <a:r>
              <a:rPr lang="en-GB">
                <a:sym typeface="Wingdings" panose="05000000000000000000" pitchFamily="2" charset="2"/>
              </a:rPr>
              <a:t>Type I and Type II Errors</a:t>
            </a:r>
          </a:p>
          <a:p>
            <a:pPr lvl="1"/>
            <a:r>
              <a:rPr lang="en-GB">
                <a:sym typeface="Wingdings" panose="05000000000000000000" pitchFamily="2" charset="2"/>
              </a:rPr>
              <a:t>Statistical Significance and Type I Errors</a:t>
            </a:r>
          </a:p>
          <a:p>
            <a:r>
              <a:rPr lang="en-GB"/>
              <a:t>Inferential statistics allow us to make predictions based upon the sampling of a large population</a:t>
            </a:r>
            <a:endParaRPr lang="en-GB" dirty="0"/>
          </a:p>
        </p:txBody>
      </p:sp>
    </p:spTree>
    <p:extLst>
      <p:ext uri="{BB962C8B-B14F-4D97-AF65-F5344CB8AC3E}">
        <p14:creationId xmlns:p14="http://schemas.microsoft.com/office/powerpoint/2010/main" val="23466895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Coming soon</a:t>
            </a:r>
            <a:endParaRPr lang="en-GB" dirty="0"/>
          </a:p>
        </p:txBody>
      </p:sp>
      <p:sp>
        <p:nvSpPr>
          <p:cNvPr id="3" name="Content Placeholder 2"/>
          <p:cNvSpPr>
            <a:spLocks noGrp="1"/>
          </p:cNvSpPr>
          <p:nvPr>
            <p:ph idx="1"/>
          </p:nvPr>
        </p:nvSpPr>
        <p:spPr/>
        <p:txBody>
          <a:bodyPr/>
          <a:lstStyle/>
          <a:p>
            <a:r>
              <a:rPr lang="en-GB"/>
              <a:t>Next session: Introduction to Inferential Statistics</a:t>
            </a:r>
          </a:p>
          <a:p>
            <a:endParaRPr lang="en-GB"/>
          </a:p>
          <a:p>
            <a:r>
              <a:rPr lang="en-GB"/>
              <a:t>Homework: Read chapter 9 of Statistics for the Terrified.</a:t>
            </a:r>
            <a:endParaRPr lang="en-GB" dirty="0"/>
          </a:p>
        </p:txBody>
      </p:sp>
    </p:spTree>
    <p:extLst>
      <p:ext uri="{BB962C8B-B14F-4D97-AF65-F5344CB8AC3E}">
        <p14:creationId xmlns:p14="http://schemas.microsoft.com/office/powerpoint/2010/main" val="371126425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MDA Lecture 1 - Frequency Distributions" id="{941F883A-4C3F-4C23-B69A-956F01E77135}" vid="{C8289E88-264E-4428-95EA-4F28F4952273}"/>
    </a:ext>
  </a:extLst>
</a:theme>
</file>

<file path=docProps/app.xml><?xml version="1.0" encoding="utf-8"?>
<Properties xmlns="http://schemas.openxmlformats.org/officeDocument/2006/extended-properties" xmlns:vt="http://schemas.openxmlformats.org/officeDocument/2006/docPropsVTypes">
  <Template>Template</Template>
  <TotalTime>14004</TotalTime>
  <Words>1500</Words>
  <Application>Microsoft Office PowerPoint</Application>
  <PresentationFormat>On-screen Show (4:3)</PresentationFormat>
  <Paragraphs>143</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Calibri</vt:lpstr>
      <vt:lpstr>Cambria Math</vt:lpstr>
      <vt:lpstr>Arial</vt:lpstr>
      <vt:lpstr>Wingdings</vt:lpstr>
      <vt:lpstr>Calibri Light</vt:lpstr>
      <vt:lpstr>Retrospect</vt:lpstr>
      <vt:lpstr>Research Methods &amp; Data Analysis </vt:lpstr>
      <vt:lpstr>Introduction</vt:lpstr>
      <vt:lpstr>Introduction</vt:lpstr>
      <vt:lpstr>Introduction</vt:lpstr>
      <vt:lpstr>Regression Equations</vt:lpstr>
      <vt:lpstr>Example</vt:lpstr>
      <vt:lpstr>Problem</vt:lpstr>
      <vt:lpstr>Problem</vt:lpstr>
      <vt:lpstr>Example</vt:lpstr>
      <vt:lpstr>Problem</vt:lpstr>
      <vt:lpstr>Problem</vt:lpstr>
      <vt:lpstr>Graphical interpretation</vt:lpstr>
      <vt:lpstr>Standard error</vt:lpstr>
      <vt:lpstr>Standard Error</vt:lpstr>
      <vt:lpstr>Standard Error</vt:lpstr>
      <vt:lpstr>Problem</vt:lpstr>
      <vt:lpstr>Summary</vt:lpstr>
      <vt:lpstr>Coming soon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Analysis  and Visualisaton</dc:title>
  <dc:creator>Whitehead, Nicola</dc:creator>
  <cp:lastModifiedBy>Mabrouka Abuhmida</cp:lastModifiedBy>
  <cp:revision>121</cp:revision>
  <dcterms:created xsi:type="dcterms:W3CDTF">2017-06-08T10:43:23Z</dcterms:created>
  <dcterms:modified xsi:type="dcterms:W3CDTF">2018-10-26T08:46:43Z</dcterms:modified>
</cp:coreProperties>
</file>