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elena M monroy" userId="3f73e28d0da5209e" providerId="LiveId" clId="{B3F8D960-DB3E-43A1-96BB-038F95845C56}"/>
    <pc:docChg chg="custSel modSld sldOrd">
      <pc:chgData name="Maria elena M monroy" userId="3f73e28d0da5209e" providerId="LiveId" clId="{B3F8D960-DB3E-43A1-96BB-038F95845C56}" dt="2026-07-24T22:13:21.633" v="10"/>
      <pc:docMkLst>
        <pc:docMk/>
      </pc:docMkLst>
      <pc:sldChg chg="ord">
        <pc:chgData name="Maria elena M monroy" userId="3f73e28d0da5209e" providerId="LiveId" clId="{B3F8D960-DB3E-43A1-96BB-038F95845C56}" dt="2026-07-24T22:13:21.633" v="10"/>
        <pc:sldMkLst>
          <pc:docMk/>
          <pc:sldMk cId="1702464221" sldId="256"/>
        </pc:sldMkLst>
      </pc:sldChg>
      <pc:sldChg chg="ord">
        <pc:chgData name="Maria elena M monroy" userId="3f73e28d0da5209e" providerId="LiveId" clId="{B3F8D960-DB3E-43A1-96BB-038F95845C56}" dt="2026-07-24T22:08:58.285" v="6"/>
        <pc:sldMkLst>
          <pc:docMk/>
          <pc:sldMk cId="1555276491" sldId="257"/>
        </pc:sldMkLst>
      </pc:sldChg>
      <pc:sldChg chg="delSp modSp mod">
        <pc:chgData name="Maria elena M monroy" userId="3f73e28d0da5209e" providerId="LiveId" clId="{B3F8D960-DB3E-43A1-96BB-038F95845C56}" dt="2026-07-24T10:07:12.366" v="2" actId="20577"/>
        <pc:sldMkLst>
          <pc:docMk/>
          <pc:sldMk cId="2141028385" sldId="264"/>
        </pc:sldMkLst>
        <pc:spChg chg="del">
          <ac:chgData name="Maria elena M monroy" userId="3f73e28d0da5209e" providerId="LiveId" clId="{B3F8D960-DB3E-43A1-96BB-038F95845C56}" dt="2026-07-24T10:06:58.133" v="0" actId="478"/>
          <ac:spMkLst>
            <pc:docMk/>
            <pc:sldMk cId="2141028385" sldId="264"/>
            <ac:spMk id="17" creationId="{0891C0FC-52D0-4A0F-931E-931C8D0B27A7}"/>
          </ac:spMkLst>
        </pc:spChg>
        <pc:spChg chg="mod">
          <ac:chgData name="Maria elena M monroy" userId="3f73e28d0da5209e" providerId="LiveId" clId="{B3F8D960-DB3E-43A1-96BB-038F95845C56}" dt="2026-07-24T10:07:12.366" v="2" actId="20577"/>
          <ac:spMkLst>
            <pc:docMk/>
            <pc:sldMk cId="2141028385" sldId="264"/>
            <ac:spMk id="19" creationId="{6947B4B0-4EF9-4D99-BC9C-D2E3A11E59B4}"/>
          </ac:spMkLst>
        </pc:spChg>
      </pc:sldChg>
      <pc:sldChg chg="modSp mod">
        <pc:chgData name="Maria elena M monroy" userId="3f73e28d0da5209e" providerId="LiveId" clId="{B3F8D960-DB3E-43A1-96BB-038F95845C56}" dt="2026-07-24T10:09:22.259" v="4" actId="20577"/>
        <pc:sldMkLst>
          <pc:docMk/>
          <pc:sldMk cId="1764900138" sldId="269"/>
        </pc:sldMkLst>
        <pc:spChg chg="mod">
          <ac:chgData name="Maria elena M monroy" userId="3f73e28d0da5209e" providerId="LiveId" clId="{B3F8D960-DB3E-43A1-96BB-038F95845C56}" dt="2026-07-24T10:09:22.259" v="4" actId="20577"/>
          <ac:spMkLst>
            <pc:docMk/>
            <pc:sldMk cId="1764900138" sldId="269"/>
            <ac:spMk id="9" creationId="{A29B1C70-5751-4DAA-8C95-A1E515ECA036}"/>
          </ac:spMkLst>
        </pc:spChg>
      </pc:sldChg>
    </pc:docChg>
  </pc:docChgLst>
</pc:chgInfo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Annual cost (£)</c:v>
          </c:tx>
          <c:spPr>
            <a:solidFill>
              <a:srgbClr val="1F6B4F"/>
            </a:solidFill>
          </c:spPr>
          <c:invertIfNegative val="1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Lit>
              <c:ptCount val="5"/>
              <c:pt idx="0">
                <c:v>Food &amp; supplies</c:v>
              </c:pt>
              <c:pt idx="1">
                <c:v>Staff wages</c:v>
              </c:pt>
              <c:pt idx="2">
                <c:v>Rent &amp; bills</c:v>
              </c:pt>
              <c:pt idx="3">
                <c:v>Marketing</c:v>
              </c:pt>
              <c:pt idx="4">
                <c:v>Other expenses</c:v>
              </c:pt>
            </c:strLit>
          </c:cat>
          <c:val>
            <c:numLit>
              <c:formatCode>General</c:formatCode>
              <c:ptCount val="5"/>
              <c:pt idx="0">
                <c:v>40000</c:v>
              </c:pt>
              <c:pt idx="1">
                <c:v>18000</c:v>
              </c:pt>
              <c:pt idx="2">
                <c:v>14400</c:v>
              </c:pt>
              <c:pt idx="3">
                <c:v>2000</c:v>
              </c:pt>
              <c:pt idx="4">
                <c:v>3000</c:v>
              </c:pt>
            </c:numLit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0-345E-411B-B84B-CE418A709EC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majorGridlines>
          <c:spPr>
            <a:ln w="9525">
              <a:solidFill>
                <a:srgbClr val="D8E0DB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>
                <a:solidFill>
                  <a:srgbClr val="666666"/>
                </a:solidFill>
              </a:defRPr>
            </a:pPr>
            <a:endParaRPr lang="en-US"/>
          </a:p>
        </c:txPr>
        <c:crossAx val="48672768"/>
        <c:crosses val="autoZero"/>
        <c:auto val="1"/>
        <c:lblAlgn val="ctr"/>
        <c:lblOffset val="100"/>
        <c:noMultiLvlLbl val="0"/>
      </c:catAx>
      <c:valAx>
        <c:axId val="48672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650112"/>
        <c:crosses val="autoZero"/>
        <c:crossBetween val="between"/>
      </c:valAx>
    </c:plotArea>
    <c:plotVisOnly val="1"/>
    <c:dispBlanksAs val="zero"/>
    <c:showDLblsOverMax val="1"/>
  </c:char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lineChart>
        <c:grouping val="standard"/>
        <c:varyColors val="1"/>
        <c:ser>
          <c:idx val="0"/>
          <c:order val="0"/>
          <c:tx>
            <c:v>Sales (£)</c:v>
          </c:tx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Lit>
              <c:ptCount val="12"/>
              <c:pt idx="0">
                <c:v>Jan</c:v>
              </c:pt>
              <c:pt idx="1">
                <c:v>Feb</c:v>
              </c:pt>
              <c:pt idx="2">
                <c:v>Mar</c:v>
              </c:pt>
              <c:pt idx="3">
                <c:v>Apr</c:v>
              </c:pt>
              <c:pt idx="4">
                <c:v>May</c:v>
              </c:pt>
              <c:pt idx="5">
                <c:v>Jun</c:v>
              </c:pt>
              <c:pt idx="6">
                <c:v>Jul</c:v>
              </c:pt>
              <c:pt idx="7">
                <c:v>Aug</c:v>
              </c:pt>
              <c:pt idx="8">
                <c:v>Sep</c:v>
              </c:pt>
              <c:pt idx="9">
                <c:v>Oct</c:v>
              </c:pt>
              <c:pt idx="10">
                <c:v>Nov</c:v>
              </c:pt>
              <c:pt idx="11">
                <c:v>Dec</c:v>
              </c:pt>
            </c:strLit>
          </c:cat>
          <c:val>
            <c:numLit>
              <c:formatCode>General</c:formatCode>
              <c:ptCount val="12"/>
              <c:pt idx="0">
                <c:v>5500</c:v>
              </c:pt>
              <c:pt idx="1">
                <c:v>6000</c:v>
              </c:pt>
              <c:pt idx="2">
                <c:v>6500</c:v>
              </c:pt>
              <c:pt idx="3">
                <c:v>6800</c:v>
              </c:pt>
              <c:pt idx="4">
                <c:v>7000</c:v>
              </c:pt>
              <c:pt idx="5">
                <c:v>7100</c:v>
              </c:pt>
              <c:pt idx="6">
                <c:v>7200</c:v>
              </c:pt>
              <c:pt idx="7">
                <c:v>7300</c:v>
              </c:pt>
              <c:pt idx="8">
                <c:v>7000</c:v>
              </c:pt>
              <c:pt idx="9">
                <c:v>7000</c:v>
              </c:pt>
              <c:pt idx="10">
                <c:v>7000</c:v>
              </c:pt>
              <c:pt idx="11">
                <c:v>10000</c:v>
              </c:pt>
            </c:numLit>
          </c:val>
          <c:smooth val="1"/>
          <c:extLst>
            <c:ext xmlns:c16="http://schemas.microsoft.com/office/drawing/2014/chart" uri="{C3380CC4-5D6E-409C-BE32-E72D297353CC}">
              <c16:uniqueId val="{00000000-7C99-43DF-8EE6-8BB24B805F3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>
                <a:solidFill>
                  <a:srgbClr val="666666"/>
                </a:solidFill>
              </a:defRPr>
            </a:pPr>
            <a:endParaRPr lang="en-US"/>
          </a:p>
        </c:txPr>
        <c:crossAx val="48672768"/>
        <c:crosses val="autoZero"/>
        <c:auto val="1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l"/>
        <c:majorGridlines>
          <c:spPr>
            <a:ln w="9525">
              <a:solidFill>
                <a:srgbClr val="D8E0DB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>
                <a:solidFill>
                  <a:srgbClr val="666666"/>
                </a:solidFill>
              </a:defRPr>
            </a:pPr>
            <a:endParaRPr lang="en-US"/>
          </a:p>
        </c:txPr>
        <c:crossAx val="48650112"/>
        <c:crosses val="autoZero"/>
        <c:crossBetween val="between"/>
      </c:valAx>
    </c:plotArea>
    <c:plotVisOnly val="1"/>
    <c:dispBlanksAs val="zero"/>
    <c:showDLblsOverMax val="1"/>
  </c:char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lineChart>
        <c:grouping val="standard"/>
        <c:varyColors val="1"/>
        <c:ser>
          <c:idx val="0"/>
          <c:order val="0"/>
          <c:tx>
            <c:v>Cash in</c:v>
          </c:tx>
          <c:marker>
            <c:symbol val="none"/>
          </c:marker>
          <c:cat>
            <c:strLit>
              <c:ptCount val="12"/>
              <c:pt idx="0">
                <c:v>Jan</c:v>
              </c:pt>
              <c:pt idx="1">
                <c:v>Feb</c:v>
              </c:pt>
              <c:pt idx="2">
                <c:v>Mar</c:v>
              </c:pt>
              <c:pt idx="3">
                <c:v>Apr</c:v>
              </c:pt>
              <c:pt idx="4">
                <c:v>May</c:v>
              </c:pt>
              <c:pt idx="5">
                <c:v>Jun</c:v>
              </c:pt>
              <c:pt idx="6">
                <c:v>Jul</c:v>
              </c:pt>
              <c:pt idx="7">
                <c:v>Aug</c:v>
              </c:pt>
              <c:pt idx="8">
                <c:v>Sep</c:v>
              </c:pt>
              <c:pt idx="9">
                <c:v>Oct</c:v>
              </c:pt>
              <c:pt idx="10">
                <c:v>Nov</c:v>
              </c:pt>
              <c:pt idx="11">
                <c:v>Dec</c:v>
              </c:pt>
            </c:strLit>
          </c:cat>
          <c:val>
            <c:numLit>
              <c:formatCode>General</c:formatCode>
              <c:ptCount val="12"/>
              <c:pt idx="0">
                <c:v>5500</c:v>
              </c:pt>
              <c:pt idx="1">
                <c:v>6000</c:v>
              </c:pt>
              <c:pt idx="2">
                <c:v>6500</c:v>
              </c:pt>
              <c:pt idx="3">
                <c:v>6800</c:v>
              </c:pt>
              <c:pt idx="4">
                <c:v>7000</c:v>
              </c:pt>
              <c:pt idx="5">
                <c:v>7100</c:v>
              </c:pt>
              <c:pt idx="6">
                <c:v>7200</c:v>
              </c:pt>
              <c:pt idx="7">
                <c:v>7300</c:v>
              </c:pt>
              <c:pt idx="8">
                <c:v>7000</c:v>
              </c:pt>
              <c:pt idx="9">
                <c:v>7000</c:v>
              </c:pt>
              <c:pt idx="10">
                <c:v>7000</c:v>
              </c:pt>
              <c:pt idx="11">
                <c:v>10000</c:v>
              </c:pt>
            </c:numLit>
          </c:val>
          <c:smooth val="1"/>
          <c:extLst>
            <c:ext xmlns:c16="http://schemas.microsoft.com/office/drawing/2014/chart" uri="{C3380CC4-5D6E-409C-BE32-E72D297353CC}">
              <c16:uniqueId val="{00000000-A19C-4578-B81D-11F18E09DFDF}"/>
            </c:ext>
          </c:extLst>
        </c:ser>
        <c:ser>
          <c:idx val="1"/>
          <c:order val="1"/>
          <c:tx>
            <c:v>Cash out</c:v>
          </c:tx>
          <c:marker>
            <c:symbol val="none"/>
          </c:marker>
          <c:cat>
            <c:strLit>
              <c:ptCount val="12"/>
              <c:pt idx="0">
                <c:v>Jan</c:v>
              </c:pt>
              <c:pt idx="1">
                <c:v>Feb</c:v>
              </c:pt>
              <c:pt idx="2">
                <c:v>Mar</c:v>
              </c:pt>
              <c:pt idx="3">
                <c:v>Apr</c:v>
              </c:pt>
              <c:pt idx="4">
                <c:v>May</c:v>
              </c:pt>
              <c:pt idx="5">
                <c:v>Jun</c:v>
              </c:pt>
              <c:pt idx="6">
                <c:v>Jul</c:v>
              </c:pt>
              <c:pt idx="7">
                <c:v>Aug</c:v>
              </c:pt>
              <c:pt idx="8">
                <c:v>Sep</c:v>
              </c:pt>
              <c:pt idx="9">
                <c:v>Oct</c:v>
              </c:pt>
              <c:pt idx="10">
                <c:v>Nov</c:v>
              </c:pt>
              <c:pt idx="11">
                <c:v>Dec</c:v>
              </c:pt>
            </c:strLit>
          </c:cat>
          <c:val>
            <c:numLit>
              <c:formatCode>General</c:formatCode>
              <c:ptCount val="12"/>
              <c:pt idx="0">
                <c:v>7000</c:v>
              </c:pt>
              <c:pt idx="1">
                <c:v>6500</c:v>
              </c:pt>
              <c:pt idx="2">
                <c:v>6400</c:v>
              </c:pt>
              <c:pt idx="3">
                <c:v>6300</c:v>
              </c:pt>
              <c:pt idx="4">
                <c:v>6300</c:v>
              </c:pt>
              <c:pt idx="5">
                <c:v>6300</c:v>
              </c:pt>
              <c:pt idx="6">
                <c:v>6300</c:v>
              </c:pt>
              <c:pt idx="7">
                <c:v>6300</c:v>
              </c:pt>
              <c:pt idx="8">
                <c:v>6200</c:v>
              </c:pt>
              <c:pt idx="9">
                <c:v>6100</c:v>
              </c:pt>
              <c:pt idx="10">
                <c:v>6000</c:v>
              </c:pt>
              <c:pt idx="11">
                <c:v>7700</c:v>
              </c:pt>
            </c:numLit>
          </c:val>
          <c:smooth val="1"/>
          <c:extLst>
            <c:ext xmlns:c16="http://schemas.microsoft.com/office/drawing/2014/chart" uri="{C3380CC4-5D6E-409C-BE32-E72D297353CC}">
              <c16:uniqueId val="{00000001-A19C-4578-B81D-11F18E09DF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>
                <a:solidFill>
                  <a:srgbClr val="666666"/>
                </a:solidFill>
              </a:defRPr>
            </a:pPr>
            <a:endParaRPr lang="en-US"/>
          </a:p>
        </c:txPr>
        <c:crossAx val="48672768"/>
        <c:crosses val="autoZero"/>
        <c:auto val="1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l"/>
        <c:majorGridlines>
          <c:spPr>
            <a:ln w="9525">
              <a:solidFill>
                <a:srgbClr val="D8E0DB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9525">
            <a:solidFill>
              <a:srgbClr val="D4D4D4"/>
            </a:solidFill>
            <a:prstDash val="solid"/>
          </a:ln>
        </c:spPr>
        <c:txPr>
          <a:bodyPr anchorCtr="1"/>
          <a:lstStyle/>
          <a:p>
            <a:pPr>
              <a:defRPr>
                <a:solidFill>
                  <a:srgbClr val="666666"/>
                </a:solidFill>
              </a:defRPr>
            </a:pPr>
            <a:endParaRPr lang="en-US"/>
          </a:p>
        </c:txPr>
        <c:crossAx val="48650112"/>
        <c:crosses val="autoZero"/>
        <c:crossBetween val="between"/>
      </c:valAx>
    </c:plotArea>
    <c:legend>
      <c:legendPos val="b"/>
      <c:overlay val="0"/>
    </c:legend>
    <c:plotVisOnly val="1"/>
    <c:dispBlanksAs val="zero"/>
    <c:showDLblsOverMax val="1"/>
  </c:chart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38F23B0-DFFC-40F8-8B40-90CD6AC8FBF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9050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2940352-4AD0-4D78-9AF6-D2BAA76A1413}"/>
              </a:ext>
            </a:extLst>
          </p:cNvPr>
          <p:cNvSpPr>
            <a:spLocks noGrp="1"/>
          </p:cNvSpPr>
          <p:nvPr/>
        </p:nvSpPr>
        <p:spPr>
          <a:xfrm>
            <a:off x="190500" y="6591300"/>
            <a:ext cx="12001500" cy="95250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7CFB8B-6DA1-4F6D-ACB6-AA6DDE8FBF29}"/>
              </a:ext>
            </a:extLst>
          </p:cNvPr>
          <p:cNvSpPr>
            <a:spLocks noGrp="1"/>
          </p:cNvSpPr>
          <p:nvPr/>
        </p:nvSpPr>
        <p:spPr>
          <a:xfrm>
            <a:off x="666750" y="685800"/>
            <a:ext cx="5334000" cy="1381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40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</a:t>
            </a:r>
          </a:p>
          <a:p>
            <a:pPr algn="l">
              <a:defRPr sz="40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FRESH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79D506-7ABD-468B-AB7F-FD760BD108A9}"/>
              </a:ext>
            </a:extLst>
          </p:cNvPr>
          <p:cNvSpPr>
            <a:spLocks noGrp="1"/>
          </p:cNvSpPr>
          <p:nvPr/>
        </p:nvSpPr>
        <p:spPr>
          <a:xfrm>
            <a:off x="685800" y="2076450"/>
            <a:ext cx="47625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87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Business Plan Presentation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14E8F-45AE-4FEA-8E7E-25C9834D65A9}"/>
              </a:ext>
            </a:extLst>
          </p:cNvPr>
          <p:cNvSpPr>
            <a:spLocks noGrp="1"/>
          </p:cNvSpPr>
          <p:nvPr/>
        </p:nvSpPr>
        <p:spPr>
          <a:xfrm>
            <a:off x="685800" y="2914650"/>
            <a:ext cx="4857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ENTERPRISE AND ENTREPRENEURSHIP</a:t>
            </a:r>
          </a:p>
          <a:p>
            <a:pPr algn="l">
              <a:def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(LCLM4006.LON)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2C65F1-B5AE-401F-B987-FEA6DE66DFDD}"/>
              </a:ext>
            </a:extLst>
          </p:cNvPr>
          <p:cNvSpPr>
            <a:spLocks noGrp="1"/>
          </p:cNvSpPr>
          <p:nvPr/>
        </p:nvSpPr>
        <p:spPr>
          <a:xfrm>
            <a:off x="685800" y="3905250"/>
            <a:ext cx="40957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Student ID 2525854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11CAD4-36FF-4705-96B8-580B92821317}"/>
              </a:ext>
            </a:extLst>
          </p:cNvPr>
          <p:cNvSpPr>
            <a:spLocks noGrp="1"/>
          </p:cNvSpPr>
          <p:nvPr/>
        </p:nvSpPr>
        <p:spPr>
          <a:xfrm>
            <a:off x="685800" y="4324350"/>
            <a:ext cx="4095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London, United Kingdom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53A3C7-FC69-4A20-A2A4-F7AF6ECD4DD6}"/>
              </a:ext>
            </a:extLst>
          </p:cNvPr>
          <p:cNvSpPr>
            <a:spLocks noGrp="1"/>
          </p:cNvSpPr>
          <p:nvPr/>
        </p:nvSpPr>
        <p:spPr>
          <a:xfrm>
            <a:off x="685800" y="4724400"/>
            <a:ext cx="4095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www.antipastofresh.co.uk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rcRect l="13566" r="13566"/>
          <a:stretch>
            <a:fillRect/>
          </a:stretch>
        </p:blipFill>
        <p:spPr>
          <a:xfrm>
            <a:off x="6762750" y="876300"/>
            <a:ext cx="4476750" cy="4095750"/>
          </a:xfrm>
          <a:prstGeom prst="roundRect">
            <a:avLst>
              <a:gd name="adj" fmla="val 2791"/>
            </a:avLst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57A3544-CCC9-4973-82CF-1C285424F50B}"/>
              </a:ext>
            </a:extLst>
          </p:cNvPr>
          <p:cNvSpPr>
            <a:spLocks noGrp="1"/>
          </p:cNvSpPr>
          <p:nvPr/>
        </p:nvSpPr>
        <p:spPr>
          <a:xfrm>
            <a:off x="6762750" y="5200650"/>
            <a:ext cx="4476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Fresh Italian food, made for everyday life.</a:t>
            </a:r>
          </a:p>
        </p:txBody>
      </p:sp>
    </p:spTree>
    <p:extLst>
      <p:ext uri="{BB962C8B-B14F-4D97-AF65-F5344CB8AC3E}">
        <p14:creationId xmlns:p14="http://schemas.microsoft.com/office/powerpoint/2010/main" val="1702464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7EA7D4D-FF48-4E03-8C73-438AD3F201C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F841682-7445-4135-AE60-878877BB9254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FF31657-7785-4AB1-84B4-090E89F0D278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 fresh Italian deli with a clear first-year plan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AFB983-E572-428D-AAF0-31DF39EE08E2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C6CDD2-9CA6-4D98-9E83-82A91F045DE7}"/>
              </a:ext>
            </a:extLst>
          </p:cNvPr>
          <p:cNvSpPr>
            <a:spLocks noGrp="1"/>
          </p:cNvSpPr>
          <p:nvPr/>
        </p:nvSpPr>
        <p:spPr>
          <a:xfrm>
            <a:off x="571500" y="1562100"/>
            <a:ext cx="6381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8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Antipasto Fresh will serve convenient, authentic Italian food from a small London deli in Zone 3 or 4.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C8675AF-2B12-401B-B3C4-74BE5C1EC4C1}"/>
              </a:ext>
            </a:extLst>
          </p:cNvPr>
          <p:cNvSpPr>
            <a:spLocks noGrp="1"/>
          </p:cNvSpPr>
          <p:nvPr/>
        </p:nvSpPr>
        <p:spPr>
          <a:xfrm>
            <a:off x="571500" y="2609850"/>
            <a:ext cx="95250" cy="95250"/>
          </a:xfrm>
          <a:prstGeom prst="roundRect">
            <a:avLst>
              <a:gd name="adj" fmla="val 50000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1F1031D-FE47-4EFD-ABA8-C5CACE23B1DF}"/>
              </a:ext>
            </a:extLst>
          </p:cNvPr>
          <p:cNvSpPr>
            <a:spLocks noGrp="1"/>
          </p:cNvSpPr>
          <p:nvPr/>
        </p:nvSpPr>
        <p:spPr>
          <a:xfrm>
            <a:off x="800100" y="2524125"/>
            <a:ext cx="59626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Fresh antipasto, salads, bread and drinks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86D23E7-7316-4684-AEBE-35CAD5A380D9}"/>
              </a:ext>
            </a:extLst>
          </p:cNvPr>
          <p:cNvSpPr>
            <a:spLocks noGrp="1"/>
          </p:cNvSpPr>
          <p:nvPr/>
        </p:nvSpPr>
        <p:spPr>
          <a:xfrm>
            <a:off x="571500" y="3200400"/>
            <a:ext cx="95250" cy="95250"/>
          </a:xfrm>
          <a:prstGeom prst="roundRect">
            <a:avLst>
              <a:gd name="adj" fmla="val 50000"/>
            </a:avLst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DFC737-3BF1-49BF-B15F-31DB76C34D74}"/>
              </a:ext>
            </a:extLst>
          </p:cNvPr>
          <p:cNvSpPr>
            <a:spLocks noGrp="1"/>
          </p:cNvSpPr>
          <p:nvPr/>
        </p:nvSpPr>
        <p:spPr>
          <a:xfrm>
            <a:off x="800100" y="3114675"/>
            <a:ext cx="59626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Local residents, students, office workers and tourists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62B138A-22A8-4C43-948B-4F0018AA0D92}"/>
              </a:ext>
            </a:extLst>
          </p:cNvPr>
          <p:cNvSpPr>
            <a:spLocks noGrp="1"/>
          </p:cNvSpPr>
          <p:nvPr/>
        </p:nvSpPr>
        <p:spPr>
          <a:xfrm>
            <a:off x="571500" y="3790950"/>
            <a:ext cx="95250" cy="95250"/>
          </a:xfrm>
          <a:prstGeom prst="roundRect">
            <a:avLst>
              <a:gd name="adj" fmla="val 50000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8828E2-C2F0-41FC-8C21-17C67476B88E}"/>
              </a:ext>
            </a:extLst>
          </p:cNvPr>
          <p:cNvSpPr>
            <a:spLocks noGrp="1"/>
          </p:cNvSpPr>
          <p:nvPr/>
        </p:nvSpPr>
        <p:spPr>
          <a:xfrm>
            <a:off x="800100" y="3705225"/>
            <a:ext cx="59626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Simple service: in-store, takeaway and online promotion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rcRect t="1923" b="1923"/>
          <a:stretch>
            <a:fillRect/>
          </a:stretch>
        </p:blipFill>
        <p:spPr>
          <a:xfrm>
            <a:off x="7524750" y="1571625"/>
            <a:ext cx="3714750" cy="2381250"/>
          </a:xfrm>
          <a:prstGeom prst="roundRect">
            <a:avLst>
              <a:gd name="adj" fmla="val 4800"/>
            </a:avLst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EA20E43-6648-43D2-A90F-D6F81066A3C1}"/>
              </a:ext>
            </a:extLst>
          </p:cNvPr>
          <p:cNvSpPr>
            <a:spLocks noGrp="1"/>
          </p:cNvSpPr>
          <p:nvPr/>
        </p:nvSpPr>
        <p:spPr>
          <a:xfrm>
            <a:off x="7524750" y="42481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DF57F1-1780-4D0F-AE37-858FD778B9A0}"/>
              </a:ext>
            </a:extLst>
          </p:cNvPr>
          <p:cNvSpPr>
            <a:spLocks noGrp="1"/>
          </p:cNvSpPr>
          <p:nvPr/>
        </p:nvSpPr>
        <p:spPr>
          <a:xfrm>
            <a:off x="7753350" y="4419600"/>
            <a:ext cx="13811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 dirty="0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£1</a:t>
            </a:r>
            <a:r>
              <a:rPr lang="en-GB" sz="2250" b="1" dirty="0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0.00</a:t>
            </a:r>
            <a:r>
              <a:rPr sz="2250" b="1" dirty="0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606090-3F59-4299-AA79-8B7C1B25051D}"/>
              </a:ext>
            </a:extLst>
          </p:cNvPr>
          <p:cNvSpPr>
            <a:spLocks noGrp="1"/>
          </p:cNvSpPr>
          <p:nvPr/>
        </p:nvSpPr>
        <p:spPr>
          <a:xfrm>
            <a:off x="7753350" y="4886325"/>
            <a:ext cx="13811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START-UP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98D3216-780F-45D5-8F40-337CFEFF7947}"/>
              </a:ext>
            </a:extLst>
          </p:cNvPr>
          <p:cNvSpPr>
            <a:spLocks noGrp="1"/>
          </p:cNvSpPr>
          <p:nvPr/>
        </p:nvSpPr>
        <p:spPr>
          <a:xfrm>
            <a:off x="9477375" y="4248150"/>
            <a:ext cx="17621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65E87-3211-42EB-A09B-E2BF3DAF0C29}"/>
              </a:ext>
            </a:extLst>
          </p:cNvPr>
          <p:cNvSpPr>
            <a:spLocks noGrp="1"/>
          </p:cNvSpPr>
          <p:nvPr/>
        </p:nvSpPr>
        <p:spPr>
          <a:xfrm>
            <a:off x="9477375" y="4248150"/>
            <a:ext cx="76200" cy="1066800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C523998-7707-4949-9918-FF17AE03C105}"/>
              </a:ext>
            </a:extLst>
          </p:cNvPr>
          <p:cNvSpPr>
            <a:spLocks noGrp="1"/>
          </p:cNvSpPr>
          <p:nvPr/>
        </p:nvSpPr>
        <p:spPr>
          <a:xfrm>
            <a:off x="9705975" y="4419600"/>
            <a:ext cx="13811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£84,400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AACE979-50DB-432B-8EC7-D4E5DA9F6686}"/>
              </a:ext>
            </a:extLst>
          </p:cNvPr>
          <p:cNvSpPr>
            <a:spLocks noGrp="1"/>
          </p:cNvSpPr>
          <p:nvPr/>
        </p:nvSpPr>
        <p:spPr>
          <a:xfrm>
            <a:off x="9705975" y="4886325"/>
            <a:ext cx="13811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YEAR 1 SALES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0B26F9-502D-42E4-BDD5-F2ADC8E20AF1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7B51DA-CBC2-4329-AE52-A8075D331F76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555276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3E48FCA-F855-44F4-BADF-820F93FC4EE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6F10A6-FAC4-41D7-B7A9-1AEE9C03304E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70F4D4-D3A4-467B-8D2F-35E9BD381949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Quality, convenience and friendly service define the offer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944F2D-E877-48BB-998F-49EB8FDB9A24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rcRect l="7143" r="7143"/>
          <a:stretch>
            <a:fillRect/>
          </a:stretch>
        </p:blipFill>
        <p:spPr>
          <a:xfrm>
            <a:off x="571500" y="1581150"/>
            <a:ext cx="4286250" cy="3333750"/>
          </a:xfrm>
          <a:prstGeom prst="roundRect">
            <a:avLst>
              <a:gd name="adj" fmla="val 3429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ED2589E-833E-44E7-B83B-059F0644E3B7}"/>
              </a:ext>
            </a:extLst>
          </p:cNvPr>
          <p:cNvSpPr>
            <a:spLocks noGrp="1"/>
          </p:cNvSpPr>
          <p:nvPr/>
        </p:nvSpPr>
        <p:spPr>
          <a:xfrm>
            <a:off x="5334000" y="1676400"/>
            <a:ext cx="2381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8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Mission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170EDA-2D2F-4DDB-B992-FCAFF1374C29}"/>
              </a:ext>
            </a:extLst>
          </p:cNvPr>
          <p:cNvSpPr>
            <a:spLocks noGrp="1"/>
          </p:cNvSpPr>
          <p:nvPr/>
        </p:nvSpPr>
        <p:spPr>
          <a:xfrm>
            <a:off x="5334000" y="2076450"/>
            <a:ext cx="5715000" cy="800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65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To provide fresh, authentic Italian antipasto at affordable prices with excellent customer service.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1D9AA0-723B-4F0A-A88F-CDC34C7F3448}"/>
              </a:ext>
            </a:extLst>
          </p:cNvPr>
          <p:cNvSpPr>
            <a:spLocks noGrp="1"/>
          </p:cNvSpPr>
          <p:nvPr/>
        </p:nvSpPr>
        <p:spPr>
          <a:xfrm>
            <a:off x="5334000" y="3181350"/>
            <a:ext cx="2381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8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Vision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A484C6-DAFC-41B7-B268-01BDB69D6B43}"/>
              </a:ext>
            </a:extLst>
          </p:cNvPr>
          <p:cNvSpPr>
            <a:spLocks noGrp="1"/>
          </p:cNvSpPr>
          <p:nvPr/>
        </p:nvSpPr>
        <p:spPr>
          <a:xfrm>
            <a:off x="5334000" y="35814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65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To build a trusted local brand and a loyal customer base in London.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098140A-EB5A-43A3-957C-5A363C6EE135}"/>
              </a:ext>
            </a:extLst>
          </p:cNvPr>
          <p:cNvSpPr>
            <a:spLocks noGrp="1"/>
          </p:cNvSpPr>
          <p:nvPr/>
        </p:nvSpPr>
        <p:spPr>
          <a:xfrm>
            <a:off x="5334000" y="4667250"/>
            <a:ext cx="1428750" cy="323850"/>
          </a:xfrm>
          <a:prstGeom prst="roundRect">
            <a:avLst>
              <a:gd name="adj" fmla="val 35294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33CAF72-E877-454B-ADF1-BE413010CCB6}"/>
              </a:ext>
            </a:extLst>
          </p:cNvPr>
          <p:cNvSpPr>
            <a:spLocks noGrp="1"/>
          </p:cNvSpPr>
          <p:nvPr/>
        </p:nvSpPr>
        <p:spPr>
          <a:xfrm>
            <a:off x="5429250" y="4667250"/>
            <a:ext cx="12382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1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Fresh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2006A62-C4F1-4B8B-BBCA-D40F5D2134A8}"/>
              </a:ext>
            </a:extLst>
          </p:cNvPr>
          <p:cNvSpPr>
            <a:spLocks noGrp="1"/>
          </p:cNvSpPr>
          <p:nvPr/>
        </p:nvSpPr>
        <p:spPr>
          <a:xfrm>
            <a:off x="6934200" y="4667250"/>
            <a:ext cx="1619250" cy="323850"/>
          </a:xfrm>
          <a:prstGeom prst="roundRect">
            <a:avLst>
              <a:gd name="adj" fmla="val 3529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CDBE1B-45B3-4F69-9F24-0E49A1D249A5}"/>
              </a:ext>
            </a:extLst>
          </p:cNvPr>
          <p:cNvSpPr>
            <a:spLocks noGrp="1"/>
          </p:cNvSpPr>
          <p:nvPr/>
        </p:nvSpPr>
        <p:spPr>
          <a:xfrm>
            <a:off x="7029450" y="4667250"/>
            <a:ext cx="142875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12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Authentic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BBAA66A-235C-46B1-AC05-4CA12C21FB68}"/>
              </a:ext>
            </a:extLst>
          </p:cNvPr>
          <p:cNvSpPr>
            <a:spLocks noGrp="1"/>
          </p:cNvSpPr>
          <p:nvPr/>
        </p:nvSpPr>
        <p:spPr>
          <a:xfrm>
            <a:off x="8724900" y="4667250"/>
            <a:ext cx="1714500" cy="323850"/>
          </a:xfrm>
          <a:prstGeom prst="roundRect">
            <a:avLst>
              <a:gd name="adj" fmla="val 35294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5308ED-7443-400E-8346-68C049425251}"/>
              </a:ext>
            </a:extLst>
          </p:cNvPr>
          <p:cNvSpPr>
            <a:spLocks noGrp="1"/>
          </p:cNvSpPr>
          <p:nvPr/>
        </p:nvSpPr>
        <p:spPr>
          <a:xfrm>
            <a:off x="8820150" y="4667250"/>
            <a:ext cx="1524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1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Affordable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FE35AD-9B2C-4DF4-A59A-F98FCC6A6BFE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FD90B25-2490-41CF-8356-5568C62462AB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853204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5D0F0E8A-9DAC-49D2-BCA0-5B6B2E43D9C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CCCDB5-DA6C-4F87-AE30-49E820C62DD6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D73706-FA6F-4FAE-BE53-7C2BBFA2A8A2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 focused menu makes the business easy to understand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9097B7-7EBC-4136-9883-937D82CC60E9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rcRect l="7265" r="7265"/>
          <a:stretch>
            <a:fillRect/>
          </a:stretch>
        </p:blipFill>
        <p:spPr>
          <a:xfrm>
            <a:off x="571500" y="1581150"/>
            <a:ext cx="4762500" cy="3714750"/>
          </a:xfrm>
          <a:prstGeom prst="roundRect">
            <a:avLst>
              <a:gd name="adj" fmla="val 3077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312D48F-D55B-45CA-9489-1223818FA786}"/>
              </a:ext>
            </a:extLst>
          </p:cNvPr>
          <p:cNvSpPr>
            <a:spLocks noGrp="1"/>
          </p:cNvSpPr>
          <p:nvPr/>
        </p:nvSpPr>
        <p:spPr>
          <a:xfrm>
            <a:off x="5810250" y="165735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35F836-9DD1-4F6C-B4B9-89A2BB04E069}"/>
              </a:ext>
            </a:extLst>
          </p:cNvPr>
          <p:cNvSpPr>
            <a:spLocks noGrp="1"/>
          </p:cNvSpPr>
          <p:nvPr/>
        </p:nvSpPr>
        <p:spPr>
          <a:xfrm>
            <a:off x="5981700" y="177165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CHEESE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CC3D85-44FD-4F11-A732-9EB192E5DE10}"/>
              </a:ext>
            </a:extLst>
          </p:cNvPr>
          <p:cNvSpPr>
            <a:spLocks noGrp="1"/>
          </p:cNvSpPr>
          <p:nvPr/>
        </p:nvSpPr>
        <p:spPr>
          <a:xfrm>
            <a:off x="5981700" y="203835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Italian cheeses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98EADB5-18A2-4CEF-B613-A6A821F96503}"/>
              </a:ext>
            </a:extLst>
          </p:cNvPr>
          <p:cNvSpPr>
            <a:spLocks noGrp="1"/>
          </p:cNvSpPr>
          <p:nvPr/>
        </p:nvSpPr>
        <p:spPr>
          <a:xfrm>
            <a:off x="8524875" y="165735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3B594A-0A5C-4128-85EF-D23C486C44D7}"/>
              </a:ext>
            </a:extLst>
          </p:cNvPr>
          <p:cNvSpPr>
            <a:spLocks noGrp="1"/>
          </p:cNvSpPr>
          <p:nvPr/>
        </p:nvSpPr>
        <p:spPr>
          <a:xfrm>
            <a:off x="8696325" y="177165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MEATS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0DEE9B-A450-4D1B-BFB2-C79939589048}"/>
              </a:ext>
            </a:extLst>
          </p:cNvPr>
          <p:cNvSpPr>
            <a:spLocks noGrp="1"/>
          </p:cNvSpPr>
          <p:nvPr/>
        </p:nvSpPr>
        <p:spPr>
          <a:xfrm>
            <a:off x="8696325" y="203835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Prosciutto &amp; salami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0FC52A4-9346-4677-8A9F-AF3FC74DE10B}"/>
              </a:ext>
            </a:extLst>
          </p:cNvPr>
          <p:cNvSpPr>
            <a:spLocks noGrp="1"/>
          </p:cNvSpPr>
          <p:nvPr/>
        </p:nvSpPr>
        <p:spPr>
          <a:xfrm>
            <a:off x="5810250" y="281940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30CDB8-2BD4-4BD1-8B05-A1D1BA801116}"/>
              </a:ext>
            </a:extLst>
          </p:cNvPr>
          <p:cNvSpPr>
            <a:spLocks noGrp="1"/>
          </p:cNvSpPr>
          <p:nvPr/>
        </p:nvSpPr>
        <p:spPr>
          <a:xfrm>
            <a:off x="5981700" y="293370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SIDES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C05F00-68CF-48EF-9B64-1D1A49E143E6}"/>
              </a:ext>
            </a:extLst>
          </p:cNvPr>
          <p:cNvSpPr>
            <a:spLocks noGrp="1"/>
          </p:cNvSpPr>
          <p:nvPr/>
        </p:nvSpPr>
        <p:spPr>
          <a:xfrm>
            <a:off x="5981700" y="320040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Olives &amp; salads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42300C7-D8F6-40F0-83D5-6A86E88D22FB}"/>
              </a:ext>
            </a:extLst>
          </p:cNvPr>
          <p:cNvSpPr>
            <a:spLocks noGrp="1"/>
          </p:cNvSpPr>
          <p:nvPr/>
        </p:nvSpPr>
        <p:spPr>
          <a:xfrm>
            <a:off x="8524875" y="281940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6EA2EF-0158-49B8-897C-AB3F4372B8DC}"/>
              </a:ext>
            </a:extLst>
          </p:cNvPr>
          <p:cNvSpPr>
            <a:spLocks noGrp="1"/>
          </p:cNvSpPr>
          <p:nvPr/>
        </p:nvSpPr>
        <p:spPr>
          <a:xfrm>
            <a:off x="8696325" y="293370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BAKERY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8771441-A483-4DB8-9A58-D2F49F039C0E}"/>
              </a:ext>
            </a:extLst>
          </p:cNvPr>
          <p:cNvSpPr>
            <a:spLocks noGrp="1"/>
          </p:cNvSpPr>
          <p:nvPr/>
        </p:nvSpPr>
        <p:spPr>
          <a:xfrm>
            <a:off x="8696325" y="320040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Artisan bread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B1FA6F31-B139-4752-B30D-2F5D5540E5D7}"/>
              </a:ext>
            </a:extLst>
          </p:cNvPr>
          <p:cNvSpPr>
            <a:spLocks noGrp="1"/>
          </p:cNvSpPr>
          <p:nvPr/>
        </p:nvSpPr>
        <p:spPr>
          <a:xfrm>
            <a:off x="5810250" y="398145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9E8B8E9-09B9-4984-984B-B3C302E48148}"/>
              </a:ext>
            </a:extLst>
          </p:cNvPr>
          <p:cNvSpPr>
            <a:spLocks noGrp="1"/>
          </p:cNvSpPr>
          <p:nvPr/>
        </p:nvSpPr>
        <p:spPr>
          <a:xfrm>
            <a:off x="5981700" y="409575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DRINKS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7DB3B68-58FC-4C82-80E1-09CF8B8613AE}"/>
              </a:ext>
            </a:extLst>
          </p:cNvPr>
          <p:cNvSpPr>
            <a:spLocks noGrp="1"/>
          </p:cNvSpPr>
          <p:nvPr/>
        </p:nvSpPr>
        <p:spPr>
          <a:xfrm>
            <a:off x="5981700" y="436245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Cold drinks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2D9E8D0-2764-4C52-9C81-4DC9303765AF}"/>
              </a:ext>
            </a:extLst>
          </p:cNvPr>
          <p:cNvSpPr>
            <a:spLocks noGrp="1"/>
          </p:cNvSpPr>
          <p:nvPr/>
        </p:nvSpPr>
        <p:spPr>
          <a:xfrm>
            <a:off x="8524875" y="3981450"/>
            <a:ext cx="2428875" cy="876300"/>
          </a:xfrm>
          <a:prstGeom prst="roundRect">
            <a:avLst>
              <a:gd name="adj" fmla="val 13043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48106A0-915F-498C-93F1-69289B5760A7}"/>
              </a:ext>
            </a:extLst>
          </p:cNvPr>
          <p:cNvSpPr>
            <a:spLocks noGrp="1"/>
          </p:cNvSpPr>
          <p:nvPr/>
        </p:nvSpPr>
        <p:spPr>
          <a:xfrm>
            <a:off x="8696325" y="4095750"/>
            <a:ext cx="20955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0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0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BOXES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FE95794-B661-4064-A216-E86E12F17D91}"/>
              </a:ext>
            </a:extLst>
          </p:cNvPr>
          <p:cNvSpPr>
            <a:spLocks noGrp="1"/>
          </p:cNvSpPr>
          <p:nvPr/>
        </p:nvSpPr>
        <p:spPr>
          <a:xfrm>
            <a:off x="8696325" y="4362450"/>
            <a:ext cx="20955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Takeaway platters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65EED78-0BDF-4BA3-85F1-E2AD6D5661C9}"/>
              </a:ext>
            </a:extLst>
          </p:cNvPr>
          <p:cNvSpPr>
            <a:spLocks noGrp="1"/>
          </p:cNvSpPr>
          <p:nvPr/>
        </p:nvSpPr>
        <p:spPr>
          <a:xfrm>
            <a:off x="5810250" y="5276850"/>
            <a:ext cx="514350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Average selling price: £11 per item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D889B9B-96CF-4EED-AEC6-212473CEFFC7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905AA0-D81D-4B71-873C-01925928BEAE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569910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048EF348-DDCC-4ED5-8D8D-79E5F5C0211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28BA8E-B5E8-496B-A7AA-1CA580BE539D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E74FEC-BA4D-47E0-854D-316E4B4F6490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Four customer groups support steady local demand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A7773F-CD91-4394-96D1-0CDBB11C87DC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E118152-821A-493B-B225-214938E124D2}"/>
              </a:ext>
            </a:extLst>
          </p:cNvPr>
          <p:cNvSpPr>
            <a:spLocks noGrp="1"/>
          </p:cNvSpPr>
          <p:nvPr/>
        </p:nvSpPr>
        <p:spPr>
          <a:xfrm>
            <a:off x="571500" y="1581150"/>
            <a:ext cx="6572250" cy="781050"/>
          </a:xfrm>
          <a:prstGeom prst="roundRect">
            <a:avLst>
              <a:gd name="adj" fmla="val 14634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FD6A41-9B93-4E93-9E0A-6A97310956AF}"/>
              </a:ext>
            </a:extLst>
          </p:cNvPr>
          <p:cNvSpPr>
            <a:spLocks noGrp="1"/>
          </p:cNvSpPr>
          <p:nvPr/>
        </p:nvSpPr>
        <p:spPr>
          <a:xfrm>
            <a:off x="742950" y="1724025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1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35%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382638-BAE3-4752-A6A7-CA08B2F10707}"/>
              </a:ext>
            </a:extLst>
          </p:cNvPr>
          <p:cNvSpPr>
            <a:spLocks noGrp="1"/>
          </p:cNvSpPr>
          <p:nvPr/>
        </p:nvSpPr>
        <p:spPr>
          <a:xfrm>
            <a:off x="1571625" y="1695450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LOCAL RESIDENTS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2E0D38-E246-40BF-B927-E6660D200CD2}"/>
              </a:ext>
            </a:extLst>
          </p:cNvPr>
          <p:cNvSpPr>
            <a:spLocks noGrp="1"/>
          </p:cNvSpPr>
          <p:nvPr/>
        </p:nvSpPr>
        <p:spPr>
          <a:xfrm>
            <a:off x="1571625" y="1962150"/>
            <a:ext cx="476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Fresh meals close to home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DDDE9CC-7685-4BD6-ADF7-6A6DC391DBB5}"/>
              </a:ext>
            </a:extLst>
          </p:cNvPr>
          <p:cNvSpPr>
            <a:spLocks noGrp="1"/>
          </p:cNvSpPr>
          <p:nvPr/>
        </p:nvSpPr>
        <p:spPr>
          <a:xfrm>
            <a:off x="571500" y="2581275"/>
            <a:ext cx="6572250" cy="781050"/>
          </a:xfrm>
          <a:prstGeom prst="roundRect">
            <a:avLst>
              <a:gd name="adj" fmla="val 1463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F52E58-ADC9-4134-A656-38910052D69C}"/>
              </a:ext>
            </a:extLst>
          </p:cNvPr>
          <p:cNvSpPr>
            <a:spLocks noGrp="1"/>
          </p:cNvSpPr>
          <p:nvPr/>
        </p:nvSpPr>
        <p:spPr>
          <a:xfrm>
            <a:off x="742950" y="2724150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30%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9F2A40-EFAE-420E-AE76-A04E1A1E88D4}"/>
              </a:ext>
            </a:extLst>
          </p:cNvPr>
          <p:cNvSpPr>
            <a:spLocks noGrp="1"/>
          </p:cNvSpPr>
          <p:nvPr/>
        </p:nvSpPr>
        <p:spPr>
          <a:xfrm>
            <a:off x="1571625" y="2695575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OFFICE WORKERS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DC9895-51AC-4CBA-80A4-477EB52A30DB}"/>
              </a:ext>
            </a:extLst>
          </p:cNvPr>
          <p:cNvSpPr>
            <a:spLocks noGrp="1"/>
          </p:cNvSpPr>
          <p:nvPr/>
        </p:nvSpPr>
        <p:spPr>
          <a:xfrm>
            <a:off x="1571625" y="2962275"/>
            <a:ext cx="476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Quick lunch and takeaway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58DA9B2-1773-449A-AECA-B3FC813998BA}"/>
              </a:ext>
            </a:extLst>
          </p:cNvPr>
          <p:cNvSpPr>
            <a:spLocks noGrp="1"/>
          </p:cNvSpPr>
          <p:nvPr/>
        </p:nvSpPr>
        <p:spPr>
          <a:xfrm>
            <a:off x="571500" y="3581400"/>
            <a:ext cx="6572250" cy="781050"/>
          </a:xfrm>
          <a:prstGeom prst="roundRect">
            <a:avLst>
              <a:gd name="adj" fmla="val 14634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31E14F-6810-4DB8-B0A7-CFB38F4E2BB4}"/>
              </a:ext>
            </a:extLst>
          </p:cNvPr>
          <p:cNvSpPr>
            <a:spLocks noGrp="1"/>
          </p:cNvSpPr>
          <p:nvPr/>
        </p:nvSpPr>
        <p:spPr>
          <a:xfrm>
            <a:off x="742950" y="3724275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1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20%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EDEB29-2EBB-43CE-9B4B-10F09F5CA23A}"/>
              </a:ext>
            </a:extLst>
          </p:cNvPr>
          <p:cNvSpPr>
            <a:spLocks noGrp="1"/>
          </p:cNvSpPr>
          <p:nvPr/>
        </p:nvSpPr>
        <p:spPr>
          <a:xfrm>
            <a:off x="1571625" y="3695700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STUDENTS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6BB12D-815F-4F50-B50C-02CE84595E29}"/>
              </a:ext>
            </a:extLst>
          </p:cNvPr>
          <p:cNvSpPr>
            <a:spLocks noGrp="1"/>
          </p:cNvSpPr>
          <p:nvPr/>
        </p:nvSpPr>
        <p:spPr>
          <a:xfrm>
            <a:off x="1571625" y="3962400"/>
            <a:ext cx="476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Affordable, convenient food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D8EEAE6-096D-46FB-B57A-271A6E65ECFD}"/>
              </a:ext>
            </a:extLst>
          </p:cNvPr>
          <p:cNvSpPr>
            <a:spLocks noGrp="1"/>
          </p:cNvSpPr>
          <p:nvPr/>
        </p:nvSpPr>
        <p:spPr>
          <a:xfrm>
            <a:off x="571500" y="4581525"/>
            <a:ext cx="6572250" cy="781050"/>
          </a:xfrm>
          <a:prstGeom prst="roundRect">
            <a:avLst>
              <a:gd name="adj" fmla="val 1463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B598142-6673-4532-B0E1-0ED7A1A4DE2A}"/>
              </a:ext>
            </a:extLst>
          </p:cNvPr>
          <p:cNvSpPr>
            <a:spLocks noGrp="1"/>
          </p:cNvSpPr>
          <p:nvPr/>
        </p:nvSpPr>
        <p:spPr>
          <a:xfrm>
            <a:off x="742950" y="4724400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15%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993B84-EB6C-4708-BE1C-0C9EA113649D}"/>
              </a:ext>
            </a:extLst>
          </p:cNvPr>
          <p:cNvSpPr>
            <a:spLocks noGrp="1"/>
          </p:cNvSpPr>
          <p:nvPr/>
        </p:nvSpPr>
        <p:spPr>
          <a:xfrm>
            <a:off x="1571625" y="4695825"/>
            <a:ext cx="2095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TOURISTS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0E8581E-D2DD-4951-9C7A-1EE03DB5B5E3}"/>
              </a:ext>
            </a:extLst>
          </p:cNvPr>
          <p:cNvSpPr>
            <a:spLocks noGrp="1"/>
          </p:cNvSpPr>
          <p:nvPr/>
        </p:nvSpPr>
        <p:spPr>
          <a:xfrm>
            <a:off x="1571625" y="4962525"/>
            <a:ext cx="476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Authentic Italian flavours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rcRect l="11458" r="11458"/>
          <a:stretch>
            <a:fillRect/>
          </a:stretch>
        </p:blipFill>
        <p:spPr>
          <a:xfrm>
            <a:off x="7715250" y="1714500"/>
            <a:ext cx="3524250" cy="3048000"/>
          </a:xfrm>
          <a:prstGeom prst="roundRect">
            <a:avLst>
              <a:gd name="adj" fmla="val 3750"/>
            </a:avLst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80505DD-CEFA-49E4-B02A-79D3968FA829}"/>
              </a:ext>
            </a:extLst>
          </p:cNvPr>
          <p:cNvSpPr>
            <a:spLocks noGrp="1"/>
          </p:cNvSpPr>
          <p:nvPr/>
        </p:nvSpPr>
        <p:spPr>
          <a:xfrm>
            <a:off x="7715250" y="5029200"/>
            <a:ext cx="35242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The mix reduces reliance on one type of customer.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398B0E7-2F26-4A68-9F74-C07917B13033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798EE06-A760-47AB-9EBF-1269AFFB748B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937793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33648DDE-22A3-4D09-B08B-EA1B4354CB7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CB5629-9869-4D27-B792-E0DAD9696D7F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EE725C-2D40-42AF-8DE7-98AC794E319E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External risks are manageable with simple actions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408A37-8673-4847-A46E-28C0446CBD19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4F2C2A6-3F30-4999-A39E-EE5D24676013}"/>
              </a:ext>
            </a:extLst>
          </p:cNvPr>
          <p:cNvSpPr>
            <a:spLocks noGrp="1"/>
          </p:cNvSpPr>
          <p:nvPr/>
        </p:nvSpPr>
        <p:spPr>
          <a:xfrm>
            <a:off x="571500" y="169545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34562B-0F31-48A2-A7C3-CEE634EBB720}"/>
              </a:ext>
            </a:extLst>
          </p:cNvPr>
          <p:cNvSpPr>
            <a:spLocks noGrp="1"/>
          </p:cNvSpPr>
          <p:nvPr/>
        </p:nvSpPr>
        <p:spPr>
          <a:xfrm>
            <a:off x="781050" y="190500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POLITICAL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766188-7472-41EB-A49F-92C34EC27382}"/>
              </a:ext>
            </a:extLst>
          </p:cNvPr>
          <p:cNvSpPr>
            <a:spLocks noGrp="1"/>
          </p:cNvSpPr>
          <p:nvPr/>
        </p:nvSpPr>
        <p:spPr>
          <a:xfrm>
            <a:off x="781050" y="228600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Follow UK food rules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2A8101-85BB-48E2-A912-2370D7B50209}"/>
              </a:ext>
            </a:extLst>
          </p:cNvPr>
          <p:cNvSpPr>
            <a:spLocks noGrp="1"/>
          </p:cNvSpPr>
          <p:nvPr/>
        </p:nvSpPr>
        <p:spPr>
          <a:xfrm>
            <a:off x="4191000" y="169545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19B4871-EDE1-4210-8779-06FB1B363BC0}"/>
              </a:ext>
            </a:extLst>
          </p:cNvPr>
          <p:cNvSpPr>
            <a:spLocks noGrp="1"/>
          </p:cNvSpPr>
          <p:nvPr/>
        </p:nvSpPr>
        <p:spPr>
          <a:xfrm>
            <a:off x="4400550" y="190500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ECONOMIC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7ADDD1-35EC-420A-9AA1-C6C3A9974D6E}"/>
              </a:ext>
            </a:extLst>
          </p:cNvPr>
          <p:cNvSpPr>
            <a:spLocks noGrp="1"/>
          </p:cNvSpPr>
          <p:nvPr/>
        </p:nvSpPr>
        <p:spPr>
          <a:xfrm>
            <a:off x="4400550" y="228600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Control food costs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7D212D7-ABB1-412B-BB60-F0A74AFE5909}"/>
              </a:ext>
            </a:extLst>
          </p:cNvPr>
          <p:cNvSpPr>
            <a:spLocks noGrp="1"/>
          </p:cNvSpPr>
          <p:nvPr/>
        </p:nvSpPr>
        <p:spPr>
          <a:xfrm>
            <a:off x="7810500" y="169545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D422CA-45EF-47C1-A639-D95EC677DB2B}"/>
              </a:ext>
            </a:extLst>
          </p:cNvPr>
          <p:cNvSpPr>
            <a:spLocks noGrp="1"/>
          </p:cNvSpPr>
          <p:nvPr/>
        </p:nvSpPr>
        <p:spPr>
          <a:xfrm>
            <a:off x="8020050" y="190500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SOCIAL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AA9C20-B8A2-40E8-83EA-2BCE2188189A}"/>
              </a:ext>
            </a:extLst>
          </p:cNvPr>
          <p:cNvSpPr>
            <a:spLocks noGrp="1"/>
          </p:cNvSpPr>
          <p:nvPr/>
        </p:nvSpPr>
        <p:spPr>
          <a:xfrm>
            <a:off x="8020050" y="228600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Offer fresh choices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48A9A15-7828-4284-B185-F06FDB0D201C}"/>
              </a:ext>
            </a:extLst>
          </p:cNvPr>
          <p:cNvSpPr>
            <a:spLocks noGrp="1"/>
          </p:cNvSpPr>
          <p:nvPr/>
        </p:nvSpPr>
        <p:spPr>
          <a:xfrm>
            <a:off x="571500" y="350520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924EFF-2BA1-44DF-905D-9D85B1D2EEF0}"/>
              </a:ext>
            </a:extLst>
          </p:cNvPr>
          <p:cNvSpPr>
            <a:spLocks noGrp="1"/>
          </p:cNvSpPr>
          <p:nvPr/>
        </p:nvSpPr>
        <p:spPr>
          <a:xfrm>
            <a:off x="781050" y="371475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TECHNOLOGY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77A666-46A0-4BFE-99AC-BB2CB4555A72}"/>
              </a:ext>
            </a:extLst>
          </p:cNvPr>
          <p:cNvSpPr>
            <a:spLocks noGrp="1"/>
          </p:cNvSpPr>
          <p:nvPr/>
        </p:nvSpPr>
        <p:spPr>
          <a:xfrm>
            <a:off x="781050" y="409575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Use website and POS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643B0ED-09B2-429F-92E8-947BE6936033}"/>
              </a:ext>
            </a:extLst>
          </p:cNvPr>
          <p:cNvSpPr>
            <a:spLocks noGrp="1"/>
          </p:cNvSpPr>
          <p:nvPr/>
        </p:nvSpPr>
        <p:spPr>
          <a:xfrm>
            <a:off x="4191000" y="350520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7B84010-F35C-4791-9842-53F839B55AEA}"/>
              </a:ext>
            </a:extLst>
          </p:cNvPr>
          <p:cNvSpPr>
            <a:spLocks noGrp="1"/>
          </p:cNvSpPr>
          <p:nvPr/>
        </p:nvSpPr>
        <p:spPr>
          <a:xfrm>
            <a:off x="4400550" y="371475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ENVIRONMENT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2966383-181E-4BC3-90BD-D47784C15DC4}"/>
              </a:ext>
            </a:extLst>
          </p:cNvPr>
          <p:cNvSpPr>
            <a:spLocks noGrp="1"/>
          </p:cNvSpPr>
          <p:nvPr/>
        </p:nvSpPr>
        <p:spPr>
          <a:xfrm>
            <a:off x="4400550" y="409575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Reduce waste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95417D-D802-4ED8-99A7-F5408038A86A}"/>
              </a:ext>
            </a:extLst>
          </p:cNvPr>
          <p:cNvSpPr>
            <a:spLocks noGrp="1"/>
          </p:cNvSpPr>
          <p:nvPr/>
        </p:nvSpPr>
        <p:spPr>
          <a:xfrm>
            <a:off x="7810500" y="3505200"/>
            <a:ext cx="3238500" cy="1428750"/>
          </a:xfrm>
          <a:prstGeom prst="roundRect">
            <a:avLst>
              <a:gd name="adj" fmla="val 800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E622C4-467A-4689-AF68-09E3B6CBAF44}"/>
              </a:ext>
            </a:extLst>
          </p:cNvPr>
          <p:cNvSpPr>
            <a:spLocks noGrp="1"/>
          </p:cNvSpPr>
          <p:nvPr/>
        </p:nvSpPr>
        <p:spPr>
          <a:xfrm>
            <a:off x="8020050" y="3714750"/>
            <a:ext cx="28194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LEGAL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49D53C5-F040-4F31-B87F-6E38518B4199}"/>
              </a:ext>
            </a:extLst>
          </p:cNvPr>
          <p:cNvSpPr>
            <a:spLocks noGrp="1"/>
          </p:cNvSpPr>
          <p:nvPr/>
        </p:nvSpPr>
        <p:spPr>
          <a:xfrm>
            <a:off x="8020050" y="4095750"/>
            <a:ext cx="28194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Train staff safely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65A4100-D171-4DDC-8C43-25A8635488A7}"/>
              </a:ext>
            </a:extLst>
          </p:cNvPr>
          <p:cNvSpPr>
            <a:spLocks noGrp="1"/>
          </p:cNvSpPr>
          <p:nvPr/>
        </p:nvSpPr>
        <p:spPr>
          <a:xfrm>
            <a:off x="571500" y="5562600"/>
            <a:ext cx="10668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6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Result: follow the law, control costs and use technology to grow safely.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28E519A-6371-49E4-A3F0-0123015B1BBC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AB44ED6-C62E-47DD-A949-3C8749AFD20B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725702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B7CD99C6-0B02-431A-8D38-FE07BE756FE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8887D4-0919-4364-8EBD-16F3AE77EF65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1AD16E7-686C-4FB4-B13D-06C251A75E5C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Digital promotion and local offers will build awareness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A9B742-2611-4316-A434-174199FBCB6C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rcRect l="7576" r="7576"/>
          <a:stretch>
            <a:fillRect/>
          </a:stretch>
        </p:blipFill>
        <p:spPr>
          <a:xfrm>
            <a:off x="571500" y="1581150"/>
            <a:ext cx="4000500" cy="3143250"/>
          </a:xfrm>
          <a:prstGeom prst="roundRect">
            <a:avLst>
              <a:gd name="adj" fmla="val 3636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DD9101D-8659-43F3-9D31-9E1C997EB0D6}"/>
              </a:ext>
            </a:extLst>
          </p:cNvPr>
          <p:cNvSpPr>
            <a:spLocks noGrp="1"/>
          </p:cNvSpPr>
          <p:nvPr/>
        </p:nvSpPr>
        <p:spPr>
          <a:xfrm>
            <a:off x="5143500" y="1600200"/>
            <a:ext cx="5715000" cy="742950"/>
          </a:xfrm>
          <a:prstGeom prst="roundRect">
            <a:avLst>
              <a:gd name="adj" fmla="val 15385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27FA53-3F70-4D08-BC20-98A7B32DEC7F}"/>
              </a:ext>
            </a:extLst>
          </p:cNvPr>
          <p:cNvSpPr>
            <a:spLocks noGrp="1"/>
          </p:cNvSpPr>
          <p:nvPr/>
        </p:nvSpPr>
        <p:spPr>
          <a:xfrm>
            <a:off x="5334000" y="17335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WEBSITE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1C1D58-471B-47BF-909D-55A5D12939EE}"/>
              </a:ext>
            </a:extLst>
          </p:cNvPr>
          <p:cNvSpPr>
            <a:spLocks noGrp="1"/>
          </p:cNvSpPr>
          <p:nvPr/>
        </p:nvSpPr>
        <p:spPr>
          <a:xfrm>
            <a:off x="7143750" y="1733550"/>
            <a:ext cx="3429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Menu, location and contact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F1D4E4B-0593-4845-B766-4DE6BAB8C82C}"/>
              </a:ext>
            </a:extLst>
          </p:cNvPr>
          <p:cNvSpPr>
            <a:spLocks noGrp="1"/>
          </p:cNvSpPr>
          <p:nvPr/>
        </p:nvSpPr>
        <p:spPr>
          <a:xfrm>
            <a:off x="5143500" y="2552700"/>
            <a:ext cx="5715000" cy="742950"/>
          </a:xfrm>
          <a:prstGeom prst="roundRect">
            <a:avLst>
              <a:gd name="adj" fmla="val 15385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945DD5-1C43-4066-BB1B-DA55AEF59889}"/>
              </a:ext>
            </a:extLst>
          </p:cNvPr>
          <p:cNvSpPr>
            <a:spLocks noGrp="1"/>
          </p:cNvSpPr>
          <p:nvPr/>
        </p:nvSpPr>
        <p:spPr>
          <a:xfrm>
            <a:off x="5334000" y="26860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SOCIAL MEDIA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907209-8454-4B5B-9235-C18804C7B434}"/>
              </a:ext>
            </a:extLst>
          </p:cNvPr>
          <p:cNvSpPr>
            <a:spLocks noGrp="1"/>
          </p:cNvSpPr>
          <p:nvPr/>
        </p:nvSpPr>
        <p:spPr>
          <a:xfrm>
            <a:off x="7143750" y="2686050"/>
            <a:ext cx="3429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Instagram and Facebook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318159E-75F9-424E-9ED9-D77B723AE95F}"/>
              </a:ext>
            </a:extLst>
          </p:cNvPr>
          <p:cNvSpPr>
            <a:spLocks noGrp="1"/>
          </p:cNvSpPr>
          <p:nvPr/>
        </p:nvSpPr>
        <p:spPr>
          <a:xfrm>
            <a:off x="5143500" y="3505200"/>
            <a:ext cx="5715000" cy="742950"/>
          </a:xfrm>
          <a:prstGeom prst="roundRect">
            <a:avLst>
              <a:gd name="adj" fmla="val 15385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3CE89-FC23-496D-ADD0-F5840F988229}"/>
              </a:ext>
            </a:extLst>
          </p:cNvPr>
          <p:cNvSpPr>
            <a:spLocks noGrp="1"/>
          </p:cNvSpPr>
          <p:nvPr/>
        </p:nvSpPr>
        <p:spPr>
          <a:xfrm>
            <a:off x="5334000" y="36385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LAUNCH OFFERS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13F5DF-CDF0-4A1A-A922-37205509E65A}"/>
              </a:ext>
            </a:extLst>
          </p:cNvPr>
          <p:cNvSpPr>
            <a:spLocks noGrp="1"/>
          </p:cNvSpPr>
          <p:nvPr/>
        </p:nvSpPr>
        <p:spPr>
          <a:xfrm>
            <a:off x="7143750" y="3638550"/>
            <a:ext cx="3429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Trial and first visits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36E9A51-0137-4A4F-933C-F2BE1A34B5EC}"/>
              </a:ext>
            </a:extLst>
          </p:cNvPr>
          <p:cNvSpPr>
            <a:spLocks noGrp="1"/>
          </p:cNvSpPr>
          <p:nvPr/>
        </p:nvSpPr>
        <p:spPr>
          <a:xfrm>
            <a:off x="5143500" y="4457700"/>
            <a:ext cx="5715000" cy="742950"/>
          </a:xfrm>
          <a:prstGeom prst="roundRect">
            <a:avLst>
              <a:gd name="adj" fmla="val 15385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1C2AC8D-BF77-4223-915F-2C8E562AC842}"/>
              </a:ext>
            </a:extLst>
          </p:cNvPr>
          <p:cNvSpPr>
            <a:spLocks noGrp="1"/>
          </p:cNvSpPr>
          <p:nvPr/>
        </p:nvSpPr>
        <p:spPr>
          <a:xfrm>
            <a:off x="5334000" y="45910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LOYALTY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BC8453-F10F-45A4-AF81-51D4C8901608}"/>
              </a:ext>
            </a:extLst>
          </p:cNvPr>
          <p:cNvSpPr>
            <a:spLocks noGrp="1"/>
          </p:cNvSpPr>
          <p:nvPr/>
        </p:nvSpPr>
        <p:spPr>
          <a:xfrm>
            <a:off x="7143750" y="4591050"/>
            <a:ext cx="3429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Encourage repeat customers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C23566B-F43A-472B-B2E6-26F39F574920}"/>
              </a:ext>
            </a:extLst>
          </p:cNvPr>
          <p:cNvSpPr>
            <a:spLocks noGrp="1"/>
          </p:cNvSpPr>
          <p:nvPr/>
        </p:nvSpPr>
        <p:spPr>
          <a:xfrm>
            <a:off x="571500" y="5143500"/>
            <a:ext cx="102870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87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Marketing budget: £2,000 in Year 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C702BB2-E7BF-45FE-ACA2-353E45AADA0B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78443E-1009-4804-9307-C34B5DAB7170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166857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ADBF168-CE6D-4340-B7E8-E38052120E8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976A8C-C977-4FAC-858B-68430D5D52E0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43DE36-998A-4C07-92F8-06223DC3EA87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 lean team keeps responsibilities clear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3B2D88-AC64-40FC-A6A4-FF3747373A90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rcRect l="877" r="877"/>
          <a:stretch>
            <a:fillRect/>
          </a:stretch>
        </p:blipFill>
        <p:spPr>
          <a:xfrm>
            <a:off x="7239000" y="1619250"/>
            <a:ext cx="4000500" cy="2714625"/>
          </a:xfrm>
          <a:prstGeom prst="roundRect">
            <a:avLst>
              <a:gd name="adj" fmla="val 4211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196C39B-5D20-4667-8CE0-4C7E06028970}"/>
              </a:ext>
            </a:extLst>
          </p:cNvPr>
          <p:cNvSpPr>
            <a:spLocks noGrp="1"/>
          </p:cNvSpPr>
          <p:nvPr/>
        </p:nvSpPr>
        <p:spPr>
          <a:xfrm>
            <a:off x="1143000" y="1666875"/>
            <a:ext cx="3143250" cy="666750"/>
          </a:xfrm>
          <a:prstGeom prst="roundRect">
            <a:avLst>
              <a:gd name="adj" fmla="val 17143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64137B-9172-4452-BAE9-8A52B1D13A46}"/>
              </a:ext>
            </a:extLst>
          </p:cNvPr>
          <p:cNvSpPr>
            <a:spLocks noGrp="1"/>
          </p:cNvSpPr>
          <p:nvPr/>
        </p:nvSpPr>
        <p:spPr>
          <a:xfrm>
            <a:off x="1143000" y="1666875"/>
            <a:ext cx="31432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OWNER / MANAGER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C85655-785A-466D-918D-35750BE90545}"/>
              </a:ext>
            </a:extLst>
          </p:cNvPr>
          <p:cNvSpPr>
            <a:spLocks noGrp="1"/>
          </p:cNvSpPr>
          <p:nvPr/>
        </p:nvSpPr>
        <p:spPr>
          <a:xfrm>
            <a:off x="2686050" y="2333625"/>
            <a:ext cx="57150" cy="66675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3652B4-02F0-47CD-8206-83ABDB9EAA1B}"/>
              </a:ext>
            </a:extLst>
          </p:cNvPr>
          <p:cNvSpPr>
            <a:spLocks noGrp="1"/>
          </p:cNvSpPr>
          <p:nvPr/>
        </p:nvSpPr>
        <p:spPr>
          <a:xfrm>
            <a:off x="952500" y="3000375"/>
            <a:ext cx="6572250" cy="3810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7F006A-BCB5-422F-9FC1-F31F581B707C}"/>
              </a:ext>
            </a:extLst>
          </p:cNvPr>
          <p:cNvSpPr>
            <a:spLocks noGrp="1"/>
          </p:cNvSpPr>
          <p:nvPr/>
        </p:nvSpPr>
        <p:spPr>
          <a:xfrm>
            <a:off x="1809750" y="3000375"/>
            <a:ext cx="38100" cy="26670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5D2A12E-D0CF-4F9E-9711-CC8115B9F0A3}"/>
              </a:ext>
            </a:extLst>
          </p:cNvPr>
          <p:cNvSpPr>
            <a:spLocks noGrp="1"/>
          </p:cNvSpPr>
          <p:nvPr/>
        </p:nvSpPr>
        <p:spPr>
          <a:xfrm>
            <a:off x="857250" y="3267075"/>
            <a:ext cx="2000250" cy="609600"/>
          </a:xfrm>
          <a:prstGeom prst="roundRect">
            <a:avLst>
              <a:gd name="adj" fmla="val 1875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AA0197-17FD-48C2-8F74-6E9B964002A0}"/>
              </a:ext>
            </a:extLst>
          </p:cNvPr>
          <p:cNvSpPr>
            <a:spLocks noGrp="1"/>
          </p:cNvSpPr>
          <p:nvPr/>
        </p:nvSpPr>
        <p:spPr>
          <a:xfrm>
            <a:off x="933450" y="3267075"/>
            <a:ext cx="1847850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CHEF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BB42EC0-6A9D-4FF0-9BF9-F5ACBA1CED28}"/>
              </a:ext>
            </a:extLst>
          </p:cNvPr>
          <p:cNvSpPr>
            <a:spLocks noGrp="1"/>
          </p:cNvSpPr>
          <p:nvPr/>
        </p:nvSpPr>
        <p:spPr>
          <a:xfrm>
            <a:off x="4000500" y="3000375"/>
            <a:ext cx="38100" cy="26670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51D74F6-2C40-4BE8-AD78-0BEC41264F3B}"/>
              </a:ext>
            </a:extLst>
          </p:cNvPr>
          <p:cNvSpPr>
            <a:spLocks noGrp="1"/>
          </p:cNvSpPr>
          <p:nvPr/>
        </p:nvSpPr>
        <p:spPr>
          <a:xfrm>
            <a:off x="3048000" y="3267075"/>
            <a:ext cx="2000250" cy="609600"/>
          </a:xfrm>
          <a:prstGeom prst="roundRect">
            <a:avLst>
              <a:gd name="adj" fmla="val 1875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56CB0B-ACB2-4820-956B-B873F188521D}"/>
              </a:ext>
            </a:extLst>
          </p:cNvPr>
          <p:cNvSpPr>
            <a:spLocks noGrp="1"/>
          </p:cNvSpPr>
          <p:nvPr/>
        </p:nvSpPr>
        <p:spPr>
          <a:xfrm>
            <a:off x="3124200" y="3267075"/>
            <a:ext cx="1847850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SALES ASSISTANT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6990F9-C954-4F99-A748-DCE73A0CFD67}"/>
              </a:ext>
            </a:extLst>
          </p:cNvPr>
          <p:cNvSpPr>
            <a:spLocks noGrp="1"/>
          </p:cNvSpPr>
          <p:nvPr/>
        </p:nvSpPr>
        <p:spPr>
          <a:xfrm>
            <a:off x="6191250" y="3000375"/>
            <a:ext cx="38100" cy="26670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EB14A48-3BB1-4B16-A42D-73ECFC81F944}"/>
              </a:ext>
            </a:extLst>
          </p:cNvPr>
          <p:cNvSpPr>
            <a:spLocks noGrp="1"/>
          </p:cNvSpPr>
          <p:nvPr/>
        </p:nvSpPr>
        <p:spPr>
          <a:xfrm>
            <a:off x="5238750" y="3267075"/>
            <a:ext cx="2000250" cy="609600"/>
          </a:xfrm>
          <a:prstGeom prst="roundRect">
            <a:avLst>
              <a:gd name="adj" fmla="val 18750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D0F06B-F6DE-475A-8D40-C079B54BAF5C}"/>
              </a:ext>
            </a:extLst>
          </p:cNvPr>
          <p:cNvSpPr>
            <a:spLocks noGrp="1"/>
          </p:cNvSpPr>
          <p:nvPr/>
        </p:nvSpPr>
        <p:spPr>
          <a:xfrm>
            <a:off x="5314950" y="3267075"/>
            <a:ext cx="1847850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27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MARKETING ASSISTANT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06FEE5-301F-4C2B-8787-BBD11C5EC937}"/>
              </a:ext>
            </a:extLst>
          </p:cNvPr>
          <p:cNvSpPr>
            <a:spLocks noGrp="1"/>
          </p:cNvSpPr>
          <p:nvPr/>
        </p:nvSpPr>
        <p:spPr>
          <a:xfrm>
            <a:off x="1809750" y="3876675"/>
            <a:ext cx="38100" cy="285750"/>
          </a:xfrm>
          <a:prstGeom prst="rect">
            <a:avLst/>
          </a:prstGeom>
          <a:solidFill>
            <a:srgbClr val="7FA58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F269D6E-5060-4DCE-ACEA-0508638BE725}"/>
              </a:ext>
            </a:extLst>
          </p:cNvPr>
          <p:cNvSpPr>
            <a:spLocks noGrp="1"/>
          </p:cNvSpPr>
          <p:nvPr/>
        </p:nvSpPr>
        <p:spPr>
          <a:xfrm>
            <a:off x="952500" y="4162425"/>
            <a:ext cx="2000250" cy="571500"/>
          </a:xfrm>
          <a:prstGeom prst="roundRect">
            <a:avLst>
              <a:gd name="adj" fmla="val 20000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5F601EE-4B3D-427C-881E-091460404E3C}"/>
              </a:ext>
            </a:extLst>
          </p:cNvPr>
          <p:cNvSpPr>
            <a:spLocks noGrp="1"/>
          </p:cNvSpPr>
          <p:nvPr/>
        </p:nvSpPr>
        <p:spPr>
          <a:xfrm>
            <a:off x="1028700" y="4162425"/>
            <a:ext cx="18478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KITCHEN ASSISTANT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F4E47A3-A20B-43E2-A421-5AA65937CCD8}"/>
              </a:ext>
            </a:extLst>
          </p:cNvPr>
          <p:cNvSpPr>
            <a:spLocks noGrp="1"/>
          </p:cNvSpPr>
          <p:nvPr/>
        </p:nvSpPr>
        <p:spPr>
          <a:xfrm>
            <a:off x="7239000" y="4629150"/>
            <a:ext cx="4000500" cy="704850"/>
          </a:xfrm>
          <a:prstGeom prst="roundRect">
            <a:avLst>
              <a:gd name="adj" fmla="val 16216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A41B56F-6098-4849-ABB0-9283039B9F44}"/>
              </a:ext>
            </a:extLst>
          </p:cNvPr>
          <p:cNvSpPr>
            <a:spLocks noGrp="1"/>
          </p:cNvSpPr>
          <p:nvPr/>
        </p:nvSpPr>
        <p:spPr>
          <a:xfrm>
            <a:off x="7429500" y="4724400"/>
            <a:ext cx="36195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3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External accountant supports finance and tax.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0D286FA-3F08-4365-9213-D4999BB90B20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13ECAE8-7F20-483F-99DC-07B18D31B55D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724613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2AF71062-9D7B-45A9-87D4-CBB7E207CC7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85C97D-4243-45AF-A660-601A99FF4F2F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BF646A-A061-43A7-942A-87DDD8C44BEF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The plan targets a modest £7,000 first-year profit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E3DCB2-05D9-46F5-AD20-57EB5D263EBB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20885D2-F96A-4104-9C39-06B3F4519CA8}"/>
              </a:ext>
            </a:extLst>
          </p:cNvPr>
          <p:cNvSpPr>
            <a:spLocks noGrp="1"/>
          </p:cNvSpPr>
          <p:nvPr/>
        </p:nvSpPr>
        <p:spPr>
          <a:xfrm>
            <a:off x="571500" y="15811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5641B3-A2EA-4680-9533-B86716238582}"/>
              </a:ext>
            </a:extLst>
          </p:cNvPr>
          <p:cNvSpPr>
            <a:spLocks noGrp="1"/>
          </p:cNvSpPr>
          <p:nvPr/>
        </p:nvSpPr>
        <p:spPr>
          <a:xfrm>
            <a:off x="571500" y="15811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740944-698D-4D20-BE8D-E834104FD198}"/>
              </a:ext>
            </a:extLst>
          </p:cNvPr>
          <p:cNvSpPr>
            <a:spLocks noGrp="1"/>
          </p:cNvSpPr>
          <p:nvPr/>
        </p:nvSpPr>
        <p:spPr>
          <a:xfrm>
            <a:off x="800100" y="17526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£84,400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9D46AE-38D2-44F3-ADAB-A92A86BDE4E1}"/>
              </a:ext>
            </a:extLst>
          </p:cNvPr>
          <p:cNvSpPr>
            <a:spLocks noGrp="1"/>
          </p:cNvSpPr>
          <p:nvPr/>
        </p:nvSpPr>
        <p:spPr>
          <a:xfrm>
            <a:off x="800100" y="22193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ANNUAL SALES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A6E82BD-8D96-4D1F-91C4-0CC2E5F98810}"/>
              </a:ext>
            </a:extLst>
          </p:cNvPr>
          <p:cNvSpPr>
            <a:spLocks noGrp="1"/>
          </p:cNvSpPr>
          <p:nvPr/>
        </p:nvSpPr>
        <p:spPr>
          <a:xfrm>
            <a:off x="3095625" y="15811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E641CA-674B-454F-9C74-6193028B6797}"/>
              </a:ext>
            </a:extLst>
          </p:cNvPr>
          <p:cNvSpPr>
            <a:spLocks noGrp="1"/>
          </p:cNvSpPr>
          <p:nvPr/>
        </p:nvSpPr>
        <p:spPr>
          <a:xfrm>
            <a:off x="3095625" y="1581150"/>
            <a:ext cx="76200" cy="1066800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E6E303-5CD6-49A4-A208-09FE26E5B76D}"/>
              </a:ext>
            </a:extLst>
          </p:cNvPr>
          <p:cNvSpPr>
            <a:spLocks noGrp="1"/>
          </p:cNvSpPr>
          <p:nvPr/>
        </p:nvSpPr>
        <p:spPr>
          <a:xfrm>
            <a:off x="3324225" y="17526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£77,400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BF4813-2A56-4EE4-8C6B-71300620AB21}"/>
              </a:ext>
            </a:extLst>
          </p:cNvPr>
          <p:cNvSpPr>
            <a:spLocks noGrp="1"/>
          </p:cNvSpPr>
          <p:nvPr/>
        </p:nvSpPr>
        <p:spPr>
          <a:xfrm>
            <a:off x="3324225" y="22193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TOTAL EXPENSES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51AE61B-24DA-48BB-8126-5451F97EAA5F}"/>
              </a:ext>
            </a:extLst>
          </p:cNvPr>
          <p:cNvSpPr>
            <a:spLocks noGrp="1"/>
          </p:cNvSpPr>
          <p:nvPr/>
        </p:nvSpPr>
        <p:spPr>
          <a:xfrm>
            <a:off x="5619750" y="15811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3A2572-CB04-4FD2-AF77-CAD3B99A1F2A}"/>
              </a:ext>
            </a:extLst>
          </p:cNvPr>
          <p:cNvSpPr>
            <a:spLocks noGrp="1"/>
          </p:cNvSpPr>
          <p:nvPr/>
        </p:nvSpPr>
        <p:spPr>
          <a:xfrm>
            <a:off x="5619750" y="15811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DB161F-9F8C-4B71-A7E6-46D8A6027DE5}"/>
              </a:ext>
            </a:extLst>
          </p:cNvPr>
          <p:cNvSpPr>
            <a:spLocks noGrp="1"/>
          </p:cNvSpPr>
          <p:nvPr/>
        </p:nvSpPr>
        <p:spPr>
          <a:xfrm>
            <a:off x="5848350" y="17526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£7,000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DCAE87-0E76-4A85-956F-1751AE9129CE}"/>
              </a:ext>
            </a:extLst>
          </p:cNvPr>
          <p:cNvSpPr>
            <a:spLocks noGrp="1"/>
          </p:cNvSpPr>
          <p:nvPr/>
        </p:nvSpPr>
        <p:spPr>
          <a:xfrm>
            <a:off x="5848350" y="22193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ESTIMATED PROFIT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3136CF-0226-41E3-AC8A-430E937373E0}"/>
              </a:ext>
            </a:extLst>
          </p:cNvPr>
          <p:cNvSpPr>
            <a:spLocks noGrp="1"/>
          </p:cNvSpPr>
          <p:nvPr/>
        </p:nvSpPr>
        <p:spPr>
          <a:xfrm>
            <a:off x="8143875" y="1581150"/>
            <a:ext cx="76200" cy="1066800"/>
          </a:xfrm>
          <a:prstGeom prst="rect">
            <a:avLst/>
          </a:prstGeom>
          <a:solidFill>
            <a:srgbClr val="C89B5B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947B4B0-4EF9-4D99-BC9C-D2E3A11E59B4}"/>
              </a:ext>
            </a:extLst>
          </p:cNvPr>
          <p:cNvSpPr>
            <a:spLocks noGrp="1"/>
          </p:cNvSpPr>
          <p:nvPr/>
        </p:nvSpPr>
        <p:spPr>
          <a:xfrm>
            <a:off x="8372475" y="17526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C89B5B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 dirty="0">
                <a:solidFill>
                  <a:srgbClr val="C89B5B"/>
                </a:solidFill>
                <a:latin typeface="Aptos Display"/>
                <a:ea typeface="Aptos Display"/>
                <a:cs typeface="Aptos Display"/>
              </a:rPr>
              <a:t>£1</a:t>
            </a:r>
            <a:r>
              <a:rPr lang="en-GB" sz="2250" b="1" dirty="0">
                <a:solidFill>
                  <a:srgbClr val="C89B5B"/>
                </a:solidFill>
                <a:latin typeface="Aptos Display"/>
                <a:ea typeface="Aptos Display"/>
                <a:cs typeface="Aptos Display"/>
              </a:rPr>
              <a:t>0</a:t>
            </a:r>
            <a:r>
              <a:rPr sz="2250" b="1" dirty="0">
                <a:solidFill>
                  <a:srgbClr val="C89B5B"/>
                </a:solidFill>
                <a:latin typeface="Aptos Display"/>
                <a:ea typeface="Aptos Display"/>
                <a:cs typeface="Aptos Display"/>
              </a:rPr>
              <a:t>,000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9A7DD53-0752-498A-8C0F-AA8190B7F114}"/>
              </a:ext>
            </a:extLst>
          </p:cNvPr>
          <p:cNvSpPr>
            <a:spLocks noGrp="1"/>
          </p:cNvSpPr>
          <p:nvPr/>
        </p:nvSpPr>
        <p:spPr>
          <a:xfrm>
            <a:off x="8372475" y="22193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START-UP COST</a:t>
            </a:r>
          </a:p>
        </p:txBody>
      </p:sp>
      <p:graphicFrame>
        <p:nvGraphicFramePr>
          <p:cNvPr id="53" name="Chart"/>
          <p:cNvGraphicFramePr/>
          <p:nvPr/>
        </p:nvGraphicFramePr>
        <p:xfrm>
          <a:off x="571500" y="3048000"/>
          <a:ext cx="6191250" cy="2714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E8A099CE-67E3-4776-A996-F72094369907}"/>
              </a:ext>
            </a:extLst>
          </p:cNvPr>
          <p:cNvSpPr>
            <a:spLocks noGrp="1"/>
          </p:cNvSpPr>
          <p:nvPr/>
        </p:nvSpPr>
        <p:spPr>
          <a:xfrm>
            <a:off x="7524750" y="3200400"/>
            <a:ext cx="314325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8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Funding mix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53D23D-960D-4616-ABDF-67005051D49C}"/>
              </a:ext>
            </a:extLst>
          </p:cNvPr>
          <p:cNvSpPr>
            <a:spLocks noGrp="1"/>
          </p:cNvSpPr>
          <p:nvPr/>
        </p:nvSpPr>
        <p:spPr>
          <a:xfrm>
            <a:off x="7524750" y="369570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Personal savings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6B2CD25-F6BA-4993-96FD-519F911499C9}"/>
              </a:ext>
            </a:extLst>
          </p:cNvPr>
          <p:cNvSpPr>
            <a:spLocks noGrp="1"/>
          </p:cNvSpPr>
          <p:nvPr/>
        </p:nvSpPr>
        <p:spPr>
          <a:xfrm>
            <a:off x="9715500" y="3695700"/>
            <a:ext cx="114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14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£10,000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54D35E1-807C-419B-A901-9CAC1FC10CC4}"/>
              </a:ext>
            </a:extLst>
          </p:cNvPr>
          <p:cNvSpPr>
            <a:spLocks noGrp="1"/>
          </p:cNvSpPr>
          <p:nvPr/>
        </p:nvSpPr>
        <p:spPr>
          <a:xfrm>
            <a:off x="7524750" y="415290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Bank loan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47718B3-0237-4624-B518-BBC2F4450FB4}"/>
              </a:ext>
            </a:extLst>
          </p:cNvPr>
          <p:cNvSpPr>
            <a:spLocks noGrp="1"/>
          </p:cNvSpPr>
          <p:nvPr/>
        </p:nvSpPr>
        <p:spPr>
          <a:xfrm>
            <a:off x="9715500" y="4152900"/>
            <a:ext cx="114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£2,000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3D656B6-AA3A-4C91-B814-CC4AFE00C5EF}"/>
              </a:ext>
            </a:extLst>
          </p:cNvPr>
          <p:cNvSpPr>
            <a:spLocks noGrp="1"/>
          </p:cNvSpPr>
          <p:nvPr/>
        </p:nvSpPr>
        <p:spPr>
          <a:xfrm>
            <a:off x="7524750" y="461010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Family investment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80955A-76FD-44C9-8EEF-22DE4254B35F}"/>
              </a:ext>
            </a:extLst>
          </p:cNvPr>
          <p:cNvSpPr>
            <a:spLocks noGrp="1"/>
          </p:cNvSpPr>
          <p:nvPr/>
        </p:nvSpPr>
        <p:spPr>
          <a:xfrm>
            <a:off x="9715500" y="4610100"/>
            <a:ext cx="114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£2,000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5E35D40-E9FA-4A91-9385-76A275D180B1}"/>
              </a:ext>
            </a:extLst>
          </p:cNvPr>
          <p:cNvSpPr>
            <a:spLocks noGrp="1"/>
          </p:cNvSpPr>
          <p:nvPr/>
        </p:nvSpPr>
        <p:spPr>
          <a:xfrm>
            <a:off x="7524750" y="506730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Government grant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C22D9A1-5914-4F4D-8BEF-5C98A8F11CA3}"/>
              </a:ext>
            </a:extLst>
          </p:cNvPr>
          <p:cNvSpPr>
            <a:spLocks noGrp="1"/>
          </p:cNvSpPr>
          <p:nvPr/>
        </p:nvSpPr>
        <p:spPr>
          <a:xfrm>
            <a:off x="9715500" y="5067300"/>
            <a:ext cx="114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£1,000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E2EC988-570F-44EE-B1E1-2B4566EACBE7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58A511A-4F3D-49B9-8E8B-6785FB2B088D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2141028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4786EDB-BD88-4311-A55F-3A8190533BA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D15DC6-89CA-46D4-8F78-C934517E5EDB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E6F627-5215-481A-A2E8-883CF8039B8C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Sales build gradually and peak during December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FE4BCD-B6F7-42DD-95B3-6991EEFC333C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16" name="Chart"/>
          <p:cNvGraphicFramePr/>
          <p:nvPr/>
        </p:nvGraphicFramePr>
        <p:xfrm>
          <a:off x="571500" y="1619250"/>
          <a:ext cx="7905750" cy="3714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5F3CD76-364B-44BF-B041-B3F3406576D6}"/>
              </a:ext>
            </a:extLst>
          </p:cNvPr>
          <p:cNvSpPr>
            <a:spLocks noGrp="1"/>
          </p:cNvSpPr>
          <p:nvPr/>
        </p:nvSpPr>
        <p:spPr>
          <a:xfrm>
            <a:off x="8858250" y="1828800"/>
            <a:ext cx="2381250" cy="1666875"/>
          </a:xfrm>
          <a:prstGeom prst="roundRect">
            <a:avLst>
              <a:gd name="adj" fmla="val 6857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9BBCAF-8690-48E4-813C-7E952A8D53AF}"/>
              </a:ext>
            </a:extLst>
          </p:cNvPr>
          <p:cNvSpPr>
            <a:spLocks noGrp="1"/>
          </p:cNvSpPr>
          <p:nvPr/>
        </p:nvSpPr>
        <p:spPr>
          <a:xfrm>
            <a:off x="9048750" y="2095500"/>
            <a:ext cx="200025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27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£84,400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67BDA6-D584-47F5-B918-C4F561BEB0AD}"/>
              </a:ext>
            </a:extLst>
          </p:cNvPr>
          <p:cNvSpPr>
            <a:spLocks noGrp="1"/>
          </p:cNvSpPr>
          <p:nvPr/>
        </p:nvSpPr>
        <p:spPr>
          <a:xfrm>
            <a:off x="9048750" y="2695575"/>
            <a:ext cx="20002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200" b="1">
                <a:solidFill>
                  <a:srgbClr val="627069"/>
                </a:solidFill>
                <a:latin typeface="Aptos Display"/>
                <a:ea typeface="Aptos Display"/>
                <a:cs typeface="Aptos Display"/>
              </a:defRPr>
            </a:pPr>
            <a:r>
              <a:rPr sz="1200" b="1">
                <a:solidFill>
                  <a:srgbClr val="627069"/>
                </a:solidFill>
                <a:latin typeface="Aptos Display"/>
                <a:ea typeface="Aptos Display"/>
                <a:cs typeface="Aptos Display"/>
              </a:rPr>
              <a:t>TOTAL YEAR 1 SALES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2DF641-9D92-4660-9C7E-0CF065D826A3}"/>
              </a:ext>
            </a:extLst>
          </p:cNvPr>
          <p:cNvSpPr>
            <a:spLocks noGrp="1"/>
          </p:cNvSpPr>
          <p:nvPr/>
        </p:nvSpPr>
        <p:spPr>
          <a:xfrm>
            <a:off x="8858250" y="3857625"/>
            <a:ext cx="238125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Forecast based on an average £11 spend and growing customer awareness.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DD066E-EE9F-4915-96A7-C3640EFA0EDB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4681AC-44B1-4B82-987F-2644F9183203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0210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04BC864-26C9-4DE2-A0BC-B3C43AD42E3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32C743-1792-47F5-A2D4-D06075CC35D2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9BA9C3-CF39-4701-A2D5-5339F68C8993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Cash turns positive as sales grow through the year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78E719-949E-403A-B245-1E8E12DE84A7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24" name="Chart"/>
          <p:cNvGraphicFramePr/>
          <p:nvPr/>
        </p:nvGraphicFramePr>
        <p:xfrm>
          <a:off x="571500" y="1666875"/>
          <a:ext cx="7810500" cy="3619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77BFF0A-ACD3-4E62-96CE-474EE7489727}"/>
              </a:ext>
            </a:extLst>
          </p:cNvPr>
          <p:cNvSpPr>
            <a:spLocks noGrp="1"/>
          </p:cNvSpPr>
          <p:nvPr/>
        </p:nvSpPr>
        <p:spPr>
          <a:xfrm>
            <a:off x="8810625" y="1809750"/>
            <a:ext cx="242887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4C91C1-4063-411C-A7DF-4008FCA9E5A1}"/>
              </a:ext>
            </a:extLst>
          </p:cNvPr>
          <p:cNvSpPr>
            <a:spLocks noGrp="1"/>
          </p:cNvSpPr>
          <p:nvPr/>
        </p:nvSpPr>
        <p:spPr>
          <a:xfrm>
            <a:off x="8810625" y="18097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E9C419-A405-43CF-8B94-BCEE9545B8CB}"/>
              </a:ext>
            </a:extLst>
          </p:cNvPr>
          <p:cNvSpPr>
            <a:spLocks noGrp="1"/>
          </p:cNvSpPr>
          <p:nvPr/>
        </p:nvSpPr>
        <p:spPr>
          <a:xfrm>
            <a:off x="9039225" y="1981200"/>
            <a:ext cx="204787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£84,400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ECEABA-F3D5-4B3B-9F20-A35417638FD9}"/>
              </a:ext>
            </a:extLst>
          </p:cNvPr>
          <p:cNvSpPr>
            <a:spLocks noGrp="1"/>
          </p:cNvSpPr>
          <p:nvPr/>
        </p:nvSpPr>
        <p:spPr>
          <a:xfrm>
            <a:off x="9039225" y="2447925"/>
            <a:ext cx="2047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CASH 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653CB43-DA8C-4449-B24B-652FEE270AAD}"/>
              </a:ext>
            </a:extLst>
          </p:cNvPr>
          <p:cNvSpPr>
            <a:spLocks noGrp="1"/>
          </p:cNvSpPr>
          <p:nvPr/>
        </p:nvSpPr>
        <p:spPr>
          <a:xfrm>
            <a:off x="8810625" y="3086100"/>
            <a:ext cx="242887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702180-5286-4F1E-832C-2E2ABD080061}"/>
              </a:ext>
            </a:extLst>
          </p:cNvPr>
          <p:cNvSpPr>
            <a:spLocks noGrp="1"/>
          </p:cNvSpPr>
          <p:nvPr/>
        </p:nvSpPr>
        <p:spPr>
          <a:xfrm>
            <a:off x="8810625" y="3086100"/>
            <a:ext cx="76200" cy="1066800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D8F9581-D54E-414A-A902-E0C3D1848D17}"/>
              </a:ext>
            </a:extLst>
          </p:cNvPr>
          <p:cNvSpPr>
            <a:spLocks noGrp="1"/>
          </p:cNvSpPr>
          <p:nvPr/>
        </p:nvSpPr>
        <p:spPr>
          <a:xfrm>
            <a:off x="9039225" y="3257550"/>
            <a:ext cx="204787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£77,400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73C638-1040-4258-A637-9036D2F9D8FC}"/>
              </a:ext>
            </a:extLst>
          </p:cNvPr>
          <p:cNvSpPr>
            <a:spLocks noGrp="1"/>
          </p:cNvSpPr>
          <p:nvPr/>
        </p:nvSpPr>
        <p:spPr>
          <a:xfrm>
            <a:off x="9039225" y="3724275"/>
            <a:ext cx="2047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CASH OUT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F003E01-4515-426C-A756-CE20B2B0D8C1}"/>
              </a:ext>
            </a:extLst>
          </p:cNvPr>
          <p:cNvSpPr>
            <a:spLocks noGrp="1"/>
          </p:cNvSpPr>
          <p:nvPr/>
        </p:nvSpPr>
        <p:spPr>
          <a:xfrm>
            <a:off x="8810625" y="4362450"/>
            <a:ext cx="242887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77B50C-B66F-465E-BF3A-243F7AFED826}"/>
              </a:ext>
            </a:extLst>
          </p:cNvPr>
          <p:cNvSpPr>
            <a:spLocks noGrp="1"/>
          </p:cNvSpPr>
          <p:nvPr/>
        </p:nvSpPr>
        <p:spPr>
          <a:xfrm>
            <a:off x="8810625" y="43624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34C1732-44D3-4797-B5D0-621727748280}"/>
              </a:ext>
            </a:extLst>
          </p:cNvPr>
          <p:cNvSpPr>
            <a:spLocks noGrp="1"/>
          </p:cNvSpPr>
          <p:nvPr/>
        </p:nvSpPr>
        <p:spPr>
          <a:xfrm>
            <a:off x="9039225" y="4533900"/>
            <a:ext cx="204787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£7,000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11A306-ED7F-4779-9DFB-8E083DC9681E}"/>
              </a:ext>
            </a:extLst>
          </p:cNvPr>
          <p:cNvSpPr>
            <a:spLocks noGrp="1"/>
          </p:cNvSpPr>
          <p:nvPr/>
        </p:nvSpPr>
        <p:spPr>
          <a:xfrm>
            <a:off x="9039225" y="5000625"/>
            <a:ext cx="2047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NET CASH FLOW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D18C15F-331F-44F4-BFEF-58546ED84444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D127CC1-E104-479B-BB2E-DEF569EC596A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14641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A6E765C9-1E16-4E64-A4E8-ABEA3F3B07C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285A61-5478-46F9-B88C-5AC6C672978C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8EC2EE-54B6-4887-818B-DD012C847393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The business breaks even at about 6,448 items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D7F1DD-D8C5-4B05-B02A-D38CBEC76E8A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E3D1AA7-AB5F-4428-A90F-79903F6C0920}"/>
              </a:ext>
            </a:extLst>
          </p:cNvPr>
          <p:cNvSpPr>
            <a:spLocks noGrp="1"/>
          </p:cNvSpPr>
          <p:nvPr/>
        </p:nvSpPr>
        <p:spPr>
          <a:xfrm>
            <a:off x="571500" y="16192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8F7302-9E68-486E-A8A1-B47CE1F7590C}"/>
              </a:ext>
            </a:extLst>
          </p:cNvPr>
          <p:cNvSpPr>
            <a:spLocks noGrp="1"/>
          </p:cNvSpPr>
          <p:nvPr/>
        </p:nvSpPr>
        <p:spPr>
          <a:xfrm>
            <a:off x="571500" y="16192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23DEDD-3698-41EA-8A50-6CA205D10966}"/>
              </a:ext>
            </a:extLst>
          </p:cNvPr>
          <p:cNvSpPr>
            <a:spLocks noGrp="1"/>
          </p:cNvSpPr>
          <p:nvPr/>
        </p:nvSpPr>
        <p:spPr>
          <a:xfrm>
            <a:off x="800100" y="17907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£37,400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411386-6FCC-40B6-B0F6-980418B85170}"/>
              </a:ext>
            </a:extLst>
          </p:cNvPr>
          <p:cNvSpPr>
            <a:spLocks noGrp="1"/>
          </p:cNvSpPr>
          <p:nvPr/>
        </p:nvSpPr>
        <p:spPr>
          <a:xfrm>
            <a:off x="800100" y="22574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FIXED COST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A0DB75D-5B69-4DFF-A533-1583E7752EC4}"/>
              </a:ext>
            </a:extLst>
          </p:cNvPr>
          <p:cNvSpPr>
            <a:spLocks noGrp="1"/>
          </p:cNvSpPr>
          <p:nvPr/>
        </p:nvSpPr>
        <p:spPr>
          <a:xfrm>
            <a:off x="3143250" y="16192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0139CD-6666-4DA5-B4D5-20CCACA08180}"/>
              </a:ext>
            </a:extLst>
          </p:cNvPr>
          <p:cNvSpPr>
            <a:spLocks noGrp="1"/>
          </p:cNvSpPr>
          <p:nvPr/>
        </p:nvSpPr>
        <p:spPr>
          <a:xfrm>
            <a:off x="3143250" y="16192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F57A6A-B9FB-4879-BEFF-50459423FFFB}"/>
              </a:ext>
            </a:extLst>
          </p:cNvPr>
          <p:cNvSpPr>
            <a:spLocks noGrp="1"/>
          </p:cNvSpPr>
          <p:nvPr/>
        </p:nvSpPr>
        <p:spPr>
          <a:xfrm>
            <a:off x="3371850" y="17907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£11.00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B9A4B2-1A06-4993-8456-2C968FA730FD}"/>
              </a:ext>
            </a:extLst>
          </p:cNvPr>
          <p:cNvSpPr>
            <a:spLocks noGrp="1"/>
          </p:cNvSpPr>
          <p:nvPr/>
        </p:nvSpPr>
        <p:spPr>
          <a:xfrm>
            <a:off x="3371850" y="22574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AVERAGE PRICE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152F7B5-B8AD-4B78-AAF1-57E8F904D90F}"/>
              </a:ext>
            </a:extLst>
          </p:cNvPr>
          <p:cNvSpPr>
            <a:spLocks noGrp="1"/>
          </p:cNvSpPr>
          <p:nvPr/>
        </p:nvSpPr>
        <p:spPr>
          <a:xfrm>
            <a:off x="5715000" y="16192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A5D705-7C97-4B03-BB85-B192CF5A5796}"/>
              </a:ext>
            </a:extLst>
          </p:cNvPr>
          <p:cNvSpPr>
            <a:spLocks noGrp="1"/>
          </p:cNvSpPr>
          <p:nvPr/>
        </p:nvSpPr>
        <p:spPr>
          <a:xfrm>
            <a:off x="5715000" y="1619250"/>
            <a:ext cx="76200" cy="1066800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0CF09F-557B-487E-AE30-48C615584F23}"/>
              </a:ext>
            </a:extLst>
          </p:cNvPr>
          <p:cNvSpPr>
            <a:spLocks noGrp="1"/>
          </p:cNvSpPr>
          <p:nvPr/>
        </p:nvSpPr>
        <p:spPr>
          <a:xfrm>
            <a:off x="5943600" y="17907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£5.20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F7CEE0-1CE3-4DD2-94B9-11E1B7E51EF6}"/>
              </a:ext>
            </a:extLst>
          </p:cNvPr>
          <p:cNvSpPr>
            <a:spLocks noGrp="1"/>
          </p:cNvSpPr>
          <p:nvPr/>
        </p:nvSpPr>
        <p:spPr>
          <a:xfrm>
            <a:off x="5943600" y="22574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VARIABLE COST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D76EB3D-62FF-4226-BD92-C10C71A5B79D}"/>
              </a:ext>
            </a:extLst>
          </p:cNvPr>
          <p:cNvSpPr>
            <a:spLocks noGrp="1"/>
          </p:cNvSpPr>
          <p:nvPr/>
        </p:nvSpPr>
        <p:spPr>
          <a:xfrm>
            <a:off x="8286750" y="1619250"/>
            <a:ext cx="2333625" cy="1066800"/>
          </a:xfrm>
          <a:prstGeom prst="roundRect">
            <a:avLst>
              <a:gd name="adj" fmla="val 10714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14ABA88-7EDD-4861-A9EF-18787AB4B66F}"/>
              </a:ext>
            </a:extLst>
          </p:cNvPr>
          <p:cNvSpPr>
            <a:spLocks noGrp="1"/>
          </p:cNvSpPr>
          <p:nvPr/>
        </p:nvSpPr>
        <p:spPr>
          <a:xfrm>
            <a:off x="8286750" y="1619250"/>
            <a:ext cx="76200" cy="10668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1DF456-06E9-435A-953E-A2E312F150A1}"/>
              </a:ext>
            </a:extLst>
          </p:cNvPr>
          <p:cNvSpPr>
            <a:spLocks noGrp="1"/>
          </p:cNvSpPr>
          <p:nvPr/>
        </p:nvSpPr>
        <p:spPr>
          <a:xfrm>
            <a:off x="8515350" y="1790700"/>
            <a:ext cx="1952625" cy="419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£5.80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3DB0753-1DEB-4FC7-BC34-663527C134D2}"/>
              </a:ext>
            </a:extLst>
          </p:cNvPr>
          <p:cNvSpPr>
            <a:spLocks noGrp="1"/>
          </p:cNvSpPr>
          <p:nvPr/>
        </p:nvSpPr>
        <p:spPr>
          <a:xfrm>
            <a:off x="8515350" y="2257425"/>
            <a:ext cx="195262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2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CONTRIBUTION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0FC8735-2D3A-4E93-9A1B-DCBCAB9B88C1}"/>
              </a:ext>
            </a:extLst>
          </p:cNvPr>
          <p:cNvSpPr>
            <a:spLocks noGrp="1"/>
          </p:cNvSpPr>
          <p:nvPr/>
        </p:nvSpPr>
        <p:spPr>
          <a:xfrm>
            <a:off x="571500" y="3095625"/>
            <a:ext cx="10668000" cy="1762125"/>
          </a:xfrm>
          <a:prstGeom prst="roundRect">
            <a:avLst>
              <a:gd name="adj" fmla="val 6486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1124C8-9250-4A60-B41E-10A295C97CA4}"/>
              </a:ext>
            </a:extLst>
          </p:cNvPr>
          <p:cNvSpPr>
            <a:spLocks noGrp="1"/>
          </p:cNvSpPr>
          <p:nvPr/>
        </p:nvSpPr>
        <p:spPr>
          <a:xfrm>
            <a:off x="1047750" y="3333750"/>
            <a:ext cx="9715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24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4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£37,400  ÷  (£11.00 − £5.20)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C696989-5268-4780-A569-D997088DD580}"/>
              </a:ext>
            </a:extLst>
          </p:cNvPr>
          <p:cNvSpPr>
            <a:spLocks noGrp="1"/>
          </p:cNvSpPr>
          <p:nvPr/>
        </p:nvSpPr>
        <p:spPr>
          <a:xfrm>
            <a:off x="1047750" y="3952875"/>
            <a:ext cx="97155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24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24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≈ 6,448 items per year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BFAFF98-3970-4CD7-B5A9-301F2DE749D8}"/>
              </a:ext>
            </a:extLst>
          </p:cNvPr>
          <p:cNvSpPr>
            <a:spLocks noGrp="1"/>
          </p:cNvSpPr>
          <p:nvPr/>
        </p:nvSpPr>
        <p:spPr>
          <a:xfrm>
            <a:off x="571500" y="5219700"/>
            <a:ext cx="106680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After this point, each additional sale contributes to profit.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B192B1-5F7C-472F-9ED2-2C2D10080C4D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1228ABE-CB60-4CD6-A7FC-6682EDE00553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33695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FAA61D8-17CC-4BF8-B924-A68C9EA6410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162A65-5ED0-44C5-8DFE-01F1B46B4E50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ANTIPASTO FRESH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5A97A5-1650-4289-8E32-9A91DB2598E8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The opportunity is attractive, but cost control is essential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CFC0F2E-293B-4D68-A1F6-2C2B0045E66D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6A05B25-95D2-44ED-8C10-D28AD7C272DB}"/>
              </a:ext>
            </a:extLst>
          </p:cNvPr>
          <p:cNvSpPr>
            <a:spLocks noGrp="1"/>
          </p:cNvSpPr>
          <p:nvPr/>
        </p:nvSpPr>
        <p:spPr>
          <a:xfrm>
            <a:off x="571500" y="1619250"/>
            <a:ext cx="5095875" cy="1714500"/>
          </a:xfrm>
          <a:prstGeom prst="roundRect">
            <a:avLst>
              <a:gd name="adj" fmla="val 6667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0A48CD-C820-47F6-8BFB-87CA96C410A4}"/>
              </a:ext>
            </a:extLst>
          </p:cNvPr>
          <p:cNvSpPr>
            <a:spLocks noGrp="1"/>
          </p:cNvSpPr>
          <p:nvPr/>
        </p:nvSpPr>
        <p:spPr>
          <a:xfrm>
            <a:off x="800100" y="1809750"/>
            <a:ext cx="463867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STRENGTHS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007638-CC34-47FA-93ED-744989F03D82}"/>
              </a:ext>
            </a:extLst>
          </p:cNvPr>
          <p:cNvSpPr>
            <a:spLocks noGrp="1"/>
          </p:cNvSpPr>
          <p:nvPr/>
        </p:nvSpPr>
        <p:spPr>
          <a:xfrm>
            <a:off x="800100" y="2190750"/>
            <a:ext cx="4638675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Fresh food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Authentic flavours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Friendly service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F6903CB-5931-42A8-A616-679CFBB0646D}"/>
              </a:ext>
            </a:extLst>
          </p:cNvPr>
          <p:cNvSpPr>
            <a:spLocks noGrp="1"/>
          </p:cNvSpPr>
          <p:nvPr/>
        </p:nvSpPr>
        <p:spPr>
          <a:xfrm>
            <a:off x="6000750" y="1619250"/>
            <a:ext cx="5095875" cy="1714500"/>
          </a:xfrm>
          <a:prstGeom prst="roundRect">
            <a:avLst>
              <a:gd name="adj" fmla="val 6667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C34344-44F5-4434-A824-52CDB47A12C2}"/>
              </a:ext>
            </a:extLst>
          </p:cNvPr>
          <p:cNvSpPr>
            <a:spLocks noGrp="1"/>
          </p:cNvSpPr>
          <p:nvPr/>
        </p:nvSpPr>
        <p:spPr>
          <a:xfrm>
            <a:off x="6229350" y="1809750"/>
            <a:ext cx="463867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WEAKNESSES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811BFC-C9F7-45A3-9911-5B98239EA87C}"/>
              </a:ext>
            </a:extLst>
          </p:cNvPr>
          <p:cNvSpPr>
            <a:spLocks noGrp="1"/>
          </p:cNvSpPr>
          <p:nvPr/>
        </p:nvSpPr>
        <p:spPr>
          <a:xfrm>
            <a:off x="6229350" y="2190750"/>
            <a:ext cx="4638675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New brand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Small first-year profit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Limited team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F52081B-CD28-4FE8-807A-CA66837A7D8C}"/>
              </a:ext>
            </a:extLst>
          </p:cNvPr>
          <p:cNvSpPr>
            <a:spLocks noGrp="1"/>
          </p:cNvSpPr>
          <p:nvPr/>
        </p:nvSpPr>
        <p:spPr>
          <a:xfrm>
            <a:off x="571500" y="3619500"/>
            <a:ext cx="5095875" cy="1714500"/>
          </a:xfrm>
          <a:prstGeom prst="roundRect">
            <a:avLst>
              <a:gd name="adj" fmla="val 6667"/>
            </a:avLst>
          </a:prstGeom>
          <a:solidFill>
            <a:srgbClr val="F7F2E8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CF6BF3-0E9A-40D0-B7A4-147EED942611}"/>
              </a:ext>
            </a:extLst>
          </p:cNvPr>
          <p:cNvSpPr>
            <a:spLocks noGrp="1"/>
          </p:cNvSpPr>
          <p:nvPr/>
        </p:nvSpPr>
        <p:spPr>
          <a:xfrm>
            <a:off x="800100" y="3810000"/>
            <a:ext cx="463867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OPPORTUNITIES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A490F5E-DD78-41DA-8694-E239509AC79B}"/>
              </a:ext>
            </a:extLst>
          </p:cNvPr>
          <p:cNvSpPr>
            <a:spLocks noGrp="1"/>
          </p:cNvSpPr>
          <p:nvPr/>
        </p:nvSpPr>
        <p:spPr>
          <a:xfrm>
            <a:off x="800100" y="4191000"/>
            <a:ext cx="4638675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Online orders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Healthy food demand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Catering boxes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E825879-E2FE-4647-8DF8-EAD45974DC3E}"/>
              </a:ext>
            </a:extLst>
          </p:cNvPr>
          <p:cNvSpPr>
            <a:spLocks noGrp="1"/>
          </p:cNvSpPr>
          <p:nvPr/>
        </p:nvSpPr>
        <p:spPr>
          <a:xfrm>
            <a:off x="6000750" y="3619500"/>
            <a:ext cx="5095875" cy="1714500"/>
          </a:xfrm>
          <a:prstGeom prst="roundRect">
            <a:avLst>
              <a:gd name="adj" fmla="val 6667"/>
            </a:avLst>
          </a:prstGeom>
          <a:solidFill>
            <a:srgbClr val="E8EFEA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C971ED-8B23-4B89-BF13-84062BB415E8}"/>
              </a:ext>
            </a:extLst>
          </p:cNvPr>
          <p:cNvSpPr>
            <a:spLocks noGrp="1"/>
          </p:cNvSpPr>
          <p:nvPr/>
        </p:nvSpPr>
        <p:spPr>
          <a:xfrm>
            <a:off x="6229350" y="3810000"/>
            <a:ext cx="4638675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THREATS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9431C5-9351-4966-9F2E-CE5F1F8E6234}"/>
              </a:ext>
            </a:extLst>
          </p:cNvPr>
          <p:cNvSpPr>
            <a:spLocks noGrp="1"/>
          </p:cNvSpPr>
          <p:nvPr/>
        </p:nvSpPr>
        <p:spPr>
          <a:xfrm>
            <a:off x="6229350" y="4191000"/>
            <a:ext cx="4638675" cy="952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Food inflation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Strong competition</a:t>
            </a:r>
          </a:p>
          <a:p>
            <a:pPr algn="l">
              <a:defRPr sz="1500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Higher rent and bills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47E2E4-A9C0-4EAB-9C96-04A197B3FCCF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376F86B-BB6A-4561-A3EE-2B424A12CBDD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862365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5DBCE8A-09A7-49A5-A66D-DEC96EE1DB3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2BEDDA-1B49-408F-A6B7-676DF9394961}"/>
              </a:ext>
            </a:extLst>
          </p:cNvPr>
          <p:cNvSpPr>
            <a:spLocks noGrp="1"/>
          </p:cNvSpPr>
          <p:nvPr/>
        </p:nvSpPr>
        <p:spPr>
          <a:xfrm>
            <a:off x="571500" y="323850"/>
            <a:ext cx="3810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75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CONCLUSION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A552C9F-352D-459E-9E4B-3F9946F6900D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107632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defRPr>
            </a:pPr>
            <a:r>
              <a:rPr sz="2700" b="1">
                <a:solidFill>
                  <a:srgbClr val="1E2924"/>
                </a:solidFill>
                <a:latin typeface="Aptos Display"/>
                <a:ea typeface="Aptos Display"/>
                <a:cs typeface="Aptos Display"/>
              </a:rPr>
              <a:t>Antipasto Fresh has a realistic path to launch and grow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843D03-A63D-4DED-A8BE-E37D7251C31C}"/>
              </a:ext>
            </a:extLst>
          </p:cNvPr>
          <p:cNvSpPr>
            <a:spLocks noGrp="1"/>
          </p:cNvSpPr>
          <p:nvPr/>
        </p:nvSpPr>
        <p:spPr>
          <a:xfrm>
            <a:off x="571500" y="1276350"/>
            <a:ext cx="11049000" cy="28575"/>
          </a:xfrm>
          <a:prstGeom prst="rect">
            <a:avLst/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rcRect t="6250" b="6250"/>
          <a:stretch>
            <a:fillRect/>
          </a:stretch>
        </p:blipFill>
        <p:spPr>
          <a:xfrm>
            <a:off x="7239000" y="1581150"/>
            <a:ext cx="4000500" cy="2333625"/>
          </a:xfrm>
          <a:prstGeom prst="roundRect">
            <a:avLst>
              <a:gd name="adj" fmla="val 4898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9042EE8-45A5-4CAF-A1C6-DDF45CD56C79}"/>
              </a:ext>
            </a:extLst>
          </p:cNvPr>
          <p:cNvSpPr>
            <a:spLocks noGrp="1"/>
          </p:cNvSpPr>
          <p:nvPr/>
        </p:nvSpPr>
        <p:spPr>
          <a:xfrm>
            <a:off x="571500" y="1704975"/>
            <a:ext cx="95250" cy="95250"/>
          </a:xfrm>
          <a:prstGeom prst="roundRect">
            <a:avLst>
              <a:gd name="adj" fmla="val 50000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9FAC77-6B78-4C6B-A2D3-88636025A09F}"/>
              </a:ext>
            </a:extLst>
          </p:cNvPr>
          <p:cNvSpPr>
            <a:spLocks noGrp="1"/>
          </p:cNvSpPr>
          <p:nvPr/>
        </p:nvSpPr>
        <p:spPr>
          <a:xfrm>
            <a:off x="800100" y="1619250"/>
            <a:ext cx="58674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Clear offer for a broad local market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270F27-333D-445F-96F9-2F881BC164C3}"/>
              </a:ext>
            </a:extLst>
          </p:cNvPr>
          <p:cNvSpPr>
            <a:spLocks noGrp="1"/>
          </p:cNvSpPr>
          <p:nvPr/>
        </p:nvSpPr>
        <p:spPr>
          <a:xfrm>
            <a:off x="571500" y="2409825"/>
            <a:ext cx="95250" cy="95250"/>
          </a:xfrm>
          <a:prstGeom prst="roundRect">
            <a:avLst>
              <a:gd name="adj" fmla="val 50000"/>
            </a:avLst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29B1C70-5751-4DAA-8C95-A1E515ECA036}"/>
              </a:ext>
            </a:extLst>
          </p:cNvPr>
          <p:cNvSpPr>
            <a:spLocks noGrp="1"/>
          </p:cNvSpPr>
          <p:nvPr/>
        </p:nvSpPr>
        <p:spPr>
          <a:xfrm>
            <a:off x="800100" y="2324100"/>
            <a:ext cx="58674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425" b="0" dirty="0">
                <a:solidFill>
                  <a:srgbClr val="1E2924"/>
                </a:solidFill>
                <a:latin typeface="Aptos"/>
                <a:ea typeface="Aptos"/>
                <a:cs typeface="Aptos"/>
              </a:rPr>
              <a:t>£1</a:t>
            </a:r>
            <a:r>
              <a:rPr lang="en-GB" sz="1425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0</a:t>
            </a:r>
            <a:r>
              <a:rPr sz="1425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,000 start-up funding is fully identified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411524E-BB5C-4FF9-8DF4-E8B30B2AC11A}"/>
              </a:ext>
            </a:extLst>
          </p:cNvPr>
          <p:cNvSpPr>
            <a:spLocks noGrp="1"/>
          </p:cNvSpPr>
          <p:nvPr/>
        </p:nvSpPr>
        <p:spPr>
          <a:xfrm>
            <a:off x="571500" y="3114675"/>
            <a:ext cx="95250" cy="95250"/>
          </a:xfrm>
          <a:prstGeom prst="roundRect">
            <a:avLst>
              <a:gd name="adj" fmla="val 50000"/>
            </a:avLst>
          </a:prstGeom>
          <a:solidFill>
            <a:srgbClr val="1F6B4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2CFC4F-4B96-4BDF-8A96-20AC4B543D0C}"/>
              </a:ext>
            </a:extLst>
          </p:cNvPr>
          <p:cNvSpPr>
            <a:spLocks noGrp="1"/>
          </p:cNvSpPr>
          <p:nvPr/>
        </p:nvSpPr>
        <p:spPr>
          <a:xfrm>
            <a:off x="800100" y="3028950"/>
            <a:ext cx="58674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£84,400 sales support a £7,000 first-year profit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786D85-508A-42E3-8CBC-2EDC83F13988}"/>
              </a:ext>
            </a:extLst>
          </p:cNvPr>
          <p:cNvSpPr>
            <a:spLocks noGrp="1"/>
          </p:cNvSpPr>
          <p:nvPr/>
        </p:nvSpPr>
        <p:spPr>
          <a:xfrm>
            <a:off x="571500" y="3819525"/>
            <a:ext cx="95250" cy="95250"/>
          </a:xfrm>
          <a:prstGeom prst="roundRect">
            <a:avLst>
              <a:gd name="adj" fmla="val 50000"/>
            </a:avLst>
          </a:prstGeom>
          <a:solidFill>
            <a:srgbClr val="C84B3F"/>
          </a:solidFill>
          <a:ln w="0">
            <a:noFill/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EC0727-84F1-443F-BCE1-35C0A24172A0}"/>
              </a:ext>
            </a:extLst>
          </p:cNvPr>
          <p:cNvSpPr>
            <a:spLocks noGrp="1"/>
          </p:cNvSpPr>
          <p:nvPr/>
        </p:nvSpPr>
        <p:spPr>
          <a:xfrm>
            <a:off x="800100" y="3733800"/>
            <a:ext cx="58674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E2924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E2924"/>
                </a:solidFill>
                <a:latin typeface="Aptos"/>
                <a:ea typeface="Aptos"/>
                <a:cs typeface="Aptos"/>
              </a:rPr>
              <a:t>Next step: secure the location and complete registration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2C1E28-7FDC-4E23-B1CA-0C21979B6E81}"/>
              </a:ext>
            </a:extLst>
          </p:cNvPr>
          <p:cNvSpPr>
            <a:spLocks noGrp="1"/>
          </p:cNvSpPr>
          <p:nvPr/>
        </p:nvSpPr>
        <p:spPr>
          <a:xfrm>
            <a:off x="571500" y="4686300"/>
            <a:ext cx="2381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Key references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EBF42F-A7B9-41DE-BD73-CF2F1F67939F}"/>
              </a:ext>
            </a:extLst>
          </p:cNvPr>
          <p:cNvSpPr>
            <a:spLocks noGrp="1"/>
          </p:cNvSpPr>
          <p:nvPr/>
        </p:nvSpPr>
        <p:spPr>
          <a:xfrm>
            <a:off x="571500" y="5029200"/>
            <a:ext cx="104775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1125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Kotler, P. and Keller, K.L. (2016) Marketing Management, 15th Global edn. Pearson.</a:t>
            </a:r>
          </a:p>
          <a:p>
            <a:pPr algn="l">
              <a:defRPr sz="1125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GOV.UK — Set up a business.   Food Standards Agency — Food safety for businesses.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1A7CC2-6BDF-486B-9A90-185C8CC76739}"/>
              </a:ext>
            </a:extLst>
          </p:cNvPr>
          <p:cNvSpPr>
            <a:spLocks noGrp="1"/>
          </p:cNvSpPr>
          <p:nvPr/>
        </p:nvSpPr>
        <p:spPr>
          <a:xfrm>
            <a:off x="7239000" y="4210050"/>
            <a:ext cx="40005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C84B3F"/>
                </a:solidFill>
                <a:latin typeface="Aptos Display"/>
                <a:ea typeface="Aptos Display"/>
                <a:cs typeface="Aptos Display"/>
              </a:rPr>
              <a:t>Thank you — Questions?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5087181-F866-4CE0-820D-95284AE42AE9}"/>
              </a:ext>
            </a:extLst>
          </p:cNvPr>
          <p:cNvSpPr>
            <a:spLocks noGrp="1"/>
          </p:cNvSpPr>
          <p:nvPr/>
        </p:nvSpPr>
        <p:spPr>
          <a:xfrm>
            <a:off x="7239000" y="4838700"/>
            <a:ext cx="40005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ctr">
              <a:def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www.antipastofresh.co.uk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9E8F59E-8610-416B-9CDA-26622379D00F}"/>
              </a:ext>
            </a:extLst>
          </p:cNvPr>
          <p:cNvSpPr>
            <a:spLocks noGrp="1"/>
          </p:cNvSpPr>
          <p:nvPr/>
        </p:nvSpPr>
        <p:spPr>
          <a:xfrm>
            <a:off x="571500" y="6515100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l">
              <a:defRPr sz="900" b="0">
                <a:solidFill>
                  <a:srgbClr val="627069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627069"/>
                </a:solidFill>
                <a:latin typeface="Aptos"/>
                <a:ea typeface="Aptos"/>
                <a:cs typeface="Aptos"/>
              </a:rPr>
              <a:t>www.antipastofresh.co.uk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1278210-A47A-47E6-9DCB-6FAEE21A2355}"/>
              </a:ext>
            </a:extLst>
          </p:cNvPr>
          <p:cNvSpPr>
            <a:spLocks noGrp="1"/>
          </p:cNvSpPr>
          <p:nvPr/>
        </p:nvSpPr>
        <p:spPr>
          <a:xfrm>
            <a:off x="11001375" y="6477000"/>
            <a:ext cx="571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 anchor="ctr"/>
          <a:lstStyle/>
          <a:p>
            <a:pPr algn="r">
              <a:def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defRPr>
            </a:pPr>
            <a:r>
              <a:rPr sz="900" b="1">
                <a:solidFill>
                  <a:srgbClr val="1F6B4F"/>
                </a:solidFill>
                <a:latin typeface="Aptos Display"/>
                <a:ea typeface="Aptos Display"/>
                <a:cs typeface="Aptos Display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764900138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746</Words>
  <Application>Microsoft Office PowerPoint</Application>
  <DocSecurity>0</DocSecurity>
  <PresentationFormat>Widescreen</PresentationFormat>
  <Paragraphs>192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Calibri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Maria elena M monroy</cp:lastModifiedBy>
  <cp:revision>2</cp:revision>
  <dcterms:created xsi:type="dcterms:W3CDTF">2026-07-20T19:44:59Z</dcterms:created>
  <dcterms:modified xsi:type="dcterms:W3CDTF">2026-07-24T22:13:26Z</dcterms:modified>
</cp:coreProperties>
</file>