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67" r:id="rId2"/>
    <p:sldId id="256" r:id="rId3"/>
    <p:sldId id="257" r:id="rId4"/>
    <p:sldId id="258" r:id="rId5"/>
    <p:sldId id="264" r:id="rId6"/>
    <p:sldId id="259" r:id="rId7"/>
    <p:sldId id="260" r:id="rId8"/>
    <p:sldId id="266" r:id="rId9"/>
    <p:sldId id="261" r:id="rId10"/>
    <p:sldId id="262" r:id="rId11"/>
    <p:sldId id="263"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73"/>
  </p:normalViewPr>
  <p:slideViewPr>
    <p:cSldViewPr snapToGrid="0">
      <p:cViewPr varScale="1">
        <p:scale>
          <a:sx n="107" d="100"/>
          <a:sy n="107" d="100"/>
        </p:scale>
        <p:origin x="73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C39849-2B40-8248-AC84-2C4EB56EA98F}" type="datetimeFigureOut">
              <a:rPr lang="en-US" smtClean="0"/>
              <a:t>12/1/25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0C1AA1-35BC-B841-BBEF-306BEF8424DA}" type="slidenum">
              <a:rPr lang="en-US" smtClean="0"/>
              <a:t>‹#›</a:t>
            </a:fld>
            <a:endParaRPr lang="en-US"/>
          </a:p>
        </p:txBody>
      </p:sp>
    </p:spTree>
    <p:extLst>
      <p:ext uri="{BB962C8B-B14F-4D97-AF65-F5344CB8AC3E}">
        <p14:creationId xmlns:p14="http://schemas.microsoft.com/office/powerpoint/2010/main" val="2129652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0C1AA1-35BC-B841-BBEF-306BEF8424DA}" type="slidenum">
              <a:rPr lang="en-US" smtClean="0"/>
              <a:t>2</a:t>
            </a:fld>
            <a:endParaRPr lang="en-US"/>
          </a:p>
        </p:txBody>
      </p:sp>
    </p:spTree>
    <p:extLst>
      <p:ext uri="{BB962C8B-B14F-4D97-AF65-F5344CB8AC3E}">
        <p14:creationId xmlns:p14="http://schemas.microsoft.com/office/powerpoint/2010/main" val="3187798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0C1AA1-35BC-B841-BBEF-306BEF8424DA}" type="slidenum">
              <a:rPr lang="en-US" smtClean="0"/>
              <a:t>6</a:t>
            </a:fld>
            <a:endParaRPr lang="en-US"/>
          </a:p>
        </p:txBody>
      </p:sp>
    </p:spTree>
    <p:extLst>
      <p:ext uri="{BB962C8B-B14F-4D97-AF65-F5344CB8AC3E}">
        <p14:creationId xmlns:p14="http://schemas.microsoft.com/office/powerpoint/2010/main" val="2781763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90C1AA1-35BC-B841-BBEF-306BEF8424DA}" type="slidenum">
              <a:rPr lang="en-US" smtClean="0"/>
              <a:t>9</a:t>
            </a:fld>
            <a:endParaRPr lang="en-US"/>
          </a:p>
        </p:txBody>
      </p:sp>
    </p:spTree>
    <p:extLst>
      <p:ext uri="{BB962C8B-B14F-4D97-AF65-F5344CB8AC3E}">
        <p14:creationId xmlns:p14="http://schemas.microsoft.com/office/powerpoint/2010/main" val="3377854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Isosceles Triangle 17">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useBgFill="1">
        <p:nvSpPr>
          <p:cNvPr id="20" name="Rectangle 19">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Isosceles Triangle 29">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2"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4" name="Isosceles Triangle 33">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6" name="Freeform: Shape 35">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Isosceles Triangle 37">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8050CA0-2FE2-FAFA-8A3A-A66A0AB8A574}"/>
              </a:ext>
            </a:extLst>
          </p:cNvPr>
          <p:cNvSpPr txBox="1"/>
          <p:nvPr/>
        </p:nvSpPr>
        <p:spPr>
          <a:xfrm>
            <a:off x="3800549" y="952004"/>
            <a:ext cx="8692737" cy="461665"/>
          </a:xfrm>
          <a:prstGeom prst="rect">
            <a:avLst/>
          </a:prstGeom>
          <a:noFill/>
        </p:spPr>
        <p:txBody>
          <a:bodyPr wrap="square">
            <a:spAutoFit/>
          </a:bodyPr>
          <a:lstStyle/>
          <a:p>
            <a:r>
              <a:rPr lang="en-GB" sz="2400" b="1" dirty="0">
                <a:effectLst/>
                <a:latin typeface="Arial" panose="020B0604020202020204" pitchFamily="34" charset="0"/>
                <a:ea typeface="Times New Roman" panose="02020603050405020304" pitchFamily="18" charset="0"/>
              </a:rPr>
              <a:t>Certificate in Higher Education </a:t>
            </a:r>
            <a:r>
              <a:rPr lang="en-GB" sz="2400" b="1" dirty="0">
                <a:latin typeface="Arial" panose="020B0604020202020204" pitchFamily="34" charset="0"/>
                <a:ea typeface="Times New Roman" panose="02020603050405020304" pitchFamily="18" charset="0"/>
              </a:rPr>
              <a:t> Employability Skills</a:t>
            </a:r>
            <a:endParaRPr lang="en-US" sz="2400" dirty="0"/>
          </a:p>
        </p:txBody>
      </p:sp>
      <p:sp>
        <p:nvSpPr>
          <p:cNvPr id="6" name="Subtitle 2">
            <a:extLst>
              <a:ext uri="{FF2B5EF4-FFF2-40B4-BE49-F238E27FC236}">
                <a16:creationId xmlns:a16="http://schemas.microsoft.com/office/drawing/2014/main" id="{7BC990D7-E5DD-CD59-A2FE-4A1E8B2C79FF}"/>
              </a:ext>
            </a:extLst>
          </p:cNvPr>
          <p:cNvSpPr txBox="1">
            <a:spLocks/>
          </p:cNvSpPr>
          <p:nvPr/>
        </p:nvSpPr>
        <p:spPr>
          <a:xfrm>
            <a:off x="3435724" y="2417201"/>
            <a:ext cx="8142718" cy="324895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lgn="r"/>
            <a:r>
              <a:rPr lang="en-GB" sz="1800" b="1" dirty="0">
                <a:latin typeface="Arial" panose="020B0604020202020204" pitchFamily="34" charset="0"/>
                <a:cs typeface="Arial" panose="020B0604020202020204" pitchFamily="34" charset="0"/>
              </a:rPr>
              <a:t>Effective Teamworking and Communication</a:t>
            </a:r>
          </a:p>
          <a:p>
            <a:pPr algn="r"/>
            <a:r>
              <a:rPr lang="en-GB" sz="1800" b="1" dirty="0">
                <a:latin typeface="Arial" panose="020B0604020202020204" pitchFamily="34" charset="0"/>
                <a:cs typeface="Arial" panose="020B0604020202020204" pitchFamily="34" charset="0"/>
              </a:rPr>
              <a:t>BMSW4009</a:t>
            </a:r>
          </a:p>
          <a:p>
            <a:pPr algn="r"/>
            <a:r>
              <a:rPr lang="en-GB" sz="1800" b="1" dirty="0">
                <a:latin typeface="Arial" panose="020B0604020202020204" pitchFamily="34" charset="0"/>
                <a:cs typeface="Arial" panose="020B0604020202020204" pitchFamily="34" charset="0"/>
              </a:rPr>
              <a:t> </a:t>
            </a:r>
            <a:r>
              <a:rPr lang="en-GB" b="1" dirty="0">
                <a:latin typeface="Arial" panose="020B0604020202020204" pitchFamily="34" charset="0"/>
                <a:ea typeface="Times New Roman" panose="02020603050405020304" pitchFamily="18" charset="0"/>
              </a:rPr>
              <a:t>Level 4</a:t>
            </a:r>
          </a:p>
          <a:p>
            <a:pPr algn="r"/>
            <a:endParaRPr lang="en-GB" b="1" dirty="0">
              <a:latin typeface="Arial" panose="020B0604020202020204" pitchFamily="34" charset="0"/>
              <a:ea typeface="Times New Roman" panose="02020603050405020304" pitchFamily="18" charset="0"/>
            </a:endParaRPr>
          </a:p>
          <a:p>
            <a:pPr algn="r"/>
            <a:r>
              <a:rPr lang="en-GB" b="1" dirty="0" err="1">
                <a:latin typeface="Arial" panose="020B0604020202020204" pitchFamily="34" charset="0"/>
              </a:rPr>
              <a:t>Mirovaldo</a:t>
            </a:r>
            <a:r>
              <a:rPr lang="en-GB" b="1" dirty="0">
                <a:latin typeface="Arial" panose="020B0604020202020204" pitchFamily="34" charset="0"/>
              </a:rPr>
              <a:t> </a:t>
            </a:r>
            <a:r>
              <a:rPr lang="en-GB" b="1" dirty="0" err="1">
                <a:latin typeface="Arial" panose="020B0604020202020204" pitchFamily="34" charset="0"/>
              </a:rPr>
              <a:t>Danfa</a:t>
            </a:r>
            <a:endParaRPr lang="en-GB" b="1" dirty="0">
              <a:latin typeface="Arial" panose="020B0604020202020204" pitchFamily="34" charset="0"/>
            </a:endParaRPr>
          </a:p>
          <a:p>
            <a:pPr algn="r"/>
            <a:r>
              <a:rPr lang="en-GB" b="1" dirty="0">
                <a:latin typeface="Arial" panose="020B0604020202020204" pitchFamily="34" charset="0"/>
              </a:rPr>
              <a:t>2435826</a:t>
            </a:r>
          </a:p>
          <a:p>
            <a:pPr algn="r"/>
            <a:endParaRPr lang="en-GB" b="1" dirty="0">
              <a:latin typeface="Arial" panose="020B0604020202020204" pitchFamily="34" charset="0"/>
            </a:endParaRPr>
          </a:p>
          <a:p>
            <a:pPr algn="r"/>
            <a:r>
              <a:rPr lang="en-GB" b="1" dirty="0">
                <a:latin typeface="Arial" panose="020B0604020202020204" pitchFamily="34" charset="0"/>
              </a:rPr>
              <a:t>2025/2026</a:t>
            </a:r>
          </a:p>
          <a:p>
            <a:pPr algn="r"/>
            <a:endParaRPr lang="en-US" dirty="0"/>
          </a:p>
        </p:txBody>
      </p:sp>
    </p:spTree>
    <p:extLst>
      <p:ext uri="{BB962C8B-B14F-4D97-AF65-F5344CB8AC3E}">
        <p14:creationId xmlns:p14="http://schemas.microsoft.com/office/powerpoint/2010/main" val="344965744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554CA-76F1-7351-E2C7-EF5E0E896C8F}"/>
              </a:ext>
            </a:extLst>
          </p:cNvPr>
          <p:cNvSpPr>
            <a:spLocks noGrp="1"/>
          </p:cNvSpPr>
          <p:nvPr>
            <p:ph type="ctrTitle"/>
          </p:nvPr>
        </p:nvSpPr>
        <p:spPr>
          <a:xfrm>
            <a:off x="-2732423" y="2256312"/>
            <a:ext cx="7019415" cy="796996"/>
          </a:xfrm>
        </p:spPr>
        <p:txBody>
          <a:bodyPr/>
          <a:lstStyle/>
          <a:p>
            <a:r>
              <a:rPr lang="en-GB" sz="2400" b="1" dirty="0">
                <a:solidFill>
                  <a:srgbClr val="92D050"/>
                </a:solidFill>
                <a:effectLst/>
                <a:latin typeface="Arial" panose="020B0604020202020204" pitchFamily="34" charset="0"/>
                <a:cs typeface="Arial" panose="020B0604020202020204" pitchFamily="34" charset="0"/>
              </a:rPr>
              <a:t>Groups and Teams</a:t>
            </a:r>
            <a:br>
              <a:rPr lang="en-GB" dirty="0">
                <a:effectLst/>
                <a:latin typeface="Helvetica Neue" panose="02000503000000020004" pitchFamily="2" charset="0"/>
              </a:rPr>
            </a:br>
            <a:endParaRPr lang="en-US" dirty="0"/>
          </a:p>
        </p:txBody>
      </p:sp>
      <p:graphicFrame>
        <p:nvGraphicFramePr>
          <p:cNvPr id="15" name="Table 14">
            <a:extLst>
              <a:ext uri="{FF2B5EF4-FFF2-40B4-BE49-F238E27FC236}">
                <a16:creationId xmlns:a16="http://schemas.microsoft.com/office/drawing/2014/main" id="{A6958598-839A-F061-D8C1-A4D503824041}"/>
              </a:ext>
            </a:extLst>
          </p:cNvPr>
          <p:cNvGraphicFramePr>
            <a:graphicFrameLocks noGrp="1"/>
          </p:cNvGraphicFramePr>
          <p:nvPr>
            <p:extLst>
              <p:ext uri="{D42A27DB-BD31-4B8C-83A1-F6EECF244321}">
                <p14:modId xmlns:p14="http://schemas.microsoft.com/office/powerpoint/2010/main" val="2440358292"/>
              </p:ext>
            </p:extLst>
          </p:nvPr>
        </p:nvGraphicFramePr>
        <p:xfrm>
          <a:off x="1343231" y="2168104"/>
          <a:ext cx="8128000" cy="3205480"/>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3782942181"/>
                    </a:ext>
                  </a:extLst>
                </a:gridCol>
              </a:tblGrid>
              <a:tr h="370840">
                <a:tc>
                  <a:txBody>
                    <a:bodyPr/>
                    <a:lstStyle/>
                    <a:p>
                      <a:pPr algn="r"/>
                      <a:r>
                        <a:rPr lang="en-US" dirty="0" err="1">
                          <a:latin typeface="Arial" panose="020B0604020202020204" pitchFamily="34" charset="0"/>
                          <a:cs typeface="Arial" panose="020B0604020202020204" pitchFamily="34" charset="0"/>
                        </a:rPr>
                        <a:t>Mirovaldo</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Danfa</a:t>
                      </a:r>
                      <a:r>
                        <a:rPr lang="en-US" dirty="0">
                          <a:latin typeface="Arial" panose="020B0604020202020204" pitchFamily="34" charset="0"/>
                          <a:cs typeface="Arial" panose="020B0604020202020204" pitchFamily="34" charset="0"/>
                        </a:rPr>
                        <a:t> 2435826</a:t>
                      </a:r>
                    </a:p>
                  </a:txBody>
                  <a:tcPr/>
                </a:tc>
                <a:extLst>
                  <a:ext uri="{0D108BD9-81ED-4DB2-BD59-A6C34878D82A}">
                    <a16:rowId xmlns:a16="http://schemas.microsoft.com/office/drawing/2014/main" val="657781399"/>
                  </a:ext>
                </a:extLst>
              </a:tr>
              <a:tr h="370840">
                <a:tc>
                  <a:txBody>
                    <a:bodyPr/>
                    <a:lstStyle/>
                    <a:p>
                      <a:pPr marL="342900" indent="-342900">
                        <a:buFont typeface="+mj-lt"/>
                        <a:buAutoNum type="arabicPeriod"/>
                      </a:pPr>
                      <a:r>
                        <a:rPr lang="en-US" dirty="0">
                          <a:latin typeface="Arial" panose="020B0604020202020204" pitchFamily="34" charset="0"/>
                          <a:cs typeface="Arial" panose="020B0604020202020204" pitchFamily="34" charset="0"/>
                        </a:rPr>
                        <a:t>Introduction</a:t>
                      </a:r>
                    </a:p>
                    <a:p>
                      <a:pPr marL="342900" indent="-342900">
                        <a:buFont typeface="+mj-lt"/>
                        <a:buAutoNum type="arabicPeriod"/>
                      </a:pPr>
                      <a:r>
                        <a:rPr lang="en-US" dirty="0">
                          <a:latin typeface="Arial" panose="020B0604020202020204" pitchFamily="34" charset="0"/>
                          <a:cs typeface="Arial" panose="020B0604020202020204" pitchFamily="34" charset="0"/>
                        </a:rPr>
                        <a:t>Definition of a Team and a Group</a:t>
                      </a:r>
                    </a:p>
                    <a:p>
                      <a:pPr marL="342900" indent="-342900">
                        <a:buFont typeface="+mj-lt"/>
                        <a:buAutoNum type="arabicPeriod"/>
                      </a:pPr>
                      <a:r>
                        <a:rPr lang="en-US" dirty="0">
                          <a:latin typeface="Arial" panose="020B0604020202020204" pitchFamily="34" charset="0"/>
                          <a:cs typeface="Arial" panose="020B0604020202020204" pitchFamily="34" charset="0"/>
                        </a:rPr>
                        <a:t>Differences Between Groups and Teams</a:t>
                      </a:r>
                    </a:p>
                    <a:p>
                      <a:pPr marL="342900" indent="-342900">
                        <a:buFont typeface="+mj-lt"/>
                        <a:buAutoNum type="arabicPeriod"/>
                      </a:pPr>
                      <a:r>
                        <a:rPr lang="en-US" dirty="0">
                          <a:latin typeface="Arial" panose="020B0604020202020204" pitchFamily="34" charset="0"/>
                          <a:cs typeface="Arial" panose="020B0604020202020204" pitchFamily="34" charset="0"/>
                        </a:rPr>
                        <a:t>Relevant Theories and Models (Belbin’s Team Role Theory)</a:t>
                      </a:r>
                    </a:p>
                    <a:p>
                      <a:pPr marL="342900" indent="-342900">
                        <a:buFont typeface="+mj-lt"/>
                        <a:buAutoNum type="arabicPeriod"/>
                      </a:pPr>
                      <a:r>
                        <a:rPr lang="en-US" dirty="0">
                          <a:latin typeface="Arial" panose="020B0604020202020204" pitchFamily="34" charset="0"/>
                          <a:cs typeface="Arial" panose="020B0604020202020204" pitchFamily="34" charset="0"/>
                        </a:rPr>
                        <a:t>Tuckman Team Role Theory</a:t>
                      </a:r>
                    </a:p>
                    <a:p>
                      <a:pPr marL="342900" indent="-342900">
                        <a:buFont typeface="+mj-lt"/>
                        <a:buAutoNum type="arabicPeriod"/>
                      </a:pPr>
                      <a:r>
                        <a:rPr lang="en-US" dirty="0">
                          <a:latin typeface="Arial" panose="020B0604020202020204" pitchFamily="34" charset="0"/>
                          <a:cs typeface="Arial" panose="020B0604020202020204" pitchFamily="34" charset="0"/>
                        </a:rPr>
                        <a:t>Examples of Groups vs Teams</a:t>
                      </a:r>
                    </a:p>
                    <a:p>
                      <a:pPr marL="342900" indent="-342900">
                        <a:buFont typeface="+mj-lt"/>
                        <a:buAutoNum type="arabicPeriod"/>
                      </a:pPr>
                      <a:r>
                        <a:rPr lang="en-US" dirty="0">
                          <a:latin typeface="Arial" panose="020B0604020202020204" pitchFamily="34" charset="0"/>
                          <a:cs typeface="Arial" panose="020B0604020202020204" pitchFamily="34" charset="0"/>
                        </a:rPr>
                        <a:t>Conclusion</a:t>
                      </a:r>
                    </a:p>
                    <a:p>
                      <a:pPr marL="342900" indent="-342900">
                        <a:buFont typeface="+mj-lt"/>
                        <a:buAutoNum type="arabicPeriod"/>
                      </a:pPr>
                      <a:r>
                        <a:rPr lang="en-US" dirty="0">
                          <a:latin typeface="Arial" panose="020B0604020202020204" pitchFamily="34" charset="0"/>
                          <a:cs typeface="Arial" panose="020B0604020202020204" pitchFamily="34" charset="0"/>
                        </a:rPr>
                        <a:t>References</a:t>
                      </a:r>
                    </a:p>
                    <a:p>
                      <a:pPr marL="342900" indent="-342900">
                        <a:buFont typeface="+mj-lt"/>
                        <a:buAutoNum type="arabicPeriod"/>
                      </a:pPr>
                      <a:r>
                        <a:rPr lang="en-US" dirty="0">
                          <a:latin typeface="Arial" panose="020B0604020202020204" pitchFamily="34" charset="0"/>
                          <a:cs typeface="Arial" panose="020B0604020202020204" pitchFamily="34" charset="0"/>
                        </a:rPr>
                        <a:t>AI Statement</a:t>
                      </a:r>
                    </a:p>
                    <a:p>
                      <a:endParaRPr lang="en-US" dirty="0"/>
                    </a:p>
                  </a:txBody>
                  <a:tcPr/>
                </a:tc>
                <a:extLst>
                  <a:ext uri="{0D108BD9-81ED-4DB2-BD59-A6C34878D82A}">
                    <a16:rowId xmlns:a16="http://schemas.microsoft.com/office/drawing/2014/main" val="3234499312"/>
                  </a:ext>
                </a:extLst>
              </a:tr>
            </a:tbl>
          </a:graphicData>
        </a:graphic>
      </p:graphicFrame>
    </p:spTree>
    <p:extLst>
      <p:ext uri="{BB962C8B-B14F-4D97-AF65-F5344CB8AC3E}">
        <p14:creationId xmlns:p14="http://schemas.microsoft.com/office/powerpoint/2010/main" val="4206151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18690-385C-4773-DBA9-982EF07EF192}"/>
              </a:ext>
            </a:extLst>
          </p:cNvPr>
          <p:cNvSpPr>
            <a:spLocks noGrp="1"/>
          </p:cNvSpPr>
          <p:nvPr>
            <p:ph type="title"/>
          </p:nvPr>
        </p:nvSpPr>
        <p:spPr/>
        <p:txBody>
          <a:bodyPr/>
          <a:lstStyle/>
          <a:p>
            <a:pPr algn="ctr"/>
            <a:r>
              <a:rPr lang="en-GB" b="1" dirty="0">
                <a:effectLst/>
                <a:latin typeface="Arial" panose="020B0604020202020204" pitchFamily="34" charset="0"/>
                <a:cs typeface="Arial" panose="020B0604020202020204" pitchFamily="34" charset="0"/>
              </a:rPr>
              <a:t>Introduction</a:t>
            </a:r>
            <a:endParaRPr lang="en-GB" dirty="0">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999BCD5-432F-A337-0D97-F134F7BCC6BF}"/>
              </a:ext>
            </a:extLst>
          </p:cNvPr>
          <p:cNvSpPr txBox="1"/>
          <p:nvPr/>
        </p:nvSpPr>
        <p:spPr>
          <a:xfrm>
            <a:off x="1788339" y="1704933"/>
            <a:ext cx="7647709" cy="3139321"/>
          </a:xfrm>
          <a:prstGeom prst="rect">
            <a:avLst/>
          </a:prstGeom>
          <a:noFill/>
        </p:spPr>
        <p:txBody>
          <a:bodyPr wrap="square">
            <a:spAutoFit/>
          </a:bodyPr>
          <a:lstStyle/>
          <a:p>
            <a:pPr algn="ctr"/>
            <a:br>
              <a:rPr lang="en-GB" dirty="0">
                <a:effectLst/>
                <a:latin typeface="Arial" panose="020B0604020202020204" pitchFamily="34" charset="0"/>
                <a:cs typeface="Arial" panose="020B0604020202020204" pitchFamily="34" charset="0"/>
              </a:rPr>
            </a:br>
            <a:endParaRPr lang="en-GB" dirty="0">
              <a:effectLst/>
              <a:latin typeface="Arial" panose="020B0604020202020204" pitchFamily="34" charset="0"/>
              <a:cs typeface="Arial" panose="020B0604020202020204" pitchFamily="34" charset="0"/>
            </a:endParaRPr>
          </a:p>
          <a:p>
            <a:r>
              <a:rPr lang="en-GB" dirty="0">
                <a:effectLst/>
                <a:latin typeface="Arial" panose="020B0604020202020204" pitchFamily="34" charset="0"/>
                <a:cs typeface="Arial" panose="020B0604020202020204" pitchFamily="34" charset="0"/>
              </a:rPr>
              <a:t>In contemporary organisations, effective collaboration is essential for achieving goals, enhancing productivity, and fostering innovation. Two commonly used terms in workplace collaboration are groups and teams. Understanding the differences between groups and teams, the theories that underpin them, and their practical applications is crucial to developing effective organisational structures. This </a:t>
            </a:r>
            <a:r>
              <a:rPr lang="en-GB" dirty="0">
                <a:latin typeface="Arial" panose="020B0604020202020204" pitchFamily="34" charset="0"/>
                <a:cs typeface="Arial" panose="020B0604020202020204" pitchFamily="34" charset="0"/>
              </a:rPr>
              <a:t>presentation</a:t>
            </a:r>
            <a:r>
              <a:rPr lang="en-GB" dirty="0">
                <a:effectLst/>
                <a:latin typeface="Arial" panose="020B0604020202020204" pitchFamily="34" charset="0"/>
                <a:cs typeface="Arial" panose="020B0604020202020204" pitchFamily="34" charset="0"/>
              </a:rPr>
              <a:t> examines the definitions of groups and teams, exploring key differences, presenting relevant models, and providing real-world examples to highlight why the distinction matters.</a:t>
            </a:r>
          </a:p>
        </p:txBody>
      </p:sp>
    </p:spTree>
    <p:extLst>
      <p:ext uri="{BB962C8B-B14F-4D97-AF65-F5344CB8AC3E}">
        <p14:creationId xmlns:p14="http://schemas.microsoft.com/office/powerpoint/2010/main" val="36047541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8F707-4896-5B06-F1D3-F953E9965CD6}"/>
              </a:ext>
            </a:extLst>
          </p:cNvPr>
          <p:cNvSpPr>
            <a:spLocks noGrp="1"/>
          </p:cNvSpPr>
          <p:nvPr>
            <p:ph type="title"/>
          </p:nvPr>
        </p:nvSpPr>
        <p:spPr/>
        <p:txBody>
          <a:bodyPr/>
          <a:lstStyle/>
          <a:p>
            <a:pPr algn="ctr"/>
            <a:r>
              <a:rPr lang="en-GB" b="1" dirty="0">
                <a:effectLst/>
                <a:latin typeface="Helvetica Neue" panose="02000503000000020004" pitchFamily="2" charset="0"/>
              </a:rPr>
              <a:t>Definition of a Team and a Group</a:t>
            </a:r>
            <a:br>
              <a:rPr lang="en-GB" dirty="0">
                <a:effectLst/>
                <a:latin typeface="Helvetica Neue" panose="02000503000000020004" pitchFamily="2" charset="0"/>
              </a:rPr>
            </a:br>
            <a:endParaRPr lang="en-US" dirty="0"/>
          </a:p>
        </p:txBody>
      </p:sp>
      <p:sp>
        <p:nvSpPr>
          <p:cNvPr id="6" name="TextBox 5">
            <a:extLst>
              <a:ext uri="{FF2B5EF4-FFF2-40B4-BE49-F238E27FC236}">
                <a16:creationId xmlns:a16="http://schemas.microsoft.com/office/drawing/2014/main" id="{A3C62107-575D-574D-1077-99CB068EFD57}"/>
              </a:ext>
            </a:extLst>
          </p:cNvPr>
          <p:cNvSpPr txBox="1"/>
          <p:nvPr/>
        </p:nvSpPr>
        <p:spPr>
          <a:xfrm>
            <a:off x="1354238" y="4546337"/>
            <a:ext cx="8021255" cy="1200329"/>
          </a:xfrm>
          <a:prstGeom prst="rect">
            <a:avLst/>
          </a:prstGeom>
          <a:noFill/>
        </p:spPr>
        <p:txBody>
          <a:bodyPr wrap="square">
            <a:spAutoFit/>
          </a:bodyPr>
          <a:lstStyle/>
          <a:p>
            <a:r>
              <a:rPr lang="en-US" dirty="0">
                <a:solidFill>
                  <a:srgbClr val="151515"/>
                </a:solidFill>
                <a:effectLst/>
                <a:latin typeface="Arial" panose="020B0604020202020204" pitchFamily="34" charset="0"/>
                <a:cs typeface="Arial" panose="020B0604020202020204" pitchFamily="34" charset="0"/>
              </a:rPr>
              <a:t>A group is defined as two or more individuals, interacting and interdependent, who have come together to achieve particular objectives.</a:t>
            </a:r>
            <a:r>
              <a:rPr lang="en-GB" dirty="0">
                <a:effectLst/>
                <a:latin typeface="Arial" panose="020B0604020202020204" pitchFamily="34" charset="0"/>
                <a:cs typeface="Arial" panose="020B0604020202020204" pitchFamily="34" charset="0"/>
              </a:rPr>
              <a:t> The group structure does not necessarily require strong interdependence; members may work independently and contribute separately to the broader objective</a:t>
            </a:r>
          </a:p>
        </p:txBody>
      </p:sp>
      <p:sp>
        <p:nvSpPr>
          <p:cNvPr id="8" name="TextBox 7">
            <a:extLst>
              <a:ext uri="{FF2B5EF4-FFF2-40B4-BE49-F238E27FC236}">
                <a16:creationId xmlns:a16="http://schemas.microsoft.com/office/drawing/2014/main" id="{7EE2D33C-B910-601C-0C72-296CB96387B4}"/>
              </a:ext>
            </a:extLst>
          </p:cNvPr>
          <p:cNvSpPr txBox="1"/>
          <p:nvPr/>
        </p:nvSpPr>
        <p:spPr>
          <a:xfrm>
            <a:off x="1354238" y="1951672"/>
            <a:ext cx="8293260" cy="1477328"/>
          </a:xfrm>
          <a:prstGeom prst="rect">
            <a:avLst/>
          </a:prstGeom>
          <a:noFill/>
        </p:spPr>
        <p:txBody>
          <a:bodyPr wrap="square">
            <a:spAutoFit/>
          </a:bodyPr>
          <a:lstStyle/>
          <a:p>
            <a:r>
              <a:rPr lang="en-GB" dirty="0">
                <a:effectLst/>
                <a:latin typeface="Arial" panose="020B0604020202020204" pitchFamily="34" charset="0"/>
                <a:cs typeface="Arial" panose="020B0604020202020204" pitchFamily="34" charset="0"/>
              </a:rPr>
              <a:t>A team, on the other hand, is a more cohesive and interdependent unit. Teams consist of individuals who work collaboratively toward a common goal, share responsibility for outcomes, and rely on each other’s skills and competencies. Mutual accountability, shared leadership, and collective performance are central features of a team.</a:t>
            </a:r>
          </a:p>
        </p:txBody>
      </p:sp>
    </p:spTree>
    <p:extLst>
      <p:ext uri="{BB962C8B-B14F-4D97-AF65-F5344CB8AC3E}">
        <p14:creationId xmlns:p14="http://schemas.microsoft.com/office/powerpoint/2010/main" val="618085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9F935836-8120-E8F8-2985-E31581D44742}"/>
              </a:ext>
            </a:extLst>
          </p:cNvPr>
          <p:cNvSpPr txBox="1">
            <a:spLocks/>
          </p:cNvSpPr>
          <p:nvPr/>
        </p:nvSpPr>
        <p:spPr>
          <a:xfrm>
            <a:off x="1333502" y="6096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US" sz="3300" b="1" dirty="0"/>
              <a:t>Differences Between Groups and Teams</a:t>
            </a:r>
            <a:br>
              <a:rPr lang="en-US" sz="3300" dirty="0"/>
            </a:br>
            <a:endParaRPr lang="en-US" sz="3300" dirty="0"/>
          </a:p>
        </p:txBody>
      </p:sp>
      <p:sp>
        <p:nvSpPr>
          <p:cNvPr id="25" name="Isosceles Triangle 24">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 name="TextBox 9">
            <a:extLst>
              <a:ext uri="{FF2B5EF4-FFF2-40B4-BE49-F238E27FC236}">
                <a16:creationId xmlns:a16="http://schemas.microsoft.com/office/drawing/2014/main" id="{BA59DEF6-D759-33F5-7CA4-0A4520879272}"/>
              </a:ext>
            </a:extLst>
          </p:cNvPr>
          <p:cNvSpPr txBox="1"/>
          <p:nvPr/>
        </p:nvSpPr>
        <p:spPr>
          <a:xfrm>
            <a:off x="1483973" y="2183739"/>
            <a:ext cx="8596668" cy="3880773"/>
          </a:xfrm>
          <a:prstGeom prst="rect">
            <a:avLst/>
          </a:prstGeom>
        </p:spPr>
        <p:txBody>
          <a:bodyPr vert="horz" lIns="91440" tIns="45720" rIns="91440" bIns="45720" rtlCol="0">
            <a:normAutofit/>
          </a:bodyPr>
          <a:lstStyle/>
          <a:p>
            <a:pPr algn="just">
              <a:spcBef>
                <a:spcPts val="1000"/>
              </a:spcBef>
              <a:buClr>
                <a:schemeClr val="accent1"/>
              </a:buClr>
              <a:buSzPct val="80000"/>
            </a:pPr>
            <a:r>
              <a:rPr lang="en-US" i="0" u="none" strike="noStrike" dirty="0">
                <a:solidFill>
                  <a:schemeClr val="tx1">
                    <a:lumMod val="75000"/>
                    <a:lumOff val="25000"/>
                  </a:schemeClr>
                </a:solidFill>
                <a:effectLst/>
                <a:latin typeface="Arial" panose="020B0604020202020204" pitchFamily="34" charset="0"/>
                <a:cs typeface="Arial" panose="020B0604020202020204" pitchFamily="34" charset="0"/>
              </a:rPr>
              <a:t>The main difference is that teams are a type of group characterized by shared, collective accountability for a common goal, while groups are a broader term for collections of individuals who may have individual accountability for separate, individual goals, even if they share a common interest groups are a broader term for collections of individuals who may have individual accountability for separate, individual goals, even if they share a common interest. Teams rely on each other's complementary skills and are highly interdependent, whereas group members often work more independently. </a:t>
            </a:r>
          </a:p>
          <a:p>
            <a:pPr algn="just">
              <a:spcBef>
                <a:spcPts val="1000"/>
              </a:spcBef>
              <a:buClr>
                <a:schemeClr val="accent1"/>
              </a:buClr>
              <a:buSzPct val="80000"/>
            </a:pPr>
            <a:br>
              <a:rPr lang="en-US" dirty="0">
                <a:solidFill>
                  <a:schemeClr val="tx1">
                    <a:lumMod val="75000"/>
                    <a:lumOff val="25000"/>
                  </a:schemeClr>
                </a:solidFill>
                <a:latin typeface="Arial" panose="020B0604020202020204" pitchFamily="34" charset="0"/>
                <a:cs typeface="Arial" panose="020B0604020202020204" pitchFamily="34" charset="0"/>
              </a:rPr>
            </a:br>
            <a:endParaRPr lang="en-US"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27" name="Isosceles Triangle 26">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4256427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5B24A-3E93-735D-5C66-69024D0BCFC4}"/>
              </a:ext>
            </a:extLst>
          </p:cNvPr>
          <p:cNvSpPr>
            <a:spLocks noGrp="1"/>
          </p:cNvSpPr>
          <p:nvPr>
            <p:ph type="title"/>
          </p:nvPr>
        </p:nvSpPr>
        <p:spPr>
          <a:xfrm>
            <a:off x="700484" y="354957"/>
            <a:ext cx="8596668" cy="1320800"/>
          </a:xfrm>
        </p:spPr>
        <p:txBody>
          <a:bodyPr>
            <a:normAutofit fontScale="90000"/>
          </a:bodyPr>
          <a:lstStyle/>
          <a:p>
            <a:r>
              <a:rPr lang="en-GB" b="1" dirty="0">
                <a:effectLst/>
                <a:latin typeface="Helvetica Neue" panose="02000503000000020004" pitchFamily="2" charset="0"/>
              </a:rPr>
              <a:t>Differences Between Groups and Teams</a:t>
            </a:r>
            <a:br>
              <a:rPr lang="en-GB" dirty="0">
                <a:effectLst/>
                <a:latin typeface="Helvetica Neue" panose="02000503000000020004" pitchFamily="2" charset="0"/>
              </a:rPr>
            </a:br>
            <a:endParaRPr lang="en-US" dirty="0"/>
          </a:p>
        </p:txBody>
      </p:sp>
      <p:sp>
        <p:nvSpPr>
          <p:cNvPr id="5" name="TextBox 4">
            <a:extLst>
              <a:ext uri="{FF2B5EF4-FFF2-40B4-BE49-F238E27FC236}">
                <a16:creationId xmlns:a16="http://schemas.microsoft.com/office/drawing/2014/main" id="{4CEA2164-56E5-4945-81C6-41C8CA70822E}"/>
              </a:ext>
            </a:extLst>
          </p:cNvPr>
          <p:cNvSpPr txBox="1"/>
          <p:nvPr/>
        </p:nvSpPr>
        <p:spPr>
          <a:xfrm>
            <a:off x="616085" y="1168609"/>
            <a:ext cx="9453889" cy="5909310"/>
          </a:xfrm>
          <a:prstGeom prst="rect">
            <a:avLst/>
          </a:prstGeom>
          <a:noFill/>
        </p:spPr>
        <p:txBody>
          <a:bodyPr wrap="square">
            <a:spAutoFit/>
          </a:bodyPr>
          <a:lstStyle/>
          <a:p>
            <a:r>
              <a:rPr lang="en-GB" sz="1400" dirty="0">
                <a:effectLst/>
                <a:latin typeface="Arial" panose="020B0604020202020204" pitchFamily="34" charset="0"/>
                <a:cs typeface="Arial" panose="020B0604020202020204" pitchFamily="34" charset="0"/>
              </a:rPr>
              <a:t>Although both involve people working together, several key distinctions separate groups from teams:</a:t>
            </a:r>
          </a:p>
          <a:p>
            <a:endParaRPr lang="en-GB" sz="1400" dirty="0">
              <a:effectLst/>
              <a:latin typeface="Arial" panose="020B0604020202020204" pitchFamily="34" charset="0"/>
              <a:cs typeface="Arial" panose="020B0604020202020204" pitchFamily="34" charset="0"/>
            </a:endParaRPr>
          </a:p>
          <a:p>
            <a:r>
              <a:rPr lang="en-GB" sz="1400" b="1" dirty="0">
                <a:effectLst/>
                <a:latin typeface="Arial" panose="020B0604020202020204" pitchFamily="34" charset="0"/>
                <a:cs typeface="Arial" panose="020B0604020202020204" pitchFamily="34" charset="0"/>
              </a:rPr>
              <a:t>Level of Interdependence</a:t>
            </a:r>
          </a:p>
          <a:p>
            <a:endParaRPr lang="en-GB" sz="1400" dirty="0">
              <a:effectLst/>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 </a:t>
            </a:r>
            <a:r>
              <a:rPr lang="en-GB" sz="1400" b="1" dirty="0">
                <a:effectLst/>
                <a:latin typeface="Arial" panose="020B0604020202020204" pitchFamily="34" charset="0"/>
                <a:cs typeface="Arial" panose="020B0604020202020204" pitchFamily="34" charset="0"/>
              </a:rPr>
              <a:t>Groups</a:t>
            </a:r>
            <a:r>
              <a:rPr lang="en-GB" sz="1400" dirty="0">
                <a:effectLst/>
                <a:latin typeface="Arial" panose="020B0604020202020204" pitchFamily="34" charset="0"/>
                <a:cs typeface="Arial" panose="020B0604020202020204" pitchFamily="34" charset="0"/>
              </a:rPr>
              <a:t> often operate with low interdependence; members may complete tasks individually.</a:t>
            </a:r>
          </a:p>
          <a:p>
            <a:r>
              <a:rPr lang="en-GB" sz="1400" dirty="0">
                <a:effectLst/>
                <a:latin typeface="Arial" panose="020B0604020202020204" pitchFamily="34" charset="0"/>
                <a:cs typeface="Arial" panose="020B0604020202020204" pitchFamily="34" charset="0"/>
              </a:rPr>
              <a:t>• </a:t>
            </a:r>
            <a:r>
              <a:rPr lang="en-GB" sz="1400" b="1" dirty="0">
                <a:effectLst/>
                <a:latin typeface="Arial" panose="020B0604020202020204" pitchFamily="34" charset="0"/>
                <a:cs typeface="Arial" panose="020B0604020202020204" pitchFamily="34" charset="0"/>
              </a:rPr>
              <a:t>Teams</a:t>
            </a:r>
            <a:r>
              <a:rPr lang="en-GB" sz="1400" dirty="0">
                <a:effectLst/>
                <a:latin typeface="Arial" panose="020B0604020202020204" pitchFamily="34" charset="0"/>
                <a:cs typeface="Arial" panose="020B0604020202020204" pitchFamily="34" charset="0"/>
              </a:rPr>
              <a:t> demonstrate high interdependence, with members relying on one another to achieve results.</a:t>
            </a:r>
          </a:p>
          <a:p>
            <a:endParaRPr lang="en-GB" sz="1400" dirty="0">
              <a:effectLst/>
              <a:latin typeface="Arial" panose="020B0604020202020204" pitchFamily="34" charset="0"/>
              <a:cs typeface="Arial" panose="020B0604020202020204" pitchFamily="34" charset="0"/>
            </a:endParaRPr>
          </a:p>
          <a:p>
            <a:r>
              <a:rPr lang="en-GB" sz="1400" b="1" dirty="0">
                <a:effectLst/>
                <a:latin typeface="Arial" panose="020B0604020202020204" pitchFamily="34" charset="0"/>
                <a:cs typeface="Arial" panose="020B0604020202020204" pitchFamily="34" charset="0"/>
              </a:rPr>
              <a:t>Goal Orientation</a:t>
            </a:r>
          </a:p>
          <a:p>
            <a:endParaRPr lang="en-GB" sz="1400" dirty="0">
              <a:effectLst/>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 </a:t>
            </a:r>
            <a:r>
              <a:rPr lang="en-GB" sz="1400" b="1" dirty="0">
                <a:effectLst/>
                <a:latin typeface="Arial" panose="020B0604020202020204" pitchFamily="34" charset="0"/>
                <a:cs typeface="Arial" panose="020B0604020202020204" pitchFamily="34" charset="0"/>
              </a:rPr>
              <a:t>Groups</a:t>
            </a:r>
            <a:r>
              <a:rPr lang="en-GB" sz="1400" dirty="0">
                <a:effectLst/>
                <a:latin typeface="Arial" panose="020B0604020202020204" pitchFamily="34" charset="0"/>
                <a:cs typeface="Arial" panose="020B0604020202020204" pitchFamily="34" charset="0"/>
              </a:rPr>
              <a:t> focus on individual objectives within a broader organisational framework.</a:t>
            </a:r>
          </a:p>
          <a:p>
            <a:r>
              <a:rPr lang="en-GB" sz="1400" dirty="0">
                <a:effectLst/>
                <a:latin typeface="Arial" panose="020B0604020202020204" pitchFamily="34" charset="0"/>
                <a:cs typeface="Arial" panose="020B0604020202020204" pitchFamily="34" charset="0"/>
              </a:rPr>
              <a:t>• </a:t>
            </a:r>
            <a:r>
              <a:rPr lang="en-GB" sz="1400" b="1" dirty="0">
                <a:effectLst/>
                <a:latin typeface="Arial" panose="020B0604020202020204" pitchFamily="34" charset="0"/>
                <a:cs typeface="Arial" panose="020B0604020202020204" pitchFamily="34" charset="0"/>
              </a:rPr>
              <a:t>Teams</a:t>
            </a:r>
            <a:r>
              <a:rPr lang="en-GB" sz="1400" dirty="0">
                <a:effectLst/>
                <a:latin typeface="Arial" panose="020B0604020202020204" pitchFamily="34" charset="0"/>
                <a:cs typeface="Arial" panose="020B0604020202020204" pitchFamily="34" charset="0"/>
              </a:rPr>
              <a:t> have a singular, clearly defined common goal.</a:t>
            </a:r>
          </a:p>
          <a:p>
            <a:endParaRPr lang="en-GB" sz="1400" dirty="0">
              <a:effectLst/>
              <a:latin typeface="Arial" panose="020B0604020202020204" pitchFamily="34" charset="0"/>
              <a:cs typeface="Arial" panose="020B0604020202020204" pitchFamily="34" charset="0"/>
            </a:endParaRPr>
          </a:p>
          <a:p>
            <a:r>
              <a:rPr lang="en-GB" sz="1400" b="1" dirty="0">
                <a:effectLst/>
                <a:latin typeface="Arial" panose="020B0604020202020204" pitchFamily="34" charset="0"/>
                <a:cs typeface="Arial" panose="020B0604020202020204" pitchFamily="34" charset="0"/>
              </a:rPr>
              <a:t>Accountability</a:t>
            </a:r>
          </a:p>
          <a:p>
            <a:endParaRPr lang="en-GB" sz="1400" dirty="0">
              <a:effectLst/>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 </a:t>
            </a:r>
            <a:r>
              <a:rPr lang="en-GB" sz="1400" b="1" dirty="0">
                <a:effectLst/>
                <a:latin typeface="Arial" panose="020B0604020202020204" pitchFamily="34" charset="0"/>
                <a:cs typeface="Arial" panose="020B0604020202020204" pitchFamily="34" charset="0"/>
              </a:rPr>
              <a:t>Groups</a:t>
            </a:r>
            <a:r>
              <a:rPr lang="en-GB" sz="1400" dirty="0">
                <a:effectLst/>
                <a:latin typeface="Arial" panose="020B0604020202020204" pitchFamily="34" charset="0"/>
                <a:cs typeface="Arial" panose="020B0604020202020204" pitchFamily="34" charset="0"/>
              </a:rPr>
              <a:t> emphasise individual accountability for assigned tasks.</a:t>
            </a:r>
          </a:p>
          <a:p>
            <a:r>
              <a:rPr lang="en-GB" sz="1400" dirty="0">
                <a:effectLst/>
                <a:latin typeface="Arial" panose="020B0604020202020204" pitchFamily="34" charset="0"/>
                <a:cs typeface="Arial" panose="020B0604020202020204" pitchFamily="34" charset="0"/>
              </a:rPr>
              <a:t>• </a:t>
            </a:r>
            <a:r>
              <a:rPr lang="en-GB" sz="1400" b="1" dirty="0">
                <a:effectLst/>
                <a:latin typeface="Arial" panose="020B0604020202020204" pitchFamily="34" charset="0"/>
                <a:cs typeface="Arial" panose="020B0604020202020204" pitchFamily="34" charset="0"/>
              </a:rPr>
              <a:t>Teams</a:t>
            </a:r>
            <a:r>
              <a:rPr lang="en-GB" sz="1400" dirty="0">
                <a:effectLst/>
                <a:latin typeface="Arial" panose="020B0604020202020204" pitchFamily="34" charset="0"/>
                <a:cs typeface="Arial" panose="020B0604020202020204" pitchFamily="34" charset="0"/>
              </a:rPr>
              <a:t> emphasise both individual and collective accountability.</a:t>
            </a:r>
          </a:p>
          <a:p>
            <a:endParaRPr lang="en-GB" sz="1400" dirty="0">
              <a:effectLst/>
              <a:latin typeface="Arial" panose="020B0604020202020204" pitchFamily="34" charset="0"/>
              <a:cs typeface="Arial" panose="020B0604020202020204" pitchFamily="34" charset="0"/>
            </a:endParaRPr>
          </a:p>
          <a:p>
            <a:r>
              <a:rPr lang="en-GB" sz="1400" b="1" dirty="0">
                <a:effectLst/>
                <a:latin typeface="Arial" panose="020B0604020202020204" pitchFamily="34" charset="0"/>
                <a:cs typeface="Arial" panose="020B0604020202020204" pitchFamily="34" charset="0"/>
              </a:rPr>
              <a:t>Communication</a:t>
            </a:r>
          </a:p>
          <a:p>
            <a:endParaRPr lang="en-GB" sz="1400" dirty="0">
              <a:effectLst/>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 </a:t>
            </a:r>
            <a:r>
              <a:rPr lang="en-GB" sz="1400" b="1" dirty="0">
                <a:effectLst/>
                <a:latin typeface="Arial" panose="020B0604020202020204" pitchFamily="34" charset="0"/>
                <a:cs typeface="Arial" panose="020B0604020202020204" pitchFamily="34" charset="0"/>
              </a:rPr>
              <a:t>Groups</a:t>
            </a:r>
            <a:r>
              <a:rPr lang="en-GB" sz="1400" dirty="0">
                <a:effectLst/>
                <a:latin typeface="Arial" panose="020B0604020202020204" pitchFamily="34" charset="0"/>
                <a:cs typeface="Arial" panose="020B0604020202020204" pitchFamily="34" charset="0"/>
              </a:rPr>
              <a:t> may communicate only when necessary to coordinate activities.</a:t>
            </a:r>
          </a:p>
          <a:p>
            <a:r>
              <a:rPr lang="en-GB" sz="1400" dirty="0">
                <a:effectLst/>
                <a:latin typeface="Arial" panose="020B0604020202020204" pitchFamily="34" charset="0"/>
                <a:cs typeface="Arial" panose="020B0604020202020204" pitchFamily="34" charset="0"/>
              </a:rPr>
              <a:t>• </a:t>
            </a:r>
            <a:r>
              <a:rPr lang="en-GB" sz="1400" b="1" dirty="0">
                <a:effectLst/>
                <a:latin typeface="Arial" panose="020B0604020202020204" pitchFamily="34" charset="0"/>
                <a:cs typeface="Arial" panose="020B0604020202020204" pitchFamily="34" charset="0"/>
              </a:rPr>
              <a:t>Teams</a:t>
            </a:r>
            <a:r>
              <a:rPr lang="en-GB" sz="1400" dirty="0">
                <a:effectLst/>
                <a:latin typeface="Arial" panose="020B0604020202020204" pitchFamily="34" charset="0"/>
                <a:cs typeface="Arial" panose="020B0604020202020204" pitchFamily="34" charset="0"/>
              </a:rPr>
              <a:t> require continuous, open, and often more complex communication to ensure alignment.</a:t>
            </a:r>
          </a:p>
          <a:p>
            <a:endParaRPr lang="en-GB" sz="1400" dirty="0">
              <a:effectLst/>
              <a:latin typeface="Arial" panose="020B0604020202020204" pitchFamily="34" charset="0"/>
              <a:cs typeface="Arial" panose="020B0604020202020204" pitchFamily="34" charset="0"/>
            </a:endParaRPr>
          </a:p>
          <a:p>
            <a:r>
              <a:rPr lang="en-GB" sz="1400" b="1" dirty="0">
                <a:effectLst/>
                <a:latin typeface="Arial" panose="020B0604020202020204" pitchFamily="34" charset="0"/>
                <a:cs typeface="Arial" panose="020B0604020202020204" pitchFamily="34" charset="0"/>
              </a:rPr>
              <a:t>Leadership</a:t>
            </a:r>
          </a:p>
          <a:p>
            <a:endParaRPr lang="en-GB" sz="1400" dirty="0">
              <a:effectLst/>
              <a:latin typeface="Arial" panose="020B0604020202020204" pitchFamily="34" charset="0"/>
              <a:cs typeface="Arial" panose="020B0604020202020204" pitchFamily="34" charset="0"/>
            </a:endParaRPr>
          </a:p>
          <a:p>
            <a:r>
              <a:rPr lang="en-GB" sz="1400" dirty="0">
                <a:effectLst/>
                <a:latin typeface="Arial" panose="020B0604020202020204" pitchFamily="34" charset="0"/>
                <a:cs typeface="Arial" panose="020B0604020202020204" pitchFamily="34" charset="0"/>
              </a:rPr>
              <a:t>• </a:t>
            </a:r>
            <a:r>
              <a:rPr lang="en-GB" sz="1400" b="1" dirty="0">
                <a:effectLst/>
                <a:latin typeface="Arial" panose="020B0604020202020204" pitchFamily="34" charset="0"/>
                <a:cs typeface="Arial" panose="020B0604020202020204" pitchFamily="34" charset="0"/>
              </a:rPr>
              <a:t>Groups</a:t>
            </a:r>
            <a:r>
              <a:rPr lang="en-GB" sz="1400" dirty="0">
                <a:effectLst/>
                <a:latin typeface="Arial" panose="020B0604020202020204" pitchFamily="34" charset="0"/>
                <a:cs typeface="Arial" panose="020B0604020202020204" pitchFamily="34" charset="0"/>
              </a:rPr>
              <a:t> usually have one appointed leader who directs activities.</a:t>
            </a:r>
          </a:p>
          <a:p>
            <a:r>
              <a:rPr lang="en-GB" sz="1400" dirty="0">
                <a:effectLst/>
                <a:latin typeface="Arial" panose="020B0604020202020204" pitchFamily="34" charset="0"/>
                <a:cs typeface="Arial" panose="020B0604020202020204" pitchFamily="34" charset="0"/>
              </a:rPr>
              <a:t>• </a:t>
            </a:r>
            <a:r>
              <a:rPr lang="en-GB" sz="1400" b="1" dirty="0">
                <a:effectLst/>
                <a:latin typeface="Arial" panose="020B0604020202020204" pitchFamily="34" charset="0"/>
                <a:cs typeface="Arial" panose="020B0604020202020204" pitchFamily="34" charset="0"/>
              </a:rPr>
              <a:t>Teams</a:t>
            </a:r>
            <a:r>
              <a:rPr lang="en-GB" sz="1400" dirty="0">
                <a:effectLst/>
                <a:latin typeface="Arial" panose="020B0604020202020204" pitchFamily="34" charset="0"/>
                <a:cs typeface="Arial" panose="020B0604020202020204" pitchFamily="34" charset="0"/>
              </a:rPr>
              <a:t> may share leadership roles depending on expertise and task requirements.</a:t>
            </a:r>
          </a:p>
        </p:txBody>
      </p:sp>
    </p:spTree>
    <p:extLst>
      <p:ext uri="{BB962C8B-B14F-4D97-AF65-F5344CB8AC3E}">
        <p14:creationId xmlns:p14="http://schemas.microsoft.com/office/powerpoint/2010/main" val="3062433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75B7-9313-4FBB-4113-E27D1B146D6C}"/>
              </a:ext>
            </a:extLst>
          </p:cNvPr>
          <p:cNvSpPr>
            <a:spLocks noGrp="1"/>
          </p:cNvSpPr>
          <p:nvPr>
            <p:ph type="title"/>
          </p:nvPr>
        </p:nvSpPr>
        <p:spPr/>
        <p:txBody>
          <a:bodyPr/>
          <a:lstStyle/>
          <a:p>
            <a:pPr algn="ctr"/>
            <a:r>
              <a:rPr lang="en-GB" b="1" dirty="0">
                <a:effectLst/>
                <a:latin typeface="Arial" panose="020B0604020202020204" pitchFamily="34" charset="0"/>
                <a:cs typeface="Arial" panose="020B0604020202020204" pitchFamily="34" charset="0"/>
              </a:rPr>
              <a:t>Relevant Theories and Models</a:t>
            </a:r>
            <a:br>
              <a:rPr lang="en-GB" dirty="0">
                <a:effectLst/>
                <a:latin typeface="Helvetica Neue" panose="02000503000000020004" pitchFamily="2" charset="0"/>
              </a:rPr>
            </a:br>
            <a:endParaRPr lang="en-US" dirty="0"/>
          </a:p>
        </p:txBody>
      </p:sp>
      <p:sp>
        <p:nvSpPr>
          <p:cNvPr id="5" name="TextBox 4">
            <a:extLst>
              <a:ext uri="{FF2B5EF4-FFF2-40B4-BE49-F238E27FC236}">
                <a16:creationId xmlns:a16="http://schemas.microsoft.com/office/drawing/2014/main" id="{07173101-92E9-C41D-22A7-60C0C1D6E623}"/>
              </a:ext>
            </a:extLst>
          </p:cNvPr>
          <p:cNvSpPr txBox="1"/>
          <p:nvPr/>
        </p:nvSpPr>
        <p:spPr>
          <a:xfrm>
            <a:off x="1412113" y="1534290"/>
            <a:ext cx="8023935" cy="2308324"/>
          </a:xfrm>
          <a:prstGeom prst="rect">
            <a:avLst/>
          </a:prstGeom>
          <a:noFill/>
        </p:spPr>
        <p:txBody>
          <a:bodyPr wrap="square">
            <a:spAutoFit/>
          </a:bodyPr>
          <a:lstStyle/>
          <a:p>
            <a:br>
              <a:rPr lang="en-GB" dirty="0">
                <a:effectLst/>
                <a:latin typeface="Arial" panose="020B0604020202020204" pitchFamily="34" charset="0"/>
                <a:cs typeface="Arial" panose="020B0604020202020204" pitchFamily="34" charset="0"/>
              </a:rPr>
            </a:br>
            <a:endParaRPr lang="en-GB" dirty="0">
              <a:effectLst/>
              <a:latin typeface="Arial" panose="020B0604020202020204" pitchFamily="34" charset="0"/>
              <a:cs typeface="Arial" panose="020B0604020202020204" pitchFamily="34" charset="0"/>
            </a:endParaRPr>
          </a:p>
          <a:p>
            <a:pPr algn="ctr"/>
            <a:r>
              <a:rPr lang="en-GB" b="1" dirty="0">
                <a:solidFill>
                  <a:srgbClr val="92D050"/>
                </a:solidFill>
                <a:effectLst/>
                <a:latin typeface="Arial" panose="020B0604020202020204" pitchFamily="34" charset="0"/>
                <a:cs typeface="Arial" panose="020B0604020202020204" pitchFamily="34" charset="0"/>
              </a:rPr>
              <a:t>Belbin’s Team Role Theory</a:t>
            </a:r>
          </a:p>
          <a:p>
            <a:br>
              <a:rPr lang="en-GB" dirty="0">
                <a:effectLst/>
                <a:latin typeface="Arial" panose="020B0604020202020204" pitchFamily="34" charset="0"/>
                <a:cs typeface="Arial" panose="020B0604020202020204" pitchFamily="34" charset="0"/>
              </a:rPr>
            </a:br>
            <a:endParaRPr lang="en-GB" dirty="0">
              <a:effectLst/>
              <a:latin typeface="Arial" panose="020B0604020202020204" pitchFamily="34" charset="0"/>
              <a:cs typeface="Arial" panose="020B0604020202020204" pitchFamily="34" charset="0"/>
            </a:endParaRPr>
          </a:p>
          <a:p>
            <a:r>
              <a:rPr lang="en-GB" dirty="0">
                <a:effectLst/>
                <a:latin typeface="Arial" panose="020B0604020202020204" pitchFamily="34" charset="0"/>
                <a:cs typeface="Arial" panose="020B0604020202020204" pitchFamily="34" charset="0"/>
              </a:rPr>
              <a:t>Belbin identified nine roles individuals may adopt within a team, such as coordinator, implementer, or plant (creative thinker). This theory emphasises the diversity of skills and personalities needed for effective teamwork.</a:t>
            </a:r>
          </a:p>
        </p:txBody>
      </p:sp>
      <p:pic>
        <p:nvPicPr>
          <p:cNvPr id="7" name="Picture 2">
            <a:extLst>
              <a:ext uri="{FF2B5EF4-FFF2-40B4-BE49-F238E27FC236}">
                <a16:creationId xmlns:a16="http://schemas.microsoft.com/office/drawing/2014/main" id="{D67FE478-7BA3-D07D-8A1E-DD4B365957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1687" y="4087289"/>
            <a:ext cx="3764785" cy="2472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978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uckmans model of team development">
            <a:extLst>
              <a:ext uri="{FF2B5EF4-FFF2-40B4-BE49-F238E27FC236}">
                <a16:creationId xmlns:a16="http://schemas.microsoft.com/office/drawing/2014/main" id="{9FC90BF3-BFA1-3CAB-2215-E27E55A39A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331" y="3893187"/>
            <a:ext cx="4163257" cy="257547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7E9F051-8DB8-CD65-6333-AE1A41C77987}"/>
              </a:ext>
            </a:extLst>
          </p:cNvPr>
          <p:cNvSpPr txBox="1"/>
          <p:nvPr/>
        </p:nvSpPr>
        <p:spPr>
          <a:xfrm>
            <a:off x="1472665" y="2526604"/>
            <a:ext cx="7986532" cy="1200329"/>
          </a:xfrm>
          <a:prstGeom prst="rect">
            <a:avLst/>
          </a:prstGeom>
          <a:noFill/>
        </p:spPr>
        <p:txBody>
          <a:bodyPr wrap="square">
            <a:spAutoFit/>
          </a:bodyPr>
          <a:lstStyle/>
          <a:p>
            <a:r>
              <a:rPr lang="en-GB" dirty="0">
                <a:effectLst/>
                <a:latin typeface="Arial" panose="020B0604020202020204" pitchFamily="34" charset="0"/>
                <a:cs typeface="Arial" panose="020B0604020202020204" pitchFamily="34" charset="0"/>
              </a:rPr>
              <a:t>Bruce Tuckman proposed that teams evolve through stages: forming, storming, norming, performing, and adjourning. This model highlights how teams develop cohesion and effectiveness over time, an aspect less prominent in groups.</a:t>
            </a:r>
          </a:p>
        </p:txBody>
      </p:sp>
      <p:sp>
        <p:nvSpPr>
          <p:cNvPr id="11" name="TextBox 10">
            <a:extLst>
              <a:ext uri="{FF2B5EF4-FFF2-40B4-BE49-F238E27FC236}">
                <a16:creationId xmlns:a16="http://schemas.microsoft.com/office/drawing/2014/main" id="{F776C518-705A-DBC7-86FC-2D1953365690}"/>
              </a:ext>
            </a:extLst>
          </p:cNvPr>
          <p:cNvSpPr txBox="1"/>
          <p:nvPr/>
        </p:nvSpPr>
        <p:spPr>
          <a:xfrm>
            <a:off x="3359339" y="1256695"/>
            <a:ext cx="6099858" cy="369332"/>
          </a:xfrm>
          <a:prstGeom prst="rect">
            <a:avLst/>
          </a:prstGeom>
          <a:noFill/>
        </p:spPr>
        <p:txBody>
          <a:bodyPr wrap="square">
            <a:spAutoFit/>
          </a:bodyPr>
          <a:lstStyle/>
          <a:p>
            <a:r>
              <a:rPr lang="en-GB" b="1" dirty="0">
                <a:solidFill>
                  <a:srgbClr val="92D050"/>
                </a:solidFill>
                <a:effectLst/>
                <a:latin typeface="Arial" panose="020B0604020202020204" pitchFamily="34" charset="0"/>
                <a:cs typeface="Arial" panose="020B0604020202020204" pitchFamily="34" charset="0"/>
              </a:rPr>
              <a:t>Tuckman Team Role Theory</a:t>
            </a:r>
          </a:p>
        </p:txBody>
      </p:sp>
    </p:spTree>
    <p:extLst>
      <p:ext uri="{BB962C8B-B14F-4D97-AF65-F5344CB8AC3E}">
        <p14:creationId xmlns:p14="http://schemas.microsoft.com/office/powerpoint/2010/main" val="1450200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DF155-F41A-C8E2-4DFC-26A99DBAC9E1}"/>
              </a:ext>
            </a:extLst>
          </p:cNvPr>
          <p:cNvSpPr>
            <a:spLocks noGrp="1"/>
          </p:cNvSpPr>
          <p:nvPr>
            <p:ph type="title"/>
          </p:nvPr>
        </p:nvSpPr>
        <p:spPr>
          <a:xfrm>
            <a:off x="1973697" y="337397"/>
            <a:ext cx="6021469" cy="1320800"/>
          </a:xfrm>
        </p:spPr>
        <p:txBody>
          <a:bodyPr vert="horz" lIns="91440" tIns="45720" rIns="91440" bIns="45720" rtlCol="0" anchor="t">
            <a:normAutofit/>
          </a:bodyPr>
          <a:lstStyle/>
          <a:p>
            <a:pPr algn="ctr">
              <a:lnSpc>
                <a:spcPct val="90000"/>
              </a:lnSpc>
            </a:pPr>
            <a:r>
              <a:rPr lang="en-US" sz="2800" b="1" dirty="0">
                <a:effectLst/>
              </a:rPr>
              <a:t>Examples of Groups vs Teams</a:t>
            </a:r>
            <a:br>
              <a:rPr lang="en-US" sz="2800" dirty="0">
                <a:effectLst/>
              </a:rPr>
            </a:br>
            <a:endParaRPr lang="en-US" sz="2800" dirty="0"/>
          </a:p>
        </p:txBody>
      </p:sp>
      <p:sp>
        <p:nvSpPr>
          <p:cNvPr id="5" name="TextBox 4">
            <a:extLst>
              <a:ext uri="{FF2B5EF4-FFF2-40B4-BE49-F238E27FC236}">
                <a16:creationId xmlns:a16="http://schemas.microsoft.com/office/drawing/2014/main" id="{1C657E8C-15E5-6C41-A6FE-F73F24DE9C6B}"/>
              </a:ext>
            </a:extLst>
          </p:cNvPr>
          <p:cNvSpPr txBox="1"/>
          <p:nvPr/>
        </p:nvSpPr>
        <p:spPr>
          <a:xfrm>
            <a:off x="484273" y="1597307"/>
            <a:ext cx="4919241" cy="4478780"/>
          </a:xfrm>
          <a:prstGeom prst="rect">
            <a:avLst/>
          </a:prstGeom>
        </p:spPr>
        <p:txBody>
          <a:bodyPr vert="horz" lIns="91440" tIns="45720" rIns="91440" bIns="45720" rtlCol="0">
            <a:normAutofit fontScale="85000" lnSpcReduction="20000"/>
          </a:bodyPr>
          <a:lstStyle/>
          <a:p>
            <a:pPr>
              <a:lnSpc>
                <a:spcPct val="90000"/>
              </a:lnSpc>
              <a:spcBef>
                <a:spcPts val="1000"/>
              </a:spcBef>
              <a:buClr>
                <a:schemeClr val="accent1"/>
              </a:buClr>
              <a:buSzPct val="80000"/>
            </a:pPr>
            <a:r>
              <a:rPr lang="en-US" sz="1900" dirty="0">
                <a:solidFill>
                  <a:schemeClr val="tx1">
                    <a:lumMod val="75000"/>
                    <a:lumOff val="25000"/>
                  </a:schemeClr>
                </a:solidFill>
                <a:effectLst/>
                <a:latin typeface="Arial" panose="020B0604020202020204" pitchFamily="34" charset="0"/>
                <a:cs typeface="Arial" panose="020B0604020202020204" pitchFamily="34" charset="0"/>
              </a:rPr>
              <a:t>Example of a Group</a:t>
            </a:r>
          </a:p>
          <a:p>
            <a:pPr>
              <a:lnSpc>
                <a:spcPct val="90000"/>
              </a:lnSpc>
              <a:spcBef>
                <a:spcPts val="1000"/>
              </a:spcBef>
              <a:buClr>
                <a:schemeClr val="accent1"/>
              </a:buClr>
              <a:buSzPct val="80000"/>
              <a:buFont typeface="Wingdings 3" charset="2"/>
              <a:buChar char=""/>
            </a:pPr>
            <a:endParaRPr lang="en-US" sz="1900" dirty="0">
              <a:solidFill>
                <a:schemeClr val="tx1">
                  <a:lumMod val="75000"/>
                  <a:lumOff val="25000"/>
                </a:schemeClr>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900" dirty="0">
                <a:solidFill>
                  <a:schemeClr val="tx1">
                    <a:lumMod val="75000"/>
                    <a:lumOff val="25000"/>
                  </a:schemeClr>
                </a:solidFill>
                <a:effectLst/>
                <a:latin typeface="Arial" panose="020B0604020202020204" pitchFamily="34" charset="0"/>
                <a:cs typeface="Arial" panose="020B0604020202020204" pitchFamily="34" charset="0"/>
              </a:rPr>
              <a:t>A departmental meeting in a company, such as HR staff sharing updates or discussing individual responsibilities, illustrates a group. Members attend to exchange information, but they do not necessarily work on the same task collaboratively.</a:t>
            </a:r>
          </a:p>
          <a:p>
            <a:pPr>
              <a:lnSpc>
                <a:spcPct val="90000"/>
              </a:lnSpc>
              <a:spcBef>
                <a:spcPts val="1000"/>
              </a:spcBef>
              <a:buClr>
                <a:schemeClr val="accent1"/>
              </a:buClr>
              <a:buSzPct val="80000"/>
              <a:buFont typeface="Wingdings 3" charset="2"/>
              <a:buChar char=""/>
            </a:pPr>
            <a:endParaRPr lang="en-US" sz="19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buFont typeface="Wingdings 3" charset="2"/>
              <a:buChar char=""/>
            </a:pPr>
            <a:endParaRPr lang="en-US" sz="1900" dirty="0">
              <a:solidFill>
                <a:schemeClr val="tx1">
                  <a:lumMod val="75000"/>
                  <a:lumOff val="25000"/>
                </a:schemeClr>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buFont typeface="Wingdings 3" charset="2"/>
              <a:buChar char=""/>
            </a:pPr>
            <a:endParaRPr lang="en-US" sz="1900" dirty="0">
              <a:solidFill>
                <a:schemeClr val="tx1">
                  <a:lumMod val="75000"/>
                  <a:lumOff val="25000"/>
                </a:schemeClr>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900" dirty="0">
                <a:solidFill>
                  <a:schemeClr val="tx1">
                    <a:lumMod val="75000"/>
                    <a:lumOff val="25000"/>
                  </a:schemeClr>
                </a:solidFill>
                <a:effectLst/>
                <a:latin typeface="Arial" panose="020B0604020202020204" pitchFamily="34" charset="0"/>
                <a:cs typeface="Arial" panose="020B0604020202020204" pitchFamily="34" charset="0"/>
              </a:rPr>
              <a:t>Example of a Team</a:t>
            </a:r>
          </a:p>
          <a:p>
            <a:pPr>
              <a:lnSpc>
                <a:spcPct val="90000"/>
              </a:lnSpc>
              <a:spcBef>
                <a:spcPts val="1000"/>
              </a:spcBef>
              <a:buClr>
                <a:schemeClr val="accent1"/>
              </a:buClr>
              <a:buSzPct val="80000"/>
              <a:buFont typeface="Wingdings 3" charset="2"/>
              <a:buChar char=""/>
            </a:pPr>
            <a:endParaRPr lang="en-US" sz="1900" dirty="0">
              <a:solidFill>
                <a:schemeClr val="tx1">
                  <a:lumMod val="75000"/>
                  <a:lumOff val="25000"/>
                </a:schemeClr>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900" dirty="0">
                <a:solidFill>
                  <a:schemeClr val="tx1">
                    <a:lumMod val="75000"/>
                    <a:lumOff val="25000"/>
                  </a:schemeClr>
                </a:solidFill>
                <a:effectLst/>
                <a:latin typeface="Arial" panose="020B0604020202020204" pitchFamily="34" charset="0"/>
                <a:cs typeface="Arial" panose="020B0604020202020204" pitchFamily="34" charset="0"/>
              </a:rPr>
              <a:t>A project team designing a new product demonstrates a team structure. Engineers, marketers, designers, and financial analysts work collectively on shared goals. They depend on each other’s expertise, coordinate tasks, and share responsibility for the final product.</a:t>
            </a:r>
          </a:p>
          <a:p>
            <a:pPr>
              <a:lnSpc>
                <a:spcPct val="90000"/>
              </a:lnSpc>
              <a:spcBef>
                <a:spcPts val="1000"/>
              </a:spcBef>
              <a:buClr>
                <a:schemeClr val="accent1"/>
              </a:buClr>
              <a:buSzPct val="80000"/>
              <a:buFont typeface="Wingdings 3" charset="2"/>
              <a:buChar char=""/>
            </a:pPr>
            <a:endParaRPr lang="en-US" sz="1100" dirty="0">
              <a:solidFill>
                <a:schemeClr val="tx1">
                  <a:lumMod val="75000"/>
                  <a:lumOff val="25000"/>
                </a:schemeClr>
              </a:solidFill>
              <a:effectLst/>
            </a:endParaRPr>
          </a:p>
        </p:txBody>
      </p:sp>
      <p:cxnSp>
        <p:nvCxnSpPr>
          <p:cNvPr id="2066" name="Straight Connector 2065">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68" name="Straight Connector 2067">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70"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72"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74"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76"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78"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80"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82"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2052" name="Picture 4" descr="What is a group?">
            <a:extLst>
              <a:ext uri="{FF2B5EF4-FFF2-40B4-BE49-F238E27FC236}">
                <a16:creationId xmlns:a16="http://schemas.microsoft.com/office/drawing/2014/main" id="{B010C8E5-0D74-B4A6-9A73-F7790021F7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85648" y="1658197"/>
            <a:ext cx="3641909" cy="197744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a team?">
            <a:extLst>
              <a:ext uri="{FF2B5EF4-FFF2-40B4-BE49-F238E27FC236}">
                <a16:creationId xmlns:a16="http://schemas.microsoft.com/office/drawing/2014/main" id="{D64EFA50-BEB1-E700-701E-38B0791B64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34402" y="4211081"/>
            <a:ext cx="3593649" cy="19774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4167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C2F40-0C6F-045C-726D-BFFE265B74D4}"/>
              </a:ext>
            </a:extLst>
          </p:cNvPr>
          <p:cNvSpPr>
            <a:spLocks noGrp="1"/>
          </p:cNvSpPr>
          <p:nvPr>
            <p:ph type="title"/>
          </p:nvPr>
        </p:nvSpPr>
        <p:spPr/>
        <p:txBody>
          <a:bodyPr/>
          <a:lstStyle/>
          <a:p>
            <a:pPr algn="ctr"/>
            <a:r>
              <a:rPr lang="en-GB" b="1" dirty="0">
                <a:effectLst/>
                <a:latin typeface="Helvetica Neue" panose="02000503000000020004" pitchFamily="2" charset="0"/>
              </a:rPr>
              <a:t>Conclusion</a:t>
            </a:r>
            <a:br>
              <a:rPr lang="en-GB" dirty="0">
                <a:effectLst/>
                <a:latin typeface="Helvetica Neue" panose="02000503000000020004" pitchFamily="2" charset="0"/>
              </a:rPr>
            </a:br>
            <a:endParaRPr lang="en-US" dirty="0"/>
          </a:p>
        </p:txBody>
      </p:sp>
      <p:sp>
        <p:nvSpPr>
          <p:cNvPr id="5" name="TextBox 4">
            <a:extLst>
              <a:ext uri="{FF2B5EF4-FFF2-40B4-BE49-F238E27FC236}">
                <a16:creationId xmlns:a16="http://schemas.microsoft.com/office/drawing/2014/main" id="{7789F6B2-09EF-17AB-1A24-B13692CAC112}"/>
              </a:ext>
            </a:extLst>
          </p:cNvPr>
          <p:cNvSpPr txBox="1"/>
          <p:nvPr/>
        </p:nvSpPr>
        <p:spPr>
          <a:xfrm>
            <a:off x="1160364" y="2235592"/>
            <a:ext cx="8472453" cy="2911927"/>
          </a:xfrm>
          <a:prstGeom prst="rect">
            <a:avLst/>
          </a:prstGeom>
          <a:noFill/>
        </p:spPr>
        <p:txBody>
          <a:bodyPr wrap="square">
            <a:spAutoFit/>
          </a:bodyPr>
          <a:lstStyle/>
          <a:p>
            <a:r>
              <a:rPr lang="en-GB" dirty="0">
                <a:effectLst/>
                <a:latin typeface="Arial" panose="020B0604020202020204" pitchFamily="34" charset="0"/>
                <a:cs typeface="Arial" panose="020B0604020202020204" pitchFamily="34" charset="0"/>
              </a:rPr>
              <a:t>While groups and teams are essential to organisational functioning, they have significant differences in structure, purpose, and dynamics. Groups focus on information sharing and individual contribution, </a:t>
            </a:r>
            <a:r>
              <a:rPr lang="en-GB" dirty="0">
                <a:latin typeface="Arial" panose="020B0604020202020204" pitchFamily="34" charset="0"/>
                <a:cs typeface="Arial" panose="020B0604020202020204" pitchFamily="34" charset="0"/>
              </a:rPr>
              <a:t>and</a:t>
            </a:r>
            <a:r>
              <a:rPr lang="en-GB" dirty="0">
                <a:effectLst/>
                <a:latin typeface="Arial" panose="020B0604020202020204" pitchFamily="34" charset="0"/>
                <a:cs typeface="Arial" panose="020B0604020202020204" pitchFamily="34" charset="0"/>
              </a:rPr>
              <a:t> teams operate through high interdependence, collective accountability, and shared goals. Theories such as Tuckman’s and Belbin’s highlight how teams develop and operate effectively. Understanding these distinctions enables organisations to structure work more efficiently and helps individuals engage more meaningfully in collaborative environments.</a:t>
            </a:r>
          </a:p>
          <a:p>
            <a:br>
              <a:rPr lang="en-GB" dirty="0">
                <a:effectLst/>
                <a:latin typeface="Arial" panose="020B0604020202020204" pitchFamily="34" charset="0"/>
                <a:cs typeface="Arial" panose="020B0604020202020204" pitchFamily="34" charset="0"/>
              </a:rPr>
            </a:br>
            <a:endParaRPr lang="en-GB"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6323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AD553-54F3-E488-4314-09390A37E8F9}"/>
              </a:ext>
            </a:extLst>
          </p:cNvPr>
          <p:cNvSpPr>
            <a:spLocks noGrp="1"/>
          </p:cNvSpPr>
          <p:nvPr>
            <p:ph type="title"/>
          </p:nvPr>
        </p:nvSpPr>
        <p:spPr/>
        <p:txBody>
          <a:bodyPr/>
          <a:lstStyle/>
          <a:p>
            <a:pPr algn="ctr"/>
            <a:r>
              <a:rPr lang="en-GB" b="1" dirty="0">
                <a:effectLst/>
                <a:latin typeface="Arial" panose="020B0604020202020204" pitchFamily="34" charset="0"/>
                <a:cs typeface="Arial" panose="020B0604020202020204" pitchFamily="34" charset="0"/>
              </a:rPr>
              <a:t>References</a:t>
            </a:r>
            <a:br>
              <a:rPr lang="en-GB" dirty="0">
                <a:effectLst/>
                <a:latin typeface="Helvetica Neue" panose="02000503000000020004" pitchFamily="2" charset="0"/>
              </a:rPr>
            </a:br>
            <a:endParaRPr lang="en-US" dirty="0"/>
          </a:p>
        </p:txBody>
      </p:sp>
      <p:sp>
        <p:nvSpPr>
          <p:cNvPr id="6" name="TextBox 5">
            <a:extLst>
              <a:ext uri="{FF2B5EF4-FFF2-40B4-BE49-F238E27FC236}">
                <a16:creationId xmlns:a16="http://schemas.microsoft.com/office/drawing/2014/main" id="{E9AA11A2-554D-96DF-4B16-AD2DF224E0E6}"/>
              </a:ext>
            </a:extLst>
          </p:cNvPr>
          <p:cNvSpPr txBox="1"/>
          <p:nvPr/>
        </p:nvSpPr>
        <p:spPr>
          <a:xfrm>
            <a:off x="2037144" y="2129741"/>
            <a:ext cx="7054769" cy="3416320"/>
          </a:xfrm>
          <a:prstGeom prst="rect">
            <a:avLst/>
          </a:prstGeom>
          <a:noFill/>
        </p:spPr>
        <p:txBody>
          <a:bodyPr wrap="square">
            <a:spAutoFit/>
          </a:bodyPr>
          <a:lstStyle/>
          <a:p>
            <a:r>
              <a:rPr lang="en-US" sz="1800" dirty="0">
                <a:effectLst/>
                <a:latin typeface="Arial" panose="020B0604020202020204" pitchFamily="34" charset="0"/>
                <a:ea typeface="Calibri" panose="020F0502020204030204" pitchFamily="34" charset="0"/>
                <a:cs typeface="Arial" panose="020B0604020202020204" pitchFamily="34" charset="0"/>
              </a:rPr>
              <a:t>Belbin, R. M., 1981. </a:t>
            </a:r>
            <a:r>
              <a:rPr lang="en-US" sz="1800" i="1" dirty="0">
                <a:effectLst/>
                <a:latin typeface="Arial" panose="020B0604020202020204" pitchFamily="34" charset="0"/>
                <a:ea typeface="Calibri" panose="020F0502020204030204" pitchFamily="34" charset="0"/>
                <a:cs typeface="Arial" panose="020B0604020202020204" pitchFamily="34" charset="0"/>
              </a:rPr>
              <a:t>Management Teams: Why They Succeed Or Fail. </a:t>
            </a:r>
            <a:r>
              <a:rPr lang="en-US" sz="1800" dirty="0" err="1">
                <a:effectLst/>
                <a:latin typeface="Arial" panose="020B0604020202020204" pitchFamily="34" charset="0"/>
                <a:ea typeface="Calibri" panose="020F0502020204030204" pitchFamily="34" charset="0"/>
                <a:cs typeface="Arial" panose="020B0604020202020204" pitchFamily="34" charset="0"/>
              </a:rPr>
              <a:t>s.l.:Elsevier</a:t>
            </a:r>
            <a:r>
              <a:rPr lang="en-US" sz="1800" dirty="0">
                <a:effectLst/>
                <a:latin typeface="Arial" panose="020B0604020202020204" pitchFamily="34" charset="0"/>
                <a:ea typeface="Calibri" panose="020F0502020204030204" pitchFamily="34" charset="0"/>
                <a:cs typeface="Arial" panose="020B0604020202020204" pitchFamily="34" charset="0"/>
              </a:rPr>
              <a:t> Science &amp; Technology Books.</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dirty="0">
              <a:effectLst/>
              <a:latin typeface="Arial" panose="020B0604020202020204" pitchFamily="34" charset="0"/>
              <a:cs typeface="Arial" panose="020B0604020202020204" pitchFamily="34" charset="0"/>
            </a:endParaRPr>
          </a:p>
          <a:p>
            <a:r>
              <a:rPr lang="en-US" sz="1800" dirty="0">
                <a:effectLst/>
                <a:latin typeface="Arial" panose="020B0604020202020204" pitchFamily="34" charset="0"/>
                <a:ea typeface="Calibri" panose="020F0502020204030204" pitchFamily="34" charset="0"/>
                <a:cs typeface="Arial" panose="020B0604020202020204" pitchFamily="34" charset="0"/>
              </a:rPr>
              <a:t>Tuckman, B., 1965. Developmental sequence in small groups. </a:t>
            </a:r>
            <a:r>
              <a:rPr lang="en-US" sz="1800" i="1" dirty="0">
                <a:effectLst/>
                <a:latin typeface="Arial" panose="020B0604020202020204" pitchFamily="34" charset="0"/>
                <a:ea typeface="Calibri" panose="020F0502020204030204" pitchFamily="34" charset="0"/>
                <a:cs typeface="Arial" panose="020B0604020202020204" pitchFamily="34" charset="0"/>
              </a:rPr>
              <a:t>Psychological Bulletin, </a:t>
            </a:r>
            <a:r>
              <a:rPr lang="en-US" sz="1800" dirty="0">
                <a:effectLst/>
                <a:latin typeface="Arial" panose="020B0604020202020204" pitchFamily="34" charset="0"/>
                <a:ea typeface="Calibri" panose="020F0502020204030204" pitchFamily="34" charset="0"/>
                <a:cs typeface="Arial" panose="020B0604020202020204" pitchFamily="34" charset="0"/>
              </a:rPr>
              <a:t>63(6), pp. 384-399.</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dirty="0">
              <a:effectLst/>
              <a:latin typeface="Arial" panose="020B0604020202020204" pitchFamily="34" charset="0"/>
              <a:cs typeface="Arial" panose="020B0604020202020204" pitchFamily="34" charset="0"/>
            </a:endParaRPr>
          </a:p>
          <a:p>
            <a:r>
              <a:rPr lang="en-GB" dirty="0">
                <a:effectLst/>
                <a:latin typeface="Arial" panose="020B0604020202020204" pitchFamily="34" charset="0"/>
                <a:cs typeface="Arial" panose="020B0604020202020204" pitchFamily="34" charset="0"/>
              </a:rPr>
              <a:t>Tuckman, B. W. (1965). “Developmental Sequence in Small Groups.” </a:t>
            </a:r>
            <a:r>
              <a:rPr lang="en-GB" i="1" dirty="0">
                <a:effectLst/>
                <a:latin typeface="Arial" panose="020B0604020202020204" pitchFamily="34" charset="0"/>
                <a:cs typeface="Arial" panose="020B0604020202020204" pitchFamily="34" charset="0"/>
              </a:rPr>
              <a:t>Psychological Bulletin</a:t>
            </a:r>
            <a:r>
              <a:rPr lang="en-GB" dirty="0">
                <a:effectLst/>
                <a:latin typeface="Arial" panose="020B0604020202020204" pitchFamily="34" charset="0"/>
                <a:cs typeface="Arial" panose="020B0604020202020204" pitchFamily="34" charset="0"/>
              </a:rPr>
              <a:t>.</a:t>
            </a:r>
          </a:p>
          <a:p>
            <a:endParaRPr lang="en-GB" dirty="0">
              <a:effectLst/>
              <a:latin typeface="Arial" panose="020B0604020202020204" pitchFamily="34" charset="0"/>
              <a:cs typeface="Arial" panose="020B0604020202020204" pitchFamily="34" charset="0"/>
            </a:endParaRPr>
          </a:p>
          <a:p>
            <a:r>
              <a:rPr lang="en-GB" dirty="0">
                <a:effectLst/>
                <a:latin typeface="Arial" panose="020B0604020202020204" pitchFamily="34" charset="0"/>
                <a:cs typeface="Arial" panose="020B0604020202020204" pitchFamily="34" charset="0"/>
              </a:rPr>
              <a:t> Katzenbach, J. &amp; Smith, D. (1993). </a:t>
            </a:r>
            <a:r>
              <a:rPr lang="en-GB" i="1" dirty="0">
                <a:effectLst/>
                <a:latin typeface="Arial" panose="020B0604020202020204" pitchFamily="34" charset="0"/>
                <a:cs typeface="Arial" panose="020B0604020202020204" pitchFamily="34" charset="0"/>
              </a:rPr>
              <a:t>The Wisdom of Teams</a:t>
            </a:r>
            <a:r>
              <a:rPr lang="en-GB" dirty="0">
                <a:effectLst/>
                <a:latin typeface="Arial" panose="020B0604020202020204" pitchFamily="34" charset="0"/>
                <a:cs typeface="Arial" panose="020B0604020202020204" pitchFamily="34" charset="0"/>
              </a:rPr>
              <a:t>.</a:t>
            </a:r>
          </a:p>
          <a:p>
            <a:endParaRPr lang="en-GB" dirty="0">
              <a:effectLst/>
              <a:latin typeface="Arial" panose="020B0604020202020204" pitchFamily="34" charset="0"/>
              <a:cs typeface="Arial" panose="020B0604020202020204" pitchFamily="34" charset="0"/>
            </a:endParaRPr>
          </a:p>
          <a:p>
            <a:r>
              <a:rPr lang="en-GB" dirty="0">
                <a:effectLst/>
                <a:latin typeface="Arial" panose="020B0604020202020204" pitchFamily="34" charset="0"/>
                <a:cs typeface="Arial" panose="020B0604020202020204" pitchFamily="34" charset="0"/>
              </a:rPr>
              <a:t>Robbins, S. &amp; Judge, T. (2019). </a:t>
            </a:r>
            <a:r>
              <a:rPr lang="en-GB" i="1" dirty="0">
                <a:effectLst/>
                <a:latin typeface="Arial" panose="020B0604020202020204" pitchFamily="34" charset="0"/>
                <a:cs typeface="Arial" panose="020B0604020202020204" pitchFamily="34" charset="0"/>
              </a:rPr>
              <a:t>Organisational Behaviour</a:t>
            </a:r>
            <a:r>
              <a:rPr lang="en-GB" dirty="0">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21943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a:extLst>
              <a:ext uri="{FF2B5EF4-FFF2-40B4-BE49-F238E27FC236}">
                <a16:creationId xmlns:a16="http://schemas.microsoft.com/office/drawing/2014/main" id="{61E8AAE2-E5DC-9EEB-A9DE-6C69B5F7F9DF}"/>
              </a:ext>
            </a:extLst>
          </p:cNvPr>
          <p:cNvSpPr>
            <a:spLocks noGrp="1"/>
          </p:cNvSpPr>
          <p:nvPr>
            <p:ph type="title"/>
          </p:nvPr>
        </p:nvSpPr>
        <p:spPr>
          <a:xfrm>
            <a:off x="677334" y="609600"/>
            <a:ext cx="8596668" cy="1320800"/>
          </a:xfrm>
        </p:spPr>
        <p:txBody>
          <a:bodyPr>
            <a:normAutofit/>
          </a:bodyPr>
          <a:lstStyle/>
          <a:p>
            <a:pPr algn="ctr"/>
            <a:r>
              <a:rPr lang="en-GB" b="1" dirty="0">
                <a:effectLst/>
                <a:latin typeface="Arial" panose="020B0604020202020204" pitchFamily="34" charset="0"/>
                <a:cs typeface="Arial" panose="020B0604020202020204" pitchFamily="34" charset="0"/>
              </a:rPr>
              <a:t>AI Statement</a:t>
            </a:r>
            <a:br>
              <a:rPr lang="en-GB" dirty="0">
                <a:effectLst/>
                <a:latin typeface="Helvetica Neue" panose="02000503000000020004" pitchFamily="2" charset="0"/>
              </a:rPr>
            </a:br>
            <a:endParaRPr lang="en-US" dirty="0"/>
          </a:p>
        </p:txBody>
      </p:sp>
      <p:sp>
        <p:nvSpPr>
          <p:cNvPr id="6" name="TextBox 5">
            <a:extLst>
              <a:ext uri="{FF2B5EF4-FFF2-40B4-BE49-F238E27FC236}">
                <a16:creationId xmlns:a16="http://schemas.microsoft.com/office/drawing/2014/main" id="{803C48BB-F3F4-9B8F-5912-C1118DC121EA}"/>
              </a:ext>
            </a:extLst>
          </p:cNvPr>
          <p:cNvSpPr txBox="1"/>
          <p:nvPr/>
        </p:nvSpPr>
        <p:spPr>
          <a:xfrm>
            <a:off x="1904448" y="3307848"/>
            <a:ext cx="7162602" cy="369332"/>
          </a:xfrm>
          <a:prstGeom prst="rect">
            <a:avLst/>
          </a:prstGeom>
          <a:noFill/>
        </p:spPr>
        <p:txBody>
          <a:bodyPr wrap="none" rtlCol="0">
            <a:spAutoFit/>
          </a:bodyPr>
          <a:lstStyle/>
          <a:p>
            <a:r>
              <a:rPr lang="en-US" dirty="0"/>
              <a:t>I confirm I have not submitted any AI automated work as my work. </a:t>
            </a:r>
          </a:p>
        </p:txBody>
      </p:sp>
    </p:spTree>
    <p:extLst>
      <p:ext uri="{BB962C8B-B14F-4D97-AF65-F5344CB8AC3E}">
        <p14:creationId xmlns:p14="http://schemas.microsoft.com/office/powerpoint/2010/main" val="304364602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425</TotalTime>
  <Words>909</Words>
  <Application>Microsoft Macintosh PowerPoint</Application>
  <PresentationFormat>Widescreen</PresentationFormat>
  <Paragraphs>91</Paragraphs>
  <Slides>12</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Helvetica Neue</vt:lpstr>
      <vt:lpstr>Trebuchet MS</vt:lpstr>
      <vt:lpstr>Wingdings 3</vt:lpstr>
      <vt:lpstr>Facet</vt:lpstr>
      <vt:lpstr>PowerPoint Presentation</vt:lpstr>
      <vt:lpstr>Groups and Teams </vt:lpstr>
      <vt:lpstr>Introduction</vt:lpstr>
      <vt:lpstr>Definition of a Team and a Group </vt:lpstr>
      <vt:lpstr>PowerPoint Presentation</vt:lpstr>
      <vt:lpstr>Differences Between Groups and Teams </vt:lpstr>
      <vt:lpstr>Relevant Theories and Models </vt:lpstr>
      <vt:lpstr>PowerPoint Presentation</vt:lpstr>
      <vt:lpstr>Examples of Groups vs Teams </vt:lpstr>
      <vt:lpstr>Conclusion </vt:lpstr>
      <vt:lpstr>References </vt:lpstr>
      <vt:lpstr>AI Statement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Edna Davyes Martins (2219393)</dc:creator>
  <cp:lastModifiedBy>Edna Davyes Martins (2219393)</cp:lastModifiedBy>
  <cp:revision>2</cp:revision>
  <dcterms:created xsi:type="dcterms:W3CDTF">2025-11-30T12:07:22Z</dcterms:created>
  <dcterms:modified xsi:type="dcterms:W3CDTF">2025-12-01T15:52:24Z</dcterms:modified>
</cp:coreProperties>
</file>