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4"/>
  </p:sldMasterIdLst>
  <p:notesMasterIdLst>
    <p:notesMasterId r:id="rId20"/>
  </p:notesMasterIdLst>
  <p:handoutMasterIdLst>
    <p:handoutMasterId r:id="rId21"/>
  </p:handoutMasterIdLst>
  <p:sldIdLst>
    <p:sldId id="1519" r:id="rId5"/>
    <p:sldId id="1540" r:id="rId6"/>
    <p:sldId id="1522" r:id="rId7"/>
    <p:sldId id="1532" r:id="rId8"/>
    <p:sldId id="1542" r:id="rId9"/>
    <p:sldId id="1523" r:id="rId10"/>
    <p:sldId id="1543" r:id="rId11"/>
    <p:sldId id="1544" r:id="rId12"/>
    <p:sldId id="1530" r:id="rId13"/>
    <p:sldId id="1541" r:id="rId14"/>
    <p:sldId id="1521" r:id="rId15"/>
    <p:sldId id="1546" r:id="rId16"/>
    <p:sldId id="1537" r:id="rId17"/>
    <p:sldId id="1536" r:id="rId18"/>
    <p:sldId id="154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10E4221-6F06-64E5-5214-772388C857B5}" name="Elizabeth Feldbruegge (ALLEGIS GROUP HOLDINGS INC)" initials="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41A8BE-D3AA-F554-604F-3079DC20E304}" v="5224" dt="2026-08-17T17:59:26.194"/>
    <p1510:client id="{215BF5FA-D1DC-71D6-D6BC-90A4E02E4F98}" v="1068" dt="2026-08-16T21:01:30.681"/>
    <p1510:client id="{23FA3456-6D8B-FD2E-E385-A272EA4B8293}" v="349" dt="2026-08-17T18:11:03.979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94"/>
    <p:restoredTop sz="94630"/>
  </p:normalViewPr>
  <p:slideViewPr>
    <p:cSldViewPr snapToGrid="0">
      <p:cViewPr>
        <p:scale>
          <a:sx n="100" d="100"/>
          <a:sy n="100" d="100"/>
        </p:scale>
        <p:origin x="-778" y="-5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8/17/2026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0AA04CA-6D91-004C-FA88-4221A31A77F6}"/>
              </a:ext>
            </a:extLst>
          </p:cNvPr>
          <p:cNvGrpSpPr/>
          <p:nvPr/>
        </p:nvGrpSpPr>
        <p:grpSpPr>
          <a:xfrm>
            <a:off x="1524" y="477705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C317687-1EB3-6E94-A975-D3BE67105093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FA8497D-927F-1F00-CAA6-850ED9ACF360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12191999" cy="4777054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5114979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320"/>
            <a:ext cx="10653578" cy="1132258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EE7F1B-976D-3ABC-105B-153A8097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2BAF71-3D3C-DFB3-0251-27F1B866D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28C4D-5809-FB9D-495E-3C24CD20F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0080842-8B21-79F6-5E17-600AD47CB464}"/>
              </a:ext>
            </a:extLst>
          </p:cNvPr>
          <p:cNvCxnSpPr>
            <a:cxnSpLocks/>
          </p:cNvCxnSpPr>
          <p:nvPr userDrawn="1"/>
        </p:nvCxnSpPr>
        <p:spPr>
          <a:xfrm>
            <a:off x="1524" y="1521917"/>
            <a:ext cx="12188952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958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4F8D86E-5D70-7185-C411-C71D956B9C53}"/>
              </a:ext>
            </a:extLst>
          </p:cNvPr>
          <p:cNvGrpSpPr/>
          <p:nvPr userDrawn="1"/>
        </p:nvGrpSpPr>
        <p:grpSpPr>
          <a:xfrm>
            <a:off x="762" y="4323710"/>
            <a:ext cx="12190476" cy="230457"/>
            <a:chOff x="1524" y="486404"/>
            <a:chExt cx="12190476" cy="23045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92226F6-839F-E0FD-4A1B-F028A504415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D3AA5B1-AF38-6DBD-00FF-264F5F3B680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38C3CA0-C363-69D3-827F-AF038DF1A90C}"/>
              </a:ext>
            </a:extLst>
          </p:cNvPr>
          <p:cNvCxnSpPr>
            <a:cxnSpLocks/>
          </p:cNvCxnSpPr>
          <p:nvPr/>
        </p:nvCxnSpPr>
        <p:spPr>
          <a:xfrm>
            <a:off x="7823179" y="4554167"/>
            <a:ext cx="0" cy="2303833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F8883CA6-E205-E263-764B-64C61C1320D0}"/>
              </a:ext>
            </a:extLst>
          </p:cNvPr>
          <p:cNvGrpSpPr/>
          <p:nvPr userDrawn="1"/>
        </p:nvGrpSpPr>
        <p:grpSpPr>
          <a:xfrm>
            <a:off x="1524" y="48640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0BE2DC9-8E74-FFAE-BD8E-F04D7AF773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740C90-E1CD-A152-9536-FF1D3721A0D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 anchor="ctr" anchorCtr="0">
            <a:no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EFCA6BCB-48B7-F81F-5A99-F96883C67B4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72000"/>
            <a:ext cx="12191999" cy="2286000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5943600" cy="1188720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71930" y="5417288"/>
            <a:ext cx="1645920" cy="576072"/>
          </a:xfrm>
          <a:prstGeom prst="roundRect">
            <a:avLst>
              <a:gd name="adj" fmla="val 50000"/>
            </a:avLst>
          </a:prstGeom>
          <a:ln>
            <a:solidFill>
              <a:schemeClr val="tx1"/>
            </a:solidFill>
          </a:ln>
        </p:spPr>
        <p:txBody>
          <a:bodyPr/>
          <a:lstStyle>
            <a:lvl1pPr algn="ctr">
              <a:defRPr sz="1800">
                <a:latin typeface="+mn-lt"/>
              </a:defRPr>
            </a:lvl1pPr>
          </a:lstStyle>
          <a:p>
            <a:fld id="{D975B2AB-B1B0-9D4B-B2A8-A5151114B019}" type="datetime1">
              <a:rPr lang="en-US" smtClean="0"/>
              <a:pPr/>
              <a:t>8/17/2026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7419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38B1156-C178-1504-109B-CF8ADAE9B475}"/>
              </a:ext>
            </a:extLst>
          </p:cNvPr>
          <p:cNvGrpSpPr/>
          <p:nvPr/>
        </p:nvGrpSpPr>
        <p:grpSpPr>
          <a:xfrm rot="5400000">
            <a:off x="3278777" y="3310128"/>
            <a:ext cx="6858000" cy="228600"/>
            <a:chOff x="1524" y="486404"/>
            <a:chExt cx="12190476" cy="23045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463BD2-DAB2-AF5C-4D67-BA2B1F64FEC1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3B5A769-74D3-8C05-3657-37504461DBD7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F58139-7A1B-13F8-B5B6-155C0375F82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7168896" y="557784"/>
            <a:ext cx="1371600" cy="365760"/>
          </a:xfrm>
        </p:spPr>
        <p:txBody>
          <a:bodyPr/>
          <a:lstStyle/>
          <a:p>
            <a:fld id="{94701BC7-7095-6A42-BCA0-E1E7A2BF1A80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D89D19-6D0E-1D65-68E9-F2021472CEC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631336" y="6117336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150C9A-6B16-7549-61C9-F153E20572A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168896" y="6117336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6599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206240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0"/>
            <a:ext cx="6595872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5CD18-F1A3-CBD0-2E24-E3B85CEA969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65760" y="6309360"/>
            <a:ext cx="1371600" cy="365760"/>
          </a:xfrm>
        </p:spPr>
        <p:txBody>
          <a:bodyPr/>
          <a:lstStyle/>
          <a:p>
            <a:fld id="{8F528A8F-6E66-6041-838C-24B654F56D99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AFE02-1698-14D9-6D95-D7B05BD0216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35208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23E1E-7DF2-A895-FD0A-B6B12868AF2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590849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F3FC25D-52EB-4469-84DC-4AC70D4D7DD2}"/>
              </a:ext>
            </a:extLst>
          </p:cNvPr>
          <p:cNvGrpSpPr/>
          <p:nvPr/>
        </p:nvGrpSpPr>
        <p:grpSpPr>
          <a:xfrm rot="5400000">
            <a:off x="2038314" y="3314697"/>
            <a:ext cx="6858000" cy="228600"/>
            <a:chOff x="1524" y="486404"/>
            <a:chExt cx="12190476" cy="23045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E0701D7-BBAE-AF7D-1911-C1EF77C20BB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45DCD47-D7D6-468D-61EF-A698DA3D829C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05868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56B9B18D-498E-8BF2-85F9-CECC6B1E2F84}"/>
              </a:ext>
            </a:extLst>
          </p:cNvPr>
          <p:cNvGrpSpPr/>
          <p:nvPr userDrawn="1"/>
        </p:nvGrpSpPr>
        <p:grpSpPr>
          <a:xfrm>
            <a:off x="1524" y="621942"/>
            <a:ext cx="12189714" cy="5624442"/>
            <a:chOff x="1524" y="679790"/>
            <a:chExt cx="12189714" cy="5624442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296FE84-0A13-A29F-A4E8-292742379ADB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7979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09D638E-5BD7-A449-2EFE-F99BFA446FBE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6293907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FBA7D1E-DA33-A2FA-A81A-D6EB828F4482}"/>
                </a:ext>
              </a:extLst>
            </p:cNvPr>
            <p:cNvGrpSpPr/>
            <p:nvPr/>
          </p:nvGrpSpPr>
          <p:grpSpPr>
            <a:xfrm rot="16200000">
              <a:off x="3281050" y="3377216"/>
              <a:ext cx="5623560" cy="230471"/>
              <a:chOff x="1517" y="-1102564"/>
              <a:chExt cx="12190483" cy="230471"/>
            </a:xfrm>
          </p:grpSpPr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69023D91-CD23-FCDB-CD80-1285134E95E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1" y="-1102564"/>
                <a:ext cx="12188959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F101D74D-C07B-E264-91B1-BFC25D1CC62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17" y="-872093"/>
                <a:ext cx="12188959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8517" y="1559052"/>
            <a:ext cx="4480560" cy="3739896"/>
          </a:xfrm>
        </p:spPr>
        <p:txBody>
          <a:bodyPr anchor="ctr" anchorCtr="0">
            <a:normAutofit/>
          </a:bodyPr>
          <a:lstStyle>
            <a:lvl1pPr algn="ctr">
              <a:lnSpc>
                <a:spcPct val="75000"/>
              </a:lnSpc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6208065" y="627418"/>
            <a:ext cx="5983935" cy="5596128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" r="1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83152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and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4F8D86E-5D70-7185-C411-C71D956B9C53}"/>
              </a:ext>
            </a:extLst>
          </p:cNvPr>
          <p:cNvGrpSpPr/>
          <p:nvPr userDrawn="1"/>
        </p:nvGrpSpPr>
        <p:grpSpPr>
          <a:xfrm>
            <a:off x="762" y="4323710"/>
            <a:ext cx="12190476" cy="230457"/>
            <a:chOff x="1524" y="486404"/>
            <a:chExt cx="12190476" cy="23045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92226F6-839F-E0FD-4A1B-F028A504415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D3AA5B1-AF38-6DBD-00FF-264F5F3B680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38C3CA0-C363-69D3-827F-AF038DF1A90C}"/>
              </a:ext>
            </a:extLst>
          </p:cNvPr>
          <p:cNvCxnSpPr>
            <a:cxnSpLocks/>
          </p:cNvCxnSpPr>
          <p:nvPr/>
        </p:nvCxnSpPr>
        <p:spPr>
          <a:xfrm>
            <a:off x="7823179" y="4554167"/>
            <a:ext cx="0" cy="2303833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F8883CA6-E205-E263-764B-64C61C1320D0}"/>
              </a:ext>
            </a:extLst>
          </p:cNvPr>
          <p:cNvGrpSpPr/>
          <p:nvPr userDrawn="1"/>
        </p:nvGrpSpPr>
        <p:grpSpPr>
          <a:xfrm>
            <a:off x="1524" y="48640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0BE2DC9-8E74-FFAE-BD8E-F04D7AF773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740C90-E1CD-A152-9536-FF1D3721A0D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 anchor="ctr" anchorCtr="0">
            <a:no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EFCA6BCB-48B7-F81F-5A99-F96883C67B4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72000"/>
            <a:ext cx="12191999" cy="2286000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5943600" cy="1188720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6AB4C54-8CF8-4055-8919-69F08126C23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71930" y="5417288"/>
            <a:ext cx="1645920" cy="576072"/>
          </a:xfrm>
          <a:custGeom>
            <a:avLst/>
            <a:gdLst>
              <a:gd name="connsiteX0" fmla="*/ 288036 w 1645920"/>
              <a:gd name="connsiteY0" fmla="*/ 0 h 576072"/>
              <a:gd name="connsiteX1" fmla="*/ 1357884 w 1645920"/>
              <a:gd name="connsiteY1" fmla="*/ 0 h 576072"/>
              <a:gd name="connsiteX2" fmla="*/ 1645920 w 1645920"/>
              <a:gd name="connsiteY2" fmla="*/ 288036 h 576072"/>
              <a:gd name="connsiteX3" fmla="*/ 1357884 w 1645920"/>
              <a:gd name="connsiteY3" fmla="*/ 576072 h 576072"/>
              <a:gd name="connsiteX4" fmla="*/ 288036 w 1645920"/>
              <a:gd name="connsiteY4" fmla="*/ 576072 h 576072"/>
              <a:gd name="connsiteX5" fmla="*/ 0 w 1645920"/>
              <a:gd name="connsiteY5" fmla="*/ 288036 h 576072"/>
              <a:gd name="connsiteX6" fmla="*/ 288036 w 1645920"/>
              <a:gd name="connsiteY6" fmla="*/ 0 h 576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45920" h="576072">
                <a:moveTo>
                  <a:pt x="288036" y="0"/>
                </a:moveTo>
                <a:lnTo>
                  <a:pt x="1357884" y="0"/>
                </a:lnTo>
                <a:cubicBezTo>
                  <a:pt x="1516962" y="0"/>
                  <a:pt x="1645920" y="128958"/>
                  <a:pt x="1645920" y="288036"/>
                </a:cubicBezTo>
                <a:cubicBezTo>
                  <a:pt x="1645920" y="447114"/>
                  <a:pt x="1516962" y="576072"/>
                  <a:pt x="1357884" y="576072"/>
                </a:cubicBezTo>
                <a:lnTo>
                  <a:pt x="288036" y="576072"/>
                </a:lnTo>
                <a:cubicBezTo>
                  <a:pt x="128958" y="576072"/>
                  <a:pt x="0" y="447114"/>
                  <a:pt x="0" y="288036"/>
                </a:cubicBezTo>
                <a:cubicBezTo>
                  <a:pt x="0" y="128958"/>
                  <a:pt x="128958" y="0"/>
                  <a:pt x="288036" y="0"/>
                </a:cubicBezTo>
                <a:close/>
              </a:path>
            </a:pathLst>
          </a:custGeom>
          <a:ln w="15875">
            <a:solidFill>
              <a:schemeClr val="tx1"/>
            </a:solidFill>
          </a:ln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pPr lvl="0"/>
            <a:r>
              <a:rPr lang="en-US" dirty="0"/>
              <a:t>M/D/</a:t>
            </a:r>
            <a:r>
              <a:rPr lang="en-US" dirty="0" err="1"/>
              <a:t>YYYY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894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t">
            <a:normAutofit/>
          </a:bodyPr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73553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0A6910-53B1-887E-1BB5-00A1F4FB4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1F0465-4D18-9B18-DD2D-EDB2FA859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BFAC0C-3553-79B8-C54F-1755C5A97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210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1610379"/>
            <a:ext cx="7876287" cy="3592629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537327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934-A7B2-524D-BFEC-F77CDECEE6EE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004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4637-5A31-8644-BF75-15F39C94EBA3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8931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382" y="2006614"/>
            <a:ext cx="6039983" cy="2844773"/>
          </a:xfrm>
        </p:spPr>
        <p:txBody>
          <a:bodyPr anchor="ctr" anchorCtr="0">
            <a:norm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DE41C122-229A-A3B7-CB92-9CC9FEEDE69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797013" y="633794"/>
            <a:ext cx="4394987" cy="5590412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r="35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D7E0C5C-1BE1-9C59-13F8-71572AFB5DAC}"/>
              </a:ext>
            </a:extLst>
          </p:cNvPr>
          <p:cNvGrpSpPr/>
          <p:nvPr userDrawn="1"/>
        </p:nvGrpSpPr>
        <p:grpSpPr>
          <a:xfrm>
            <a:off x="1524" y="621942"/>
            <a:ext cx="12189714" cy="5624439"/>
            <a:chOff x="1524" y="679790"/>
            <a:chExt cx="12189714" cy="5624439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50D678C-01CA-A64D-5585-F7E3AA7C4A3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7979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0D1019-0BE7-9D29-EEC9-3237A64DE3A1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6293907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190C5E0-F7D4-5497-E9DB-1F45EC3EA3B2}"/>
                </a:ext>
              </a:extLst>
            </p:cNvPr>
            <p:cNvGrpSpPr/>
            <p:nvPr/>
          </p:nvGrpSpPr>
          <p:grpSpPr>
            <a:xfrm rot="16200000">
              <a:off x="4852208" y="3375142"/>
              <a:ext cx="5623560" cy="234613"/>
              <a:chOff x="1524" y="466526"/>
              <a:chExt cx="12190480" cy="234613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4A206331-1C98-0F93-3908-A2F1D1F6EBE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9" y="466526"/>
                <a:ext cx="12188955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3588DFBA-D7D1-2F7C-CC70-E8CD8B55C9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" y="701139"/>
                <a:ext cx="12188956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8622997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382" y="4081369"/>
            <a:ext cx="10733872" cy="2059770"/>
          </a:xfrm>
        </p:spPr>
        <p:txBody>
          <a:bodyPr anchor="b" anchorCtr="0">
            <a:norm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68840BA8-F5D8-0705-FEEC-A013F601E9E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631686"/>
            <a:ext cx="12192000" cy="2883583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9675293-EE24-9B9A-05FE-F518D184151B}"/>
              </a:ext>
            </a:extLst>
          </p:cNvPr>
          <p:cNvGrpSpPr/>
          <p:nvPr/>
        </p:nvGrpSpPr>
        <p:grpSpPr>
          <a:xfrm>
            <a:off x="1524" y="393192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2AC33AC-4C52-DCDB-1568-A656B92B6DB3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45E6E8AA-9E5D-2CD0-1E00-7946B275A6E3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EB054126-09BE-4243-7F4C-B417B064C9C9}"/>
              </a:ext>
            </a:extLst>
          </p:cNvPr>
          <p:cNvGrpSpPr/>
          <p:nvPr/>
        </p:nvGrpSpPr>
        <p:grpSpPr>
          <a:xfrm>
            <a:off x="762" y="3526715"/>
            <a:ext cx="12190476" cy="230457"/>
            <a:chOff x="1524" y="486404"/>
            <a:chExt cx="12190476" cy="230457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504626D-F989-3307-F577-891C0FB3E42B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F95BBC0-5863-88F8-8F0F-3F00C5E7F81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373962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0" y="2006614"/>
            <a:ext cx="6039983" cy="2844773"/>
          </a:xfrm>
        </p:spPr>
        <p:txBody>
          <a:bodyPr anchor="ctr" anchorCtr="0">
            <a:norm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DE41C122-229A-A3B7-CB92-9CC9FEEDE69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633794"/>
            <a:ext cx="4394987" cy="5590412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92B1D98-8540-A2E0-960F-3096393D712E}"/>
              </a:ext>
            </a:extLst>
          </p:cNvPr>
          <p:cNvGrpSpPr/>
          <p:nvPr/>
        </p:nvGrpSpPr>
        <p:grpSpPr>
          <a:xfrm>
            <a:off x="1524" y="621942"/>
            <a:ext cx="12189714" cy="5624435"/>
            <a:chOff x="1524" y="621942"/>
            <a:chExt cx="12189714" cy="5624435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50D678C-01CA-A64D-5585-F7E3AA7C4A3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2194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0D1019-0BE7-9D29-EEC9-3237A64DE3A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286" y="623605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190C5E0-F7D4-5497-E9DB-1F45EC3EA3B2}"/>
                </a:ext>
              </a:extLst>
            </p:cNvPr>
            <p:cNvGrpSpPr/>
            <p:nvPr/>
          </p:nvGrpSpPr>
          <p:grpSpPr>
            <a:xfrm rot="16200000">
              <a:off x="1706663" y="3319368"/>
              <a:ext cx="5623560" cy="230457"/>
              <a:chOff x="1524" y="486404"/>
              <a:chExt cx="12190476" cy="230457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4A206331-1C98-0F93-3908-A2F1D1F6EBE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8" y="486404"/>
                <a:ext cx="12188952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3588DFBA-D7D1-2F7C-CC70-E8CD8B55C9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" y="716861"/>
                <a:ext cx="12188952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2869586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2221" y="779721"/>
            <a:ext cx="8467558" cy="155448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EE3334D-C461-2466-9E8A-5CBF2D354A9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C20070-9FE3-480D-6EDC-BEAFD99B5BD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CD7422-CEB6-84CA-0EAE-743F83C71B3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62221" y="2449473"/>
            <a:ext cx="8467558" cy="3689909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/>
            </a:lvl1pPr>
            <a:lvl2pPr marL="228600" indent="0" algn="ctr">
              <a:buFont typeface="Arial" panose="020B0604020202020204" pitchFamily="34" charset="0"/>
              <a:buNone/>
              <a:defRPr sz="1800"/>
            </a:lvl2pPr>
            <a:lvl3pPr marL="457200" indent="0" algn="ctr">
              <a:buFont typeface="Arial" panose="020B0604020202020204" pitchFamily="34" charset="0"/>
              <a:buNone/>
              <a:defRPr sz="1800"/>
            </a:lvl3pPr>
            <a:lvl4pPr marL="685800" indent="0" algn="ctr">
              <a:buFont typeface="Arial" panose="020B0604020202020204" pitchFamily="34" charset="0"/>
              <a:buNone/>
              <a:defRPr sz="1800"/>
            </a:lvl4pPr>
            <a:lvl5pPr marL="914400" indent="0" algn="ctr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589265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70" y="2160947"/>
            <a:ext cx="2926080" cy="2509763"/>
          </a:xfrm>
        </p:spPr>
        <p:txBody>
          <a:bodyPr anchor="ctr" anchorCtr="0">
            <a:norm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6928" y="529008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6595" y="525786"/>
            <a:ext cx="1828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41510" y="5976691"/>
            <a:ext cx="1371600" cy="365760"/>
          </a:xfrm>
        </p:spPr>
        <p:txBody>
          <a:bodyPr/>
          <a:lstStyle/>
          <a:p>
            <a:fld id="{6DCA0909-C965-B345-8649-8376ABAE122F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90F6233-054F-BC0F-2687-4169A06F767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064097" y="-1"/>
            <a:ext cx="8127902" cy="6857991"/>
          </a:xfrm>
          <a:custGeom>
            <a:avLst/>
            <a:gdLst>
              <a:gd name="connsiteX0" fmla="*/ 0 w 8127902"/>
              <a:gd name="connsiteY0" fmla="*/ 5461143 h 6857991"/>
              <a:gd name="connsiteX1" fmla="*/ 8127902 w 8127902"/>
              <a:gd name="connsiteY1" fmla="*/ 5461143 h 6857991"/>
              <a:gd name="connsiteX2" fmla="*/ 8127902 w 8127902"/>
              <a:gd name="connsiteY2" fmla="*/ 6857991 h 6857991"/>
              <a:gd name="connsiteX3" fmla="*/ 0 w 8127902"/>
              <a:gd name="connsiteY3" fmla="*/ 6857991 h 6857991"/>
              <a:gd name="connsiteX4" fmla="*/ 0 w 8127902"/>
              <a:gd name="connsiteY4" fmla="*/ 0 h 6857991"/>
              <a:gd name="connsiteX5" fmla="*/ 8127902 w 8127902"/>
              <a:gd name="connsiteY5" fmla="*/ 0 h 6857991"/>
              <a:gd name="connsiteX6" fmla="*/ 8127902 w 8127902"/>
              <a:gd name="connsiteY6" fmla="*/ 1379293 h 6857991"/>
              <a:gd name="connsiteX7" fmla="*/ 0 w 8127902"/>
              <a:gd name="connsiteY7" fmla="*/ 1379293 h 6857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7902" h="6857991">
                <a:moveTo>
                  <a:pt x="0" y="5461143"/>
                </a:moveTo>
                <a:lnTo>
                  <a:pt x="8127902" y="5461143"/>
                </a:lnTo>
                <a:lnTo>
                  <a:pt x="8127902" y="6857991"/>
                </a:lnTo>
                <a:lnTo>
                  <a:pt x="0" y="6857991"/>
                </a:lnTo>
                <a:close/>
                <a:moveTo>
                  <a:pt x="0" y="0"/>
                </a:moveTo>
                <a:lnTo>
                  <a:pt x="8127902" y="0"/>
                </a:lnTo>
                <a:lnTo>
                  <a:pt x="8127902" y="1379293"/>
                </a:lnTo>
                <a:lnTo>
                  <a:pt x="0" y="1379293"/>
                </a:ln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" r="37"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30442" y="2158528"/>
            <a:ext cx="6785736" cy="2514600"/>
          </a:xfrm>
        </p:spPr>
        <p:txBody>
          <a:bodyPr anchor="ctr" anchorCtr="0">
            <a:normAutofit/>
          </a:bodyPr>
          <a:lstStyle>
            <a:lvl1pPr marL="0" indent="0">
              <a:buFont typeface="+mj-lt"/>
              <a:buNone/>
              <a:defRPr sz="1800" i="1"/>
            </a:lvl1pPr>
            <a:lvl2pPr marL="228600" indent="0">
              <a:buFont typeface="+mj-lt"/>
              <a:buNone/>
              <a:defRPr sz="1800" i="1"/>
            </a:lvl2pPr>
            <a:lvl3pPr marL="457200" indent="0">
              <a:buFont typeface="+mj-lt"/>
              <a:buNone/>
              <a:defRPr sz="1800" i="1"/>
            </a:lvl3pPr>
            <a:lvl4pPr marL="685800" indent="0">
              <a:buFont typeface="+mj-lt"/>
              <a:buNone/>
              <a:defRPr sz="1800" i="1"/>
            </a:lvl4pPr>
            <a:lvl5pPr marL="914400" indent="0">
              <a:buFont typeface="+mj-lt"/>
              <a:buNone/>
              <a:defRPr sz="1800"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AB01DA6-EC20-B4FD-9896-88A903B2EF0E}"/>
              </a:ext>
            </a:extLst>
          </p:cNvPr>
          <p:cNvGrpSpPr/>
          <p:nvPr/>
        </p:nvGrpSpPr>
        <p:grpSpPr>
          <a:xfrm>
            <a:off x="1524" y="5230685"/>
            <a:ext cx="12190476" cy="230457"/>
            <a:chOff x="1524" y="486404"/>
            <a:chExt cx="12190476" cy="230457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52BF8E0-963D-EE28-8E0F-64F235D1FE6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CA08CA2-17E1-CFE8-9645-762AB31D7222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8F51B7BD-9CD6-5727-EAB2-3C568C99E7B1}"/>
              </a:ext>
            </a:extLst>
          </p:cNvPr>
          <p:cNvGrpSpPr/>
          <p:nvPr userDrawn="1"/>
        </p:nvGrpSpPr>
        <p:grpSpPr>
          <a:xfrm>
            <a:off x="1524" y="1379292"/>
            <a:ext cx="12190476" cy="230457"/>
            <a:chOff x="1524" y="486404"/>
            <a:chExt cx="12190476" cy="23045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6BAA12E-4487-D093-61E6-6A6F9527EBF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5D70512-C761-310A-0904-A3EDB21E533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9CF23D4-7D4B-4FD2-FD38-61B2A04E2F20}"/>
              </a:ext>
            </a:extLst>
          </p:cNvPr>
          <p:cNvCxnSpPr/>
          <p:nvPr userDrawn="1"/>
        </p:nvCxnSpPr>
        <p:spPr>
          <a:xfrm>
            <a:off x="4054620" y="-1"/>
            <a:ext cx="0" cy="685800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02494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9048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03B212-19A7-1389-5D84-1493713BA48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858000" y="18708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2F619C-303A-EC07-5744-BCF0A158F37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C6015C-1958-8819-6CFA-C8CA9EF5FFA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800"/>
            </a:lvl2pPr>
            <a:lvl3pPr marL="457200" indent="0">
              <a:buFont typeface="+mj-lt"/>
              <a:buNone/>
              <a:defRPr sz="1800"/>
            </a:lvl3pPr>
            <a:lvl4pPr marL="685800" indent="0">
              <a:buFont typeface="+mj-lt"/>
              <a:buNone/>
              <a:defRPr sz="1800"/>
            </a:lvl4pPr>
            <a:lvl5pPr>
              <a:buFont typeface="+mj-lt"/>
              <a:buNone/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E4FA13F-5EC9-D941-0DA6-5E8CB0B77475}"/>
              </a:ext>
            </a:extLst>
          </p:cNvPr>
          <p:cNvGrpSpPr/>
          <p:nvPr userDrawn="1"/>
        </p:nvGrpSpPr>
        <p:grpSpPr>
          <a:xfrm rot="5400000">
            <a:off x="2803644" y="3314697"/>
            <a:ext cx="6858000" cy="228600"/>
            <a:chOff x="1524" y="486404"/>
            <a:chExt cx="12190476" cy="23045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A3204B7-F0CC-C537-75EC-860CCB08063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2ECDF8D-5807-D383-DD66-792A704EA22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910562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320"/>
            <a:ext cx="10653578" cy="1132258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EE7F1B-976D-3ABC-105B-153A8097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2BAF71-3D3C-DFB3-0251-27F1B866D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28C4D-5809-FB9D-495E-3C24CD20F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4731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9AFCA72-41CF-D05C-F8FB-8CAA627330D0}"/>
              </a:ext>
            </a:extLst>
          </p:cNvPr>
          <p:cNvGrpSpPr/>
          <p:nvPr userDrawn="1"/>
        </p:nvGrpSpPr>
        <p:grpSpPr>
          <a:xfrm>
            <a:off x="762" y="-1"/>
            <a:ext cx="12191238" cy="6858001"/>
            <a:chOff x="762" y="-1"/>
            <a:chExt cx="12191238" cy="6858001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B29C259-F97A-8F67-400F-BC54EB15603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30556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2E4DE8A-5131-66D0-8011-8BFA0C904B9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53602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9C2E701-AF8D-7A3D-CC09-891E0AFB726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286" y="6139863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F674796-E246-B6E4-B793-0B35356F892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62" y="637032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E8D2328-4643-C915-66E4-67530C6C8BA2}"/>
                </a:ext>
              </a:extLst>
            </p:cNvPr>
            <p:cNvCxnSpPr/>
            <p:nvPr userDrawn="1"/>
          </p:nvCxnSpPr>
          <p:spPr>
            <a:xfrm>
              <a:off x="4050792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0" y="478810"/>
            <a:ext cx="6680364" cy="1525849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41D407DA-00BD-2265-F634-419E75DA4E6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B4AD165-8B01-3E43-98A9-F808A95BF71A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CF15EF94-8F8C-0EF5-8EF2-5C4EA19564E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8FA39EB6-444E-CBC6-AC9C-78183ED45C9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79" y="3263808"/>
            <a:ext cx="6680363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079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4BAA6-3631-B64B-B6F3-DEE7E050D639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832172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6B764-AD22-0F4B-BAE3-44995569C23A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345055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1537853"/>
            <a:ext cx="4145582" cy="4638825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D8DF-7269-644C-8396-989AFC27656C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965720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1280160"/>
            <a:ext cx="4142232" cy="494066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4EE2-E508-0343-ABC3-FD891EA966EC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1280160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15005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39"/>
            <a:ext cx="3494314" cy="5719639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8640" y="6309360"/>
            <a:ext cx="1371600" cy="365760"/>
          </a:xfrm>
        </p:spPr>
        <p:txBody>
          <a:bodyPr/>
          <a:lstStyle/>
          <a:p>
            <a:fld id="{F81006CB-6D12-D648-BDFF-45946122B114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203961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0" y="548640"/>
            <a:ext cx="6093225" cy="11430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240" y="0"/>
            <a:ext cx="4793885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0" y="1828800"/>
            <a:ext cx="6071616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712BE5-0AFE-AA4B-DE38-618FA150F3A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486400" y="6309360"/>
            <a:ext cx="1371600" cy="365760"/>
          </a:xfrm>
        </p:spPr>
        <p:txBody>
          <a:bodyPr/>
          <a:lstStyle/>
          <a:p>
            <a:fld id="{FB67AB3A-5619-724F-B943-9D34281EA5B9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8B002-680C-F23C-355A-AA9E00F69C4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BC7F1-E4AA-ACB1-F898-0F4CE95C345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2F8443E-8FB4-6D1A-1287-E54F5204B44D}"/>
              </a:ext>
            </a:extLst>
          </p:cNvPr>
          <p:cNvGrpSpPr/>
          <p:nvPr userDrawn="1"/>
        </p:nvGrpSpPr>
        <p:grpSpPr>
          <a:xfrm rot="5400000">
            <a:off x="1490425" y="3314697"/>
            <a:ext cx="6858000" cy="228600"/>
            <a:chOff x="1524" y="486404"/>
            <a:chExt cx="12190476" cy="23045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6E5F11D-F220-9C5E-929C-BCA879502FB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76AC546-8709-3993-FCDB-1B156D2088A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827294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6135624" cy="11430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828800"/>
            <a:ext cx="6135624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F7A554-0191-84FD-FF13-1D08A9040FE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9005" y="6309360"/>
            <a:ext cx="1371600" cy="365760"/>
          </a:xfrm>
        </p:spPr>
        <p:txBody>
          <a:bodyPr/>
          <a:lstStyle/>
          <a:p>
            <a:fld id="{2CB12418-D22D-2F49-B8DF-8F0D06316D0F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A51982-58B0-FDD3-D68E-F1F52109DFB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563424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A87B63-4ABF-71A4-052E-E4A6E0B0D81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319065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0"/>
            <a:ext cx="4791456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8B5488C-5471-388E-2299-E36A52160AF1}"/>
              </a:ext>
            </a:extLst>
          </p:cNvPr>
          <p:cNvGrpSpPr/>
          <p:nvPr/>
        </p:nvGrpSpPr>
        <p:grpSpPr>
          <a:xfrm rot="5400000">
            <a:off x="3842029" y="3314697"/>
            <a:ext cx="6858000" cy="228600"/>
            <a:chOff x="1524" y="486404"/>
            <a:chExt cx="12190476" cy="230457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6BE69B9-7459-DD8B-2663-BDBBDF27D6E7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92791D3-546A-F264-3A28-FA4F47254C7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128646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C6A67-6118-FB57-C805-42FCFB3E2EC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663440" y="6309360"/>
            <a:ext cx="1371600" cy="365760"/>
          </a:xfrm>
        </p:spPr>
        <p:txBody>
          <a:bodyPr/>
          <a:lstStyle/>
          <a:p>
            <a:fld id="{F7B9797D-0A11-3F4C-A8F9-4C3CFB1C3467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8562C-62EF-4582-865E-F683CC0BA53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C60CD9-C1EA-17F0-7578-5F8A1A5909C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8AD7A6E-1B9B-D9DE-BD67-39C783071F20}"/>
              </a:ext>
            </a:extLst>
          </p:cNvPr>
          <p:cNvGrpSpPr/>
          <p:nvPr userDrawn="1"/>
        </p:nvGrpSpPr>
        <p:grpSpPr>
          <a:xfrm rot="5400000">
            <a:off x="726870" y="3314697"/>
            <a:ext cx="6858000" cy="228600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EDD3F17-F32A-F401-6587-63C903B9266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42FA86B-2AC9-7E00-D084-24EC59AAAE0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790650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67771A41-C848-E64D-A3E7-2C2268336902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3294EF9-68D3-BBE1-CF71-EB49B1946043}"/>
              </a:ext>
            </a:extLst>
          </p:cNvPr>
          <p:cNvGrpSpPr/>
          <p:nvPr/>
        </p:nvGrpSpPr>
        <p:grpSpPr>
          <a:xfrm rot="5400000">
            <a:off x="4523955" y="3330195"/>
            <a:ext cx="6858000" cy="228600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B35BB65A-DA11-C51A-8125-2AB82548925E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C64F4CB-517C-D2E2-C7FE-130E00DFA93E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120579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0D9A4B-419F-EFB0-1176-951278E45B7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223760" y="6309360"/>
            <a:ext cx="1371600" cy="365760"/>
          </a:xfrm>
        </p:spPr>
        <p:txBody>
          <a:bodyPr/>
          <a:lstStyle/>
          <a:p>
            <a:fld id="{63444354-EB0C-0749-879A-AC72746606D0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8372A1-F80C-EE8E-3ED3-DEA07464D9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A0B9D2-7EB0-49D5-FB69-802CC1E602B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B6EDA9F-9F0C-F2B8-2DA9-6B5E53DF71A1}"/>
              </a:ext>
            </a:extLst>
          </p:cNvPr>
          <p:cNvGrpSpPr/>
          <p:nvPr userDrawn="1"/>
        </p:nvGrpSpPr>
        <p:grpSpPr>
          <a:xfrm rot="5400000">
            <a:off x="3315089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54DF475-F587-D0F5-2E5F-1F7374565F2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672F99E-296C-67C4-EA39-A3890FF7296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2502496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8D23E0-4409-7037-FE86-2F4FED37F54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ADFB106D-E2A4-BA42-83CB-236864574A5E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2FB02F-C7E2-E0E7-60F6-676CD156D1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788790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2800A2-76CC-F9B8-3D85-3BEF8792A58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44431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81D9632-278F-11B0-688D-20E8D15BB079}"/>
              </a:ext>
            </a:extLst>
          </p:cNvPr>
          <p:cNvGrpSpPr/>
          <p:nvPr userDrawn="1"/>
        </p:nvGrpSpPr>
        <p:grpSpPr>
          <a:xfrm rot="5400000">
            <a:off x="2183715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9BE1D6A8-C24F-52BA-1401-BD84AE6A3B4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5546028-8E84-0B13-7CEA-433419C2160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074524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11A105-C44D-52EF-FE59-79B2559A510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104888" y="6309360"/>
            <a:ext cx="1371600" cy="365760"/>
          </a:xfrm>
        </p:spPr>
        <p:txBody>
          <a:bodyPr/>
          <a:lstStyle/>
          <a:p>
            <a:fld id="{A0A3A3CB-42B5-F943-9B44-CE40D69043BF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65DDCD-2302-7DB0-065A-B9C0D606163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14486D-3CD5-EFE8-605A-E494F417F5D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160FD1D-1C9C-1D7D-034D-752DEA37DE2F}"/>
              </a:ext>
            </a:extLst>
          </p:cNvPr>
          <p:cNvGrpSpPr/>
          <p:nvPr userDrawn="1"/>
        </p:nvGrpSpPr>
        <p:grpSpPr>
          <a:xfrm rot="5400000">
            <a:off x="3191101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1255FD7-7B06-617C-F2B1-84296408F9C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374B771-A659-B0FC-BE3E-CCA7C7DAA8C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8430574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444B0A-5375-2C8E-1855-C39FDCFE2AF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FF9F10B6-86E2-C342-8351-96AAFAF25FE3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9E8B0B-9B3C-2EBF-8B1F-0383E15F45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999800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474BF6-552A-A16E-D27D-6F4180803EC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755441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4931DFC-97BE-BA1D-DF4B-117BE21CCE3A}"/>
              </a:ext>
            </a:extLst>
          </p:cNvPr>
          <p:cNvGrpSpPr/>
          <p:nvPr userDrawn="1"/>
        </p:nvGrpSpPr>
        <p:grpSpPr>
          <a:xfrm rot="5400000">
            <a:off x="2354194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32D29D2-0F65-815E-B69D-9AE195C8A6E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A8EB07D8-B6B0-63D6-1B82-5440BC5E86F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08430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414E36-7594-545C-C743-651A7E90674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1312" y="6309360"/>
            <a:ext cx="1371600" cy="365760"/>
          </a:xfrm>
        </p:spPr>
        <p:txBody>
          <a:bodyPr/>
          <a:lstStyle/>
          <a:p>
            <a:fld id="{0D631071-5303-6A4D-961A-95A03CA52AB9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C485E-E2B8-D77F-2FAD-EA82B01F131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825487" y="6309360"/>
            <a:ext cx="141716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B1F47-9876-D98C-50D8-3FBF1638996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038395A-A6A8-BCB1-3525-B2DB5574DB25}"/>
              </a:ext>
            </a:extLst>
          </p:cNvPr>
          <p:cNvGrpSpPr/>
          <p:nvPr userDrawn="1"/>
        </p:nvGrpSpPr>
        <p:grpSpPr>
          <a:xfrm rot="5400000">
            <a:off x="4282691" y="3314697"/>
            <a:ext cx="6858000" cy="228600"/>
            <a:chOff x="1524" y="486404"/>
            <a:chExt cx="12190476" cy="23045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1CBCFB5-79E3-D32D-7553-DF61FB31DF9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1CC810B-FEDA-EE81-FE8A-157790BB195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087439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BD2EFA-F338-854A-39A5-0DE75A240C7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75BC5750-3890-C849-A097-7836C504B378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26A974-1D24-E76E-BB89-FCF2BB9C4CF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263173" y="6309360"/>
            <a:ext cx="13716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8416FE-7E34-58E4-9D56-114F98FB0B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85009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A6C6367-A7F3-E06C-7C1A-0BC0654C5286}"/>
              </a:ext>
            </a:extLst>
          </p:cNvPr>
          <p:cNvGrpSpPr/>
          <p:nvPr userDrawn="1"/>
        </p:nvGrpSpPr>
        <p:grpSpPr>
          <a:xfrm rot="5400000">
            <a:off x="1191819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F36C848-6667-C955-7DE1-69ED168EEEB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A346036-FCB7-EFB8-C4D8-2B8EC443A76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551980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41DDC5-8FD0-5B7D-E616-216E1AB06B2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5F966B-C615-BAC6-2082-446BFF922C8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EDBEEF-1C91-68D1-CE48-418ABCEDC94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45054" y="6309360"/>
            <a:ext cx="1371600" cy="365760"/>
          </a:xfrm>
        </p:spPr>
        <p:txBody>
          <a:bodyPr/>
          <a:lstStyle/>
          <a:p>
            <a:fld id="{0573F55D-F102-EB4C-8110-ACB83A574214}" type="datetime1">
              <a:rPr lang="en-US" smtClean="0"/>
              <a:t>8/17/2026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4E11C5D-D71A-18E5-3526-29DDA766D6F8}"/>
              </a:ext>
            </a:extLst>
          </p:cNvPr>
          <p:cNvGrpSpPr/>
          <p:nvPr userDrawn="1"/>
        </p:nvGrpSpPr>
        <p:grpSpPr>
          <a:xfrm rot="5400000">
            <a:off x="4477460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FF40670-01CC-8D65-0326-EC21C4B773F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2C0E780-14F3-5C5E-5448-CFFC9EBBE16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7433194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425353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7B61FA28-EB8E-6842-A6BE-E9D79E274AF5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06FB652-32F7-CC0E-68CE-5F38D866A595}"/>
              </a:ext>
            </a:extLst>
          </p:cNvPr>
          <p:cNvGrpSpPr/>
          <p:nvPr/>
        </p:nvGrpSpPr>
        <p:grpSpPr>
          <a:xfrm>
            <a:off x="1524" y="4425359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1053F082-AD98-C5E7-4EC8-638F1C20A182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5365CD2-3B68-0FCB-4E75-1DA83FCCC0E7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242287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568731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4320" y="6309360"/>
            <a:ext cx="1371600" cy="365760"/>
          </a:xfrm>
        </p:spPr>
        <p:txBody>
          <a:bodyPr/>
          <a:lstStyle/>
          <a:p>
            <a:fld id="{B598246D-3750-4C49-B8B5-B7C47928A50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94904FC-9ED3-CB9C-8E66-CCD770A7CB70}"/>
              </a:ext>
            </a:extLst>
          </p:cNvPr>
          <p:cNvGrpSpPr/>
          <p:nvPr/>
        </p:nvGrpSpPr>
        <p:grpSpPr>
          <a:xfrm>
            <a:off x="1524" y="3568737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8EDF3AD1-1E09-BFF1-7171-710B6980D7C5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B189BF8-6380-EFD8-0428-D30EF04BF109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11654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731520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61AA82-C169-BE38-29A6-B58CE0828F1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3CE3C4F-0F80-AC4E-AA58-72E64271713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D8DE68-B20B-7DB9-181E-61F633A433F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7759C8-BEA2-2884-535E-DB5EFDF600C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731520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293002"/>
            <a:ext cx="12192000" cy="3564997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D97EF48-BD94-5DFA-36B7-B8F67892EA8E}"/>
              </a:ext>
            </a:extLst>
          </p:cNvPr>
          <p:cNvGrpSpPr/>
          <p:nvPr userDrawn="1"/>
        </p:nvGrpSpPr>
        <p:grpSpPr>
          <a:xfrm>
            <a:off x="1524" y="3062546"/>
            <a:ext cx="12190476" cy="230457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41B9D92-A574-8565-DDB3-8F0EB9A1E69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5F9A2F5-E50A-C6D3-77FB-2D71755BFED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726018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111500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C4AD5-8F1C-044F-83F2-1AB471B11726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419862"/>
            <a:ext cx="6262288" cy="3834634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2116665"/>
            <a:ext cx="4251960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6234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2290890"/>
            <a:ext cx="4672584" cy="4041648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309360"/>
            <a:ext cx="1371600" cy="365760"/>
          </a:xfrm>
        </p:spPr>
        <p:txBody>
          <a:bodyPr/>
          <a:lstStyle/>
          <a:p>
            <a:fld id="{E61C2A3D-65D3-8945-A127-64FDB177BE9F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01346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1" y="2295144"/>
            <a:ext cx="3490176" cy="4041648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29200" y="6309360"/>
            <a:ext cx="1371600" cy="365760"/>
          </a:xfrm>
        </p:spPr>
        <p:txBody>
          <a:bodyPr/>
          <a:lstStyle/>
          <a:p>
            <a:fld id="{E816DA63-B925-2449-B364-722E4572D80A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2995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4377969-578A-3044-99E3-8EA6F116B67F}"/>
              </a:ext>
            </a:extLst>
          </p:cNvPr>
          <p:cNvGrpSpPr/>
          <p:nvPr userDrawn="1"/>
        </p:nvGrpSpPr>
        <p:grpSpPr>
          <a:xfrm>
            <a:off x="1524" y="0"/>
            <a:ext cx="12190476" cy="6858000"/>
            <a:chOff x="1524" y="0"/>
            <a:chExt cx="12190476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7AD1842-8379-12E0-533A-0EA98BFD181E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138605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2876C6E-D8A0-48C5-6CEA-CCB62001195B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161650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D3B94D4-25D3-9D42-853F-7BA1819A9995}"/>
                </a:ext>
              </a:extLst>
            </p:cNvPr>
            <p:cNvCxnSpPr>
              <a:cxnSpLocks/>
            </p:cNvCxnSpPr>
            <p:nvPr/>
          </p:nvCxnSpPr>
          <p:spPr>
            <a:xfrm>
              <a:off x="8121159" y="5225545"/>
              <a:ext cx="407084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79F06DC-4DAD-401F-D80C-28C8AF513C85}"/>
                </a:ext>
              </a:extLst>
            </p:cNvPr>
            <p:cNvCxnSpPr>
              <a:cxnSpLocks/>
            </p:cNvCxnSpPr>
            <p:nvPr/>
          </p:nvCxnSpPr>
          <p:spPr>
            <a:xfrm>
              <a:off x="8120650" y="5456002"/>
              <a:ext cx="407084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FCBF433-8664-25AC-9007-E9988DE6BC38}"/>
                </a:ext>
              </a:extLst>
            </p:cNvPr>
            <p:cNvCxnSpPr/>
            <p:nvPr/>
          </p:nvCxnSpPr>
          <p:spPr>
            <a:xfrm>
              <a:off x="8126357" y="0"/>
              <a:ext cx="0" cy="685800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344" y="1828800"/>
            <a:ext cx="6292533" cy="152704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1E9478-EC4E-22FA-F9CC-D733F0B9370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7F52567-8570-6C44-9BA2-689163175DC8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510537-2782-FB58-9F28-3FD8CF8E9F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E5085-F9C6-78E4-7772-43209526D60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74781" y="3474719"/>
            <a:ext cx="6383974" cy="2743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8132064" y="1615439"/>
            <a:ext cx="4059936" cy="3606985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0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598435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C8A65721-D9B5-3BE2-6460-9C2878922040}"/>
              </a:ext>
            </a:extLst>
          </p:cNvPr>
          <p:cNvGrpSpPr/>
          <p:nvPr userDrawn="1"/>
        </p:nvGrpSpPr>
        <p:grpSpPr>
          <a:xfrm>
            <a:off x="1524" y="0"/>
            <a:ext cx="12190476" cy="4493520"/>
            <a:chOff x="1524" y="0"/>
            <a:chExt cx="12190476" cy="449352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4E0B240-979E-FA1C-833D-9030AD31D1E9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263063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F21FA7B-6DD0-5D50-12F1-C349D0BBCF8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449352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9F28047-4BC7-8178-E223-C9CBB4659519}"/>
                </a:ext>
              </a:extLst>
            </p:cNvPr>
            <p:cNvCxnSpPr>
              <a:cxnSpLocks/>
            </p:cNvCxnSpPr>
            <p:nvPr/>
          </p:nvCxnSpPr>
          <p:spPr>
            <a:xfrm>
              <a:off x="4050792" y="0"/>
              <a:ext cx="0" cy="425688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18" y="591564"/>
            <a:ext cx="3158356" cy="3068913"/>
          </a:xfrm>
        </p:spPr>
        <p:txBody>
          <a:bodyPr anchor="ctr" anchorCtr="0">
            <a:no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6CDC3-30E5-67DB-5587-FFD6AF5A95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01A79-864C-0860-E407-A07E073A2F2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F9F37-1A63-6296-7E1D-5BDA41CB10B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50391" y="591563"/>
            <a:ext cx="6742010" cy="3068905"/>
          </a:xfrm>
        </p:spPr>
        <p:txBody>
          <a:bodyPr anchor="ctr" anchorCtr="0">
            <a:norm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04544"/>
            <a:ext cx="12192000" cy="235345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03649084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049" y="5628925"/>
            <a:ext cx="10826495" cy="910416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1208" y="182880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8408" y="18288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41280" y="182880"/>
            <a:ext cx="1371600" cy="365760"/>
          </a:xfrm>
        </p:spPr>
        <p:txBody>
          <a:bodyPr/>
          <a:lstStyle/>
          <a:p>
            <a:fld id="{23E50FD4-EFCB-974E-B2DD-5523215BAC65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3917" y="1280791"/>
            <a:ext cx="10826496" cy="43342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1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15C73EA-68F7-286D-7C59-C6A4A90C3636}"/>
              </a:ext>
            </a:extLst>
          </p:cNvPr>
          <p:cNvGrpSpPr/>
          <p:nvPr userDrawn="1"/>
        </p:nvGrpSpPr>
        <p:grpSpPr>
          <a:xfrm>
            <a:off x="1524" y="1362456"/>
            <a:ext cx="12190476" cy="230457"/>
            <a:chOff x="1524" y="486404"/>
            <a:chExt cx="12190476" cy="23045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42D11FF-C277-62FB-F980-145F901A2E4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0BA5D67-2BA6-BB7C-9CF6-04747139635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3134818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5230368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17BBDC7-963A-E3DB-D9D5-DD9AAD4FEE7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1C7C81-7664-8BC0-13CA-172BEB1B3BC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E20763-4AEF-109E-06F3-5B039E246CE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170431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0EDBF81-A305-1402-C591-AC058BD1AE14}"/>
              </a:ext>
            </a:extLst>
          </p:cNvPr>
          <p:cNvGrpSpPr/>
          <p:nvPr userDrawn="1"/>
        </p:nvGrpSpPr>
        <p:grpSpPr>
          <a:xfrm>
            <a:off x="1524" y="1366605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7FE7AA46-A342-1022-0FD8-CCBDA033E14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9FD7B6E8-8257-7D9D-2D13-878FFFB520C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077341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FD55EE59-B66F-A6D5-8C8B-14BA21E0965C}"/>
              </a:ext>
            </a:extLst>
          </p:cNvPr>
          <p:cNvGrpSpPr/>
          <p:nvPr userDrawn="1"/>
        </p:nvGrpSpPr>
        <p:grpSpPr>
          <a:xfrm>
            <a:off x="1524" y="0"/>
            <a:ext cx="12190476" cy="6858000"/>
            <a:chOff x="1524" y="0"/>
            <a:chExt cx="12190476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62E504F-D4B4-B0EC-FDA1-3A423D47B247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39319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E659CB4-7093-3A08-C99D-6C99354EF45D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2364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CBC16B7-26F5-AE8A-69C4-B52E9D1E16D0}"/>
                </a:ext>
              </a:extLst>
            </p:cNvPr>
            <p:cNvCxnSpPr/>
            <p:nvPr/>
          </p:nvCxnSpPr>
          <p:spPr>
            <a:xfrm>
              <a:off x="4058138" y="0"/>
              <a:ext cx="0" cy="685800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5716" y="3697602"/>
            <a:ext cx="7525512" cy="1545336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1313925"/>
            <a:ext cx="1371600" cy="365760"/>
          </a:xfrm>
        </p:spPr>
        <p:txBody>
          <a:bodyPr/>
          <a:lstStyle/>
          <a:p>
            <a:fld id="{1595A37D-65ED-114E-8FC3-F225419ED192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6928" y="6309360"/>
            <a:ext cx="429207" cy="365125"/>
          </a:xfrm>
        </p:spPr>
        <p:txBody>
          <a:bodyPr/>
          <a:lstStyle/>
          <a:p>
            <a:pPr algn="l"/>
            <a:fld id="{CC057153-B650-4DEB-B370-79DDCFDCE934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4130" y="630936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85716" y="735414"/>
            <a:ext cx="7603234" cy="3074657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18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6513714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A362A7CE-13AD-5FEE-FA58-0D3441B3B327}"/>
              </a:ext>
            </a:extLst>
          </p:cNvPr>
          <p:cNvGrpSpPr/>
          <p:nvPr userDrawn="1"/>
        </p:nvGrpSpPr>
        <p:grpSpPr>
          <a:xfrm>
            <a:off x="1524" y="0"/>
            <a:ext cx="12190476" cy="6858000"/>
            <a:chOff x="1524" y="0"/>
            <a:chExt cx="12190476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62E504F-D4B4-B0EC-FDA1-3A423D47B247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504958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E659CB4-7093-3A08-C99D-6C99354EF45D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3541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31EB0A0-A7CC-8504-4177-65CD804A8448}"/>
                </a:ext>
              </a:extLst>
            </p:cNvPr>
            <p:cNvCxnSpPr/>
            <p:nvPr/>
          </p:nvCxnSpPr>
          <p:spPr>
            <a:xfrm>
              <a:off x="8107629" y="0"/>
              <a:ext cx="0" cy="685800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883" y="4122144"/>
            <a:ext cx="7525512" cy="1545336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68883" y="28374"/>
            <a:ext cx="10543032" cy="4206240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18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84271" y="1313925"/>
            <a:ext cx="1371600" cy="365760"/>
          </a:xfrm>
        </p:spPr>
        <p:txBody>
          <a:bodyPr/>
          <a:lstStyle/>
          <a:p>
            <a:fld id="{93B8BCF5-A830-B246-A761-733CD2DDC555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84271" y="6309360"/>
            <a:ext cx="429207" cy="365125"/>
          </a:xfrm>
        </p:spPr>
        <p:txBody>
          <a:bodyPr/>
          <a:lstStyle/>
          <a:p>
            <a:pPr algn="l"/>
            <a:fld id="{CC057153-B650-4DEB-B370-79DDCFDCE934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41473" y="630936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086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BE823EC-8489-32EA-5F8D-8414E009B5BD}"/>
              </a:ext>
            </a:extLst>
          </p:cNvPr>
          <p:cNvGrpSpPr/>
          <p:nvPr userDrawn="1"/>
        </p:nvGrpSpPr>
        <p:grpSpPr>
          <a:xfrm>
            <a:off x="762" y="-1"/>
            <a:ext cx="12191238" cy="6858001"/>
            <a:chOff x="762" y="-1"/>
            <a:chExt cx="12191238" cy="6858001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24CBB51-9ABE-113B-6E8C-AD0CDD7F31AE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5789709"/>
              <a:ext cx="12188952" cy="0"/>
            </a:xfrm>
            <a:prstGeom prst="line">
              <a:avLst/>
            </a:prstGeom>
            <a:ln w="158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4689A19-D78D-952D-102D-0F52A3D8B5E4}"/>
                </a:ext>
              </a:extLst>
            </p:cNvPr>
            <p:cNvCxnSpPr>
              <a:cxnSpLocks/>
            </p:cNvCxnSpPr>
            <p:nvPr/>
          </p:nvCxnSpPr>
          <p:spPr>
            <a:xfrm>
              <a:off x="762" y="6020166"/>
              <a:ext cx="12188952" cy="0"/>
            </a:xfrm>
            <a:prstGeom prst="line">
              <a:avLst/>
            </a:prstGeom>
            <a:ln w="158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71C9DBFA-8B2B-A34F-4E08-4CF748F83A8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04975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31A5455-1C4E-10D5-1402-FDCB1F1FB78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28021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047B84F-8610-F6F6-F74D-B1627389377D}"/>
                </a:ext>
              </a:extLst>
            </p:cNvPr>
            <p:cNvCxnSpPr/>
            <p:nvPr/>
          </p:nvCxnSpPr>
          <p:spPr>
            <a:xfrm>
              <a:off x="4062550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364" y="2910341"/>
            <a:ext cx="6890703" cy="2271985"/>
          </a:xfrm>
        </p:spPr>
        <p:txBody>
          <a:bodyPr anchor="ctr" anchorCtr="0"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1742" y="182880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8942" y="18288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41280" y="182880"/>
            <a:ext cx="1371600" cy="365760"/>
          </a:xfrm>
        </p:spPr>
        <p:txBody>
          <a:bodyPr/>
          <a:lstStyle/>
          <a:p>
            <a:fld id="{D9E2AEEA-8DAA-A54C-8566-EFF7C409754A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14902" y="2910341"/>
            <a:ext cx="2878830" cy="2271992"/>
          </a:xfrm>
        </p:spPr>
        <p:txBody>
          <a:bodyPr anchor="ctr" anchorCtr="0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45491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984AE9A-E1FE-B260-0209-F7A4BCE2ECD5}"/>
              </a:ext>
            </a:extLst>
          </p:cNvPr>
          <p:cNvGrpSpPr/>
          <p:nvPr userDrawn="1"/>
        </p:nvGrpSpPr>
        <p:grpSpPr>
          <a:xfrm>
            <a:off x="-20977" y="486404"/>
            <a:ext cx="12212977" cy="5885192"/>
            <a:chOff x="-20977" y="486404"/>
            <a:chExt cx="12212977" cy="5885192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4EC8CD4-F749-4794-DD29-B3F57822DEB6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D257A55-A75B-A688-F95E-03F34F9772AD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E8D13EC-2BC3-5093-97AC-927791EEA31B}"/>
                </a:ext>
              </a:extLst>
            </p:cNvPr>
            <p:cNvCxnSpPr>
              <a:cxnSpLocks/>
            </p:cNvCxnSpPr>
            <p:nvPr/>
          </p:nvCxnSpPr>
          <p:spPr>
            <a:xfrm>
              <a:off x="-19453" y="614113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B89169A-38DE-8903-97EB-3CA6FE5BC931}"/>
                </a:ext>
              </a:extLst>
            </p:cNvPr>
            <p:cNvCxnSpPr>
              <a:cxnSpLocks/>
            </p:cNvCxnSpPr>
            <p:nvPr/>
          </p:nvCxnSpPr>
          <p:spPr>
            <a:xfrm>
              <a:off x="-20977" y="6371596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2912" y="626364"/>
            <a:ext cx="8266176" cy="560527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44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0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36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32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2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8375796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993763D-EF7A-5004-F4C9-57D952210C19}"/>
              </a:ext>
            </a:extLst>
          </p:cNvPr>
          <p:cNvGrpSpPr/>
          <p:nvPr userDrawn="1"/>
        </p:nvGrpSpPr>
        <p:grpSpPr>
          <a:xfrm>
            <a:off x="839524" y="-4"/>
            <a:ext cx="10524928" cy="6858004"/>
            <a:chOff x="839524" y="-4"/>
            <a:chExt cx="10524928" cy="6858004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773888A-2876-3502-A562-1364954F461D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360448" y="3429426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0F94D3-584D-13EA-10BE-803EFCCD24DA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589048" y="3428568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6880C75-7BC8-5FC8-75D8-08E7DE1EA836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935880" y="3429429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3C01D38-A140-0645-A94B-49371E97C72B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707280" y="3428571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2912" y="1357884"/>
            <a:ext cx="8266176" cy="4142232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0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36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32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2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649984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7561-8B56-7D4A-9D45-53325F938A9C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184067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4400" b="0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3600" b="0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3200" b="0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2800" b="0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24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29538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81400" y="5110256"/>
            <a:ext cx="5029200" cy="548640"/>
          </a:xfrm>
          <a:prstGeom prst="roundRect">
            <a:avLst>
              <a:gd name="adj" fmla="val 50000"/>
            </a:avLst>
          </a:prstGeom>
          <a:ln w="15875">
            <a:solidFill>
              <a:schemeClr val="tx1"/>
            </a:solidFill>
          </a:ln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1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934B-D27D-944F-A2F7-A09FCF6E6C41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6568" y="1278920"/>
            <a:ext cx="9198864" cy="365760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402250026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292" y="5267563"/>
            <a:ext cx="9043416" cy="548640"/>
          </a:xfrm>
          <a:prstGeom prst="roundRect">
            <a:avLst>
              <a:gd name="adj" fmla="val 50000"/>
            </a:avLst>
          </a:prstGeom>
          <a:ln w="15875">
            <a:solidFill>
              <a:schemeClr val="tx1"/>
            </a:solidFill>
          </a:ln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1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90774"/>
            <a:ext cx="9198864" cy="3601387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4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1FD22486-8423-2C44-89AB-B87B16F989B7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7F136C3-7EC3-9A8C-7905-FCAC979CA36A}"/>
              </a:ext>
            </a:extLst>
          </p:cNvPr>
          <p:cNvGrpSpPr/>
          <p:nvPr userDrawn="1"/>
        </p:nvGrpSpPr>
        <p:grpSpPr>
          <a:xfrm>
            <a:off x="1524" y="393192"/>
            <a:ext cx="12190476" cy="230457"/>
            <a:chOff x="1524" y="486404"/>
            <a:chExt cx="12190476" cy="23045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1C98BDF-7F97-BA6B-9AA3-79C4C4E3B57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F752DBB-0B82-C2E5-E6EE-2B7D84F0068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480533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3D0251DA-0EA1-225F-8D19-688C1000DBAD}"/>
              </a:ext>
            </a:extLst>
          </p:cNvPr>
          <p:cNvGrpSpPr/>
          <p:nvPr userDrawn="1"/>
        </p:nvGrpSpPr>
        <p:grpSpPr>
          <a:xfrm>
            <a:off x="762" y="1395119"/>
            <a:ext cx="12191238" cy="4067763"/>
            <a:chOff x="762" y="1395119"/>
            <a:chExt cx="12191238" cy="4067763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C8F0F89-259A-7D5F-9E52-07123735018F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139511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2CD90A0-6C73-AB65-B20A-BAD32644A5F2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1625576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9A98EFE-3BD7-D800-983B-42CE5A97B9B3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523242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2DF87C7-EF0B-43B1-37A6-37216B523D36}"/>
                </a:ext>
              </a:extLst>
            </p:cNvPr>
            <p:cNvCxnSpPr>
              <a:cxnSpLocks/>
            </p:cNvCxnSpPr>
            <p:nvPr/>
          </p:nvCxnSpPr>
          <p:spPr>
            <a:xfrm>
              <a:off x="762" y="546288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D9BD67-1776-B01D-02EA-3A9670F45750}"/>
                </a:ext>
              </a:extLst>
            </p:cNvPr>
            <p:cNvCxnSpPr>
              <a:cxnSpLocks/>
            </p:cNvCxnSpPr>
            <p:nvPr/>
          </p:nvCxnSpPr>
          <p:spPr>
            <a:xfrm>
              <a:off x="1168419" y="1625574"/>
              <a:ext cx="0" cy="360685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F7775A8-BD4B-8A75-4C08-7CBFEE76BA8E}"/>
                </a:ext>
              </a:extLst>
            </p:cNvPr>
            <p:cNvCxnSpPr>
              <a:cxnSpLocks/>
            </p:cNvCxnSpPr>
            <p:nvPr/>
          </p:nvCxnSpPr>
          <p:spPr>
            <a:xfrm>
              <a:off x="11023581" y="1627632"/>
              <a:ext cx="0" cy="360685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itle 1">
            <a:extLst>
              <a:ext uri="{FF2B5EF4-FFF2-40B4-BE49-F238E27FC236}">
                <a16:creationId xmlns:a16="http://schemas.microsoft.com/office/drawing/2014/main" id="{FE1105A7-4AFC-EF6E-13F2-250ACBC19A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292" y="5707825"/>
            <a:ext cx="9043416" cy="466344"/>
          </a:xfrm>
          <a:prstGeom prst="rect">
            <a:avLst/>
          </a:prstGeom>
          <a:ln w="15875">
            <a:noFill/>
          </a:ln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1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54EC-538B-EF40-B690-05585CC88731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15440" y="1635368"/>
            <a:ext cx="8961120" cy="3606845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36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0592653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0851C64-A7BE-1C72-3E57-4775B409DC8A}"/>
              </a:ext>
            </a:extLst>
          </p:cNvPr>
          <p:cNvGrpSpPr/>
          <p:nvPr userDrawn="1"/>
        </p:nvGrpSpPr>
        <p:grpSpPr>
          <a:xfrm>
            <a:off x="1524" y="2369525"/>
            <a:ext cx="12190476" cy="4488475"/>
            <a:chOff x="1524" y="2369525"/>
            <a:chExt cx="12190476" cy="4488475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3584888-406D-19CF-E760-2B48E0ABB0C8}"/>
                </a:ext>
              </a:extLst>
            </p:cNvPr>
            <p:cNvCxnSpPr>
              <a:cxnSpLocks/>
            </p:cNvCxnSpPr>
            <p:nvPr/>
          </p:nvCxnSpPr>
          <p:spPr>
            <a:xfrm>
              <a:off x="4075888" y="2606040"/>
              <a:ext cx="0" cy="425196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A749300-540B-EA3D-22F0-87D400B0C33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59998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B4F06D6-F8BF-9F65-C268-860831C1842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36952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803" y="3275676"/>
            <a:ext cx="3595138" cy="2889149"/>
          </a:xfrm>
        </p:spPr>
        <p:txBody>
          <a:bodyPr anchor="ctr" anchorCtr="0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4480451A-EDD2-119A-DA35-2DFD2B24576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235345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58859" y="3153127"/>
            <a:ext cx="3200400" cy="301169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15058" y="3153127"/>
            <a:ext cx="3200400" cy="301169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3678ED03-48B7-A743-8DD2-7FFA62A0AF10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65147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DF6C894-D1B4-57D3-91A7-279AB6F954CE}"/>
              </a:ext>
            </a:extLst>
          </p:cNvPr>
          <p:cNvGrpSpPr/>
          <p:nvPr userDrawn="1"/>
        </p:nvGrpSpPr>
        <p:grpSpPr>
          <a:xfrm>
            <a:off x="2319507" y="-3644"/>
            <a:ext cx="9882118" cy="6858000"/>
            <a:chOff x="2319507" y="-3644"/>
            <a:chExt cx="9882118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ECF737A-CD16-4F1D-E4F3-176098CA5800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878608" y="3425785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A749300-540B-EA3D-22F0-87D400B0C336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1109065" y="3424928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2997F95-5433-14AD-3BB0-7E0594932620}"/>
                </a:ext>
              </a:extLst>
            </p:cNvPr>
            <p:cNvCxnSpPr>
              <a:cxnSpLocks/>
            </p:cNvCxnSpPr>
            <p:nvPr/>
          </p:nvCxnSpPr>
          <p:spPr>
            <a:xfrm>
              <a:off x="2549963" y="2239968"/>
              <a:ext cx="965166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450" y="548640"/>
            <a:ext cx="8396412" cy="1371600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4D6822CD-39C0-0CC2-075F-B33EE114F0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"/>
            <a:ext cx="2312894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9" y="2560320"/>
            <a:ext cx="4023360" cy="36576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43506" y="2560320"/>
            <a:ext cx="4023360" cy="36576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5D4F6C2-06EF-3BFE-5938-6C304B0949F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268712" y="6309360"/>
            <a:ext cx="1371600" cy="365760"/>
          </a:xfrm>
        </p:spPr>
        <p:txBody>
          <a:bodyPr/>
          <a:lstStyle/>
          <a:p>
            <a:fld id="{B757F186-BC5C-E049-9BED-C879FF838727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3970E9DE-1854-5825-875F-2FA7606667A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3335830" y="6309360"/>
            <a:ext cx="2805405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E8D4AEC5-2901-2491-7236-E3C375B5750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2888927" y="6309360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24125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313408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81D37-71A0-6247-B4F9-89AB56FCB9F0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2490637"/>
            <a:ext cx="5181600" cy="4351338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490637"/>
            <a:ext cx="5181600" cy="4351338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4683645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219F6FE5-28DC-924E-B335-9F73F02FD9E9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27122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FA69F012-8801-654E-BA91-4385C1A34D05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51932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031AE-DA09-E546-8A91-03FDF50474E1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014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B5AC1EE3-8DAF-B14B-BBB9-F51C019514E2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26074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1288866C-ADAB-8347-AC3F-C68495CA516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84248" y="6309360"/>
            <a:ext cx="183454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769027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557784"/>
            <a:ext cx="6519080" cy="5779007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0575855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200400"/>
            <a:ext cx="10890374" cy="2743200"/>
          </a:xfrm>
          <a:noFill/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8CE3BE77-9432-6A4B-8CAB-C566A7B21CF4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658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4">
            <a:extLst>
              <a:ext uri="{FF2B5EF4-FFF2-40B4-BE49-F238E27FC236}">
                <a16:creationId xmlns:a16="http://schemas.microsoft.com/office/drawing/2014/main" id="{C4B93E9A-7B3C-D739-A537-E0C99704C1D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308481" y="0"/>
            <a:ext cx="9883518" cy="6857999"/>
          </a:xfrm>
          <a:custGeom>
            <a:avLst/>
            <a:gdLst>
              <a:gd name="connsiteX0" fmla="*/ 0 w 8127902"/>
              <a:gd name="connsiteY0" fmla="*/ 5452946 h 6857999"/>
              <a:gd name="connsiteX1" fmla="*/ 8127902 w 8127902"/>
              <a:gd name="connsiteY1" fmla="*/ 5452946 h 6857999"/>
              <a:gd name="connsiteX2" fmla="*/ 8127902 w 8127902"/>
              <a:gd name="connsiteY2" fmla="*/ 6857999 h 6857999"/>
              <a:gd name="connsiteX3" fmla="*/ 0 w 8127902"/>
              <a:gd name="connsiteY3" fmla="*/ 6857999 h 6857999"/>
              <a:gd name="connsiteX4" fmla="*/ 0 w 8127902"/>
              <a:gd name="connsiteY4" fmla="*/ 0 h 6857999"/>
              <a:gd name="connsiteX5" fmla="*/ 8127902 w 8127902"/>
              <a:gd name="connsiteY5" fmla="*/ 0 h 6857999"/>
              <a:gd name="connsiteX6" fmla="*/ 8127902 w 8127902"/>
              <a:gd name="connsiteY6" fmla="*/ 1382751 h 6857999"/>
              <a:gd name="connsiteX7" fmla="*/ 0 w 8127902"/>
              <a:gd name="connsiteY7" fmla="*/ 138275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7902" h="6857999">
                <a:moveTo>
                  <a:pt x="0" y="5452946"/>
                </a:moveTo>
                <a:lnTo>
                  <a:pt x="8127902" y="5452946"/>
                </a:lnTo>
                <a:lnTo>
                  <a:pt x="8127902" y="6857999"/>
                </a:lnTo>
                <a:lnTo>
                  <a:pt x="0" y="6857999"/>
                </a:lnTo>
                <a:close/>
                <a:moveTo>
                  <a:pt x="0" y="0"/>
                </a:moveTo>
                <a:lnTo>
                  <a:pt x="8127902" y="0"/>
                </a:lnTo>
                <a:lnTo>
                  <a:pt x="8127902" y="1382751"/>
                </a:lnTo>
                <a:lnTo>
                  <a:pt x="0" y="1382751"/>
                </a:ln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40C21F1-162E-8951-B67D-4497E13354A2}"/>
              </a:ext>
            </a:extLst>
          </p:cNvPr>
          <p:cNvGrpSpPr/>
          <p:nvPr userDrawn="1"/>
        </p:nvGrpSpPr>
        <p:grpSpPr>
          <a:xfrm>
            <a:off x="1524" y="-1"/>
            <a:ext cx="12190476" cy="6858001"/>
            <a:chOff x="1524" y="-1"/>
            <a:chExt cx="12190476" cy="6858001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791CF62-4928-7BDE-C6EE-02CDA853F4E5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137929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5FD0D36-770E-938A-A59C-85DB2434CFE3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160974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F902DDA-71C4-D5B9-74D7-EB5DF9A7DE5D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523068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661918F-9F99-CD5F-BFE6-E39CA154865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546114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4FD8B191-4931-900A-AB3A-6097D34C028C}"/>
                </a:ext>
              </a:extLst>
            </p:cNvPr>
            <p:cNvCxnSpPr/>
            <p:nvPr/>
          </p:nvCxnSpPr>
          <p:spPr>
            <a:xfrm>
              <a:off x="2297240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6413" y="1788680"/>
            <a:ext cx="8430767" cy="184202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329" y="557784"/>
            <a:ext cx="1371600" cy="365760"/>
          </a:xfrm>
        </p:spPr>
        <p:txBody>
          <a:bodyPr/>
          <a:lstStyle/>
          <a:p>
            <a:fld id="{B1C93994-1E2D-3543-BD77-44FCFB71CAFD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379" y="5748055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1379" y="6143001"/>
            <a:ext cx="1463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866541" y="3784036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2000" i="1"/>
            </a:lvl1pPr>
            <a:lvl2pPr marL="228600" indent="0">
              <a:buNone/>
              <a:defRPr sz="2000" i="1"/>
            </a:lvl2pPr>
            <a:lvl3pPr marL="457200" indent="0">
              <a:buNone/>
              <a:defRPr sz="2000" i="1"/>
            </a:lvl3pPr>
            <a:lvl4pPr marL="685800" indent="0">
              <a:buNone/>
              <a:defRPr sz="2000" i="1"/>
            </a:lvl4pPr>
            <a:lvl5pPr marL="914400" indent="0">
              <a:buNone/>
              <a:defRPr sz="2000" i="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31173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187080"/>
            <a:ext cx="1371600" cy="365760"/>
          </a:xfrm>
          <a:prstGeom prst="roundRect">
            <a:avLst>
              <a:gd name="adj" fmla="val 50000"/>
            </a:avLst>
          </a:prstGeom>
          <a:ln w="15875">
            <a:solidFill>
              <a:schemeClr val="tx1"/>
            </a:solidFill>
          </a:ln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fld id="{D16B9168-F6EC-AA44-B1F6-76306FA4BF2D}" type="datetime1">
              <a:rPr lang="en-US" smtClean="0"/>
              <a:pPr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437249" y="187080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2890" y="187080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17708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80" r:id="rId3"/>
    <p:sldLayoutId id="2147483781" r:id="rId4"/>
    <p:sldLayoutId id="2147483782" r:id="rId5"/>
    <p:sldLayoutId id="2147483783" r:id="rId6"/>
    <p:sldLayoutId id="2147483839" r:id="rId7"/>
    <p:sldLayoutId id="2147483784" r:id="rId8"/>
    <p:sldLayoutId id="2147483785" r:id="rId9"/>
    <p:sldLayoutId id="2147483786" r:id="rId10"/>
    <p:sldLayoutId id="2147483787" r:id="rId11"/>
    <p:sldLayoutId id="2147483788" r:id="rId12"/>
    <p:sldLayoutId id="2147483789" r:id="rId13"/>
    <p:sldLayoutId id="2147483790" r:id="rId14"/>
    <p:sldLayoutId id="2147483791" r:id="rId15"/>
    <p:sldLayoutId id="2147483792" r:id="rId16"/>
    <p:sldLayoutId id="2147483779" r:id="rId17"/>
    <p:sldLayoutId id="2147483793" r:id="rId18"/>
    <p:sldLayoutId id="2147483794" r:id="rId19"/>
    <p:sldLayoutId id="2147483795" r:id="rId20"/>
    <p:sldLayoutId id="2147483796" r:id="rId21"/>
    <p:sldLayoutId id="2147483797" r:id="rId22"/>
    <p:sldLayoutId id="2147483798" r:id="rId23"/>
    <p:sldLayoutId id="2147483799" r:id="rId24"/>
    <p:sldLayoutId id="2147483800" r:id="rId25"/>
    <p:sldLayoutId id="2147483801" r:id="rId26"/>
    <p:sldLayoutId id="2147483802" r:id="rId27"/>
    <p:sldLayoutId id="2147483803" r:id="rId28"/>
    <p:sldLayoutId id="2147483804" r:id="rId29"/>
    <p:sldLayoutId id="2147483805" r:id="rId30"/>
    <p:sldLayoutId id="2147483806" r:id="rId31"/>
    <p:sldLayoutId id="2147483807" r:id="rId32"/>
    <p:sldLayoutId id="2147483808" r:id="rId33"/>
    <p:sldLayoutId id="2147483810" r:id="rId34"/>
    <p:sldLayoutId id="2147483811" r:id="rId35"/>
    <p:sldLayoutId id="2147483812" r:id="rId36"/>
    <p:sldLayoutId id="2147483813" r:id="rId37"/>
    <p:sldLayoutId id="2147483815" r:id="rId38"/>
    <p:sldLayoutId id="2147483816" r:id="rId39"/>
    <p:sldLayoutId id="2147483817" r:id="rId40"/>
    <p:sldLayoutId id="2147483809" r:id="rId41"/>
    <p:sldLayoutId id="2147483814" r:id="rId42"/>
    <p:sldLayoutId id="2147483819" r:id="rId43"/>
    <p:sldLayoutId id="2147483820" r:id="rId44"/>
    <p:sldLayoutId id="2147483821" r:id="rId45"/>
    <p:sldLayoutId id="2147483822" r:id="rId46"/>
    <p:sldLayoutId id="2147483818" r:id="rId47"/>
    <p:sldLayoutId id="2147483823" r:id="rId48"/>
    <p:sldLayoutId id="2147483824" r:id="rId49"/>
    <p:sldLayoutId id="2147483825" r:id="rId50"/>
    <p:sldLayoutId id="2147483826" r:id="rId51"/>
    <p:sldLayoutId id="2147483827" r:id="rId52"/>
    <p:sldLayoutId id="2147483828" r:id="rId53"/>
    <p:sldLayoutId id="2147483829" r:id="rId54"/>
    <p:sldLayoutId id="2147483830" r:id="rId55"/>
    <p:sldLayoutId id="2147483831" r:id="rId56"/>
    <p:sldLayoutId id="2147483832" r:id="rId57"/>
    <p:sldLayoutId id="2147483833" r:id="rId58"/>
    <p:sldLayoutId id="2147483834" r:id="rId59"/>
    <p:sldLayoutId id="2147483835" r:id="rId60"/>
    <p:sldLayoutId id="2147483836" r:id="rId61"/>
    <p:sldLayoutId id="2147483837" r:id="rId62"/>
    <p:sldLayoutId id="2147483838" r:id="rId63"/>
  </p:sldLayoutIdLst>
  <p:hf sldNum="0" hdr="0" ftr="0" dt="0"/>
  <p:txStyles>
    <p:titleStyle>
      <a:lvl1pPr algn="l" defTabSz="914400" rtl="0" eaLnBrk="1" latinLnBrk="0" hangingPunct="1">
        <a:lnSpc>
          <a:spcPct val="75000"/>
        </a:lnSpc>
        <a:spcBef>
          <a:spcPct val="0"/>
        </a:spcBef>
        <a:buNone/>
        <a:defRPr sz="36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hyperlink" Target="https://digitaltattoo.ubc.ca/2019/04/11/digital-identity-digest-march-2019/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hyperlink" Target="https://libraryanddigitalmarketing.blogspot.com/2021/05/digital-marketing-analytics.html" TargetMode="External"/><Relationship Id="rId4" Type="http://schemas.openxmlformats.org/officeDocument/2006/relationships/image" Target="../media/image3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vigaweb.net/2021/03/come-usare-la-compilazione-automatica.html" TargetMode="External"/><Relationship Id="rId7" Type="http://schemas.openxmlformats.org/officeDocument/2006/relationships/hyperlink" Target="https://luciamonterorodriguez.com/personaliza-el-tema-escogido-en-powerpoint/" TargetMode="Externa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8.jpeg"/><Relationship Id="rId5" Type="http://schemas.openxmlformats.org/officeDocument/2006/relationships/hyperlink" Target="https://gecbunlari.com/word-sayfa-silme/" TargetMode="External"/><Relationship Id="rId4" Type="http://schemas.openxmlformats.org/officeDocument/2006/relationships/image" Target="../media/image3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2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5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55.xml"/><Relationship Id="rId4" Type="http://schemas.openxmlformats.org/officeDocument/2006/relationships/hyperlink" Target="https://gecbunlari.com/birden-fazla-word-dosyasi-nasil-birlestirilir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question-mark-png" TargetMode="Externa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1.xml"/><Relationship Id="rId5" Type="http://schemas.openxmlformats.org/officeDocument/2006/relationships/hyperlink" Target="https://www.picpedia.org/chalkboard/p/positive-mindset.html" TargetMode="External"/><Relationship Id="rId4" Type="http://schemas.openxmlformats.org/officeDocument/2006/relationships/image" Target="../media/image5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oercommons.org/authoring/54645-professional-and-technical-writing/10/view" TargetMode="External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3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connect.cl/tendencias/desarrollan-capacidades-digitales-las-companias-lideres/" TargetMode="External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7EB7006-F452-AE5A-DF0E-684DACC6A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/>
          <a:lstStyle/>
          <a:p>
            <a:pPr algn="ctr"/>
            <a:r>
              <a:rPr lang="en-US" sz="3000" b="1" u="sng" dirty="0"/>
              <a:t>MY DS3 Digital Portfolio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Student Name: Masum </a:t>
            </a:r>
            <a:r>
              <a:rPr lang="en-US" sz="2000" dirty="0" err="1"/>
              <a:t>chowdhury</a:t>
            </a:r>
            <a:r>
              <a:rPr lang="en-US" sz="2000" dirty="0"/>
              <a:t> 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STUDENT NUMBER: 2533886</a:t>
            </a:r>
            <a:endParaRPr lang="en-US"/>
          </a:p>
        </p:txBody>
      </p:sp>
      <p:pic>
        <p:nvPicPr>
          <p:cNvPr id="7" name="Picture Placeholder 6" descr="A group of horses running in the dust">
            <a:extLst>
              <a:ext uri="{FF2B5EF4-FFF2-40B4-BE49-F238E27FC236}">
                <a16:creationId xmlns:a16="http://schemas.microsoft.com/office/drawing/2014/main" id="{801B52E4-5A3E-2BC1-3EBB-1BABD7ACD26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572000"/>
            <a:ext cx="12191999" cy="2286000"/>
          </a:xfrm>
          <a:noFill/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77992F5-B6D8-B028-4831-AFDBA55296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62567" y="3238499"/>
            <a:ext cx="4829433" cy="361950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F1ED5DF-161E-A9B8-0CA4-6F7B52C3097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-1524" y="4572000"/>
            <a:ext cx="3429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744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20564-F972-E203-EE35-C950B9CF3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487" y="2160947"/>
            <a:ext cx="3760160" cy="2514911"/>
          </a:xfrm>
        </p:spPr>
        <p:txBody>
          <a:bodyPr/>
          <a:lstStyle/>
          <a:p>
            <a:r>
              <a:rPr lang="en-US"/>
              <a:t>DIGITAL ARTEFACTS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73658-2FC7-ACE2-A789-1E19C74F85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30442" y="2158528"/>
            <a:ext cx="6785736" cy="2514600"/>
          </a:xfrm>
        </p:spPr>
        <p:txBody>
          <a:bodyPr/>
          <a:lstStyle/>
          <a:p>
            <a:r>
              <a:rPr lang="en-US" dirty="0"/>
              <a:t>During the course of this module, I have used many digital artefacts which have helped me develop my digital skills and it something that I have been using in my personal life as a result of this........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15474E-BC8D-2165-3DED-C8758E875E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-11715"/>
            <a:ext cx="2440460" cy="13826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484D57-8318-FC1C-AF76-E978AE64AD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2061" y="4667764"/>
            <a:ext cx="2166553" cy="21819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DDEF6B6-9BCB-E4B0-8D05-B2BD8E5324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566227" y="5201336"/>
            <a:ext cx="1624572" cy="16554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5A3F011-165C-454F-3BCF-9CDDFC1CE6D9}"/>
              </a:ext>
            </a:extLst>
          </p:cNvPr>
          <p:cNvSpPr txBox="1"/>
          <p:nvPr/>
        </p:nvSpPr>
        <p:spPr>
          <a:xfrm>
            <a:off x="4006850" y="5518150"/>
            <a:ext cx="41783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.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7FF8659B-166B-EFF6-A99E-609E835B37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</p:spTree>
    <p:extLst>
      <p:ext uri="{BB962C8B-B14F-4D97-AF65-F5344CB8AC3E}">
        <p14:creationId xmlns:p14="http://schemas.microsoft.com/office/powerpoint/2010/main" val="538975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2AFC8DA-2E85-0EF9-EF39-AC7134989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/>
          <a:lstStyle/>
          <a:p>
            <a:r>
              <a:rPr lang="en-US"/>
              <a:t>Task at hand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C732E-1EA7-84CD-71BD-8D57A1F95D6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>
            <a:normAutofit/>
          </a:bodyPr>
          <a:lstStyle/>
          <a:p>
            <a:r>
              <a:rPr lang="en-US"/>
              <a:t>Fitness River Task</a:t>
            </a:r>
          </a:p>
          <a:p>
            <a:r>
              <a:rPr lang="en-US"/>
              <a:t>Last month we collected customer feedback about our gym services. Please create a simple digital summary showing the feedback responses below </a:t>
            </a:r>
          </a:p>
          <a:p>
            <a:r>
              <a:rPr lang="en-US"/>
              <a:t>Satisfied – 46</a:t>
            </a:r>
          </a:p>
          <a:p>
            <a:r>
              <a:rPr lang="en-US"/>
              <a:t>Neutral – 18</a:t>
            </a:r>
          </a:p>
          <a:p>
            <a:r>
              <a:rPr lang="en-US"/>
              <a:t>Not Satisfied - 11</a:t>
            </a:r>
          </a:p>
        </p:txBody>
      </p:sp>
      <p:pic>
        <p:nvPicPr>
          <p:cNvPr id="2" name="Picture 1" descr="Design,gym,gymnastics,power,strength - free image from needpix.com">
            <a:extLst>
              <a:ext uri="{FF2B5EF4-FFF2-40B4-BE49-F238E27FC236}">
                <a16:creationId xmlns:a16="http://schemas.microsoft.com/office/drawing/2014/main" id="{588ED3E1-4FD6-EAD2-86FC-8B4B9768B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7720" y="291860"/>
            <a:ext cx="6274279" cy="62742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8406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11914-BBFF-7BEB-F661-B686E5BB9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" y="591564"/>
            <a:ext cx="4033625" cy="3068913"/>
          </a:xfrm>
        </p:spPr>
        <p:txBody>
          <a:bodyPr anchor="ctr" anchorCtr="0"/>
          <a:lstStyle/>
          <a:p>
            <a:r>
              <a:rPr lang="en-US" dirty="0"/>
              <a:t>Part 1 </a:t>
            </a:r>
            <a:br>
              <a:rPr lang="en-US" dirty="0"/>
            </a:br>
            <a:br>
              <a:rPr lang="en-US" dirty="0"/>
            </a:br>
            <a:r>
              <a:rPr lang="en-US" dirty="0"/>
              <a:t>River Fitness </a:t>
            </a:r>
            <a:br>
              <a:rPr lang="en-US" dirty="0"/>
            </a:br>
            <a:br>
              <a:rPr lang="en-US" dirty="0"/>
            </a:br>
            <a:r>
              <a:rPr lang="en-US" dirty="0" err="1"/>
              <a:t>Powerpoint</a:t>
            </a:r>
            <a:r>
              <a:rPr lang="en-US" dirty="0"/>
              <a:t> and excel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2F2383-FD83-D36D-50C0-8AE93BEF42A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50391" y="591563"/>
            <a:ext cx="6742010" cy="3068905"/>
          </a:xfrm>
        </p:spPr>
        <p:txBody>
          <a:bodyPr anchor="ctr" anchorCtr="0"/>
          <a:lstStyle/>
          <a:p>
            <a:r>
              <a:rPr lang="en-US" dirty="0"/>
              <a:t>One the digital artefacts that I used for the River Fitness task was the use of </a:t>
            </a:r>
            <a:r>
              <a:rPr lang="en-US" dirty="0" err="1"/>
              <a:t>Powerpoint</a:t>
            </a:r>
            <a:r>
              <a:rPr lang="en-US" dirty="0"/>
              <a:t>. The use of </a:t>
            </a:r>
            <a:r>
              <a:rPr lang="en-US" dirty="0" err="1"/>
              <a:t>Powerpoint</a:t>
            </a:r>
            <a:r>
              <a:rPr lang="en-US" dirty="0"/>
              <a:t> helped me by: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/>
              <a:t>Developing creativity </a:t>
            </a:r>
            <a:endParaRPr lang="en-US" dirty="0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/>
              <a:t>Present information clearly 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dirty="0"/>
              <a:t>Using visuals to </a:t>
            </a:r>
            <a:r>
              <a:rPr lang="en-US" dirty="0" err="1"/>
              <a:t>enagage</a:t>
            </a:r>
            <a:r>
              <a:rPr lang="en-US" dirty="0"/>
              <a:t> with the audience 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dirty="0"/>
              <a:t>Using many tools such as animations and appropriate </a:t>
            </a:r>
            <a:r>
              <a:rPr lang="en-US" dirty="0" err="1"/>
              <a:t>visusla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8" name="Picture Placeholder 8" descr="A spiral staircase ">
            <a:extLst>
              <a:ext uri="{FF2B5EF4-FFF2-40B4-BE49-F238E27FC236}">
                <a16:creationId xmlns:a16="http://schemas.microsoft.com/office/drawing/2014/main" id="{9820F04A-D5F8-38C8-B5B9-48869325080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alphaModFix amt="6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504544"/>
            <a:ext cx="12192000" cy="2353456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92EFE1C-5CED-7A65-9457-124ADD2651E9}"/>
              </a:ext>
            </a:extLst>
          </p:cNvPr>
          <p:cNvSpPr txBox="1"/>
          <p:nvPr/>
        </p:nvSpPr>
        <p:spPr>
          <a:xfrm>
            <a:off x="1915297" y="4963298"/>
            <a:ext cx="859824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The actual task at hand was help a local gym called River Fitness who collected customer </a:t>
            </a:r>
            <a:r>
              <a:rPr lang="en-GB"/>
              <a:t>feedback and wanted summary of the results....</a:t>
            </a:r>
            <a:endParaRPr lang="en-US"/>
          </a:p>
          <a:p>
            <a:endParaRPr lang="en-GB" dirty="0"/>
          </a:p>
          <a:p>
            <a:r>
              <a:rPr lang="en-GB"/>
              <a:t>The best way to present this was the use of a pie chart.......</a:t>
            </a:r>
          </a:p>
        </p:txBody>
      </p:sp>
    </p:spTree>
    <p:extLst>
      <p:ext uri="{BB962C8B-B14F-4D97-AF65-F5344CB8AC3E}">
        <p14:creationId xmlns:p14="http://schemas.microsoft.com/office/powerpoint/2010/main" val="1032284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CB199B-0949-C487-D3F5-D0EF7A7FBF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10466-FD71-4024-3F9A-E7C267490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" y="591564"/>
            <a:ext cx="4033625" cy="3068913"/>
          </a:xfrm>
        </p:spPr>
        <p:txBody>
          <a:bodyPr anchor="ctr" anchorCtr="0"/>
          <a:lstStyle/>
          <a:p>
            <a:r>
              <a:rPr lang="en-US" dirty="0"/>
              <a:t>Part 1 </a:t>
            </a:r>
            <a:br>
              <a:rPr lang="en-US" dirty="0"/>
            </a:br>
            <a:br>
              <a:rPr lang="en-US" dirty="0"/>
            </a:br>
            <a:r>
              <a:rPr lang="en-US" dirty="0"/>
              <a:t>River Fitness </a:t>
            </a:r>
            <a:br>
              <a:rPr lang="en-US" dirty="0"/>
            </a:br>
            <a:br>
              <a:rPr lang="en-US" dirty="0"/>
            </a:br>
            <a:r>
              <a:rPr lang="en-US" dirty="0" err="1"/>
              <a:t>Powerpoint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C689EF-2605-0AA6-56D3-2E427ACD6F4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0093" y="591563"/>
            <a:ext cx="6742010" cy="3068905"/>
          </a:xfrm>
        </p:spPr>
        <p:txBody>
          <a:bodyPr anchor="ctr" anchorCtr="0"/>
          <a:lstStyle/>
          <a:p>
            <a:r>
              <a:rPr lang="en-US" dirty="0"/>
              <a:t>As shown, the most appropriate use to  demonstrate these results was with the use of excel and PowerPoint to highlight the </a:t>
            </a:r>
            <a:r>
              <a:rPr lang="en-US"/>
              <a:t>numerical</a:t>
            </a:r>
            <a:r>
              <a:rPr lang="en-US" dirty="0"/>
              <a:t> aspect of the surveys as well as highlighting the importance of the interaction to the audience as well. </a:t>
            </a:r>
          </a:p>
          <a:p>
            <a:r>
              <a:rPr lang="en-US"/>
              <a:t>Why is this important?</a:t>
            </a:r>
          </a:p>
          <a:p>
            <a:r>
              <a:rPr lang="en-US" dirty="0"/>
              <a:t>This is important as it  highlights my ability to take numerical information and to </a:t>
            </a:r>
            <a:r>
              <a:rPr lang="en-US" dirty="0" err="1"/>
              <a:t>organie</a:t>
            </a:r>
            <a:r>
              <a:rPr lang="en-US" dirty="0"/>
              <a:t> data in a way that is clear to the audience. </a:t>
            </a:r>
            <a:endParaRPr lang="en-US"/>
          </a:p>
          <a:p>
            <a:endParaRPr lang="en-US" dirty="0"/>
          </a:p>
        </p:txBody>
      </p:sp>
      <p:pic>
        <p:nvPicPr>
          <p:cNvPr id="8" name="Picture Placeholder 8" descr="A spiral staircase ">
            <a:extLst>
              <a:ext uri="{FF2B5EF4-FFF2-40B4-BE49-F238E27FC236}">
                <a16:creationId xmlns:a16="http://schemas.microsoft.com/office/drawing/2014/main" id="{3965AE50-F8EB-9D75-6458-17200D9013A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alphaModFix amt="6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504544"/>
            <a:ext cx="12192000" cy="2353456"/>
          </a:xfrm>
          <a:noFill/>
        </p:spPr>
      </p:pic>
    </p:spTree>
    <p:extLst>
      <p:ext uri="{BB962C8B-B14F-4D97-AF65-F5344CB8AC3E}">
        <p14:creationId xmlns:p14="http://schemas.microsoft.com/office/powerpoint/2010/main" val="1324804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3AFFB03-EF3B-5DE3-1AE2-C68E8C5EDA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7289" y="-84456"/>
            <a:ext cx="6039983" cy="2844773"/>
          </a:xfrm>
        </p:spPr>
        <p:txBody>
          <a:bodyPr/>
          <a:lstStyle/>
          <a:p>
            <a:r>
              <a:rPr lang="en-US"/>
              <a:t>What I used </a:t>
            </a:r>
          </a:p>
        </p:txBody>
      </p:sp>
      <p:pic>
        <p:nvPicPr>
          <p:cNvPr id="5" name="Picture Placeholder 4" descr="A close-up of fabric">
            <a:extLst>
              <a:ext uri="{FF2B5EF4-FFF2-40B4-BE49-F238E27FC236}">
                <a16:creationId xmlns:a16="http://schemas.microsoft.com/office/drawing/2014/main" id="{9E752D16-EAC8-73FB-5B7B-31D067623AB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screen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97013" y="633794"/>
            <a:ext cx="4394987" cy="5590412"/>
          </a:xfr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41752E3-9B6A-0E2E-7B8C-9C8449374B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375" y="1822515"/>
            <a:ext cx="6046902" cy="38885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CDF626C-DC04-AE75-ED7F-DACD752B624C}"/>
              </a:ext>
            </a:extLst>
          </p:cNvPr>
          <p:cNvSpPr txBox="1"/>
          <p:nvPr/>
        </p:nvSpPr>
        <p:spPr>
          <a:xfrm>
            <a:off x="8070272" y="1820883"/>
            <a:ext cx="384958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 managed to use excel from the guide of </a:t>
            </a:r>
            <a:r>
              <a:rPr lang="en-GB" dirty="0" err="1"/>
              <a:t>Powerpoint</a:t>
            </a:r>
            <a:r>
              <a:rPr lang="en-GB" dirty="0"/>
              <a:t> to insert the customer survey numbers which then allowed me to use a pie chart to demonstrate the results. </a:t>
            </a:r>
          </a:p>
          <a:p>
            <a:endParaRPr lang="en-GB" dirty="0"/>
          </a:p>
          <a:p>
            <a:r>
              <a:rPr lang="en-GB" dirty="0"/>
              <a:t>I added the customer numbers next to the </a:t>
            </a:r>
            <a:r>
              <a:rPr lang="en-GB"/>
              <a:t>satisfaction rates.</a:t>
            </a:r>
          </a:p>
          <a:p>
            <a:endParaRPr lang="en-GB" dirty="0"/>
          </a:p>
          <a:p>
            <a:r>
              <a:rPr lang="en-GB" dirty="0"/>
              <a:t>Did this work? </a:t>
            </a:r>
          </a:p>
          <a:p>
            <a:endParaRPr lang="en-GB" dirty="0"/>
          </a:p>
          <a:p>
            <a:r>
              <a:rPr lang="en-GB" dirty="0"/>
              <a:t>Yes! This was the best format to </a:t>
            </a:r>
            <a:r>
              <a:rPr lang="en-GB"/>
              <a:t>ensure that the numerical information that I </a:t>
            </a:r>
            <a:r>
              <a:rPr lang="en-GB" dirty="0"/>
              <a:t>had was clear to present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764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8192A3-5EF8-F6F1-EA49-37458775E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E22F24F-BBB3-F6B3-CBCE-A67B59F2D3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9160" y="-84456"/>
            <a:ext cx="6534787" cy="2844773"/>
          </a:xfrm>
        </p:spPr>
        <p:txBody>
          <a:bodyPr/>
          <a:lstStyle/>
          <a:p>
            <a:r>
              <a:rPr lang="en-US"/>
              <a:t>Pie Chart </a:t>
            </a:r>
          </a:p>
        </p:txBody>
      </p:sp>
      <p:pic>
        <p:nvPicPr>
          <p:cNvPr id="5" name="Picture Placeholder 4" descr="A close-up of fabric">
            <a:extLst>
              <a:ext uri="{FF2B5EF4-FFF2-40B4-BE49-F238E27FC236}">
                <a16:creationId xmlns:a16="http://schemas.microsoft.com/office/drawing/2014/main" id="{127A9B00-B100-8C2A-81DF-21BDA6C5C5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screen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97013" y="633794"/>
            <a:ext cx="4394987" cy="5590412"/>
          </a:xfrm>
          <a:noFill/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9920442-8C6A-AF5E-80C9-23CFFED5B9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224" y="2203493"/>
            <a:ext cx="5515897" cy="34494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40D429-4726-2883-1236-A2F55CA3537B}"/>
              </a:ext>
            </a:extLst>
          </p:cNvPr>
          <p:cNvSpPr txBox="1"/>
          <p:nvPr/>
        </p:nvSpPr>
        <p:spPr>
          <a:xfrm>
            <a:off x="8025740" y="1514103"/>
            <a:ext cx="3453740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In addition, to make sure that these results were presentable, I decided to implement this onto the pie chart so that the results were clear to follow. I used bold colours so </a:t>
            </a:r>
            <a:r>
              <a:rPr lang="en-GB"/>
              <a:t>that to highlight the best from worst. </a:t>
            </a:r>
          </a:p>
          <a:p>
            <a:endParaRPr lang="en-GB" dirty="0"/>
          </a:p>
          <a:p>
            <a:r>
              <a:rPr lang="en-GB" dirty="0"/>
              <a:t>For example: Red was bad with the </a:t>
            </a:r>
            <a:r>
              <a:rPr lang="en-GB"/>
              <a:t>lowest number whereas Green was good for the highest. </a:t>
            </a:r>
            <a:endParaRPr lang="en-GB" dirty="0"/>
          </a:p>
          <a:p>
            <a:pPr algn="ctr"/>
            <a:r>
              <a:rPr lang="en-GB" sz="3000" b="1" u="sng" dirty="0"/>
              <a:t>Now time to present!!!! What came </a:t>
            </a:r>
            <a:r>
              <a:rPr lang="en-GB" sz="3000" b="1" u="sng"/>
              <a:t>next?</a:t>
            </a:r>
            <a:endParaRPr lang="en-GB" sz="3000" b="1" u="sng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212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30961-400C-57A9-C463-8BD51D344D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71318" y="-806"/>
            <a:ext cx="7916305" cy="747225"/>
          </a:xfrm>
        </p:spPr>
        <p:txBody>
          <a:bodyPr>
            <a:normAutofit/>
          </a:bodyPr>
          <a:lstStyle/>
          <a:p>
            <a:r>
              <a:rPr lang="en-GB" sz="2300" dirty="0"/>
              <a:t>How was the whole task </a:t>
            </a:r>
            <a:r>
              <a:rPr lang="en-GB" sz="2300"/>
              <a:t>presented?</a:t>
            </a:r>
            <a:endParaRPr lang="en-US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F83E640B-BB58-845B-CF0E-DDF60680D71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0759" b="10759"/>
          <a:stretch/>
        </p:blipFill>
        <p:spPr>
          <a:xfrm>
            <a:off x="185207" y="633794"/>
            <a:ext cx="4394987" cy="5590412"/>
          </a:xfrm>
          <a:prstGeom prst="rect">
            <a:avLst/>
          </a:prstGeom>
          <a:blipFill dpi="0" rotWithShape="1"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r="35"/>
            </a:stretch>
          </a:blipFill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2FCEE9-2242-A1B0-EA4B-857FAF7E05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4877" y="589936"/>
            <a:ext cx="4636698" cy="56863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C1F58B-D8C4-5163-F98F-611D978583FF}"/>
              </a:ext>
            </a:extLst>
          </p:cNvPr>
          <p:cNvSpPr txBox="1"/>
          <p:nvPr/>
        </p:nvSpPr>
        <p:spPr>
          <a:xfrm>
            <a:off x="4836618" y="1365438"/>
            <a:ext cx="2523743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 used </a:t>
            </a:r>
            <a:r>
              <a:rPr lang="en-GB" dirty="0" err="1"/>
              <a:t>Powerpoint</a:t>
            </a:r>
            <a:r>
              <a:rPr lang="en-GB" dirty="0"/>
              <a:t> to present the whole task.</a:t>
            </a:r>
            <a:endParaRPr lang="en-US" dirty="0"/>
          </a:p>
          <a:p>
            <a:endParaRPr lang="en-GB" dirty="0"/>
          </a:p>
          <a:p>
            <a:r>
              <a:rPr lang="en-GB"/>
              <a:t>Does this suit the task? Yes! </a:t>
            </a:r>
            <a:endParaRPr lang="en-GB" dirty="0"/>
          </a:p>
          <a:p>
            <a:endParaRPr lang="en-GB" dirty="0"/>
          </a:p>
          <a:p>
            <a:pPr marL="285750" indent="-285750">
              <a:buFont typeface="Calibri"/>
              <a:buChar char="-"/>
            </a:pPr>
            <a:r>
              <a:rPr lang="en-GB"/>
              <a:t>Clear </a:t>
            </a:r>
          </a:p>
          <a:p>
            <a:pPr marL="285750" indent="-285750">
              <a:buFont typeface="Calibri"/>
              <a:buChar char="-"/>
            </a:pPr>
            <a:r>
              <a:rPr lang="en-GB"/>
              <a:t>Easy to follow</a:t>
            </a:r>
            <a:endParaRPr lang="en-GB" dirty="0"/>
          </a:p>
          <a:p>
            <a:pPr marL="285750" indent="-285750">
              <a:buFont typeface="Calibri"/>
              <a:buChar char="-"/>
            </a:pPr>
            <a:r>
              <a:rPr lang="en-GB"/>
              <a:t>Interactive </a:t>
            </a:r>
          </a:p>
          <a:p>
            <a:pPr marL="285750" indent="-285750">
              <a:buFont typeface="Calibri"/>
              <a:buChar char="-"/>
            </a:pPr>
            <a:r>
              <a:rPr lang="en-GB"/>
              <a:t>Shows numerical data clearly </a:t>
            </a:r>
          </a:p>
          <a:p>
            <a:pPr marL="285750" indent="-285750">
              <a:buFont typeface="Calibri"/>
              <a:buChar char="-"/>
            </a:pPr>
            <a:r>
              <a:rPr lang="en-GB" dirty="0"/>
              <a:t>Format makes the presentation look </a:t>
            </a:r>
            <a:r>
              <a:rPr lang="en-GB" dirty="0" err="1"/>
              <a:t>appeling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21370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116735-B98B-C1B5-86C2-4F05BB76B8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0" y="2006614"/>
            <a:ext cx="6039983" cy="2844773"/>
          </a:xfrm>
        </p:spPr>
        <p:txBody>
          <a:bodyPr>
            <a:normAutofit/>
          </a:bodyPr>
          <a:lstStyle/>
          <a:p>
            <a:r>
              <a:rPr lang="en-US" sz="2400" dirty="0"/>
              <a:t>Lastly, I used word to consolidate my ideas and </a:t>
            </a:r>
            <a:r>
              <a:rPr lang="en-US" sz="2400" dirty="0" err="1"/>
              <a:t>addED</a:t>
            </a:r>
            <a:r>
              <a:rPr lang="en-US" sz="2400" dirty="0"/>
              <a:t> a log. This helped me structure the rest of my work to the tutors. 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I used subheadings and underlined important information to ensure this information was clear </a:t>
            </a:r>
          </a:p>
        </p:txBody>
      </p:sp>
      <p:pic>
        <p:nvPicPr>
          <p:cNvPr id="7" name="Picture Placeholder 6" descr="A long shot of a tunnel with people walking">
            <a:extLst>
              <a:ext uri="{FF2B5EF4-FFF2-40B4-BE49-F238E27FC236}">
                <a16:creationId xmlns:a16="http://schemas.microsoft.com/office/drawing/2014/main" id="{BDA2A554-EB23-2550-D68E-4D691D0F6D1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97201" t="1026" r="97201" b="-1173"/>
          <a:stretch>
            <a:fillRect/>
          </a:stretch>
        </p:blipFill>
        <p:spPr>
          <a:xfrm>
            <a:off x="0" y="633794"/>
            <a:ext cx="4394992" cy="5598618"/>
          </a:xfrm>
          <a:noFill/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DAA39EA-2E19-BA68-2EC1-AAEAAFA1A5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112" y="360515"/>
            <a:ext cx="3164099" cy="61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643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7FCC2-15A8-AE31-0915-9BD80EAAC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196" y="250610"/>
            <a:ext cx="10653578" cy="1132258"/>
          </a:xfrm>
        </p:spPr>
        <p:txBody>
          <a:bodyPr/>
          <a:lstStyle/>
          <a:p>
            <a:r>
              <a:rPr lang="en-US" dirty="0"/>
              <a:t>What I CREATED and why is this </a:t>
            </a:r>
            <a:r>
              <a:rPr lang="en-US"/>
              <a:t>important?</a:t>
            </a:r>
            <a:endParaRPr lang="en-US" dirty="0"/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7A25CFAA-C745-CF3E-8100-B1528EF45B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1834388"/>
              </p:ext>
            </p:extLst>
          </p:nvPr>
        </p:nvGraphicFramePr>
        <p:xfrm>
          <a:off x="612775" y="1716088"/>
          <a:ext cx="10969626" cy="4206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6542">
                  <a:extLst>
                    <a:ext uri="{9D8B030D-6E8A-4147-A177-3AD203B41FA5}">
                      <a16:colId xmlns:a16="http://schemas.microsoft.com/office/drawing/2014/main" val="3168546316"/>
                    </a:ext>
                  </a:extLst>
                </a:gridCol>
                <a:gridCol w="3656542">
                  <a:extLst>
                    <a:ext uri="{9D8B030D-6E8A-4147-A177-3AD203B41FA5}">
                      <a16:colId xmlns:a16="http://schemas.microsoft.com/office/drawing/2014/main" val="3249273269"/>
                    </a:ext>
                  </a:extLst>
                </a:gridCol>
                <a:gridCol w="3656542">
                  <a:extLst>
                    <a:ext uri="{9D8B030D-6E8A-4147-A177-3AD203B41FA5}">
                      <a16:colId xmlns:a16="http://schemas.microsoft.com/office/drawing/2014/main" val="2175169288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2400" b="0" i="0">
                          <a:latin typeface="+mn-lt"/>
                        </a:rPr>
                        <a:t>Excel</a:t>
                      </a:r>
                      <a:endParaRPr lang="en-US" sz="2400" b="0" i="0" dirty="0">
                        <a:latin typeface="+mn-lt"/>
                      </a:endParaRPr>
                    </a:p>
                  </a:txBody>
                  <a:tcPr marL="182880" marR="182880" anchor="ctr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2400" b="0" i="0">
                          <a:latin typeface="+mn-lt"/>
                        </a:rPr>
                        <a:t>Word</a:t>
                      </a:r>
                      <a:endParaRPr lang="en-US" sz="2400" b="0" i="0" dirty="0">
                        <a:latin typeface="+mn-lt"/>
                      </a:endParaRPr>
                    </a:p>
                  </a:txBody>
                  <a:tcPr marL="182880" marR="182880" anchor="ctr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2400" b="0" i="0" dirty="0" err="1">
                          <a:latin typeface="+mn-lt"/>
                        </a:rPr>
                        <a:t>Powerpoint</a:t>
                      </a:r>
                      <a:r>
                        <a:rPr lang="en-US" sz="2400" b="0" i="0" dirty="0">
                          <a:latin typeface="+mn-lt"/>
                        </a:rPr>
                        <a:t> </a:t>
                      </a:r>
                    </a:p>
                  </a:txBody>
                  <a:tcPr marL="182880" marR="182880" anchor="ctr"/>
                </a:tc>
                <a:extLst>
                  <a:ext uri="{0D108BD9-81ED-4DB2-BD59-A6C34878D82A}">
                    <a16:rowId xmlns:a16="http://schemas.microsoft.com/office/drawing/2014/main" val="3364231172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 dirty="0">
                          <a:latin typeface="+mn-lt"/>
                        </a:rPr>
                        <a:t>Enter and </a:t>
                      </a:r>
                      <a:r>
                        <a:rPr lang="en-US" i="1" dirty="0" err="1">
                          <a:latin typeface="+mn-lt"/>
                        </a:rPr>
                        <a:t>organise</a:t>
                      </a:r>
                      <a:r>
                        <a:rPr lang="en-US" i="1" dirty="0">
                          <a:latin typeface="+mn-lt"/>
                        </a:rPr>
                        <a:t> data</a:t>
                      </a:r>
                    </a:p>
                  </a:txBody>
                  <a:tcPr marL="182880" marR="182880" anchor="ctr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 dirty="0">
                          <a:latin typeface="+mn-lt"/>
                        </a:rPr>
                        <a:t>Uphold all the information and implement it on word to show clear </a:t>
                      </a:r>
                      <a:r>
                        <a:rPr lang="en-US" i="1">
                          <a:latin typeface="+mn-lt"/>
                        </a:rPr>
                        <a:t>explanations are </a:t>
                      </a:r>
                      <a:endParaRPr lang="en-US" i="1" dirty="0">
                        <a:latin typeface="+mn-lt"/>
                      </a:endParaRPr>
                    </a:p>
                  </a:txBody>
                  <a:tcPr marL="182880" marR="182880" anchor="ctr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 dirty="0">
                          <a:latin typeface="+mn-lt"/>
                        </a:rPr>
                        <a:t>Present information </a:t>
                      </a:r>
                      <a:r>
                        <a:rPr lang="en-US" i="1">
                          <a:latin typeface="+mn-lt"/>
                        </a:rPr>
                        <a:t>clearly </a:t>
                      </a:r>
                      <a:endParaRPr lang="en-US" i="1" dirty="0">
                        <a:latin typeface="+mn-lt"/>
                      </a:endParaRPr>
                    </a:p>
                  </a:txBody>
                  <a:tcPr marL="182880" marR="182880" anchor="ctr"/>
                </a:tc>
                <a:extLst>
                  <a:ext uri="{0D108BD9-81ED-4DB2-BD59-A6C34878D82A}">
                    <a16:rowId xmlns:a16="http://schemas.microsoft.com/office/drawing/2014/main" val="3559441191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>
                          <a:latin typeface="+mn-lt"/>
                        </a:rPr>
                        <a:t>Creating Tables and charts </a:t>
                      </a:r>
                      <a:endParaRPr lang="en-US" i="1" dirty="0">
                        <a:latin typeface="+mn-lt"/>
                      </a:endParaRPr>
                    </a:p>
                  </a:txBody>
                  <a:tcPr marL="182880" marR="182880" anchor="ctr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>
                          <a:latin typeface="+mn-lt"/>
                        </a:rPr>
                        <a:t>Adds structure t</a:t>
                      </a:r>
                      <a:r>
                        <a:rPr lang="en-US" i="1" dirty="0">
                          <a:latin typeface="+mn-lt"/>
                        </a:rPr>
                        <a:t>o the piece of work </a:t>
                      </a:r>
                    </a:p>
                  </a:txBody>
                  <a:tcPr marL="182880" marR="182880" anchor="ctr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 dirty="0">
                          <a:latin typeface="+mn-lt"/>
                        </a:rPr>
                        <a:t>Using visuals such as pictures to engage </a:t>
                      </a:r>
                      <a:r>
                        <a:rPr lang="en-US" i="1">
                          <a:latin typeface="+mn-lt"/>
                        </a:rPr>
                        <a:t>the</a:t>
                      </a:r>
                      <a:r>
                        <a:rPr lang="en-US" i="1" dirty="0">
                          <a:latin typeface="+mn-lt"/>
                        </a:rPr>
                        <a:t> reader </a:t>
                      </a:r>
                    </a:p>
                  </a:txBody>
                  <a:tcPr marL="182880" marR="182880" anchor="ctr"/>
                </a:tc>
                <a:extLst>
                  <a:ext uri="{0D108BD9-81ED-4DB2-BD59-A6C34878D82A}">
                    <a16:rowId xmlns:a16="http://schemas.microsoft.com/office/drawing/2014/main" val="1425558636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>
                          <a:latin typeface="+mn-lt"/>
                        </a:rPr>
                        <a:t>Showing calculations with formulas </a:t>
                      </a:r>
                      <a:endParaRPr lang="en-US" i="1" dirty="0">
                        <a:latin typeface="+mn-lt"/>
                      </a:endParaRPr>
                    </a:p>
                  </a:txBody>
                  <a:tcPr marL="182880" marR="182880" anchor="ctr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>
                          <a:latin typeface="+mn-lt"/>
                        </a:rPr>
                        <a:t>Allows to present ideas formally </a:t>
                      </a:r>
                      <a:endParaRPr lang="en-US" i="1" dirty="0">
                        <a:latin typeface="+mn-lt"/>
                      </a:endParaRPr>
                    </a:p>
                  </a:txBody>
                  <a:tcPr marL="182880" marR="182880" anchor="ctr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>
                          <a:latin typeface="+mn-lt"/>
                        </a:rPr>
                        <a:t>Structuring thoughts and </a:t>
                      </a:r>
                      <a:r>
                        <a:rPr lang="en-US" i="1" dirty="0">
                          <a:latin typeface="+mn-lt"/>
                        </a:rPr>
                        <a:t>implementing numerical data so that it is clear </a:t>
                      </a:r>
                    </a:p>
                  </a:txBody>
                  <a:tcPr marL="182880" marR="182880" anchor="ctr"/>
                </a:tc>
                <a:extLst>
                  <a:ext uri="{0D108BD9-81ED-4DB2-BD59-A6C34878D82A}">
                    <a16:rowId xmlns:a16="http://schemas.microsoft.com/office/drawing/2014/main" val="1609158448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 dirty="0">
                          <a:latin typeface="+mn-lt"/>
                        </a:rPr>
                        <a:t>Going through </a:t>
                      </a:r>
                      <a:r>
                        <a:rPr lang="en-US" i="1">
                          <a:latin typeface="+mn-lt"/>
                        </a:rPr>
                        <a:t>numerical data and making reports </a:t>
                      </a:r>
                      <a:endParaRPr lang="en-US" i="1" dirty="0">
                        <a:latin typeface="+mn-lt"/>
                      </a:endParaRPr>
                    </a:p>
                  </a:txBody>
                  <a:tcPr marL="182880" marR="182880" anchor="ctr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 dirty="0">
                          <a:latin typeface="+mn-lt"/>
                        </a:rPr>
                        <a:t>This is  important </a:t>
                      </a:r>
                      <a:r>
                        <a:rPr lang="en-US" i="1">
                          <a:latin typeface="+mn-lt"/>
                        </a:rPr>
                        <a:t>as</a:t>
                      </a:r>
                      <a:r>
                        <a:rPr lang="en-US" i="1" dirty="0">
                          <a:latin typeface="+mn-lt"/>
                        </a:rPr>
                        <a:t> it is easy to write </a:t>
                      </a:r>
                      <a:r>
                        <a:rPr lang="en-US" i="1">
                          <a:latin typeface="+mn-lt"/>
                        </a:rPr>
                        <a:t>and edit the docum</a:t>
                      </a:r>
                      <a:r>
                        <a:rPr lang="en-US" i="1" dirty="0">
                          <a:latin typeface="+mn-lt"/>
                        </a:rPr>
                        <a:t>ent </a:t>
                      </a:r>
                    </a:p>
                  </a:txBody>
                  <a:tcPr marL="182880" marR="182880" anchor="ctr"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i="1" dirty="0">
                          <a:latin typeface="+mn-lt"/>
                        </a:rPr>
                        <a:t>Enhancing communication – This showed how useful it was to implement </a:t>
                      </a:r>
                      <a:r>
                        <a:rPr lang="en-US" i="1">
                          <a:latin typeface="+mn-lt"/>
                        </a:rPr>
                        <a:t>this task to the tutor</a:t>
                      </a:r>
                      <a:endParaRPr lang="en-US" i="1" dirty="0">
                        <a:latin typeface="+mn-lt"/>
                      </a:endParaRPr>
                    </a:p>
                  </a:txBody>
                  <a:tcPr marL="182880" marR="182880" anchor="ctr"/>
                </a:tc>
                <a:extLst>
                  <a:ext uri="{0D108BD9-81ED-4DB2-BD59-A6C34878D82A}">
                    <a16:rowId xmlns:a16="http://schemas.microsoft.com/office/drawing/2014/main" val="3142950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7359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EB2CD3E-DF52-018F-6707-99B420D5C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450" y="548640"/>
            <a:ext cx="8396412" cy="137160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b="0" u="sng" kern="1200">
                <a:latin typeface="+mj-lt"/>
                <a:ea typeface="+mj-ea"/>
                <a:cs typeface="+mj-cs"/>
              </a:rPr>
              <a:t>Tools I can use</a:t>
            </a:r>
          </a:p>
        </p:txBody>
      </p:sp>
      <p:pic>
        <p:nvPicPr>
          <p:cNvPr id="3" name="Picture 2" descr="Microsoft PowerPointのWindows - Uptodownから無料でダウンロードしよう">
            <a:extLst>
              <a:ext uri="{FF2B5EF4-FFF2-40B4-BE49-F238E27FC236}">
                <a16:creationId xmlns:a16="http://schemas.microsoft.com/office/drawing/2014/main" id="{B6DBE10D-70F0-D6EB-23C7-D11D374F6D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17" r="59458"/>
          <a:stretch>
            <a:fillRect/>
          </a:stretch>
        </p:blipFill>
        <p:spPr>
          <a:xfrm>
            <a:off x="20" y="1"/>
            <a:ext cx="2312874" cy="6858000"/>
          </a:xfrm>
          <a:prstGeom prst="rect">
            <a:avLst/>
          </a:prstGeom>
          <a:noFill/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930BFD0-2FFE-2DFA-21C9-3C3DF3D8EF1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51070" y="544707"/>
            <a:ext cx="4023360" cy="3657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Word and powerpoint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D2EFC6-92CB-B3E0-0CA7-FDBDDE53569C}"/>
              </a:ext>
            </a:extLst>
          </p:cNvPr>
          <p:cNvSpPr txBox="1"/>
          <p:nvPr/>
        </p:nvSpPr>
        <p:spPr>
          <a:xfrm>
            <a:off x="7443506" y="2560320"/>
            <a:ext cx="4023360" cy="36576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300"/>
              <a:t>I am able to use Word to create and edit my document this is useful so that I am able to add formal explanations with clear subheadings.....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30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300"/>
              <a:t>I am also able to use  Powerpoint to create presentation which include charts and the use of excel to present information in clearly and in a professional manner.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30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300"/>
              <a:t>Before, I was not sure how to use Powerpoint as I was not able to grasp the creative side to me. However, since that time, I have learnt how to add pictures and change font sizes and formats so that it becomes more interactive.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26B5D9-3D95-07DF-2E56-FAFD5429FB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575642" y="3571158"/>
            <a:ext cx="3247104" cy="3288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445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997963-BB88-E7F9-BC72-D81885257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EC267B1-9720-2C98-83DE-817F37704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5558" y="1632"/>
            <a:ext cx="6890703" cy="2271985"/>
          </a:xfrm>
        </p:spPr>
        <p:txBody>
          <a:bodyPr>
            <a:normAutofit/>
          </a:bodyPr>
          <a:lstStyle/>
          <a:p>
            <a:r>
              <a:rPr lang="en-US" sz="5000" b="1" u="sng" dirty="0"/>
              <a:t>What was hard at the </a:t>
            </a:r>
            <a:r>
              <a:rPr lang="en-US" sz="5000" b="1" u="sng"/>
              <a:t>start ?</a:t>
            </a:r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C4191D7-3707-AA0A-0B3C-51BDE5053FD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91420" y="2910341"/>
            <a:ext cx="3935797" cy="2271992"/>
          </a:xfrm>
        </p:spPr>
        <p:txBody>
          <a:bodyPr>
            <a:normAutofit/>
          </a:bodyPr>
          <a:lstStyle/>
          <a:p>
            <a:r>
              <a:rPr lang="en-US" sz="4400" dirty="0"/>
              <a:t>Word </a:t>
            </a:r>
            <a:r>
              <a:rPr lang="en-US" sz="4400" dirty="0" err="1"/>
              <a:t>powerpoint</a:t>
            </a:r>
          </a:p>
          <a:p>
            <a:r>
              <a:rPr lang="en-US" sz="4400"/>
              <a:t>excel</a:t>
            </a:r>
            <a:endParaRPr lang="en-US" sz="4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745637-62CA-A306-0C58-EC35CF1B41FD}"/>
              </a:ext>
            </a:extLst>
          </p:cNvPr>
          <p:cNvSpPr txBox="1"/>
          <p:nvPr/>
        </p:nvSpPr>
        <p:spPr>
          <a:xfrm>
            <a:off x="4356541" y="2423061"/>
            <a:ext cx="747369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As previously mentioned, I found PowerPoint and Word difficult</a:t>
            </a:r>
            <a:r>
              <a:rPr lang="en-GB" sz="1200" dirty="0"/>
              <a:t> to navigate with: </a:t>
            </a:r>
          </a:p>
          <a:p>
            <a:endParaRPr lang="en-GB" sz="1200" dirty="0"/>
          </a:p>
          <a:p>
            <a:pPr marL="285750" indent="-285750">
              <a:buFont typeface="Calibri"/>
              <a:buChar char="-"/>
            </a:pPr>
            <a:r>
              <a:rPr lang="en-GB" sz="1200"/>
              <a:t>Font and </a:t>
            </a:r>
            <a:r>
              <a:rPr lang="en-GB" sz="1200" err="1"/>
              <a:t>si</a:t>
            </a:r>
            <a:r>
              <a:rPr lang="en-GB" sz="1200"/>
              <a:t>zing</a:t>
            </a:r>
            <a:endParaRPr lang="en-GB" sz="1200" dirty="0"/>
          </a:p>
          <a:p>
            <a:pPr marL="285750" indent="-285750">
              <a:buFont typeface="Calibri"/>
              <a:buChar char="-"/>
            </a:pPr>
            <a:r>
              <a:rPr lang="en-GB" sz="1200"/>
              <a:t>Choosing suitable layouts</a:t>
            </a:r>
            <a:endParaRPr lang="en-GB" sz="1200" dirty="0"/>
          </a:p>
          <a:p>
            <a:pPr marL="285750" indent="-285750">
              <a:buFont typeface="Calibri"/>
              <a:buChar char="-"/>
            </a:pPr>
            <a:r>
              <a:rPr lang="en-GB" sz="1200" dirty="0"/>
              <a:t>Positions of pictures and </a:t>
            </a:r>
            <a:r>
              <a:rPr lang="en-GB" sz="1200"/>
              <a:t>animations </a:t>
            </a:r>
            <a:endParaRPr lang="en-GB" sz="1200" dirty="0"/>
          </a:p>
          <a:p>
            <a:pPr marL="285750" indent="-285750">
              <a:buFont typeface="Calibri"/>
              <a:buChar char="-"/>
            </a:pPr>
            <a:endParaRPr lang="en-GB" sz="1200" dirty="0"/>
          </a:p>
          <a:p>
            <a:pPr marL="285750" indent="-285750">
              <a:buFont typeface="Calibri"/>
              <a:buChar char="-"/>
            </a:pPr>
            <a:r>
              <a:rPr lang="en-GB" sz="1200" dirty="0"/>
              <a:t>Now.... I can successfully use </a:t>
            </a:r>
            <a:r>
              <a:rPr lang="en-GB" sz="1200" dirty="0" err="1"/>
              <a:t>Powerpoint</a:t>
            </a:r>
            <a:r>
              <a:rPr lang="en-GB" sz="1200" dirty="0"/>
              <a:t> which enabled me to get a pass as this was the foundation of developing my digital skills. I can showcase information on </a:t>
            </a:r>
            <a:r>
              <a:rPr lang="en-GB" sz="1200" dirty="0" err="1"/>
              <a:t>powerpoint</a:t>
            </a:r>
            <a:r>
              <a:rPr lang="en-GB" sz="1200" dirty="0"/>
              <a:t> by myself and ensure it is interactive.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E2E59E-83AB-A513-CCC8-9F4D49FD4355}"/>
              </a:ext>
            </a:extLst>
          </p:cNvPr>
          <p:cNvSpPr txBox="1"/>
          <p:nvPr/>
        </p:nvSpPr>
        <p:spPr>
          <a:xfrm>
            <a:off x="4590360" y="4415928"/>
            <a:ext cx="759690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In relation to Excel, I was intimidated by this due to fact that it seemed really technical, however with trial and error, I was able to implement the numbers and found the perfect formula to assist me with </a:t>
            </a:r>
            <a:r>
              <a:rPr lang="en-GB" sz="1200" dirty="0" err="1"/>
              <a:t>thi</a:t>
            </a:r>
            <a:r>
              <a:rPr lang="en-GB" sz="1200" dirty="0"/>
              <a:t>s.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C40937-4A0A-5CA5-E9E8-F54A5257F6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2452" y="-806"/>
            <a:ext cx="3252840" cy="193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7248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6981A-627A-C165-8169-A3439C30B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344" y="1828800"/>
            <a:ext cx="6292533" cy="1527048"/>
          </a:xfrm>
        </p:spPr>
        <p:txBody>
          <a:bodyPr/>
          <a:lstStyle/>
          <a:p>
            <a:r>
              <a:rPr lang="en-US" dirty="0"/>
              <a:t>How did these </a:t>
            </a:r>
            <a:r>
              <a:rPr lang="en-US"/>
              <a:t>skills help me?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E2963-B557-E349-9E7D-14C35A0F075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74781" y="3474719"/>
            <a:ext cx="6383974" cy="27432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i="1" dirty="0"/>
              <a:t>These digital skills helped me develop my knowledge and build the </a:t>
            </a:r>
            <a:r>
              <a:rPr lang="en-US" i="1"/>
              <a:t>foundation of using digital artefacts which helped me achieve a pass on my </a:t>
            </a:r>
            <a:r>
              <a:rPr lang="en-US" i="1" dirty="0"/>
              <a:t>assignment. Following this, I was able to successfully create </a:t>
            </a:r>
            <a:r>
              <a:rPr lang="en-US" i="1" err="1"/>
              <a:t>th</a:t>
            </a:r>
            <a:r>
              <a:rPr lang="en-US" i="1" dirty="0"/>
              <a:t>is Digital Portfolio for this module. </a:t>
            </a:r>
          </a:p>
          <a:p>
            <a:endParaRPr lang="en-US" i="1" dirty="0"/>
          </a:p>
          <a:p>
            <a:r>
              <a:rPr lang="en-US" i="1" dirty="0"/>
              <a:t>In relation to my personal life, since I work in the restaurant </a:t>
            </a:r>
            <a:r>
              <a:rPr lang="en-US" i="1" dirty="0" err="1"/>
              <a:t>industry,</a:t>
            </a:r>
            <a:r>
              <a:rPr lang="en-US" i="1" dirty="0"/>
              <a:t> I have been able to implement these skills my using </a:t>
            </a:r>
            <a:r>
              <a:rPr lang="en-US" i="1" dirty="0" err="1"/>
              <a:t>powerpoint</a:t>
            </a:r>
            <a:r>
              <a:rPr lang="en-US" i="1" dirty="0"/>
              <a:t> and word document to prepare staff training materials as well and brainstorming ideas for menus.</a:t>
            </a:r>
          </a:p>
          <a:p>
            <a:endParaRPr lang="en-US" dirty="0"/>
          </a:p>
        </p:txBody>
      </p:sp>
      <p:pic>
        <p:nvPicPr>
          <p:cNvPr id="9" name="Picture Placeholder 8" descr="A close-up of clouds in the sky">
            <a:extLst>
              <a:ext uri="{FF2B5EF4-FFF2-40B4-BE49-F238E27FC236}">
                <a16:creationId xmlns:a16="http://schemas.microsoft.com/office/drawing/2014/main" id="{7B4F9039-9775-A9CB-E697-D11F8C12CFF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32064" y="1615439"/>
            <a:ext cx="4059936" cy="3606985"/>
          </a:xfrm>
          <a:noFill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9F4036-87A4-B9E6-10AF-201242FC33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824451" y="2528652"/>
            <a:ext cx="2843161" cy="189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776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1C9784E-BC72-DCBE-3877-FE07B3B02B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56" r="24177" b="1"/>
          <a:stretch>
            <a:fillRect/>
          </a:stretch>
        </p:blipFill>
        <p:spPr>
          <a:xfrm>
            <a:off x="20" y="10"/>
            <a:ext cx="7781345" cy="685799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2B34-AB0D-EBD3-40A1-B4CBCDE613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76870" y="2141171"/>
            <a:ext cx="3273552" cy="2953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64465"/>
            <a:r>
              <a:rPr lang="en-US" dirty="0"/>
              <a:t>This portfolio shows that I used </a:t>
            </a:r>
            <a:r>
              <a:rPr lang="en-US" err="1"/>
              <a:t>powerpoint</a:t>
            </a:r>
            <a:r>
              <a:rPr lang="en-US" dirty="0"/>
              <a:t>, word and excel to develop my digital skills. These artefacts show that I have learnt to demonstrate my findings through research and through </a:t>
            </a:r>
            <a:r>
              <a:rPr lang="en-US" err="1"/>
              <a:t>tas</a:t>
            </a:r>
            <a:r>
              <a:rPr lang="en-US" dirty="0"/>
              <a:t>ks and to be able to ensure that they are </a:t>
            </a:r>
            <a:r>
              <a:rPr lang="en-US"/>
              <a:t>presented in a professional way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665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D5132-7AC8-2C7D-EDC9-A788CF1FF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>
            <a:normAutofit/>
          </a:bodyPr>
          <a:lstStyle/>
          <a:p>
            <a:r>
              <a:rPr lang="en-GB"/>
              <a:t>Conclusion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747CECF-31B0-73F1-2EC0-5001819846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05" b="2105"/>
          <a:stretch/>
        </p:blipFill>
        <p:spPr>
          <a:xfrm>
            <a:off x="0" y="267"/>
            <a:ext cx="7781365" cy="6857467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noFill/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0EB5E901-6C6A-69BC-DB94-1045521A2B7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/>
          <a:p>
            <a:r>
              <a:rPr lang="en-GB" i="0"/>
              <a:t>I feel more confident using digital skills, especially those that I have developed and gained more experience in. However, I recognise that I could still improve my confidence when using Excel, particularly when working with more complex formulas and functions.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413119"/>
      </p:ext>
    </p:extLst>
  </p:cSld>
  <p:clrMapOvr>
    <a:masterClrMapping/>
  </p:clrMapOvr>
</p:sld>
</file>

<file path=ppt/theme/theme1.xml><?xml version="1.0" encoding="utf-8"?>
<a:theme xmlns:a="http://schemas.openxmlformats.org/drawingml/2006/main" name="Neutrals">
  <a:themeElements>
    <a:clrScheme name="Neutral Blue &amp; Green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E6E3DD"/>
      </a:accent1>
      <a:accent2>
        <a:srgbClr val="DCE4E7"/>
      </a:accent2>
      <a:accent3>
        <a:srgbClr val="F2F0ED"/>
      </a:accent3>
      <a:accent4>
        <a:srgbClr val="8C9178"/>
      </a:accent4>
      <a:accent5>
        <a:srgbClr val="919EAC"/>
      </a:accent5>
      <a:accent6>
        <a:srgbClr val="1D2144"/>
      </a:accent6>
      <a:hlink>
        <a:srgbClr val="2A4211"/>
      </a:hlink>
      <a:folHlink>
        <a:srgbClr val="663E17"/>
      </a:folHlink>
    </a:clrScheme>
    <a:fontScheme name="Custom 11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eutrals_Marketing Presentation_win32_EF_v5" id="{912EE30E-10C6-49B2-B09B-13A40EF80CC3}" vid="{D699B455-0A60-4FD8-AD0C-B6B9C773D68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1CEDABF-7176-4A42-8EF9-E5D4DD31FF6C}">
  <ds:schemaRefs>
    <ds:schemaRef ds:uri="71af3243-3dd4-4a8d-8c0d-dd76da1f02a5"/>
    <ds:schemaRef ds:uri="http://schemas.microsoft.com/sharepoint/v3"/>
    <ds:schemaRef ds:uri="http://purl.org/dc/terms/"/>
    <ds:schemaRef ds:uri="http://schemas.microsoft.com/office/2006/documentManagement/types"/>
    <ds:schemaRef ds:uri="230e9df3-be65-4c73-a93b-d1236ebd677e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www.w3.org/XML/1998/namespace"/>
    <ds:schemaRef ds:uri="http://purl.org/dc/dcmitype/"/>
    <ds:schemaRef ds:uri="http://schemas.openxmlformats.org/package/2006/metadata/core-properties"/>
    <ds:schemaRef ds:uri="16c05727-aa75-4e4a-9b5f-8a80a1165891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368</Words>
  <Application>Microsoft Office PowerPoint</Application>
  <PresentationFormat>Widescreen</PresentationFormat>
  <Paragraphs>51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Neutrals</vt:lpstr>
      <vt:lpstr>MY DS3 Digital Portfolio  Student Name: Masum chowdhury   STUDENT NUMBER: 2533886</vt:lpstr>
      <vt:lpstr>DIGITAL ARTEFACTS</vt:lpstr>
      <vt:lpstr>Task at hand </vt:lpstr>
      <vt:lpstr>Part 1   River Fitness   Powerpoint and excel</vt:lpstr>
      <vt:lpstr>Part 1   River Fitness   Powerpoint</vt:lpstr>
      <vt:lpstr>What I used </vt:lpstr>
      <vt:lpstr>Pie Chart </vt:lpstr>
      <vt:lpstr>How was the whole task presented?</vt:lpstr>
      <vt:lpstr>Lastly, I used word to consolidate my ideas and addED a log. This helped me structure the rest of my work to the tutors.   I used subheadings and underlined important information to ensure this information was clear </vt:lpstr>
      <vt:lpstr>What I CREATED and why is this important?</vt:lpstr>
      <vt:lpstr>Tools I can use</vt:lpstr>
      <vt:lpstr>What was hard at the start ?</vt:lpstr>
      <vt:lpstr>How did these skills help me? </vt:lpstr>
      <vt:lpstr>PowerPoint Presentation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853</cp:revision>
  <dcterms:created xsi:type="dcterms:W3CDTF">2026-08-16T20:32:37Z</dcterms:created>
  <dcterms:modified xsi:type="dcterms:W3CDTF">2026-08-17T18:11:16Z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