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8F2EE3-E36C-3EF4-160A-39CF71443887}" v="3" dt="2026-06-30T19:59:43.951"/>
    <p1510:client id="{60061E27-47FB-827F-9D66-F24DAC546E9C}" v="2" dt="2026-07-02T13:35:15.231"/>
    <p1510:client id="{A3DDFE8C-5E35-57A0-66F7-97A82E68FD45}" v="181" dt="2026-06-30T17:14:57.162"/>
    <p1510:client id="{C7334328-6972-81F8-4E5F-238BDDB24CE8}" v="2" dt="2026-07-02T13:05:21.2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2" d="100"/>
          <a:sy n="82" d="100"/>
        </p:scale>
        <p:origin x="490"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02/07/2026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02/07/2026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02/07/2026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02/07/2026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NULL" TargetMode="External"/><Relationship Id="rId7" Type="http://schemas.openxmlformats.org/officeDocument/2006/relationships/image" Target="../media/image2.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jpeg"/><Relationship Id="rId5" Type="http://schemas.openxmlformats.org/officeDocument/2006/relationships/slideLayout" Target="../slideLayouts/slideLayout4.xml"/><Relationship Id="rId4" Type="http://schemas.microsoft.com/office/2007/relationships/media" Target="../media/media2.m4a"/></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8.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C9134992-BA92-B01C-2BDC-F61395F5582A}"/>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4200" dirty="0"/>
              <a:t>BMHP6027 Empowering The Older Person</a:t>
            </a:r>
          </a:p>
        </p:txBody>
      </p:sp>
      <p:sp>
        <p:nvSpPr>
          <p:cNvPr id="1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42891E49-25BA-B98B-CD29-8D66599686C7}"/>
              </a:ext>
            </a:extLst>
          </p:cNvPr>
          <p:cNvSpPr>
            <a:spLocks noGrp="1"/>
          </p:cNvSpPr>
          <p:nvPr>
            <p:ph sz="half" idx="1"/>
          </p:nvPr>
        </p:nvSpPr>
        <p:spPr>
          <a:xfrm>
            <a:off x="640080" y="2872899"/>
            <a:ext cx="4243589" cy="3320668"/>
          </a:xfrm>
        </p:spPr>
        <p:txBody>
          <a:bodyPr vert="horz" lIns="91440" tIns="45720" rIns="91440" bIns="45720" rtlCol="0">
            <a:normAutofit/>
          </a:bodyPr>
          <a:lstStyle/>
          <a:p>
            <a:pPr marL="0"/>
            <a:r>
              <a:rPr lang="en-US" sz="2200" dirty="0"/>
              <a:t>Paul Counihan 2319048</a:t>
            </a:r>
          </a:p>
          <a:p>
            <a:pPr marL="0"/>
            <a:r>
              <a:rPr lang="en-US" sz="2200" dirty="0"/>
              <a:t>Power point Presentation with Voice Over</a:t>
            </a:r>
          </a:p>
          <a:p>
            <a:pPr marL="0"/>
            <a:r>
              <a:rPr lang="en-US" sz="2200" dirty="0"/>
              <a:t>Component 1</a:t>
            </a:r>
          </a:p>
          <a:p>
            <a:pPr marL="0"/>
            <a:r>
              <a:rPr lang="en-US" sz="2200" dirty="0"/>
              <a:t>Kennedy </a:t>
            </a:r>
            <a:r>
              <a:rPr lang="en-US" sz="2200" dirty="0" err="1"/>
              <a:t>Obohwemu</a:t>
            </a:r>
          </a:p>
          <a:p>
            <a:pPr marL="0"/>
            <a:endParaRPr lang="en-US" sz="2200" dirty="0"/>
          </a:p>
        </p:txBody>
      </p:sp>
      <p:pic>
        <p:nvPicPr>
          <p:cNvPr id="8" name="Content Placeholder 7" descr="previewImag">
            <a:extLst>
              <a:ext uri="{FF2B5EF4-FFF2-40B4-BE49-F238E27FC236}">
                <a16:creationId xmlns:a16="http://schemas.microsoft.com/office/drawing/2014/main" id="{DE4C274C-54A5-5D21-C312-74FB2958E7C2}"/>
              </a:ext>
            </a:extLst>
          </p:cNvPr>
          <p:cNvPicPr>
            <a:picLocks noGrp="1" noChangeAspect="1"/>
          </p:cNvPicPr>
          <p:nvPr>
            <p:ph sz="half" idx="2"/>
          </p:nvPr>
        </p:nvPicPr>
        <p:blipFill>
          <a:blip r:embed="rId6"/>
          <a:srcRect l="22024" r="11275"/>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2" name="Paul">
            <a:hlinkClick r:id="" action="ppaction://media"/>
            <a:extLst>
              <a:ext uri="{FF2B5EF4-FFF2-40B4-BE49-F238E27FC236}">
                <a16:creationId xmlns:a16="http://schemas.microsoft.com/office/drawing/2014/main" id="{CE6DBE0C-82A7-3D88-0F2A-E80DE6B4EC9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pic>
        <p:nvPicPr>
          <p:cNvPr id="3" name="Paul">
            <a:hlinkClick r:id="" action="ppaction://media"/>
            <a:extLst>
              <a:ext uri="{FF2B5EF4-FFF2-40B4-BE49-F238E27FC236}">
                <a16:creationId xmlns:a16="http://schemas.microsoft.com/office/drawing/2014/main" id="{3E9081B4-5A60-A970-450E-3F36B9B9B00E}"/>
              </a:ext>
            </a:extLst>
          </p:cNvPr>
          <p:cNvPicPr>
            <a:picLocks noChangeAspect="1"/>
          </p:cNvPicPr>
          <p:nvPr>
            <a:audioFile r:link="rId3"/>
            <p:extLst>
              <p:ext uri="{DAA4B4D4-6D71-4841-9C94-3DE7FCFB9230}">
                <p14:media xmlns:p14="http://schemas.microsoft.com/office/powerpoint/2010/main" r:embed="rId4">
                  <p14:trim st="1013"/>
                </p14:media>
              </p:ext>
            </p:extLst>
          </p:nvPr>
        </p:nvPicPr>
        <p:blipFill>
          <a:blip r:embed="rId7"/>
          <a:stretch>
            <a:fillRect/>
          </a:stretch>
        </p:blipFill>
        <p:spPr>
          <a:xfrm>
            <a:off x="3039608" y="5526509"/>
            <a:ext cx="487363" cy="487363"/>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2985"/>
    </mc:Choice>
    <mc:Fallback>
      <p:transition spd="slow" advTm="29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85" fill="hold"/>
                                        <p:tgtEl>
                                          <p:spTgt spid="2"/>
                                        </p:tgtEl>
                                      </p:cBhvr>
                                    </p:cmd>
                                  </p:childTnLst>
                                </p:cTn>
                              </p:par>
                            </p:childTnLst>
                          </p:cTn>
                        </p:par>
                        <p:par>
                          <p:cTn id="7" fill="hold">
                            <p:stCondLst>
                              <p:cond delay="2985"/>
                            </p:stCondLst>
                            <p:childTnLst>
                              <p:par>
                                <p:cTn id="8" presetID="1" presetClass="mediacall" presetSubtype="0" fill="hold" nodeType="afterEffect">
                                  <p:stCondLst>
                                    <p:cond delay="0"/>
                                  </p:stCondLst>
                                  <p:childTnLst>
                                    <p:cmd type="call" cmd="playFrom(0.0)">
                                      <p:cBhvr>
                                        <p:cTn id="9" dur="93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2"/>
                </p:tgtEl>
              </p:cMediaNode>
            </p:audio>
            <p:audio>
              <p:cMediaNode vol="80000">
                <p:cTn id="11"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0BC7C12B-050D-0813-31A4-565E1BB34261}"/>
              </a:ext>
            </a:extLst>
          </p:cNvPr>
          <p:cNvSpPr>
            <a:spLocks noGrp="1"/>
          </p:cNvSpPr>
          <p:nvPr>
            <p:ph sz="half" idx="4294967295"/>
          </p:nvPr>
        </p:nvSpPr>
        <p:spPr>
          <a:xfrm>
            <a:off x="4240583" y="1266650"/>
            <a:ext cx="5709721" cy="2430864"/>
          </a:xfrm>
        </p:spPr>
        <p:txBody>
          <a:bodyPr vert="horz" lIns="91440" tIns="45720" rIns="91440" bIns="45720" rtlCol="0" anchor="t">
            <a:noAutofit/>
          </a:bodyPr>
          <a:lstStyle/>
          <a:p>
            <a:pPr marL="0" indent="0">
              <a:buNone/>
            </a:pPr>
            <a:r>
              <a:rPr lang="en-US" sz="2000">
                <a:solidFill>
                  <a:schemeClr val="tx2"/>
                </a:solidFill>
              </a:rPr>
              <a:t>Older people are one of the fastest-growing groups in the UK. Many live longer than previous generations, but increasing age can bring physical, mental and social challenges. Health and social care services play an important role in helping older adults remain healthy, independent and involved in their communities. This presentation evaluates the care, support and empowerment needs of older people, explores current UK approaches and policies, discusses the challenges they experience, and provides recommendations to improve services and quality of life (World Health Organization, 2023; Age UK, 2024).</a:t>
            </a:r>
            <a:endParaRPr lang="en-US"/>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 name="Recorded Sound">
            <a:hlinkClick r:id="" action="ppaction://media"/>
            <a:extLst>
              <a:ext uri="{FF2B5EF4-FFF2-40B4-BE49-F238E27FC236}">
                <a16:creationId xmlns:a16="http://schemas.microsoft.com/office/drawing/2014/main" id="{E4ECD6D2-49C7-7B48-CCF5-2F7408BF9DE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567149" y="2601385"/>
            <a:ext cx="487363" cy="487363"/>
          </a:xfrm>
          <a:prstGeom prst="rect">
            <a:avLst/>
          </a:prstGeom>
        </p:spPr>
      </p:pic>
    </p:spTree>
    <p:extLst>
      <p:ext uri="{BB962C8B-B14F-4D97-AF65-F5344CB8AC3E}">
        <p14:creationId xmlns:p14="http://schemas.microsoft.com/office/powerpoint/2010/main" val="2646351505"/>
      </p:ext>
    </p:extLst>
  </p:cSld>
  <p:clrMapOvr>
    <a:masterClrMapping/>
  </p:clrMapOvr>
  <mc:AlternateContent xmlns:mc="http://schemas.openxmlformats.org/markup-compatibility/2006">
    <mc:Choice xmlns:p14="http://schemas.microsoft.com/office/powerpoint/2010/main" Requires="p14">
      <p:transition spd="slow" p14:dur="2000" advTm="56436"/>
    </mc:Choice>
    <mc:Fallback>
      <p:transition spd="slow" advTm="564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43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83FD5F7-35CD-1884-C48C-861D110FF319}"/>
              </a:ext>
            </a:extLst>
          </p:cNvPr>
          <p:cNvSpPr>
            <a:spLocks noGrp="1"/>
          </p:cNvSpPr>
          <p:nvPr>
            <p:ph idx="4294967295"/>
          </p:nvPr>
        </p:nvSpPr>
        <p:spPr>
          <a:xfrm>
            <a:off x="838200" y="1019755"/>
            <a:ext cx="4619621" cy="5157208"/>
          </a:xfrm>
        </p:spPr>
        <p:txBody>
          <a:bodyPr vert="horz" lIns="91440" tIns="45720" rIns="91440" bIns="45720" rtlCol="0" anchor="t">
            <a:normAutofit/>
          </a:bodyPr>
          <a:lstStyle/>
          <a:p>
            <a:endParaRPr lang="en-US" sz="1900"/>
          </a:p>
          <a:p>
            <a:pPr marL="0" indent="0">
              <a:buNone/>
            </a:pPr>
            <a:r>
              <a:rPr lang="en-US" sz="1900"/>
              <a:t>Ageing is a natural process that affects every person differently. Some older people remain healthy and active, while others develop long-term illnesses or reduced mobility. Ageing can affect physical health, memory, emotional wellbeing and social relationships. According to the World Health Organization (2023), healthy ageing means helping people develop and maintain the abilities they need to enjoy a good quality of life rather than simply living longer.</a:t>
            </a:r>
          </a:p>
        </p:txBody>
      </p:sp>
      <p:pic>
        <p:nvPicPr>
          <p:cNvPr id="5" name="Picture 4" descr="A person and person hugging&#10;&#10;AI-generated content may be incorrect.">
            <a:extLst>
              <a:ext uri="{FF2B5EF4-FFF2-40B4-BE49-F238E27FC236}">
                <a16:creationId xmlns:a16="http://schemas.microsoft.com/office/drawing/2014/main" id="{1D36931E-AD4B-FF67-9B4D-C0560C719FEA}"/>
              </a:ext>
            </a:extLst>
          </p:cNvPr>
          <p:cNvPicPr>
            <a:picLocks noChangeAspect="1"/>
          </p:cNvPicPr>
          <p:nvPr/>
        </p:nvPicPr>
        <p:blipFill>
          <a:blip r:embed="rId4"/>
          <a:srcRect l="13107" r="28856"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pic>
        <p:nvPicPr>
          <p:cNvPr id="2" name="Recorded Sound">
            <a:hlinkClick r:id="" action="ppaction://media"/>
            <a:extLst>
              <a:ext uri="{FF2B5EF4-FFF2-40B4-BE49-F238E27FC236}">
                <a16:creationId xmlns:a16="http://schemas.microsoft.com/office/drawing/2014/main" id="{9069A5CB-D979-C244-4DD7-3F79195A167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955938864"/>
      </p:ext>
    </p:extLst>
  </p:cSld>
  <p:clrMapOvr>
    <a:masterClrMapping/>
  </p:clrMapOvr>
  <mc:AlternateContent xmlns:mc="http://schemas.openxmlformats.org/markup-compatibility/2006">
    <mc:Choice xmlns:p14="http://schemas.microsoft.com/office/powerpoint/2010/main" Requires="p14">
      <p:transition spd="slow" p14:dur="2000" advTm="49978"/>
    </mc:Choice>
    <mc:Fallback>
      <p:transition spd="slow" advTm="499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97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0CD0C-9131-5E59-F395-C257ABB81B0F}"/>
              </a:ext>
            </a:extLst>
          </p:cNvPr>
          <p:cNvSpPr>
            <a:spLocks noGrp="1"/>
          </p:cNvSpPr>
          <p:nvPr>
            <p:ph type="title"/>
          </p:nvPr>
        </p:nvSpPr>
        <p:spPr>
          <a:xfrm>
            <a:off x="838200" y="365125"/>
            <a:ext cx="10515600" cy="5948363"/>
          </a:xfrm>
        </p:spPr>
        <p:txBody>
          <a:bodyPr>
            <a:noAutofit/>
          </a:bodyPr>
          <a:lstStyle/>
          <a:p>
            <a:r>
              <a:rPr lang="en-GB" sz="2800">
                <a:ea typeface="+mj-lt"/>
                <a:cs typeface="+mj-lt"/>
              </a:rPr>
              <a:t>Older people often require different types of care depending on their individual circumstances. Many need help to manage long-term health conditions, take medication safely, maintain good nutrition and receive personal care. Others require support with mental health, particularly if they experience dementia, depression or loneliness. Person-centred care is important because it recognises that every individual has different preferences, abilities and goals (NICE, 2023; NHS England, 2024).</a:t>
            </a:r>
            <a:endParaRPr lang="en-US" sz="2800"/>
          </a:p>
        </p:txBody>
      </p:sp>
      <p:pic>
        <p:nvPicPr>
          <p:cNvPr id="3" name="Recorded Sound">
            <a:hlinkClick r:id="" action="ppaction://media"/>
            <a:extLst>
              <a:ext uri="{FF2B5EF4-FFF2-40B4-BE49-F238E27FC236}">
                <a16:creationId xmlns:a16="http://schemas.microsoft.com/office/drawing/2014/main" id="{394009B9-C676-AF65-D0D1-290A88FD9A9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023662523"/>
      </p:ext>
    </p:extLst>
  </p:cSld>
  <p:clrMapOvr>
    <a:masterClrMapping/>
  </p:clrMapOvr>
  <mc:AlternateContent xmlns:mc="http://schemas.openxmlformats.org/markup-compatibility/2006">
    <mc:Choice xmlns:p14="http://schemas.microsoft.com/office/powerpoint/2010/main" Requires="p14">
      <p:transition spd="slow" p14:dur="2000" advTm="45747"/>
    </mc:Choice>
    <mc:Fallback>
      <p:transition spd="slow" advTm="457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74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4"/>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6E0F1-DEC7-7FFE-7A07-6BB82902201A}"/>
              </a:ext>
            </a:extLst>
          </p:cNvPr>
          <p:cNvSpPr>
            <a:spLocks noGrp="1"/>
          </p:cNvSpPr>
          <p:nvPr>
            <p:ph type="title"/>
          </p:nvPr>
        </p:nvSpPr>
        <p:spPr/>
        <p:txBody>
          <a:bodyPr/>
          <a:lstStyle/>
          <a:p>
            <a:r>
              <a:rPr lang="en-GB" sz="2800">
                <a:latin typeface="Aptos"/>
              </a:rPr>
              <a:t>Support, Empowerment and Independence</a:t>
            </a:r>
            <a:endParaRPr lang="en-US"/>
          </a:p>
        </p:txBody>
      </p:sp>
      <p:sp>
        <p:nvSpPr>
          <p:cNvPr id="3" name="Content Placeholder 2">
            <a:extLst>
              <a:ext uri="{FF2B5EF4-FFF2-40B4-BE49-F238E27FC236}">
                <a16:creationId xmlns:a16="http://schemas.microsoft.com/office/drawing/2014/main" id="{EDF19E9F-F01D-9988-FCEA-04F1559DB2FC}"/>
              </a:ext>
            </a:extLst>
          </p:cNvPr>
          <p:cNvSpPr>
            <a:spLocks noGrp="1"/>
          </p:cNvSpPr>
          <p:nvPr>
            <p:ph idx="1"/>
          </p:nvPr>
        </p:nvSpPr>
        <p:spPr/>
        <p:txBody>
          <a:bodyPr vert="horz" lIns="91440" tIns="45720" rIns="91440" bIns="45720" rtlCol="0" anchor="t">
            <a:normAutofit/>
          </a:bodyPr>
          <a:lstStyle/>
          <a:p>
            <a:pPr marL="0" indent="0">
              <a:buNone/>
            </a:pPr>
            <a:endParaRPr lang="en-GB" dirty="0"/>
          </a:p>
          <a:p>
            <a:pPr marL="0" indent="0">
              <a:buNone/>
            </a:pPr>
            <a:r>
              <a:rPr lang="en-GB">
                <a:ea typeface="+mn-lt"/>
                <a:cs typeface="+mn-lt"/>
              </a:rPr>
              <a:t>Empowerment means giving older people the opportunity to make decisions about their own lives and care. Independence allows individuals to remain active, confident and connected to their communities for as long as possible. Professionals should encourage older adults to participate in decisions, respect their choices and support activities that improve confidence and wellbeing. Maintaining independence is linked with better physical health, mental wellbeing and higher quality of life (Age UK, 2024; Department of Health and Social Care, 2022).</a:t>
            </a:r>
            <a:endParaRPr lang="en-GB"/>
          </a:p>
          <a:p>
            <a:endParaRPr lang="en-GB" dirty="0"/>
          </a:p>
        </p:txBody>
      </p:sp>
      <p:pic>
        <p:nvPicPr>
          <p:cNvPr id="4" name="Recorded Sound">
            <a:hlinkClick r:id="" action="ppaction://media"/>
            <a:extLst>
              <a:ext uri="{FF2B5EF4-FFF2-40B4-BE49-F238E27FC236}">
                <a16:creationId xmlns:a16="http://schemas.microsoft.com/office/drawing/2014/main" id="{9815294C-2017-C754-25CA-63841DEFD84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694166008"/>
      </p:ext>
    </p:extLst>
  </p:cSld>
  <p:clrMapOvr>
    <a:masterClrMapping/>
  </p:clrMapOvr>
  <mc:AlternateContent xmlns:mc="http://schemas.openxmlformats.org/markup-compatibility/2006">
    <mc:Choice xmlns:p14="http://schemas.microsoft.com/office/powerpoint/2010/main" Requires="p14">
      <p:transition spd="slow" p14:dur="2000" advTm="36792"/>
    </mc:Choice>
    <mc:Fallback>
      <p:transition spd="slow" advTm="367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7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0A95B6-CFDD-E6B3-E59D-F1D065D3AB12}"/>
              </a:ext>
            </a:extLst>
          </p:cNvPr>
          <p:cNvSpPr>
            <a:spLocks noGrp="1"/>
          </p:cNvSpPr>
          <p:nvPr>
            <p:ph type="title"/>
          </p:nvPr>
        </p:nvSpPr>
        <p:spPr>
          <a:xfrm>
            <a:off x="761803" y="350196"/>
            <a:ext cx="4646904" cy="1624520"/>
          </a:xfrm>
        </p:spPr>
        <p:txBody>
          <a:bodyPr anchor="ctr">
            <a:normAutofit/>
          </a:bodyPr>
          <a:lstStyle/>
          <a:p>
            <a:r>
              <a:rPr lang="en-GB" sz="4000">
                <a:ea typeface="+mj-lt"/>
                <a:cs typeface="+mj-lt"/>
              </a:rPr>
              <a:t>Maintaining Functional Ability</a:t>
            </a:r>
            <a:endParaRPr lang="en-US" sz="4000"/>
          </a:p>
        </p:txBody>
      </p:sp>
      <p:sp>
        <p:nvSpPr>
          <p:cNvPr id="3" name="Content Placeholder 2">
            <a:extLst>
              <a:ext uri="{FF2B5EF4-FFF2-40B4-BE49-F238E27FC236}">
                <a16:creationId xmlns:a16="http://schemas.microsoft.com/office/drawing/2014/main" id="{4092E87D-A682-4D59-A31D-3C094FEED1BF}"/>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GB" sz="1700">
                <a:ea typeface="+mn-lt"/>
                <a:cs typeface="+mn-lt"/>
              </a:rPr>
              <a:t>Functional ability refers to a person's ability to carry out everyday activities such as walking, cooking, washing, shopping and communicating. Maintaining these abilities helps older people remain independent for longer. Regular exercise, healthy eating, rehabilitation services, physiotherapy and occupational therapy all help to improve functional ability and reduce the risk of falls and hospital admission. Preventative healthcare is often more effective than responding only after problems develop (World Health Organization, 2023; NICE, 2023).</a:t>
            </a:r>
            <a:endParaRPr lang="en-GB" sz="1700"/>
          </a:p>
        </p:txBody>
      </p:sp>
      <p:pic>
        <p:nvPicPr>
          <p:cNvPr id="5" name="Picture 4" descr="Colourful pills stacked to make a bar graph">
            <a:extLst>
              <a:ext uri="{FF2B5EF4-FFF2-40B4-BE49-F238E27FC236}">
                <a16:creationId xmlns:a16="http://schemas.microsoft.com/office/drawing/2014/main" id="{635F62F4-6DFA-E0A9-EBD8-B631BCA202B1}"/>
              </a:ext>
            </a:extLst>
          </p:cNvPr>
          <p:cNvPicPr>
            <a:picLocks noChangeAspect="1"/>
          </p:cNvPicPr>
          <p:nvPr/>
        </p:nvPicPr>
        <p:blipFill>
          <a:blip r:embed="rId4"/>
          <a:srcRect l="28726" r="10097" b="5"/>
          <a:stretch>
            <a:fillRect/>
          </a:stretch>
        </p:blipFill>
        <p:spPr>
          <a:xfrm>
            <a:off x="6096000" y="1"/>
            <a:ext cx="6102825" cy="6858000"/>
          </a:xfrm>
          <a:prstGeom prst="rect">
            <a:avLst/>
          </a:prstGeom>
        </p:spPr>
      </p:pic>
      <p:pic>
        <p:nvPicPr>
          <p:cNvPr id="4" name="Recorded Sound">
            <a:hlinkClick r:id="" action="ppaction://media"/>
            <a:extLst>
              <a:ext uri="{FF2B5EF4-FFF2-40B4-BE49-F238E27FC236}">
                <a16:creationId xmlns:a16="http://schemas.microsoft.com/office/drawing/2014/main" id="{787A71F0-49BF-A8DD-D120-3884D6C9081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305058732"/>
      </p:ext>
    </p:extLst>
  </p:cSld>
  <p:clrMapOvr>
    <a:masterClrMapping/>
  </p:clrMapOvr>
  <mc:AlternateContent xmlns:mc="http://schemas.openxmlformats.org/markup-compatibility/2006">
    <mc:Choice xmlns:p14="http://schemas.microsoft.com/office/powerpoint/2010/main" Requires="p14">
      <p:transition spd="slow" p14:dur="2000" advTm="52260"/>
    </mc:Choice>
    <mc:Fallback>
      <p:transition spd="slow" advTm="522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2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FE3C57-C3EC-A7E1-335B-F4A8F7F82625}"/>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mj-lt"/>
                <a:cs typeface="+mj-lt"/>
              </a:rPr>
              <a:t>Theories of Ageing</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D98DEB0-3066-4E67-B6FE-EA90B885EDA2}"/>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2600">
                <a:ea typeface="+mn-lt"/>
                <a:cs typeface="+mn-lt"/>
              </a:rPr>
              <a:t>Several theories help explain how older people experience ageing. The Activity Theory suggests that people are happier and healthier when they remain socially active and continue taking part in meaningful activities. In contrast, the Disengagement Theory argues that older people naturally reduce their social involvement as they age. Many researchers believe Activity Theory better reflects modern society because remaining active is linked with better physical health, improved mental wellbeing and greater independence (Havighurst, 1961; Cumming and Henry, 1961).</a:t>
            </a:r>
            <a:endParaRPr lang="en-GB" sz="2600"/>
          </a:p>
        </p:txBody>
      </p:sp>
      <p:pic>
        <p:nvPicPr>
          <p:cNvPr id="4" name="Recorded Sound">
            <a:hlinkClick r:id="" action="ppaction://media"/>
            <a:extLst>
              <a:ext uri="{FF2B5EF4-FFF2-40B4-BE49-F238E27FC236}">
                <a16:creationId xmlns:a16="http://schemas.microsoft.com/office/drawing/2014/main" id="{83EED4AB-30AF-8E9B-C818-0045C5F49AB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444398987"/>
      </p:ext>
    </p:extLst>
  </p:cSld>
  <p:clrMapOvr>
    <a:masterClrMapping/>
  </p:clrMapOvr>
  <mc:AlternateContent xmlns:mc="http://schemas.openxmlformats.org/markup-compatibility/2006">
    <mc:Choice xmlns:p14="http://schemas.microsoft.com/office/powerpoint/2010/main" Requires="p14">
      <p:transition spd="slow" p14:dur="2000" advTm="62709"/>
    </mc:Choice>
    <mc:Fallback>
      <p:transition spd="slow" advTm="627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70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FD88C0-72E1-584E-9CE2-BE54259E39EA}"/>
              </a:ext>
            </a:extLst>
          </p:cNvPr>
          <p:cNvSpPr>
            <a:spLocks noGrp="1"/>
          </p:cNvSpPr>
          <p:nvPr>
            <p:ph type="title"/>
          </p:nvPr>
        </p:nvSpPr>
        <p:spPr>
          <a:xfrm>
            <a:off x="761800" y="762001"/>
            <a:ext cx="5334197" cy="1708242"/>
          </a:xfrm>
        </p:spPr>
        <p:txBody>
          <a:bodyPr anchor="ctr">
            <a:normAutofit/>
          </a:bodyPr>
          <a:lstStyle/>
          <a:p>
            <a:r>
              <a:rPr lang="en-GB" sz="4000">
                <a:ea typeface="+mj-lt"/>
                <a:cs typeface="+mj-lt"/>
              </a:rPr>
              <a:t>UK Policies Supporting Older People</a:t>
            </a:r>
            <a:endParaRPr lang="en-US" sz="4000"/>
          </a:p>
        </p:txBody>
      </p:sp>
      <p:sp>
        <p:nvSpPr>
          <p:cNvPr id="3" name="Content Placeholder 2">
            <a:extLst>
              <a:ext uri="{FF2B5EF4-FFF2-40B4-BE49-F238E27FC236}">
                <a16:creationId xmlns:a16="http://schemas.microsoft.com/office/drawing/2014/main" id="{C0314D25-44DA-36DB-A8A5-38BF99AEFDC2}"/>
              </a:ext>
            </a:extLst>
          </p:cNvPr>
          <p:cNvSpPr>
            <a:spLocks noGrp="1"/>
          </p:cNvSpPr>
          <p:nvPr>
            <p:ph idx="1"/>
          </p:nvPr>
        </p:nvSpPr>
        <p:spPr>
          <a:xfrm>
            <a:off x="761800" y="2470244"/>
            <a:ext cx="5334197" cy="3769835"/>
          </a:xfrm>
        </p:spPr>
        <p:txBody>
          <a:bodyPr vert="horz" lIns="91440" tIns="45720" rIns="91440" bIns="45720" rtlCol="0" anchor="ctr">
            <a:normAutofit/>
          </a:bodyPr>
          <a:lstStyle/>
          <a:p>
            <a:pPr marL="0" indent="0">
              <a:buNone/>
            </a:pPr>
            <a:r>
              <a:rPr lang="en-GB" sz="2000">
                <a:ea typeface="+mn-lt"/>
                <a:cs typeface="+mn-lt"/>
              </a:rPr>
              <a:t>The UK has introduced several laws and policies to protect the rights of older people and improve the quality of care they receive. The Equality Act 2010 protects individuals from age discrimination, while the Care Act 2014 places a duty on local authorities to promote wellbeing, independence and personal choice. The NHS Long Term Plan also encourages preventative care, integrated services and personalised support so that older people can remain independent for longer (Department of Health and Social Care, 2022; NHS England, 2019).</a:t>
            </a:r>
            <a:endParaRPr lang="en-GB" sz="2000"/>
          </a:p>
        </p:txBody>
      </p:sp>
      <p:pic>
        <p:nvPicPr>
          <p:cNvPr id="5" name="Picture 4" descr="Colourful carved figures of humans">
            <a:extLst>
              <a:ext uri="{FF2B5EF4-FFF2-40B4-BE49-F238E27FC236}">
                <a16:creationId xmlns:a16="http://schemas.microsoft.com/office/drawing/2014/main" id="{5A79C82A-F621-3ACF-29CF-71C972EE9B1D}"/>
              </a:ext>
            </a:extLst>
          </p:cNvPr>
          <p:cNvPicPr>
            <a:picLocks noChangeAspect="1"/>
          </p:cNvPicPr>
          <p:nvPr/>
        </p:nvPicPr>
        <p:blipFill>
          <a:blip r:embed="rId4"/>
          <a:srcRect l="22739" r="21938"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pic>
        <p:nvPicPr>
          <p:cNvPr id="4" name="Recorded Sound">
            <a:hlinkClick r:id="" action="ppaction://media"/>
            <a:extLst>
              <a:ext uri="{FF2B5EF4-FFF2-40B4-BE49-F238E27FC236}">
                <a16:creationId xmlns:a16="http://schemas.microsoft.com/office/drawing/2014/main" id="{C551D0E3-7E2F-B581-47A1-6322D2FE91E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501743523"/>
      </p:ext>
    </p:extLst>
  </p:cSld>
  <p:clrMapOvr>
    <a:masterClrMapping/>
  </p:clrMapOvr>
  <mc:AlternateContent xmlns:mc="http://schemas.openxmlformats.org/markup-compatibility/2006">
    <mc:Choice xmlns:p14="http://schemas.microsoft.com/office/powerpoint/2010/main" Requires="p14">
      <p:transition spd="slow" p14:dur="2000" advTm="41254"/>
    </mc:Choice>
    <mc:Fallback>
      <p:transition spd="slow" advTm="412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25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1F103C-5928-68B7-3D4B-E61958D8A0B1}"/>
              </a:ext>
            </a:extLst>
          </p:cNvPr>
          <p:cNvSpPr>
            <a:spLocks noGrp="1"/>
          </p:cNvSpPr>
          <p:nvPr>
            <p:ph type="title"/>
          </p:nvPr>
        </p:nvSpPr>
        <p:spPr>
          <a:xfrm>
            <a:off x="761803" y="350196"/>
            <a:ext cx="4646904" cy="1624520"/>
          </a:xfrm>
        </p:spPr>
        <p:txBody>
          <a:bodyPr anchor="ctr">
            <a:normAutofit/>
          </a:bodyPr>
          <a:lstStyle/>
          <a:p>
            <a:r>
              <a:rPr lang="en-GB" sz="3700">
                <a:ea typeface="+mj-lt"/>
                <a:cs typeface="+mj-lt"/>
              </a:rPr>
              <a:t>Current UK Services Supporting Older People</a:t>
            </a:r>
            <a:endParaRPr lang="en-US" sz="3700"/>
          </a:p>
        </p:txBody>
      </p:sp>
      <p:sp>
        <p:nvSpPr>
          <p:cNvPr id="3" name="Content Placeholder 2">
            <a:extLst>
              <a:ext uri="{FF2B5EF4-FFF2-40B4-BE49-F238E27FC236}">
                <a16:creationId xmlns:a16="http://schemas.microsoft.com/office/drawing/2014/main" id="{77E7D98F-C70A-5D4E-10A8-84AB13F1699B}"/>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GB" sz="1700">
                <a:ea typeface="+mn-lt"/>
                <a:cs typeface="+mn-lt"/>
              </a:rPr>
              <a:t>Older people can receive support from a range of health and social care services. General practitioners, district nurses, community healthcare teams, occupational therapists and physiotherapists help people remain healthy and independent. Social care services provide home care, day centres, respite care and residential care when additional support is needed. Charities such as Age UK also offer advice, friendship services and practical support to reduce loneliness and improve wellbeing (Age UK, 2024; NHS England, 2024).</a:t>
            </a:r>
            <a:endParaRPr lang="en-GB" sz="1700"/>
          </a:p>
        </p:txBody>
      </p:sp>
      <p:pic>
        <p:nvPicPr>
          <p:cNvPr id="5" name="Picture 4" descr="People holding hands">
            <a:extLst>
              <a:ext uri="{FF2B5EF4-FFF2-40B4-BE49-F238E27FC236}">
                <a16:creationId xmlns:a16="http://schemas.microsoft.com/office/drawing/2014/main" id="{44CE28C9-644B-A5AC-0C33-048D0DD079F9}"/>
              </a:ext>
            </a:extLst>
          </p:cNvPr>
          <p:cNvPicPr>
            <a:picLocks noChangeAspect="1"/>
          </p:cNvPicPr>
          <p:nvPr/>
        </p:nvPicPr>
        <p:blipFill>
          <a:blip r:embed="rId4"/>
          <a:srcRect l="24244" r="16360" b="3"/>
          <a:stretch>
            <a:fillRect/>
          </a:stretch>
        </p:blipFill>
        <p:spPr>
          <a:xfrm>
            <a:off x="6096000" y="1"/>
            <a:ext cx="6102825" cy="6858000"/>
          </a:xfrm>
          <a:prstGeom prst="rect">
            <a:avLst/>
          </a:prstGeom>
        </p:spPr>
      </p:pic>
      <p:pic>
        <p:nvPicPr>
          <p:cNvPr id="4" name="Recorded Sound">
            <a:hlinkClick r:id="" action="ppaction://media"/>
            <a:extLst>
              <a:ext uri="{FF2B5EF4-FFF2-40B4-BE49-F238E27FC236}">
                <a16:creationId xmlns:a16="http://schemas.microsoft.com/office/drawing/2014/main" id="{0615E689-94DB-979D-F38C-0DDAC089A10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633413558"/>
      </p:ext>
    </p:extLst>
  </p:cSld>
  <p:clrMapOvr>
    <a:masterClrMapping/>
  </p:clrMapOvr>
  <mc:AlternateContent xmlns:mc="http://schemas.openxmlformats.org/markup-compatibility/2006">
    <mc:Choice xmlns:p14="http://schemas.microsoft.com/office/powerpoint/2010/main" Requires="p14">
      <p:transition spd="slow" p14:dur="2000" advTm="41430"/>
    </mc:Choice>
    <mc:Fallback>
      <p:transition spd="slow" advTm="414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4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D3E0A0A-9879-9E40-D6E0-D11B9D1866E0}"/>
              </a:ext>
            </a:extLst>
          </p:cNvPr>
          <p:cNvSpPr>
            <a:spLocks noGrp="1"/>
          </p:cNvSpPr>
          <p:nvPr>
            <p:ph type="title"/>
          </p:nvPr>
        </p:nvSpPr>
        <p:spPr>
          <a:xfrm>
            <a:off x="640080" y="1243013"/>
            <a:ext cx="3855720" cy="4371974"/>
          </a:xfrm>
        </p:spPr>
        <p:txBody>
          <a:bodyPr>
            <a:normAutofit/>
          </a:bodyPr>
          <a:lstStyle/>
          <a:p>
            <a:r>
              <a:rPr lang="en-GB" sz="3600">
                <a:solidFill>
                  <a:schemeClr val="tx2"/>
                </a:solidFill>
                <a:ea typeface="+mj-lt"/>
                <a:cs typeface="+mj-lt"/>
              </a:rPr>
              <a:t>Technology Supporting Older People</a:t>
            </a:r>
            <a:endParaRPr lang="en-US" sz="3600">
              <a:solidFill>
                <a:schemeClr val="tx2"/>
              </a:solidFill>
            </a:endParaRPr>
          </a:p>
        </p:txBody>
      </p:sp>
      <p:sp>
        <p:nvSpPr>
          <p:cNvPr id="3" name="Content Placeholder 2">
            <a:extLst>
              <a:ext uri="{FF2B5EF4-FFF2-40B4-BE49-F238E27FC236}">
                <a16:creationId xmlns:a16="http://schemas.microsoft.com/office/drawing/2014/main" id="{B5F386FD-6701-95C9-091B-5ECA84B2A541}"/>
              </a:ext>
            </a:extLst>
          </p:cNvPr>
          <p:cNvSpPr>
            <a:spLocks noGrp="1"/>
          </p:cNvSpPr>
          <p:nvPr>
            <p:ph idx="1"/>
          </p:nvPr>
        </p:nvSpPr>
        <p:spPr>
          <a:xfrm>
            <a:off x="6172200" y="804672"/>
            <a:ext cx="5221224" cy="5230368"/>
          </a:xfrm>
        </p:spPr>
        <p:txBody>
          <a:bodyPr vert="horz" lIns="91440" tIns="45720" rIns="91440" bIns="45720" rtlCol="0" anchor="ctr">
            <a:normAutofit/>
          </a:bodyPr>
          <a:lstStyle/>
          <a:p>
            <a:pPr marL="0" indent="0">
              <a:buNone/>
            </a:pPr>
            <a:r>
              <a:rPr lang="en-GB" sz="1800">
                <a:solidFill>
                  <a:schemeClr val="tx2"/>
                </a:solidFill>
                <a:ea typeface="+mn-lt"/>
                <a:cs typeface="+mn-lt"/>
              </a:rPr>
              <a:t>Technology is becoming increasingly important in supporting older people to live safely and independently. Telecare systems, remote patient monitoring, wearable devices and video consultations allow health professionals to monitor people's health without requiring frequent hospital visits. Digital technology can improve early diagnosis, medication management and emergency responses. However, some older people struggle to use digital services because of limited digital skills, poor internet access or physical impairments, meaning support and training are still needed (NHS England, 2024; World Health Organization, 2023).</a:t>
            </a:r>
            <a:endParaRPr lang="en-GB" sz="1800">
              <a:solidFill>
                <a:schemeClr val="tx2"/>
              </a:solidFill>
            </a:endParaRPr>
          </a:p>
        </p:txBody>
      </p:sp>
      <p:pic>
        <p:nvPicPr>
          <p:cNvPr id="4" name="Recorded Sound">
            <a:hlinkClick r:id="" action="ppaction://media"/>
            <a:extLst>
              <a:ext uri="{FF2B5EF4-FFF2-40B4-BE49-F238E27FC236}">
                <a16:creationId xmlns:a16="http://schemas.microsoft.com/office/drawing/2014/main" id="{97BC9BA9-2AEB-1719-1BF7-D984A800AFF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839493480"/>
      </p:ext>
    </p:extLst>
  </p:cSld>
  <p:clrMapOvr>
    <a:masterClrMapping/>
  </p:clrMapOvr>
  <mc:AlternateContent xmlns:mc="http://schemas.openxmlformats.org/markup-compatibility/2006">
    <mc:Choice xmlns:p14="http://schemas.microsoft.com/office/powerpoint/2010/main" Requires="p14">
      <p:transition spd="slow" p14:dur="2000" advTm="58689"/>
    </mc:Choice>
    <mc:Fallback>
      <p:transition spd="slow" advTm="586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68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F977DD00-883E-063D-4899-1C7D80019381}"/>
              </a:ext>
            </a:extLst>
          </p:cNvPr>
          <p:cNvSpPr>
            <a:spLocks noGrp="1"/>
          </p:cNvSpPr>
          <p:nvPr>
            <p:ph type="title"/>
          </p:nvPr>
        </p:nvSpPr>
        <p:spPr>
          <a:xfrm>
            <a:off x="640080" y="1243013"/>
            <a:ext cx="3855720" cy="4371974"/>
          </a:xfrm>
        </p:spPr>
        <p:txBody>
          <a:bodyPr>
            <a:normAutofit/>
          </a:bodyPr>
          <a:lstStyle/>
          <a:p>
            <a:r>
              <a:rPr lang="en-GB" sz="3600">
                <a:solidFill>
                  <a:schemeClr val="tx2"/>
                </a:solidFill>
                <a:ea typeface="+mj-lt"/>
                <a:cs typeface="+mj-lt"/>
              </a:rPr>
              <a:t>Evaluating Current Approaches and Interventions</a:t>
            </a:r>
            <a:endParaRPr lang="en-US" sz="3600">
              <a:solidFill>
                <a:schemeClr val="tx2"/>
              </a:solidFill>
            </a:endParaRPr>
          </a:p>
        </p:txBody>
      </p:sp>
      <p:sp>
        <p:nvSpPr>
          <p:cNvPr id="3" name="Content Placeholder 2">
            <a:extLst>
              <a:ext uri="{FF2B5EF4-FFF2-40B4-BE49-F238E27FC236}">
                <a16:creationId xmlns:a16="http://schemas.microsoft.com/office/drawing/2014/main" id="{257D5450-A498-7E29-0CE6-ED9BC6F4F0B3}"/>
              </a:ext>
            </a:extLst>
          </p:cNvPr>
          <p:cNvSpPr>
            <a:spLocks noGrp="1"/>
          </p:cNvSpPr>
          <p:nvPr>
            <p:ph idx="1"/>
          </p:nvPr>
        </p:nvSpPr>
        <p:spPr>
          <a:xfrm>
            <a:off x="6172200" y="804672"/>
            <a:ext cx="5221224" cy="5230368"/>
          </a:xfrm>
        </p:spPr>
        <p:txBody>
          <a:bodyPr vert="horz" lIns="91440" tIns="45720" rIns="91440" bIns="45720" rtlCol="0" anchor="ctr">
            <a:normAutofit/>
          </a:bodyPr>
          <a:lstStyle/>
          <a:p>
            <a:pPr marL="0" indent="0">
              <a:buNone/>
            </a:pPr>
            <a:r>
              <a:rPr lang="en-GB" sz="1800">
                <a:solidFill>
                  <a:schemeClr val="tx2"/>
                </a:solidFill>
                <a:ea typeface="+mn-lt"/>
                <a:cs typeface="+mn-lt"/>
              </a:rPr>
              <a:t>Current approaches to supporting older people have many benefits. Person-centred care encourages professionals to respect individual preferences and involve people in decisions about their care. Rehabilitation services, falls prevention programmes and community-based support help many people remain independent for longer. Despite these strengths, increasing demand, workforce shortages and pressure on NHS and social care services can delay access to support. This means that some older people do not receive the right care at the right time (NICE, 2023; The King's Fund, 2023).</a:t>
            </a:r>
            <a:endParaRPr lang="en-GB" sz="1800">
              <a:solidFill>
                <a:schemeClr val="tx2"/>
              </a:solidFill>
            </a:endParaRPr>
          </a:p>
        </p:txBody>
      </p:sp>
      <p:pic>
        <p:nvPicPr>
          <p:cNvPr id="4" name="Recorded Sound">
            <a:hlinkClick r:id="" action="ppaction://media"/>
            <a:extLst>
              <a:ext uri="{FF2B5EF4-FFF2-40B4-BE49-F238E27FC236}">
                <a16:creationId xmlns:a16="http://schemas.microsoft.com/office/drawing/2014/main" id="{330CDE2F-B353-793B-BCDC-B0B21A1B187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302729528"/>
      </p:ext>
    </p:extLst>
  </p:cSld>
  <p:clrMapOvr>
    <a:masterClrMapping/>
  </p:clrMapOvr>
  <mc:AlternateContent xmlns:mc="http://schemas.openxmlformats.org/markup-compatibility/2006">
    <mc:Choice xmlns:p14="http://schemas.microsoft.com/office/powerpoint/2010/main" Requires="p14">
      <p:transition spd="slow" p14:dur="2000" advTm="37507"/>
    </mc:Choice>
    <mc:Fallback>
      <p:transition spd="slow" advTm="375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50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2F276F-AEF5-F29C-93CA-9DA5C8C7CC1A}"/>
              </a:ext>
            </a:extLst>
          </p:cNvPr>
          <p:cNvSpPr>
            <a:spLocks noGrp="1"/>
          </p:cNvSpPr>
          <p:nvPr>
            <p:ph type="title"/>
          </p:nvPr>
        </p:nvSpPr>
        <p:spPr>
          <a:xfrm>
            <a:off x="838201" y="365125"/>
            <a:ext cx="5251316" cy="1807305"/>
          </a:xfrm>
        </p:spPr>
        <p:txBody>
          <a:bodyPr>
            <a:normAutofit/>
          </a:bodyPr>
          <a:lstStyle/>
          <a:p>
            <a:r>
              <a:rPr lang="en-GB" sz="4100">
                <a:ea typeface="+mj-lt"/>
                <a:cs typeface="+mj-lt"/>
              </a:rPr>
              <a:t>Challenges to Maintaining Independence</a:t>
            </a:r>
            <a:endParaRPr lang="en-US" sz="4100"/>
          </a:p>
        </p:txBody>
      </p:sp>
      <p:sp>
        <p:nvSpPr>
          <p:cNvPr id="3" name="Content Placeholder 2">
            <a:extLst>
              <a:ext uri="{FF2B5EF4-FFF2-40B4-BE49-F238E27FC236}">
                <a16:creationId xmlns:a16="http://schemas.microsoft.com/office/drawing/2014/main" id="{747D841A-48B7-147B-FAC1-2DB2D233B12F}"/>
              </a:ext>
            </a:extLst>
          </p:cNvPr>
          <p:cNvSpPr>
            <a:spLocks noGrp="1"/>
          </p:cNvSpPr>
          <p:nvPr>
            <p:ph idx="1"/>
          </p:nvPr>
        </p:nvSpPr>
        <p:spPr>
          <a:xfrm>
            <a:off x="838200" y="2333297"/>
            <a:ext cx="4619621" cy="3843666"/>
          </a:xfrm>
        </p:spPr>
        <p:txBody>
          <a:bodyPr vert="horz" lIns="91440" tIns="45720" rIns="91440" bIns="45720" rtlCol="0">
            <a:normAutofit/>
          </a:bodyPr>
          <a:lstStyle/>
          <a:p>
            <a:pPr marL="0" indent="0">
              <a:buNone/>
            </a:pPr>
            <a:r>
              <a:rPr lang="en-GB" sz="1900">
                <a:ea typeface="+mn-lt"/>
                <a:cs typeface="+mn-lt"/>
              </a:rPr>
              <a:t>Many older people experience challenges that affect their ability to remain independent. Long-term illnesses, reduced mobility, dementia, poor mental health and sensory impairments can make everyday activities more difficult. Financial pressures, loneliness and limited access to transport or community services can also reduce independence. These challenges often increase the need for health and social care support and may reduce quality of life if appropriate services are unavailable (Office for National Statistics, 2023; Age UK, 2024).</a:t>
            </a:r>
            <a:endParaRPr lang="en-GB" sz="1900"/>
          </a:p>
        </p:txBody>
      </p:sp>
      <p:pic>
        <p:nvPicPr>
          <p:cNvPr id="5" name="Picture 4" descr="Two people holding each other's hands">
            <a:extLst>
              <a:ext uri="{FF2B5EF4-FFF2-40B4-BE49-F238E27FC236}">
                <a16:creationId xmlns:a16="http://schemas.microsoft.com/office/drawing/2014/main" id="{47BC3C88-0B58-CEA3-BFA2-780BC362D7BC}"/>
              </a:ext>
            </a:extLst>
          </p:cNvPr>
          <p:cNvPicPr>
            <a:picLocks noChangeAspect="1"/>
          </p:cNvPicPr>
          <p:nvPr/>
        </p:nvPicPr>
        <p:blipFill>
          <a:blip r:embed="rId4"/>
          <a:srcRect l="17821" r="24227" b="-3"/>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pic>
        <p:nvPicPr>
          <p:cNvPr id="4" name="Recorded Sound">
            <a:hlinkClick r:id="" action="ppaction://media"/>
            <a:extLst>
              <a:ext uri="{FF2B5EF4-FFF2-40B4-BE49-F238E27FC236}">
                <a16:creationId xmlns:a16="http://schemas.microsoft.com/office/drawing/2014/main" id="{38421151-1269-5B5D-7F00-9FDEE33A571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661993339"/>
      </p:ext>
    </p:extLst>
  </p:cSld>
  <p:clrMapOvr>
    <a:masterClrMapping/>
  </p:clrMapOvr>
  <mc:AlternateContent xmlns:mc="http://schemas.openxmlformats.org/markup-compatibility/2006">
    <mc:Choice xmlns:p14="http://schemas.microsoft.com/office/powerpoint/2010/main" Requires="p14">
      <p:transition spd="slow" p14:dur="2000" advTm="45264"/>
    </mc:Choice>
    <mc:Fallback>
      <p:transition spd="slow" advTm="452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26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8E430552-F256-60F5-5B00-B3B5B08AAAEF}"/>
              </a:ext>
            </a:extLst>
          </p:cNvPr>
          <p:cNvSpPr>
            <a:spLocks noGrp="1"/>
          </p:cNvSpPr>
          <p:nvPr>
            <p:ph type="title"/>
          </p:nvPr>
        </p:nvSpPr>
        <p:spPr>
          <a:xfrm>
            <a:off x="3027924" y="991261"/>
            <a:ext cx="5754696" cy="1837349"/>
          </a:xfrm>
        </p:spPr>
        <p:txBody>
          <a:bodyPr>
            <a:normAutofit/>
          </a:bodyPr>
          <a:lstStyle/>
          <a:p>
            <a:pPr algn="ctr"/>
            <a:r>
              <a:rPr lang="en-GB" sz="3600">
                <a:solidFill>
                  <a:schemeClr val="tx2"/>
                </a:solidFill>
                <a:ea typeface="+mj-lt"/>
                <a:cs typeface="+mj-lt"/>
              </a:rPr>
              <a:t>Challenges Within Health and Social Care Services</a:t>
            </a:r>
            <a:endParaRPr lang="en-US" sz="3600">
              <a:solidFill>
                <a:schemeClr val="tx2"/>
              </a:solidFill>
            </a:endParaRPr>
          </a:p>
        </p:txBody>
      </p:sp>
      <p:sp>
        <p:nvSpPr>
          <p:cNvPr id="3" name="Content Placeholder 2">
            <a:extLst>
              <a:ext uri="{FF2B5EF4-FFF2-40B4-BE49-F238E27FC236}">
                <a16:creationId xmlns:a16="http://schemas.microsoft.com/office/drawing/2014/main" id="{E79D4849-BD53-8CAC-7F5A-29EF2E3E3268}"/>
              </a:ext>
            </a:extLst>
          </p:cNvPr>
          <p:cNvSpPr>
            <a:spLocks noGrp="1"/>
          </p:cNvSpPr>
          <p:nvPr>
            <p:ph idx="1"/>
          </p:nvPr>
        </p:nvSpPr>
        <p:spPr>
          <a:xfrm>
            <a:off x="3050412" y="2979336"/>
            <a:ext cx="5709721" cy="2430864"/>
          </a:xfrm>
        </p:spPr>
        <p:txBody>
          <a:bodyPr vert="horz" lIns="91440" tIns="45720" rIns="91440" bIns="45720" rtlCol="0" anchor="t">
            <a:normAutofit/>
          </a:bodyPr>
          <a:lstStyle/>
          <a:p>
            <a:pPr marL="0" indent="0">
              <a:buNone/>
            </a:pPr>
            <a:r>
              <a:rPr lang="en-GB" sz="1700" dirty="0">
                <a:solidFill>
                  <a:schemeClr val="tx2"/>
                </a:solidFill>
                <a:ea typeface="+mn-lt"/>
                <a:cs typeface="+mn-lt"/>
              </a:rPr>
              <a:t>Health and social care services continue to face several challenges when supporting older people. An ageing population has increased demand for care, while staff shortages, limited funding and long waiting times place pressure on services. Communication between health and social care organisations is not always effective, which can delay treatment or reduce continuity of care. These challenges may affect the quality of care and make it harder for older people to remain independent (The King's Fund, 2023; NHS England, 2024).</a:t>
            </a:r>
            <a:endParaRPr lang="en-GB" sz="1700"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Recorded Sound">
            <a:hlinkClick r:id="" action="ppaction://media"/>
            <a:extLst>
              <a:ext uri="{FF2B5EF4-FFF2-40B4-BE49-F238E27FC236}">
                <a16:creationId xmlns:a16="http://schemas.microsoft.com/office/drawing/2014/main" id="{701773BF-D414-A332-D2B4-283E3F5A7DD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016644" y="2238859"/>
            <a:ext cx="487363" cy="487363"/>
          </a:xfrm>
          <a:prstGeom prst="rect">
            <a:avLst/>
          </a:prstGeom>
        </p:spPr>
      </p:pic>
    </p:spTree>
    <p:extLst>
      <p:ext uri="{BB962C8B-B14F-4D97-AF65-F5344CB8AC3E}">
        <p14:creationId xmlns:p14="http://schemas.microsoft.com/office/powerpoint/2010/main" val="665183359"/>
      </p:ext>
    </p:extLst>
  </p:cSld>
  <p:clrMapOvr>
    <a:masterClrMapping/>
  </p:clrMapOvr>
  <mc:AlternateContent xmlns:mc="http://schemas.openxmlformats.org/markup-compatibility/2006">
    <mc:Choice xmlns:p14="http://schemas.microsoft.com/office/powerpoint/2010/main" Requires="p14">
      <p:transition spd="slow" p14:dur="2000" advTm="35105"/>
    </mc:Choice>
    <mc:Fallback>
      <p:transition spd="slow" advTm="351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1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759C25-BB9D-A924-0640-DFCD0762D451}"/>
              </a:ext>
            </a:extLst>
          </p:cNvPr>
          <p:cNvSpPr>
            <a:spLocks noGrp="1"/>
          </p:cNvSpPr>
          <p:nvPr>
            <p:ph type="title"/>
          </p:nvPr>
        </p:nvSpPr>
        <p:spPr>
          <a:xfrm>
            <a:off x="804672" y="2053641"/>
            <a:ext cx="3669161" cy="2760098"/>
          </a:xfrm>
        </p:spPr>
        <p:txBody>
          <a:bodyPr>
            <a:normAutofit/>
          </a:bodyPr>
          <a:lstStyle/>
          <a:p>
            <a:r>
              <a:rPr lang="en-GB" sz="3400">
                <a:solidFill>
                  <a:schemeClr val="tx2"/>
                </a:solidFill>
                <a:ea typeface="+mj-lt"/>
                <a:cs typeface="+mj-lt"/>
              </a:rPr>
              <a:t>Recommendations for Improving Services</a:t>
            </a:r>
            <a:endParaRPr lang="en-US" sz="3400">
              <a:solidFill>
                <a:schemeClr val="tx2"/>
              </a:solidFill>
            </a:endParaRPr>
          </a:p>
        </p:txBody>
      </p:sp>
      <p:sp>
        <p:nvSpPr>
          <p:cNvPr id="3" name="Content Placeholder 2">
            <a:extLst>
              <a:ext uri="{FF2B5EF4-FFF2-40B4-BE49-F238E27FC236}">
                <a16:creationId xmlns:a16="http://schemas.microsoft.com/office/drawing/2014/main" id="{972B8CAC-60C6-CF92-7477-8396801FFB00}"/>
              </a:ext>
            </a:extLst>
          </p:cNvPr>
          <p:cNvSpPr>
            <a:spLocks noGrp="1"/>
          </p:cNvSpPr>
          <p:nvPr>
            <p:ph idx="1"/>
          </p:nvPr>
        </p:nvSpPr>
        <p:spPr>
          <a:xfrm>
            <a:off x="6090574" y="801866"/>
            <a:ext cx="5306084" cy="5230634"/>
          </a:xfrm>
          <a:noFill/>
          <a:ln>
            <a:noFill/>
          </a:ln>
        </p:spPr>
        <p:txBody>
          <a:bodyPr vert="horz" lIns="91440" tIns="45720" rIns="91440" bIns="45720" rtlCol="0" anchor="ctr">
            <a:normAutofit/>
          </a:bodyPr>
          <a:lstStyle/>
          <a:p>
            <a:pPr marL="0" indent="0">
              <a:buNone/>
            </a:pPr>
            <a:r>
              <a:rPr lang="en-GB" sz="1800">
                <a:solidFill>
                  <a:schemeClr val="tx2"/>
                </a:solidFill>
                <a:ea typeface="+mn-lt"/>
                <a:cs typeface="+mn-lt"/>
              </a:rPr>
              <a:t>Improving services for older people requires greater investment in prevention, community care and digital innovation. Health and social care professionals should work more closely together to provide coordinated care that meets individual needs. More support should also be available to unpaid family carers, while digital skills training should help older people use technology with confidence. Encouraging healthy lifestyles, social activities and early intervention can reduce hospital admissions and improve quality of life (Department of Health and Social Care, 2022; World Health Organization, 2023).</a:t>
            </a:r>
            <a:endParaRPr lang="en-GB" sz="1800">
              <a:solidFill>
                <a:schemeClr val="tx2"/>
              </a:solidFill>
            </a:endParaRPr>
          </a:p>
        </p:txBody>
      </p:sp>
      <p:pic>
        <p:nvPicPr>
          <p:cNvPr id="4" name="Recorded Sound">
            <a:hlinkClick r:id="" action="ppaction://media"/>
            <a:extLst>
              <a:ext uri="{FF2B5EF4-FFF2-40B4-BE49-F238E27FC236}">
                <a16:creationId xmlns:a16="http://schemas.microsoft.com/office/drawing/2014/main" id="{0F165A9E-E4DB-7ECD-EADD-9763CF1E4AF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461739979"/>
      </p:ext>
    </p:extLst>
  </p:cSld>
  <p:clrMapOvr>
    <a:masterClrMapping/>
  </p:clrMapOvr>
  <mc:AlternateContent xmlns:mc="http://schemas.openxmlformats.org/markup-compatibility/2006">
    <mc:Choice xmlns:p14="http://schemas.microsoft.com/office/powerpoint/2010/main" Requires="p14">
      <p:transition spd="slow" p14:dur="2000" advTm="38275"/>
    </mc:Choice>
    <mc:Fallback>
      <p:transition spd="slow" advTm="382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27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C09FC80-4947-40A4-451E-7D04AC89D90C}"/>
              </a:ext>
            </a:extLst>
          </p:cNvPr>
          <p:cNvSpPr>
            <a:spLocks noGrp="1"/>
          </p:cNvSpPr>
          <p:nvPr>
            <p:ph type="title"/>
          </p:nvPr>
        </p:nvSpPr>
        <p:spPr>
          <a:xfrm>
            <a:off x="3027924" y="991261"/>
            <a:ext cx="5754696" cy="1837349"/>
          </a:xfrm>
        </p:spPr>
        <p:txBody>
          <a:bodyPr>
            <a:normAutofit/>
          </a:bodyPr>
          <a:lstStyle/>
          <a:p>
            <a:pPr algn="ctr"/>
            <a:r>
              <a:rPr lang="en-GB" sz="3600">
                <a:solidFill>
                  <a:schemeClr val="tx2"/>
                </a:solidFill>
                <a:ea typeface="+mj-lt"/>
                <a:cs typeface="+mj-lt"/>
              </a:rPr>
              <a:t>The Future of Care for Older People</a:t>
            </a:r>
            <a:endParaRPr lang="en-US" sz="3600">
              <a:solidFill>
                <a:schemeClr val="tx2"/>
              </a:solidFill>
            </a:endParaRPr>
          </a:p>
        </p:txBody>
      </p:sp>
      <p:sp>
        <p:nvSpPr>
          <p:cNvPr id="3" name="Content Placeholder 2">
            <a:extLst>
              <a:ext uri="{FF2B5EF4-FFF2-40B4-BE49-F238E27FC236}">
                <a16:creationId xmlns:a16="http://schemas.microsoft.com/office/drawing/2014/main" id="{4BD36260-C673-F6EF-2915-150F05497808}"/>
              </a:ext>
            </a:extLst>
          </p:cNvPr>
          <p:cNvSpPr>
            <a:spLocks noGrp="1"/>
          </p:cNvSpPr>
          <p:nvPr>
            <p:ph idx="1"/>
          </p:nvPr>
        </p:nvSpPr>
        <p:spPr>
          <a:xfrm>
            <a:off x="3050412" y="2979336"/>
            <a:ext cx="5709721" cy="2430864"/>
          </a:xfrm>
        </p:spPr>
        <p:txBody>
          <a:bodyPr vert="horz" lIns="91440" tIns="45720" rIns="91440" bIns="45720" rtlCol="0" anchor="t">
            <a:normAutofit/>
          </a:bodyPr>
          <a:lstStyle/>
          <a:p>
            <a:pPr marL="0" indent="0">
              <a:buNone/>
            </a:pPr>
            <a:r>
              <a:rPr lang="en-GB" sz="1600">
                <a:solidFill>
                  <a:schemeClr val="tx2"/>
                </a:solidFill>
                <a:ea typeface="+mn-lt"/>
                <a:cs typeface="+mn-lt"/>
              </a:rPr>
              <a:t>The future of older people's care is likely to include greater use of technology alongside person-centred care. Artificial intelligence, remote patient monitoring and digital health records may improve early diagnosis, communication and personalised treatment. However, technology should support rather than replace human care because older people continue to value face-to-face relationships with healthcare professionals. Future services should combine innovation with compassion to provide safe, effective and personalised care (NHS England, 2024; World Health Organization, 2023).</a:t>
            </a:r>
            <a:endParaRPr lang="en-GB" sz="160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Recorded Sound">
            <a:hlinkClick r:id="" action="ppaction://media"/>
            <a:extLst>
              <a:ext uri="{FF2B5EF4-FFF2-40B4-BE49-F238E27FC236}">
                <a16:creationId xmlns:a16="http://schemas.microsoft.com/office/drawing/2014/main" id="{FB1832A0-A1DA-6FE6-4900-D381106BDC3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228805838"/>
      </p:ext>
    </p:extLst>
  </p:cSld>
  <p:clrMapOvr>
    <a:masterClrMapping/>
  </p:clrMapOvr>
  <mc:AlternateContent xmlns:mc="http://schemas.openxmlformats.org/markup-compatibility/2006">
    <mc:Choice xmlns:p14="http://schemas.microsoft.com/office/powerpoint/2010/main" Requires="p14">
      <p:transition spd="slow" p14:dur="2000" advTm="44036"/>
    </mc:Choice>
    <mc:Fallback>
      <p:transition spd="slow" advTm="440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03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4619EEFE-B727-DD74-F49D-165C0FEE3923}"/>
              </a:ext>
            </a:extLst>
          </p:cNvPr>
          <p:cNvSpPr>
            <a:spLocks noGrp="1"/>
          </p:cNvSpPr>
          <p:nvPr>
            <p:ph type="title"/>
          </p:nvPr>
        </p:nvSpPr>
        <p:spPr>
          <a:xfrm>
            <a:off x="1179226" y="1280679"/>
            <a:ext cx="9833548" cy="1325563"/>
          </a:xfrm>
        </p:spPr>
        <p:txBody>
          <a:bodyPr anchor="b">
            <a:normAutofit/>
          </a:bodyPr>
          <a:lstStyle/>
          <a:p>
            <a:pPr algn="ctr"/>
            <a:r>
              <a:rPr lang="en-GB" sz="3600">
                <a:solidFill>
                  <a:schemeClr val="tx2"/>
                </a:solidFill>
                <a:ea typeface="+mj-lt"/>
                <a:cs typeface="+mj-lt"/>
              </a:rPr>
              <a:t>Conclusion</a:t>
            </a:r>
            <a:endParaRPr lang="en-US" sz="3600">
              <a:solidFill>
                <a:schemeClr val="tx2"/>
              </a:solidFill>
            </a:endParaRP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1948F948-3387-905A-840A-19AEE5C66238}"/>
              </a:ext>
            </a:extLst>
          </p:cNvPr>
          <p:cNvSpPr>
            <a:spLocks noGrp="1"/>
          </p:cNvSpPr>
          <p:nvPr>
            <p:ph idx="1"/>
          </p:nvPr>
        </p:nvSpPr>
        <p:spPr>
          <a:xfrm>
            <a:off x="1179226" y="2890979"/>
            <a:ext cx="9833548" cy="2693976"/>
          </a:xfrm>
        </p:spPr>
        <p:txBody>
          <a:bodyPr vert="horz" lIns="91440" tIns="45720" rIns="91440" bIns="45720" rtlCol="0">
            <a:normAutofit/>
          </a:bodyPr>
          <a:lstStyle/>
          <a:p>
            <a:pPr marL="0" indent="0">
              <a:buNone/>
            </a:pPr>
            <a:r>
              <a:rPr lang="en-GB" sz="1800">
                <a:solidFill>
                  <a:schemeClr val="tx2"/>
                </a:solidFill>
                <a:ea typeface="+mn-lt"/>
                <a:cs typeface="+mn-lt"/>
              </a:rPr>
              <a:t>Older people have a wide range of physical, emotional and social care needs that require person-centred and coordinated support. Maintaining independence and functional ability improves health, confidence and quality of life. UK policies and services provide valuable support, but increasing demand, workforce shortages and unequal access continue to create challenges. Continued investment in prevention, integrated care, technology and community services will help older people remain independent, empowered and actively involved in society for longer (Age UK, 2024; NICE, 2023).</a:t>
            </a:r>
            <a:endParaRPr lang="en-GB" sz="180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Recorded Sound">
            <a:hlinkClick r:id="" action="ppaction://media"/>
            <a:extLst>
              <a:ext uri="{FF2B5EF4-FFF2-40B4-BE49-F238E27FC236}">
                <a16:creationId xmlns:a16="http://schemas.microsoft.com/office/drawing/2014/main" id="{C6633041-E72D-A346-0178-AF29C7CC5D0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513622487"/>
      </p:ext>
    </p:extLst>
  </p:cSld>
  <p:clrMapOvr>
    <a:masterClrMapping/>
  </p:clrMapOvr>
  <mc:AlternateContent xmlns:mc="http://schemas.openxmlformats.org/markup-compatibility/2006">
    <mc:Choice xmlns:p14="http://schemas.microsoft.com/office/powerpoint/2010/main" Requires="p14">
      <p:transition spd="slow" p14:dur="2000" advTm="43594"/>
    </mc:Choice>
    <mc:Fallback>
      <p:transition spd="slow" advTm="435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59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BD671-42C7-CE09-DC87-09E36CA44830}"/>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E3264286-085B-0FC0-7ADB-FDD840E561E3}"/>
              </a:ext>
            </a:extLst>
          </p:cNvPr>
          <p:cNvSpPr>
            <a:spLocks noGrp="1"/>
          </p:cNvSpPr>
          <p:nvPr>
            <p:ph idx="1"/>
          </p:nvPr>
        </p:nvSpPr>
        <p:spPr/>
        <p:txBody>
          <a:bodyPr vert="horz" lIns="91440" tIns="45720" rIns="91440" bIns="45720" rtlCol="0" anchor="t">
            <a:normAutofit fontScale="85000" lnSpcReduction="20000"/>
          </a:bodyPr>
          <a:lstStyle/>
          <a:p>
            <a:pPr marL="0" indent="0">
              <a:buNone/>
            </a:pPr>
            <a:r>
              <a:rPr lang="en-GB">
                <a:ea typeface="+mn-lt"/>
                <a:cs typeface="+mn-lt"/>
              </a:rPr>
              <a:t>Age UK (2024) </a:t>
            </a:r>
            <a:r>
              <a:rPr lang="en-GB" i="1">
                <a:ea typeface="+mn-lt"/>
                <a:cs typeface="+mn-lt"/>
              </a:rPr>
              <a:t>Later Life in the United Kingdom</a:t>
            </a:r>
            <a:r>
              <a:rPr lang="en-GB">
                <a:ea typeface="+mn-lt"/>
                <a:cs typeface="+mn-lt"/>
              </a:rPr>
              <a:t>. London: Age UK.</a:t>
            </a:r>
            <a:endParaRPr lang="en-GB"/>
          </a:p>
          <a:p>
            <a:pPr marL="0" indent="0">
              <a:buNone/>
            </a:pPr>
            <a:r>
              <a:rPr lang="en-GB">
                <a:ea typeface="+mn-lt"/>
                <a:cs typeface="+mn-lt"/>
              </a:rPr>
              <a:t>Cumming, E. and Henry, W.E. (1961) </a:t>
            </a:r>
            <a:r>
              <a:rPr lang="en-GB" i="1">
                <a:ea typeface="+mn-lt"/>
                <a:cs typeface="+mn-lt"/>
              </a:rPr>
              <a:t>Growing Old: The Process of Disengagement</a:t>
            </a:r>
            <a:r>
              <a:rPr lang="en-GB">
                <a:ea typeface="+mn-lt"/>
                <a:cs typeface="+mn-lt"/>
              </a:rPr>
              <a:t>. New York: Basic Books.</a:t>
            </a:r>
            <a:endParaRPr lang="en-GB"/>
          </a:p>
          <a:p>
            <a:pPr marL="0" indent="0">
              <a:buNone/>
            </a:pPr>
            <a:r>
              <a:rPr lang="en-GB">
                <a:ea typeface="+mn-lt"/>
                <a:cs typeface="+mn-lt"/>
              </a:rPr>
              <a:t>Department of Health and Social Care (2022) </a:t>
            </a:r>
            <a:r>
              <a:rPr lang="en-GB" i="1">
                <a:ea typeface="+mn-lt"/>
                <a:cs typeface="+mn-lt"/>
              </a:rPr>
              <a:t>People at the Heart of Care: Adult Social Care Reform White Paper</a:t>
            </a:r>
            <a:r>
              <a:rPr lang="en-GB">
                <a:ea typeface="+mn-lt"/>
                <a:cs typeface="+mn-lt"/>
              </a:rPr>
              <a:t>. London: DHSC.</a:t>
            </a:r>
            <a:endParaRPr lang="en-GB"/>
          </a:p>
          <a:p>
            <a:pPr marL="0" indent="0">
              <a:buNone/>
            </a:pPr>
            <a:r>
              <a:rPr lang="en-GB">
                <a:ea typeface="+mn-lt"/>
                <a:cs typeface="+mn-lt"/>
              </a:rPr>
              <a:t>Havighurst, R.J. (1961) ‘Successful ageing’, </a:t>
            </a:r>
            <a:r>
              <a:rPr lang="en-GB" i="1">
                <a:ea typeface="+mn-lt"/>
                <a:cs typeface="+mn-lt"/>
              </a:rPr>
              <a:t>The Gerontologist</a:t>
            </a:r>
            <a:r>
              <a:rPr lang="en-GB">
                <a:ea typeface="+mn-lt"/>
                <a:cs typeface="+mn-lt"/>
              </a:rPr>
              <a:t>, 1(1), pp. 8–13.</a:t>
            </a:r>
            <a:endParaRPr lang="en-GB"/>
          </a:p>
          <a:p>
            <a:pPr marL="0" indent="0">
              <a:buNone/>
            </a:pPr>
            <a:r>
              <a:rPr lang="en-GB">
                <a:ea typeface="+mn-lt"/>
                <a:cs typeface="+mn-lt"/>
              </a:rPr>
              <a:t>NHS England (2019) </a:t>
            </a:r>
            <a:r>
              <a:rPr lang="en-GB" i="1">
                <a:ea typeface="+mn-lt"/>
                <a:cs typeface="+mn-lt"/>
              </a:rPr>
              <a:t>The NHS Long Term Plan</a:t>
            </a:r>
            <a:r>
              <a:rPr lang="en-GB">
                <a:ea typeface="+mn-lt"/>
                <a:cs typeface="+mn-lt"/>
              </a:rPr>
              <a:t>. London: NHS England.</a:t>
            </a:r>
            <a:endParaRPr lang="en-GB"/>
          </a:p>
          <a:p>
            <a:pPr marL="0" indent="0">
              <a:buNone/>
            </a:pPr>
            <a:r>
              <a:rPr lang="en-GB">
                <a:ea typeface="+mn-lt"/>
                <a:cs typeface="+mn-lt"/>
              </a:rPr>
              <a:t>NHS England (2024) </a:t>
            </a:r>
            <a:r>
              <a:rPr lang="en-GB" i="1">
                <a:ea typeface="+mn-lt"/>
                <a:cs typeface="+mn-lt"/>
              </a:rPr>
              <a:t>Universal Personalised Care</a:t>
            </a:r>
            <a:r>
              <a:rPr lang="en-GB">
                <a:ea typeface="+mn-lt"/>
                <a:cs typeface="+mn-lt"/>
              </a:rPr>
              <a:t>. London: NHS England.</a:t>
            </a:r>
            <a:endParaRPr lang="en-GB"/>
          </a:p>
          <a:p>
            <a:pPr marL="0" indent="0">
              <a:buNone/>
            </a:pPr>
            <a:r>
              <a:rPr lang="en-GB">
                <a:ea typeface="+mn-lt"/>
                <a:cs typeface="+mn-lt"/>
              </a:rPr>
              <a:t>National Institute for Health and Care Excellence (2023) </a:t>
            </a:r>
            <a:r>
              <a:rPr lang="en-GB" i="1">
                <a:ea typeface="+mn-lt"/>
                <a:cs typeface="+mn-lt"/>
              </a:rPr>
              <a:t>Older People: Independence and Mental Wellbeing</a:t>
            </a:r>
            <a:r>
              <a:rPr lang="en-GB">
                <a:ea typeface="+mn-lt"/>
                <a:cs typeface="+mn-lt"/>
              </a:rPr>
              <a:t>. London: NICE.</a:t>
            </a:r>
            <a:endParaRPr lang="en-GB"/>
          </a:p>
          <a:p>
            <a:pPr marL="0" indent="0">
              <a:buNone/>
            </a:pPr>
            <a:r>
              <a:rPr lang="en-GB">
                <a:ea typeface="+mn-lt"/>
                <a:cs typeface="+mn-lt"/>
              </a:rPr>
              <a:t>Office for National Statistics (2023) </a:t>
            </a:r>
            <a:r>
              <a:rPr lang="en-GB" i="1">
                <a:ea typeface="+mn-lt"/>
                <a:cs typeface="+mn-lt"/>
              </a:rPr>
              <a:t>Living Longer: Implications of an Ageing Population</a:t>
            </a:r>
            <a:r>
              <a:rPr lang="en-GB">
                <a:ea typeface="+mn-lt"/>
                <a:cs typeface="+mn-lt"/>
              </a:rPr>
              <a:t>. Newport: ONS.</a:t>
            </a:r>
            <a:endParaRPr lang="en-GB"/>
          </a:p>
          <a:p>
            <a:endParaRPr lang="en-GB" dirty="0"/>
          </a:p>
        </p:txBody>
      </p:sp>
    </p:spTree>
    <p:extLst>
      <p:ext uri="{BB962C8B-B14F-4D97-AF65-F5344CB8AC3E}">
        <p14:creationId xmlns:p14="http://schemas.microsoft.com/office/powerpoint/2010/main" val="885579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592C9-ABC8-DAA7-6389-5283BC7C72CE}"/>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556F2D64-5688-382B-7A4E-FDBA15B45B56}"/>
              </a:ext>
            </a:extLst>
          </p:cNvPr>
          <p:cNvSpPr>
            <a:spLocks noGrp="1"/>
          </p:cNvSpPr>
          <p:nvPr>
            <p:ph idx="1"/>
          </p:nvPr>
        </p:nvSpPr>
        <p:spPr/>
        <p:txBody>
          <a:bodyPr vert="horz" lIns="91440" tIns="45720" rIns="91440" bIns="45720" rtlCol="0" anchor="t">
            <a:normAutofit fontScale="85000" lnSpcReduction="20000"/>
          </a:bodyPr>
          <a:lstStyle/>
          <a:p>
            <a:pPr marL="0" indent="0">
              <a:buNone/>
            </a:pPr>
            <a:r>
              <a:rPr lang="en-GB">
                <a:ea typeface="+mn-lt"/>
                <a:cs typeface="+mn-lt"/>
              </a:rPr>
              <a:t>Royal College of Nursing (2022) </a:t>
            </a:r>
            <a:r>
              <a:rPr lang="en-GB" i="1">
                <a:ea typeface="+mn-lt"/>
                <a:cs typeface="+mn-lt"/>
              </a:rPr>
              <a:t>Supporting Older People</a:t>
            </a:r>
            <a:r>
              <a:rPr lang="en-GB">
                <a:ea typeface="+mn-lt"/>
                <a:cs typeface="+mn-lt"/>
              </a:rPr>
              <a:t>. London: RCN.</a:t>
            </a:r>
            <a:endParaRPr lang="en-GB"/>
          </a:p>
          <a:p>
            <a:pPr marL="0" indent="0">
              <a:buNone/>
            </a:pPr>
            <a:r>
              <a:rPr lang="en-GB">
                <a:ea typeface="+mn-lt"/>
                <a:cs typeface="+mn-lt"/>
              </a:rPr>
              <a:t>Skills for Care (2023) </a:t>
            </a:r>
            <a:r>
              <a:rPr lang="en-GB" i="1">
                <a:ea typeface="+mn-lt"/>
                <a:cs typeface="+mn-lt"/>
              </a:rPr>
              <a:t>The State of the Adult Social Care Sector and Workforce in England</a:t>
            </a:r>
            <a:r>
              <a:rPr lang="en-GB">
                <a:ea typeface="+mn-lt"/>
                <a:cs typeface="+mn-lt"/>
              </a:rPr>
              <a:t>. Leeds: Skills for Care.</a:t>
            </a:r>
            <a:endParaRPr lang="en-GB"/>
          </a:p>
          <a:p>
            <a:pPr marL="0" indent="0">
              <a:buNone/>
            </a:pPr>
            <a:r>
              <a:rPr lang="en-GB">
                <a:ea typeface="+mn-lt"/>
                <a:cs typeface="+mn-lt"/>
              </a:rPr>
              <a:t>The King's Fund (2023) </a:t>
            </a:r>
            <a:r>
              <a:rPr lang="en-GB" i="1">
                <a:ea typeface="+mn-lt"/>
                <a:cs typeface="+mn-lt"/>
              </a:rPr>
              <a:t>Health and Social Care in England</a:t>
            </a:r>
            <a:r>
              <a:rPr lang="en-GB">
                <a:ea typeface="+mn-lt"/>
                <a:cs typeface="+mn-lt"/>
              </a:rPr>
              <a:t>. London: The King's Fund.</a:t>
            </a:r>
            <a:endParaRPr lang="en-GB"/>
          </a:p>
          <a:p>
            <a:pPr marL="0" indent="0">
              <a:buNone/>
            </a:pPr>
            <a:r>
              <a:rPr lang="en-GB">
                <a:ea typeface="+mn-lt"/>
                <a:cs typeface="+mn-lt"/>
              </a:rPr>
              <a:t>World Health Organization (2023) </a:t>
            </a:r>
            <a:r>
              <a:rPr lang="en-GB" i="1">
                <a:ea typeface="+mn-lt"/>
                <a:cs typeface="+mn-lt"/>
              </a:rPr>
              <a:t>Decade of Healthy Ageing 2021–2030</a:t>
            </a:r>
            <a:r>
              <a:rPr lang="en-GB">
                <a:ea typeface="+mn-lt"/>
                <a:cs typeface="+mn-lt"/>
              </a:rPr>
              <a:t>. Geneva: WHO.</a:t>
            </a:r>
            <a:endParaRPr lang="en-GB"/>
          </a:p>
          <a:p>
            <a:pPr marL="0" indent="0">
              <a:buNone/>
            </a:pPr>
            <a:r>
              <a:rPr lang="en-GB">
                <a:ea typeface="+mn-lt"/>
                <a:cs typeface="+mn-lt"/>
              </a:rPr>
              <a:t>Alzheimer's Society (2023) </a:t>
            </a:r>
            <a:r>
              <a:rPr lang="en-GB" i="1">
                <a:ea typeface="+mn-lt"/>
                <a:cs typeface="+mn-lt"/>
              </a:rPr>
              <a:t>Dementia UK: Statistics and Facts</a:t>
            </a:r>
            <a:r>
              <a:rPr lang="en-GB">
                <a:ea typeface="+mn-lt"/>
                <a:cs typeface="+mn-lt"/>
              </a:rPr>
              <a:t>. London: Alzheimer's Society.</a:t>
            </a:r>
            <a:endParaRPr lang="en-GB"/>
          </a:p>
          <a:p>
            <a:pPr marL="0" indent="0">
              <a:buNone/>
            </a:pPr>
            <a:r>
              <a:rPr lang="en-GB">
                <a:ea typeface="+mn-lt"/>
                <a:cs typeface="+mn-lt"/>
              </a:rPr>
              <a:t>Local Government Association (2023) </a:t>
            </a:r>
            <a:r>
              <a:rPr lang="en-GB" i="1">
                <a:ea typeface="+mn-lt"/>
                <a:cs typeface="+mn-lt"/>
              </a:rPr>
              <a:t>Adult Social Care and Ageing Well</a:t>
            </a:r>
            <a:r>
              <a:rPr lang="en-GB">
                <a:ea typeface="+mn-lt"/>
                <a:cs typeface="+mn-lt"/>
              </a:rPr>
              <a:t>. London: LGA.</a:t>
            </a:r>
            <a:endParaRPr lang="en-GB"/>
          </a:p>
          <a:p>
            <a:pPr marL="0" indent="0">
              <a:buNone/>
            </a:pPr>
            <a:r>
              <a:rPr lang="en-GB">
                <a:ea typeface="+mn-lt"/>
                <a:cs typeface="+mn-lt"/>
              </a:rPr>
              <a:t>Public Health England (2021) </a:t>
            </a:r>
            <a:r>
              <a:rPr lang="en-GB" i="1">
                <a:ea typeface="+mn-lt"/>
                <a:cs typeface="+mn-lt"/>
              </a:rPr>
              <a:t>Health Profile for England</a:t>
            </a:r>
            <a:r>
              <a:rPr lang="en-GB">
                <a:ea typeface="+mn-lt"/>
                <a:cs typeface="+mn-lt"/>
              </a:rPr>
              <a:t>. London: Public Health England.</a:t>
            </a:r>
            <a:endParaRPr lang="en-GB"/>
          </a:p>
          <a:p>
            <a:endParaRPr lang="en-GB" dirty="0"/>
          </a:p>
        </p:txBody>
      </p:sp>
    </p:spTree>
    <p:extLst>
      <p:ext uri="{BB962C8B-B14F-4D97-AF65-F5344CB8AC3E}">
        <p14:creationId xmlns:p14="http://schemas.microsoft.com/office/powerpoint/2010/main" val="7489610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28</TotalTime>
  <Words>1711</Words>
  <Application>Microsoft Office PowerPoint</Application>
  <PresentationFormat>Widescreen</PresentationFormat>
  <Paragraphs>51</Paragraphs>
  <Slides>18</Slides>
  <Notes>0</Notes>
  <HiddenSlides>0</HiddenSlides>
  <MMClips>17</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Aptos</vt:lpstr>
      <vt:lpstr>Aptos Display</vt:lpstr>
      <vt:lpstr>Arial</vt:lpstr>
      <vt:lpstr>office theme</vt:lpstr>
      <vt:lpstr>BMHP6027 Empowering The Older Person</vt:lpstr>
      <vt:lpstr>PowerPoint Presentation</vt:lpstr>
      <vt:lpstr>PowerPoint Presentation</vt:lpstr>
      <vt:lpstr>Older people often require different types of care depending on their individual circumstances. Many need help to manage long-term health conditions, take medication safely, maintain good nutrition and receive personal care. Others require support with mental health, particularly if they experience dementia, depression or loneliness. Person-centred care is important because it recognises that every individual has different preferences, abilities and goals (NICE, 2023; NHS England, 2024).</vt:lpstr>
      <vt:lpstr>Support, Empowerment and Independence</vt:lpstr>
      <vt:lpstr>Maintaining Functional Ability</vt:lpstr>
      <vt:lpstr>Theories of Ageing</vt:lpstr>
      <vt:lpstr>UK Policies Supporting Older People</vt:lpstr>
      <vt:lpstr>Current UK Services Supporting Older People</vt:lpstr>
      <vt:lpstr>Technology Supporting Older People</vt:lpstr>
      <vt:lpstr>Evaluating Current Approaches and Interventions</vt:lpstr>
      <vt:lpstr>Challenges to Maintaining Independence</vt:lpstr>
      <vt:lpstr>Challenges Within Health and Social Care Services</vt:lpstr>
      <vt:lpstr>Recommendations for Improving Services</vt:lpstr>
      <vt:lpstr>The Future of Care for Older People</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Tina Carpenter</dc:creator>
  <cp:lastModifiedBy>Tina Carpenter</cp:lastModifiedBy>
  <cp:revision>149</cp:revision>
  <dcterms:created xsi:type="dcterms:W3CDTF">2026-06-30T15:30:09Z</dcterms:created>
  <dcterms:modified xsi:type="dcterms:W3CDTF">2026-07-02T14:09:21Z</dcterms:modified>
</cp:coreProperties>
</file>