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3.xml" ContentType="application/vnd.openxmlformats-officedocument.presentationml.tags+xml"/>
  <Override PartName="/ppt/notesSlides/notesSlide7.xml" ContentType="application/vnd.openxmlformats-officedocument.presentationml.notesSlide+xml"/>
  <Override PartName="/ppt/tags/tag4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5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ags/tag6.xml" ContentType="application/vnd.openxmlformats-officedocument.presentationml.tags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6.xml" ContentType="application/vnd.openxmlformats-officedocument.presentationml.notesSlide+xml"/>
  <Override PartName="/ppt/tags/tag7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4"/>
    <p:sldMasterId id="2147483850" r:id="rId5"/>
    <p:sldMasterId id="2147483674" r:id="rId6"/>
    <p:sldMasterId id="2147483648" r:id="rId7"/>
    <p:sldMasterId id="2147483909" r:id="rId8"/>
  </p:sldMasterIdLst>
  <p:notesMasterIdLst>
    <p:notesMasterId r:id="rId36"/>
  </p:notesMasterIdLst>
  <p:sldIdLst>
    <p:sldId id="537" r:id="rId9"/>
    <p:sldId id="513" r:id="rId10"/>
    <p:sldId id="259" r:id="rId11"/>
    <p:sldId id="270" r:id="rId12"/>
    <p:sldId id="300" r:id="rId13"/>
    <p:sldId id="257" r:id="rId14"/>
    <p:sldId id="317" r:id="rId15"/>
    <p:sldId id="545" r:id="rId16"/>
    <p:sldId id="382" r:id="rId17"/>
    <p:sldId id="328" r:id="rId18"/>
    <p:sldId id="265" r:id="rId19"/>
    <p:sldId id="262" r:id="rId20"/>
    <p:sldId id="522" r:id="rId21"/>
    <p:sldId id="521" r:id="rId22"/>
    <p:sldId id="264" r:id="rId23"/>
    <p:sldId id="266" r:id="rId24"/>
    <p:sldId id="267" r:id="rId25"/>
    <p:sldId id="268" r:id="rId26"/>
    <p:sldId id="269" r:id="rId27"/>
    <p:sldId id="523" r:id="rId28"/>
    <p:sldId id="524" r:id="rId29"/>
    <p:sldId id="525" r:id="rId30"/>
    <p:sldId id="520" r:id="rId31"/>
    <p:sldId id="526" r:id="rId32"/>
    <p:sldId id="543" r:id="rId33"/>
    <p:sldId id="527" r:id="rId34"/>
    <p:sldId id="528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0F8415-C8F7-4F00-9C07-C5F3E2F74CA2}" v="2" dt="2026-07-28T12:15:17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747" autoAdjust="0"/>
    <p:restoredTop sz="77610" autoAdjust="0"/>
  </p:normalViewPr>
  <p:slideViewPr>
    <p:cSldViewPr snapToGrid="0">
      <p:cViewPr varScale="1">
        <p:scale>
          <a:sx n="67" d="100"/>
          <a:sy n="67" d="100"/>
        </p:scale>
        <p:origin x="489" y="5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viewProps" Target="viewProp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4" Type="http://schemas.openxmlformats.org/officeDocument/2006/relationships/image" Target="../media/image3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svg"/><Relationship Id="rId1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4" Type="http://schemas.openxmlformats.org/officeDocument/2006/relationships/image" Target="../media/image3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svg"/><Relationship Id="rId1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9A9135-5EAC-4E7C-8FD8-983A917C4CD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930C90-DC5D-4087-A55A-5BC3829F55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Your online presence</a:t>
          </a:r>
        </a:p>
      </dgm:t>
    </dgm:pt>
    <dgm:pt modelId="{91ACF62D-09B5-4BB3-A511-FADEABD1A43D}" type="parTrans" cxnId="{DBEC3AD4-8F1C-4D50-AD6D-B1EDFDD5E97B}">
      <dgm:prSet/>
      <dgm:spPr/>
      <dgm:t>
        <a:bodyPr/>
        <a:lstStyle/>
        <a:p>
          <a:endParaRPr lang="en-US"/>
        </a:p>
      </dgm:t>
    </dgm:pt>
    <dgm:pt modelId="{4A66AE53-5A2E-4F87-99A7-DF5E41B10368}" type="sibTrans" cxnId="{DBEC3AD4-8F1C-4D50-AD6D-B1EDFDD5E97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9F87D7-1E15-467C-87D5-E8F5685A4F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Setting up a LinkedIn profile</a:t>
          </a:r>
        </a:p>
      </dgm:t>
    </dgm:pt>
    <dgm:pt modelId="{75410A90-B433-48E3-9336-25B55A0C6440}" type="parTrans" cxnId="{6502A9C6-9F70-4DA8-B72A-501ED1FC52D9}">
      <dgm:prSet/>
      <dgm:spPr/>
      <dgm:t>
        <a:bodyPr/>
        <a:lstStyle/>
        <a:p>
          <a:endParaRPr lang="en-US"/>
        </a:p>
      </dgm:t>
    </dgm:pt>
    <dgm:pt modelId="{1F86714D-9AC1-4834-84E2-A8CA6F663E8B}" type="sibTrans" cxnId="{6502A9C6-9F70-4DA8-B72A-501ED1FC52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1ED27E-EAB6-4E3B-803C-291ECDA43F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LinkedIn Learning</a:t>
          </a:r>
        </a:p>
      </dgm:t>
    </dgm:pt>
    <dgm:pt modelId="{A05C9DB1-1626-4D28-A98B-5A23B7112139}" type="parTrans" cxnId="{6FAB5EA3-5727-47E2-862B-EDB387BFDAE3}">
      <dgm:prSet/>
      <dgm:spPr/>
      <dgm:t>
        <a:bodyPr/>
        <a:lstStyle/>
        <a:p>
          <a:endParaRPr lang="en-US"/>
        </a:p>
      </dgm:t>
    </dgm:pt>
    <dgm:pt modelId="{71AFB089-5D56-43C1-8F1A-2D77DDD49EA6}" type="sibTrans" cxnId="{6FAB5EA3-5727-47E2-862B-EDB387BFDA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E99E864-F9AB-4AAA-8412-1C3D5760E4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DigiCentre and badges</a:t>
          </a:r>
        </a:p>
      </dgm:t>
    </dgm:pt>
    <dgm:pt modelId="{31F6F8E1-9D24-4D0E-8BEF-C3F9C6869728}" type="parTrans" cxnId="{3841B922-CACC-4D0C-8611-C8BDDDB3E47B}">
      <dgm:prSet/>
      <dgm:spPr/>
      <dgm:t>
        <a:bodyPr/>
        <a:lstStyle/>
        <a:p>
          <a:endParaRPr lang="en-US"/>
        </a:p>
      </dgm:t>
    </dgm:pt>
    <dgm:pt modelId="{DC872A0F-3C0F-4907-A156-A71158CF734B}" type="sibTrans" cxnId="{3841B922-CACC-4D0C-8611-C8BDDDB3E47B}">
      <dgm:prSet/>
      <dgm:spPr/>
      <dgm:t>
        <a:bodyPr/>
        <a:lstStyle/>
        <a:p>
          <a:endParaRPr lang="en-US"/>
        </a:p>
      </dgm:t>
    </dgm:pt>
    <dgm:pt modelId="{4F83104F-FFEF-4409-9F72-A08F9F3404F2}" type="pres">
      <dgm:prSet presAssocID="{C79A9135-5EAC-4E7C-8FD8-983A917C4CDF}" presName="root" presStyleCnt="0">
        <dgm:presLayoutVars>
          <dgm:dir/>
          <dgm:resizeHandles val="exact"/>
        </dgm:presLayoutVars>
      </dgm:prSet>
      <dgm:spPr/>
    </dgm:pt>
    <dgm:pt modelId="{FC2143F1-E474-472B-8E56-7D9407679BC8}" type="pres">
      <dgm:prSet presAssocID="{C79A9135-5EAC-4E7C-8FD8-983A917C4CDF}" presName="container" presStyleCnt="0">
        <dgm:presLayoutVars>
          <dgm:dir/>
          <dgm:resizeHandles val="exact"/>
        </dgm:presLayoutVars>
      </dgm:prSet>
      <dgm:spPr/>
    </dgm:pt>
    <dgm:pt modelId="{92465029-5BEA-44D2-A1B7-F631B3C476E8}" type="pres">
      <dgm:prSet presAssocID="{E6930C90-DC5D-4087-A55A-5BC3829F5534}" presName="compNode" presStyleCnt="0"/>
      <dgm:spPr/>
    </dgm:pt>
    <dgm:pt modelId="{FADCDDFF-3BDA-46FA-9B19-0FE1389A749C}" type="pres">
      <dgm:prSet presAssocID="{E6930C90-DC5D-4087-A55A-5BC3829F5534}" presName="iconBgRect" presStyleLbl="bgShp" presStyleIdx="0" presStyleCnt="4"/>
      <dgm:spPr/>
    </dgm:pt>
    <dgm:pt modelId="{78F58B3B-F5A6-44C8-A867-EFB963255F3C}" type="pres">
      <dgm:prSet presAssocID="{E6930C90-DC5D-4087-A55A-5BC3829F553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38E95A06-570C-405C-A5A4-4F71F798CAE2}" type="pres">
      <dgm:prSet presAssocID="{E6930C90-DC5D-4087-A55A-5BC3829F5534}" presName="spaceRect" presStyleCnt="0"/>
      <dgm:spPr/>
    </dgm:pt>
    <dgm:pt modelId="{8FBF5E46-DE74-4041-A6D8-49C49C23A858}" type="pres">
      <dgm:prSet presAssocID="{E6930C90-DC5D-4087-A55A-5BC3829F5534}" presName="textRect" presStyleLbl="revTx" presStyleIdx="0" presStyleCnt="4">
        <dgm:presLayoutVars>
          <dgm:chMax val="1"/>
          <dgm:chPref val="1"/>
        </dgm:presLayoutVars>
      </dgm:prSet>
      <dgm:spPr/>
    </dgm:pt>
    <dgm:pt modelId="{455594AF-686D-4E0F-BBFE-E2F3EB30782B}" type="pres">
      <dgm:prSet presAssocID="{4A66AE53-5A2E-4F87-99A7-DF5E41B10368}" presName="sibTrans" presStyleLbl="sibTrans2D1" presStyleIdx="0" presStyleCnt="0"/>
      <dgm:spPr/>
    </dgm:pt>
    <dgm:pt modelId="{64C92FAA-7495-4964-8F17-E72CD5F81ECB}" type="pres">
      <dgm:prSet presAssocID="{689F87D7-1E15-467C-87D5-E8F5685A4F9A}" presName="compNode" presStyleCnt="0"/>
      <dgm:spPr/>
    </dgm:pt>
    <dgm:pt modelId="{1E4A34D9-B537-46B4-8EE6-0590242D9C2A}" type="pres">
      <dgm:prSet presAssocID="{689F87D7-1E15-467C-87D5-E8F5685A4F9A}" presName="iconBgRect" presStyleLbl="bgShp" presStyleIdx="1" presStyleCnt="4"/>
      <dgm:spPr/>
    </dgm:pt>
    <dgm:pt modelId="{3BCC6006-2C41-4ADD-8B8B-D800A65D41EA}" type="pres">
      <dgm:prSet presAssocID="{689F87D7-1E15-467C-87D5-E8F5685A4F9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B07F41ED-480B-4626-A134-6E877428989F}" type="pres">
      <dgm:prSet presAssocID="{689F87D7-1E15-467C-87D5-E8F5685A4F9A}" presName="spaceRect" presStyleCnt="0"/>
      <dgm:spPr/>
    </dgm:pt>
    <dgm:pt modelId="{2C587137-38C5-44B0-8F49-6444FA26864D}" type="pres">
      <dgm:prSet presAssocID="{689F87D7-1E15-467C-87D5-E8F5685A4F9A}" presName="textRect" presStyleLbl="revTx" presStyleIdx="1" presStyleCnt="4">
        <dgm:presLayoutVars>
          <dgm:chMax val="1"/>
          <dgm:chPref val="1"/>
        </dgm:presLayoutVars>
      </dgm:prSet>
      <dgm:spPr/>
    </dgm:pt>
    <dgm:pt modelId="{30F07373-D89E-43AD-A1F5-E7BBA0CFA5FC}" type="pres">
      <dgm:prSet presAssocID="{1F86714D-9AC1-4834-84E2-A8CA6F663E8B}" presName="sibTrans" presStyleLbl="sibTrans2D1" presStyleIdx="0" presStyleCnt="0"/>
      <dgm:spPr/>
    </dgm:pt>
    <dgm:pt modelId="{414051B9-1A11-4368-943E-9FFF47F04755}" type="pres">
      <dgm:prSet presAssocID="{881ED27E-EAB6-4E3B-803C-291ECDA43F88}" presName="compNode" presStyleCnt="0"/>
      <dgm:spPr/>
    </dgm:pt>
    <dgm:pt modelId="{EFFA6366-A00D-4A56-B5E2-4DA500D7A89B}" type="pres">
      <dgm:prSet presAssocID="{881ED27E-EAB6-4E3B-803C-291ECDA43F88}" presName="iconBgRect" presStyleLbl="bgShp" presStyleIdx="2" presStyleCnt="4"/>
      <dgm:spPr/>
    </dgm:pt>
    <dgm:pt modelId="{528B1B8B-D582-4BAA-A28A-B9815EAC5BF2}" type="pres">
      <dgm:prSet presAssocID="{881ED27E-EAB6-4E3B-803C-291ECDA43F8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93DEBA6-6B5A-4351-BCA6-95EF7E937D6C}" type="pres">
      <dgm:prSet presAssocID="{881ED27E-EAB6-4E3B-803C-291ECDA43F88}" presName="spaceRect" presStyleCnt="0"/>
      <dgm:spPr/>
    </dgm:pt>
    <dgm:pt modelId="{CED9508B-4714-42F6-AD6D-24B48351B7EC}" type="pres">
      <dgm:prSet presAssocID="{881ED27E-EAB6-4E3B-803C-291ECDA43F88}" presName="textRect" presStyleLbl="revTx" presStyleIdx="2" presStyleCnt="4">
        <dgm:presLayoutVars>
          <dgm:chMax val="1"/>
          <dgm:chPref val="1"/>
        </dgm:presLayoutVars>
      </dgm:prSet>
      <dgm:spPr/>
    </dgm:pt>
    <dgm:pt modelId="{FCA5A426-36F8-4B15-96B8-AFCE9BDD7440}" type="pres">
      <dgm:prSet presAssocID="{71AFB089-5D56-43C1-8F1A-2D77DDD49EA6}" presName="sibTrans" presStyleLbl="sibTrans2D1" presStyleIdx="0" presStyleCnt="0"/>
      <dgm:spPr/>
    </dgm:pt>
    <dgm:pt modelId="{58EB3037-E965-47E4-A740-59F06609A6BC}" type="pres">
      <dgm:prSet presAssocID="{7E99E864-F9AB-4AAA-8412-1C3D5760E46D}" presName="compNode" presStyleCnt="0"/>
      <dgm:spPr/>
    </dgm:pt>
    <dgm:pt modelId="{77D24E6D-52FF-4283-B690-B3505F440389}" type="pres">
      <dgm:prSet presAssocID="{7E99E864-F9AB-4AAA-8412-1C3D5760E46D}" presName="iconBgRect" presStyleLbl="bgShp" presStyleIdx="3" presStyleCnt="4"/>
      <dgm:spPr/>
    </dgm:pt>
    <dgm:pt modelId="{51EBF631-B921-401A-87FD-DAF5AE879003}" type="pres">
      <dgm:prSet presAssocID="{7E99E864-F9AB-4AAA-8412-1C3D5760E46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9026ADFB-E0B2-4AAC-8013-FDC1BE861C31}" type="pres">
      <dgm:prSet presAssocID="{7E99E864-F9AB-4AAA-8412-1C3D5760E46D}" presName="spaceRect" presStyleCnt="0"/>
      <dgm:spPr/>
    </dgm:pt>
    <dgm:pt modelId="{F5919C77-2C57-4E38-A46B-8165BD22783E}" type="pres">
      <dgm:prSet presAssocID="{7E99E864-F9AB-4AAA-8412-1C3D5760E46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373314-E409-41E8-9AB2-B149566BC0E4}" type="presOf" srcId="{689F87D7-1E15-467C-87D5-E8F5685A4F9A}" destId="{2C587137-38C5-44B0-8F49-6444FA26864D}" srcOrd="0" destOrd="0" presId="urn:microsoft.com/office/officeart/2018/2/layout/IconCircleList"/>
    <dgm:cxn modelId="{3841B922-CACC-4D0C-8611-C8BDDDB3E47B}" srcId="{C79A9135-5EAC-4E7C-8FD8-983A917C4CDF}" destId="{7E99E864-F9AB-4AAA-8412-1C3D5760E46D}" srcOrd="3" destOrd="0" parTransId="{31F6F8E1-9D24-4D0E-8BEF-C3F9C6869728}" sibTransId="{DC872A0F-3C0F-4907-A156-A71158CF734B}"/>
    <dgm:cxn modelId="{FBF5612C-F8BA-4CBD-A032-A2259F0E8659}" type="presOf" srcId="{881ED27E-EAB6-4E3B-803C-291ECDA43F88}" destId="{CED9508B-4714-42F6-AD6D-24B48351B7EC}" srcOrd="0" destOrd="0" presId="urn:microsoft.com/office/officeart/2018/2/layout/IconCircleList"/>
    <dgm:cxn modelId="{723B3767-9BC6-465F-9E7F-A01F255AEB4C}" type="presOf" srcId="{E6930C90-DC5D-4087-A55A-5BC3829F5534}" destId="{8FBF5E46-DE74-4041-A6D8-49C49C23A858}" srcOrd="0" destOrd="0" presId="urn:microsoft.com/office/officeart/2018/2/layout/IconCircleList"/>
    <dgm:cxn modelId="{54EEC285-B05F-4DC9-BCB3-AC2235F8DD63}" type="presOf" srcId="{71AFB089-5D56-43C1-8F1A-2D77DDD49EA6}" destId="{FCA5A426-36F8-4B15-96B8-AFCE9BDD7440}" srcOrd="0" destOrd="0" presId="urn:microsoft.com/office/officeart/2018/2/layout/IconCircleList"/>
    <dgm:cxn modelId="{CC4126A0-7772-4F5E-B5B0-2B4B2EE37B80}" type="presOf" srcId="{1F86714D-9AC1-4834-84E2-A8CA6F663E8B}" destId="{30F07373-D89E-43AD-A1F5-E7BBA0CFA5FC}" srcOrd="0" destOrd="0" presId="urn:microsoft.com/office/officeart/2018/2/layout/IconCircleList"/>
    <dgm:cxn modelId="{6FAB5EA3-5727-47E2-862B-EDB387BFDAE3}" srcId="{C79A9135-5EAC-4E7C-8FD8-983A917C4CDF}" destId="{881ED27E-EAB6-4E3B-803C-291ECDA43F88}" srcOrd="2" destOrd="0" parTransId="{A05C9DB1-1626-4D28-A98B-5A23B7112139}" sibTransId="{71AFB089-5D56-43C1-8F1A-2D77DDD49EA6}"/>
    <dgm:cxn modelId="{29E558BA-D797-4917-90EB-CDE23343B277}" type="presOf" srcId="{4A66AE53-5A2E-4F87-99A7-DF5E41B10368}" destId="{455594AF-686D-4E0F-BBFE-E2F3EB30782B}" srcOrd="0" destOrd="0" presId="urn:microsoft.com/office/officeart/2018/2/layout/IconCircleList"/>
    <dgm:cxn modelId="{6502A9C6-9F70-4DA8-B72A-501ED1FC52D9}" srcId="{C79A9135-5EAC-4E7C-8FD8-983A917C4CDF}" destId="{689F87D7-1E15-467C-87D5-E8F5685A4F9A}" srcOrd="1" destOrd="0" parTransId="{75410A90-B433-48E3-9336-25B55A0C6440}" sibTransId="{1F86714D-9AC1-4834-84E2-A8CA6F663E8B}"/>
    <dgm:cxn modelId="{A4D4E8CB-F0FD-458B-BC77-EE5D26D193C9}" type="presOf" srcId="{C79A9135-5EAC-4E7C-8FD8-983A917C4CDF}" destId="{4F83104F-FFEF-4409-9F72-A08F9F3404F2}" srcOrd="0" destOrd="0" presId="urn:microsoft.com/office/officeart/2018/2/layout/IconCircleList"/>
    <dgm:cxn modelId="{DBEC3AD4-8F1C-4D50-AD6D-B1EDFDD5E97B}" srcId="{C79A9135-5EAC-4E7C-8FD8-983A917C4CDF}" destId="{E6930C90-DC5D-4087-A55A-5BC3829F5534}" srcOrd="0" destOrd="0" parTransId="{91ACF62D-09B5-4BB3-A511-FADEABD1A43D}" sibTransId="{4A66AE53-5A2E-4F87-99A7-DF5E41B10368}"/>
    <dgm:cxn modelId="{3838F1D9-767A-4055-8624-53953EEE34B1}" type="presOf" srcId="{7E99E864-F9AB-4AAA-8412-1C3D5760E46D}" destId="{F5919C77-2C57-4E38-A46B-8165BD22783E}" srcOrd="0" destOrd="0" presId="urn:microsoft.com/office/officeart/2018/2/layout/IconCircleList"/>
    <dgm:cxn modelId="{723F707A-1128-4F2B-A4B5-382FDAEB1CEB}" type="presParOf" srcId="{4F83104F-FFEF-4409-9F72-A08F9F3404F2}" destId="{FC2143F1-E474-472B-8E56-7D9407679BC8}" srcOrd="0" destOrd="0" presId="urn:microsoft.com/office/officeart/2018/2/layout/IconCircleList"/>
    <dgm:cxn modelId="{AC85CA4D-1F85-445B-9DBD-67AFB430C003}" type="presParOf" srcId="{FC2143F1-E474-472B-8E56-7D9407679BC8}" destId="{92465029-5BEA-44D2-A1B7-F631B3C476E8}" srcOrd="0" destOrd="0" presId="urn:microsoft.com/office/officeart/2018/2/layout/IconCircleList"/>
    <dgm:cxn modelId="{3998B493-120E-44BE-8710-848073832C02}" type="presParOf" srcId="{92465029-5BEA-44D2-A1B7-F631B3C476E8}" destId="{FADCDDFF-3BDA-46FA-9B19-0FE1389A749C}" srcOrd="0" destOrd="0" presId="urn:microsoft.com/office/officeart/2018/2/layout/IconCircleList"/>
    <dgm:cxn modelId="{9F277529-7B14-4150-9F75-E5024CF66461}" type="presParOf" srcId="{92465029-5BEA-44D2-A1B7-F631B3C476E8}" destId="{78F58B3B-F5A6-44C8-A867-EFB963255F3C}" srcOrd="1" destOrd="0" presId="urn:microsoft.com/office/officeart/2018/2/layout/IconCircleList"/>
    <dgm:cxn modelId="{414BFEBA-16D6-4C54-B161-9A6D1E834DF0}" type="presParOf" srcId="{92465029-5BEA-44D2-A1B7-F631B3C476E8}" destId="{38E95A06-570C-405C-A5A4-4F71F798CAE2}" srcOrd="2" destOrd="0" presId="urn:microsoft.com/office/officeart/2018/2/layout/IconCircleList"/>
    <dgm:cxn modelId="{955BDABE-485A-4D55-97FD-7D150E642D2E}" type="presParOf" srcId="{92465029-5BEA-44D2-A1B7-F631B3C476E8}" destId="{8FBF5E46-DE74-4041-A6D8-49C49C23A858}" srcOrd="3" destOrd="0" presId="urn:microsoft.com/office/officeart/2018/2/layout/IconCircleList"/>
    <dgm:cxn modelId="{B16B6CCB-8CD2-43E1-A5C5-06D4CB3AE4BE}" type="presParOf" srcId="{FC2143F1-E474-472B-8E56-7D9407679BC8}" destId="{455594AF-686D-4E0F-BBFE-E2F3EB30782B}" srcOrd="1" destOrd="0" presId="urn:microsoft.com/office/officeart/2018/2/layout/IconCircleList"/>
    <dgm:cxn modelId="{39664BF2-CC6A-4F61-A4DB-1744E9EDC62E}" type="presParOf" srcId="{FC2143F1-E474-472B-8E56-7D9407679BC8}" destId="{64C92FAA-7495-4964-8F17-E72CD5F81ECB}" srcOrd="2" destOrd="0" presId="urn:microsoft.com/office/officeart/2018/2/layout/IconCircleList"/>
    <dgm:cxn modelId="{A575D924-E3FA-406D-86F6-E39F5745BDC8}" type="presParOf" srcId="{64C92FAA-7495-4964-8F17-E72CD5F81ECB}" destId="{1E4A34D9-B537-46B4-8EE6-0590242D9C2A}" srcOrd="0" destOrd="0" presId="urn:microsoft.com/office/officeart/2018/2/layout/IconCircleList"/>
    <dgm:cxn modelId="{98FEB2D5-9767-4406-803E-555A063E8E66}" type="presParOf" srcId="{64C92FAA-7495-4964-8F17-E72CD5F81ECB}" destId="{3BCC6006-2C41-4ADD-8B8B-D800A65D41EA}" srcOrd="1" destOrd="0" presId="urn:microsoft.com/office/officeart/2018/2/layout/IconCircleList"/>
    <dgm:cxn modelId="{B844C308-2E2D-4AB6-914A-1ADB2C0093F6}" type="presParOf" srcId="{64C92FAA-7495-4964-8F17-E72CD5F81ECB}" destId="{B07F41ED-480B-4626-A134-6E877428989F}" srcOrd="2" destOrd="0" presId="urn:microsoft.com/office/officeart/2018/2/layout/IconCircleList"/>
    <dgm:cxn modelId="{2EE8D43E-8136-4583-9325-E09FE48C10BC}" type="presParOf" srcId="{64C92FAA-7495-4964-8F17-E72CD5F81ECB}" destId="{2C587137-38C5-44B0-8F49-6444FA26864D}" srcOrd="3" destOrd="0" presId="urn:microsoft.com/office/officeart/2018/2/layout/IconCircleList"/>
    <dgm:cxn modelId="{1A3D4149-6AD0-4402-B214-30D4EF71A93A}" type="presParOf" srcId="{FC2143F1-E474-472B-8E56-7D9407679BC8}" destId="{30F07373-D89E-43AD-A1F5-E7BBA0CFA5FC}" srcOrd="3" destOrd="0" presId="urn:microsoft.com/office/officeart/2018/2/layout/IconCircleList"/>
    <dgm:cxn modelId="{B874366C-806B-467E-8827-46E58155FD03}" type="presParOf" srcId="{FC2143F1-E474-472B-8E56-7D9407679BC8}" destId="{414051B9-1A11-4368-943E-9FFF47F04755}" srcOrd="4" destOrd="0" presId="urn:microsoft.com/office/officeart/2018/2/layout/IconCircleList"/>
    <dgm:cxn modelId="{907E1872-589B-449D-98AD-5D605A73BD45}" type="presParOf" srcId="{414051B9-1A11-4368-943E-9FFF47F04755}" destId="{EFFA6366-A00D-4A56-B5E2-4DA500D7A89B}" srcOrd="0" destOrd="0" presId="urn:microsoft.com/office/officeart/2018/2/layout/IconCircleList"/>
    <dgm:cxn modelId="{CF72E007-3E40-4FA7-8402-CF5C49C13C63}" type="presParOf" srcId="{414051B9-1A11-4368-943E-9FFF47F04755}" destId="{528B1B8B-D582-4BAA-A28A-B9815EAC5BF2}" srcOrd="1" destOrd="0" presId="urn:microsoft.com/office/officeart/2018/2/layout/IconCircleList"/>
    <dgm:cxn modelId="{0901DFB9-DE83-4BE9-846D-BFF2D210E99D}" type="presParOf" srcId="{414051B9-1A11-4368-943E-9FFF47F04755}" destId="{393DEBA6-6B5A-4351-BCA6-95EF7E937D6C}" srcOrd="2" destOrd="0" presId="urn:microsoft.com/office/officeart/2018/2/layout/IconCircleList"/>
    <dgm:cxn modelId="{F04A8BD7-0941-4B2D-BFC0-EAD9BFD23285}" type="presParOf" srcId="{414051B9-1A11-4368-943E-9FFF47F04755}" destId="{CED9508B-4714-42F6-AD6D-24B48351B7EC}" srcOrd="3" destOrd="0" presId="urn:microsoft.com/office/officeart/2018/2/layout/IconCircleList"/>
    <dgm:cxn modelId="{EA59D7FE-D1B1-4294-8503-3EACB595CBAE}" type="presParOf" srcId="{FC2143F1-E474-472B-8E56-7D9407679BC8}" destId="{FCA5A426-36F8-4B15-96B8-AFCE9BDD7440}" srcOrd="5" destOrd="0" presId="urn:microsoft.com/office/officeart/2018/2/layout/IconCircleList"/>
    <dgm:cxn modelId="{6A4A8205-3085-47F1-9232-4C2EAD21A1BB}" type="presParOf" srcId="{FC2143F1-E474-472B-8E56-7D9407679BC8}" destId="{58EB3037-E965-47E4-A740-59F06609A6BC}" srcOrd="6" destOrd="0" presId="urn:microsoft.com/office/officeart/2018/2/layout/IconCircleList"/>
    <dgm:cxn modelId="{0B4BF4C7-4FC6-4A53-987C-1E626015F768}" type="presParOf" srcId="{58EB3037-E965-47E4-A740-59F06609A6BC}" destId="{77D24E6D-52FF-4283-B690-B3505F440389}" srcOrd="0" destOrd="0" presId="urn:microsoft.com/office/officeart/2018/2/layout/IconCircleList"/>
    <dgm:cxn modelId="{43B0DDD1-3E37-4872-A9FD-EAEC2BCECFF5}" type="presParOf" srcId="{58EB3037-E965-47E4-A740-59F06609A6BC}" destId="{51EBF631-B921-401A-87FD-DAF5AE879003}" srcOrd="1" destOrd="0" presId="urn:microsoft.com/office/officeart/2018/2/layout/IconCircleList"/>
    <dgm:cxn modelId="{D8364DFD-3FAA-4747-A8A1-459BA566FA93}" type="presParOf" srcId="{58EB3037-E965-47E4-A740-59F06609A6BC}" destId="{9026ADFB-E0B2-4AAC-8013-FDC1BE861C31}" srcOrd="2" destOrd="0" presId="urn:microsoft.com/office/officeart/2018/2/layout/IconCircleList"/>
    <dgm:cxn modelId="{426E6572-1FE0-4D49-820B-EC8320FEC3FF}" type="presParOf" srcId="{58EB3037-E965-47E4-A740-59F06609A6BC}" destId="{F5919C77-2C57-4E38-A46B-8165BD22783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2E6DD0-9151-45ED-8B27-D580351E7F5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E9431AA-316E-4A12-AF66-CFA0997A32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 social media platform for professionals</a:t>
          </a:r>
          <a:endParaRPr lang="en-US"/>
        </a:p>
      </dgm:t>
    </dgm:pt>
    <dgm:pt modelId="{2943571B-06F2-4EDA-B66A-0B1E1934B8FD}" type="parTrans" cxnId="{BD02CB28-7818-45B0-A5FA-2D3A6264EC64}">
      <dgm:prSet/>
      <dgm:spPr/>
      <dgm:t>
        <a:bodyPr/>
        <a:lstStyle/>
        <a:p>
          <a:endParaRPr lang="en-US"/>
        </a:p>
      </dgm:t>
    </dgm:pt>
    <dgm:pt modelId="{729456E0-70F7-4344-935D-0C2D538F0EE1}" type="sibTrans" cxnId="{BD02CB28-7818-45B0-A5FA-2D3A6264EC64}">
      <dgm:prSet phldrT="01"/>
      <dgm:spPr/>
      <dgm:t>
        <a:bodyPr/>
        <a:lstStyle/>
        <a:p>
          <a:endParaRPr lang="en-US"/>
        </a:p>
      </dgm:t>
    </dgm:pt>
    <dgm:pt modelId="{2B9D8BF7-A502-4F40-B8A3-E9F35BD1BF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An online 3D CV</a:t>
          </a:r>
          <a:endParaRPr lang="en-US"/>
        </a:p>
      </dgm:t>
    </dgm:pt>
    <dgm:pt modelId="{C4EFCCE2-606A-4326-BB0B-FF9BFAC55192}" type="parTrans" cxnId="{E812D1BC-6613-47E4-9658-FE24C757A2F0}">
      <dgm:prSet/>
      <dgm:spPr/>
      <dgm:t>
        <a:bodyPr/>
        <a:lstStyle/>
        <a:p>
          <a:endParaRPr lang="en-US"/>
        </a:p>
      </dgm:t>
    </dgm:pt>
    <dgm:pt modelId="{C94F80B5-0042-4AEA-BF29-001D81CB43CD}" type="sibTrans" cxnId="{E812D1BC-6613-47E4-9658-FE24C757A2F0}">
      <dgm:prSet phldrT="02"/>
      <dgm:spPr/>
      <dgm:t>
        <a:bodyPr/>
        <a:lstStyle/>
        <a:p>
          <a:endParaRPr lang="en-US"/>
        </a:p>
      </dgm:t>
    </dgm:pt>
    <dgm:pt modelId="{43F2A7DA-739D-489E-B5C9-8204B814D3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 high-tech networking platform</a:t>
          </a:r>
          <a:endParaRPr lang="en-US"/>
        </a:p>
      </dgm:t>
    </dgm:pt>
    <dgm:pt modelId="{489B3197-8779-4F9A-BFE0-514D0728D844}" type="parTrans" cxnId="{7A9FA25B-9DC0-41D4-93E9-7DDE1BF96393}">
      <dgm:prSet/>
      <dgm:spPr/>
      <dgm:t>
        <a:bodyPr/>
        <a:lstStyle/>
        <a:p>
          <a:endParaRPr lang="en-US"/>
        </a:p>
      </dgm:t>
    </dgm:pt>
    <dgm:pt modelId="{38B256A8-4B1E-41AE-B7DE-17C8292D2BDA}" type="sibTrans" cxnId="{7A9FA25B-9DC0-41D4-93E9-7DDE1BF96393}">
      <dgm:prSet phldrT="03"/>
      <dgm:spPr/>
      <dgm:t>
        <a:bodyPr/>
        <a:lstStyle/>
        <a:p>
          <a:endParaRPr lang="en-US"/>
        </a:p>
      </dgm:t>
    </dgm:pt>
    <dgm:pt modelId="{0273CD71-39C1-4CF6-8E48-5865B10ACC4B}" type="pres">
      <dgm:prSet presAssocID="{5C2E6DD0-9151-45ED-8B27-D580351E7F53}" presName="root" presStyleCnt="0">
        <dgm:presLayoutVars>
          <dgm:dir/>
          <dgm:resizeHandles val="exact"/>
        </dgm:presLayoutVars>
      </dgm:prSet>
      <dgm:spPr/>
    </dgm:pt>
    <dgm:pt modelId="{3BFB0602-DF3B-4828-98D8-9A3A6FE9C37C}" type="pres">
      <dgm:prSet presAssocID="{4E9431AA-316E-4A12-AF66-CFA0997A326C}" presName="compNode" presStyleCnt="0"/>
      <dgm:spPr/>
    </dgm:pt>
    <dgm:pt modelId="{2BE0C343-69F7-457F-A06B-007EF762B848}" type="pres">
      <dgm:prSet presAssocID="{4E9431AA-316E-4A12-AF66-CFA0997A326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85A4735-00A7-49A5-929D-EE375987139E}" type="pres">
      <dgm:prSet presAssocID="{4E9431AA-316E-4A12-AF66-CFA0997A326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4330A9E-F227-4E8B-B026-300A90CBA85D}" type="pres">
      <dgm:prSet presAssocID="{4E9431AA-316E-4A12-AF66-CFA0997A326C}" presName="spaceRect" presStyleCnt="0"/>
      <dgm:spPr/>
    </dgm:pt>
    <dgm:pt modelId="{3C1EE77B-AD48-48BA-8BA9-7DFECAF42D6E}" type="pres">
      <dgm:prSet presAssocID="{4E9431AA-316E-4A12-AF66-CFA0997A326C}" presName="textRect" presStyleLbl="revTx" presStyleIdx="0" presStyleCnt="3">
        <dgm:presLayoutVars>
          <dgm:chMax val="1"/>
          <dgm:chPref val="1"/>
        </dgm:presLayoutVars>
      </dgm:prSet>
      <dgm:spPr/>
    </dgm:pt>
    <dgm:pt modelId="{A59946F3-42E3-45B5-8C0F-32E239635B33}" type="pres">
      <dgm:prSet presAssocID="{729456E0-70F7-4344-935D-0C2D538F0EE1}" presName="sibTrans" presStyleCnt="0"/>
      <dgm:spPr/>
    </dgm:pt>
    <dgm:pt modelId="{180445BF-5246-4717-BE7F-5EE4DBB12934}" type="pres">
      <dgm:prSet presAssocID="{2B9D8BF7-A502-4F40-B8A3-E9F35BD1BF6A}" presName="compNode" presStyleCnt="0"/>
      <dgm:spPr/>
    </dgm:pt>
    <dgm:pt modelId="{596F2E5E-F021-4491-91A2-376E1F644DD8}" type="pres">
      <dgm:prSet presAssocID="{2B9D8BF7-A502-4F40-B8A3-E9F35BD1BF6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A7ACA2-5465-45D2-885F-138817DCC35D}" type="pres">
      <dgm:prSet presAssocID="{2B9D8BF7-A502-4F40-B8A3-E9F35BD1BF6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52529A0C-E66E-4ACA-BDDB-87D103CF9704}" type="pres">
      <dgm:prSet presAssocID="{2B9D8BF7-A502-4F40-B8A3-E9F35BD1BF6A}" presName="spaceRect" presStyleCnt="0"/>
      <dgm:spPr/>
    </dgm:pt>
    <dgm:pt modelId="{F3DBAE81-49C4-421B-AE2B-FCBC1EA9B0A8}" type="pres">
      <dgm:prSet presAssocID="{2B9D8BF7-A502-4F40-B8A3-E9F35BD1BF6A}" presName="textRect" presStyleLbl="revTx" presStyleIdx="1" presStyleCnt="3">
        <dgm:presLayoutVars>
          <dgm:chMax val="1"/>
          <dgm:chPref val="1"/>
        </dgm:presLayoutVars>
      </dgm:prSet>
      <dgm:spPr/>
    </dgm:pt>
    <dgm:pt modelId="{7464A6E9-C4BB-40C7-8831-828A98212574}" type="pres">
      <dgm:prSet presAssocID="{C94F80B5-0042-4AEA-BF29-001D81CB43CD}" presName="sibTrans" presStyleCnt="0"/>
      <dgm:spPr/>
    </dgm:pt>
    <dgm:pt modelId="{CD2120CA-8C11-415E-A0AE-66247BF6D726}" type="pres">
      <dgm:prSet presAssocID="{43F2A7DA-739D-489E-B5C9-8204B814D300}" presName="compNode" presStyleCnt="0"/>
      <dgm:spPr/>
    </dgm:pt>
    <dgm:pt modelId="{DF12FADE-CE75-4D1E-AA0D-0799C4605224}" type="pres">
      <dgm:prSet presAssocID="{43F2A7DA-739D-489E-B5C9-8204B814D30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B0EBA3E-E60C-4321-8220-9586E6473ED4}" type="pres">
      <dgm:prSet presAssocID="{43F2A7DA-739D-489E-B5C9-8204B814D30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034A586-93B1-43AB-BD26-A436C3C64A59}" type="pres">
      <dgm:prSet presAssocID="{43F2A7DA-739D-489E-B5C9-8204B814D300}" presName="spaceRect" presStyleCnt="0"/>
      <dgm:spPr/>
    </dgm:pt>
    <dgm:pt modelId="{97D86038-4C9F-4FDD-8ABE-595AEB7CE7B5}" type="pres">
      <dgm:prSet presAssocID="{43F2A7DA-739D-489E-B5C9-8204B814D30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FA85D18-3DE4-4A88-BFFC-B953046326EE}" type="presOf" srcId="{5C2E6DD0-9151-45ED-8B27-D580351E7F53}" destId="{0273CD71-39C1-4CF6-8E48-5865B10ACC4B}" srcOrd="0" destOrd="0" presId="urn:microsoft.com/office/officeart/2018/5/layout/IconLeafLabelList"/>
    <dgm:cxn modelId="{BD02CB28-7818-45B0-A5FA-2D3A6264EC64}" srcId="{5C2E6DD0-9151-45ED-8B27-D580351E7F53}" destId="{4E9431AA-316E-4A12-AF66-CFA0997A326C}" srcOrd="0" destOrd="0" parTransId="{2943571B-06F2-4EDA-B66A-0B1E1934B8FD}" sibTransId="{729456E0-70F7-4344-935D-0C2D538F0EE1}"/>
    <dgm:cxn modelId="{7A9FA25B-9DC0-41D4-93E9-7DDE1BF96393}" srcId="{5C2E6DD0-9151-45ED-8B27-D580351E7F53}" destId="{43F2A7DA-739D-489E-B5C9-8204B814D300}" srcOrd="2" destOrd="0" parTransId="{489B3197-8779-4F9A-BFE0-514D0728D844}" sibTransId="{38B256A8-4B1E-41AE-B7DE-17C8292D2BDA}"/>
    <dgm:cxn modelId="{07363269-8F72-4482-A803-231856DA9775}" type="presOf" srcId="{2B9D8BF7-A502-4F40-B8A3-E9F35BD1BF6A}" destId="{F3DBAE81-49C4-421B-AE2B-FCBC1EA9B0A8}" srcOrd="0" destOrd="0" presId="urn:microsoft.com/office/officeart/2018/5/layout/IconLeafLabelList"/>
    <dgm:cxn modelId="{8A738F4B-4054-453C-9A42-F6A02049D276}" type="presOf" srcId="{43F2A7DA-739D-489E-B5C9-8204B814D300}" destId="{97D86038-4C9F-4FDD-8ABE-595AEB7CE7B5}" srcOrd="0" destOrd="0" presId="urn:microsoft.com/office/officeart/2018/5/layout/IconLeafLabelList"/>
    <dgm:cxn modelId="{E812D1BC-6613-47E4-9658-FE24C757A2F0}" srcId="{5C2E6DD0-9151-45ED-8B27-D580351E7F53}" destId="{2B9D8BF7-A502-4F40-B8A3-E9F35BD1BF6A}" srcOrd="1" destOrd="0" parTransId="{C4EFCCE2-606A-4326-BB0B-FF9BFAC55192}" sibTransId="{C94F80B5-0042-4AEA-BF29-001D81CB43CD}"/>
    <dgm:cxn modelId="{4D63CBE5-281C-4BD7-90B3-BD840DE52740}" type="presOf" srcId="{4E9431AA-316E-4A12-AF66-CFA0997A326C}" destId="{3C1EE77B-AD48-48BA-8BA9-7DFECAF42D6E}" srcOrd="0" destOrd="0" presId="urn:microsoft.com/office/officeart/2018/5/layout/IconLeafLabelList"/>
    <dgm:cxn modelId="{531038D7-FAD5-4F9A-B2A8-1D6B15B26A8A}" type="presParOf" srcId="{0273CD71-39C1-4CF6-8E48-5865B10ACC4B}" destId="{3BFB0602-DF3B-4828-98D8-9A3A6FE9C37C}" srcOrd="0" destOrd="0" presId="urn:microsoft.com/office/officeart/2018/5/layout/IconLeafLabelList"/>
    <dgm:cxn modelId="{494945FB-2896-4005-ADED-66FEDCF2E9BD}" type="presParOf" srcId="{3BFB0602-DF3B-4828-98D8-9A3A6FE9C37C}" destId="{2BE0C343-69F7-457F-A06B-007EF762B848}" srcOrd="0" destOrd="0" presId="urn:microsoft.com/office/officeart/2018/5/layout/IconLeafLabelList"/>
    <dgm:cxn modelId="{EFC464CE-A269-4FF8-9123-ACC1E9B4B4CF}" type="presParOf" srcId="{3BFB0602-DF3B-4828-98D8-9A3A6FE9C37C}" destId="{785A4735-00A7-49A5-929D-EE375987139E}" srcOrd="1" destOrd="0" presId="urn:microsoft.com/office/officeart/2018/5/layout/IconLeafLabelList"/>
    <dgm:cxn modelId="{51CC22F4-547E-4F50-9696-7C8474091F74}" type="presParOf" srcId="{3BFB0602-DF3B-4828-98D8-9A3A6FE9C37C}" destId="{24330A9E-F227-4E8B-B026-300A90CBA85D}" srcOrd="2" destOrd="0" presId="urn:microsoft.com/office/officeart/2018/5/layout/IconLeafLabelList"/>
    <dgm:cxn modelId="{220D6C5C-7606-4608-B777-4DC8A309ACF0}" type="presParOf" srcId="{3BFB0602-DF3B-4828-98D8-9A3A6FE9C37C}" destId="{3C1EE77B-AD48-48BA-8BA9-7DFECAF42D6E}" srcOrd="3" destOrd="0" presId="urn:microsoft.com/office/officeart/2018/5/layout/IconLeafLabelList"/>
    <dgm:cxn modelId="{252D8E55-86C3-419E-BE39-45A026C5B72D}" type="presParOf" srcId="{0273CD71-39C1-4CF6-8E48-5865B10ACC4B}" destId="{A59946F3-42E3-45B5-8C0F-32E239635B33}" srcOrd="1" destOrd="0" presId="urn:microsoft.com/office/officeart/2018/5/layout/IconLeafLabelList"/>
    <dgm:cxn modelId="{0EAAEDE6-55BB-410D-A474-559AC2DE3CD0}" type="presParOf" srcId="{0273CD71-39C1-4CF6-8E48-5865B10ACC4B}" destId="{180445BF-5246-4717-BE7F-5EE4DBB12934}" srcOrd="2" destOrd="0" presId="urn:microsoft.com/office/officeart/2018/5/layout/IconLeafLabelList"/>
    <dgm:cxn modelId="{DA3DF5CF-39BD-4BB9-9A75-C27E5003D2A3}" type="presParOf" srcId="{180445BF-5246-4717-BE7F-5EE4DBB12934}" destId="{596F2E5E-F021-4491-91A2-376E1F644DD8}" srcOrd="0" destOrd="0" presId="urn:microsoft.com/office/officeart/2018/5/layout/IconLeafLabelList"/>
    <dgm:cxn modelId="{CC3EE71E-3205-4424-A3D6-F32B1FB231C7}" type="presParOf" srcId="{180445BF-5246-4717-BE7F-5EE4DBB12934}" destId="{ECA7ACA2-5465-45D2-885F-138817DCC35D}" srcOrd="1" destOrd="0" presId="urn:microsoft.com/office/officeart/2018/5/layout/IconLeafLabelList"/>
    <dgm:cxn modelId="{F3DE6042-6793-4ED1-AA0A-D9660FEAAF7A}" type="presParOf" srcId="{180445BF-5246-4717-BE7F-5EE4DBB12934}" destId="{52529A0C-E66E-4ACA-BDDB-87D103CF9704}" srcOrd="2" destOrd="0" presId="urn:microsoft.com/office/officeart/2018/5/layout/IconLeafLabelList"/>
    <dgm:cxn modelId="{33839E77-C1F7-43A1-82DD-0848F853E415}" type="presParOf" srcId="{180445BF-5246-4717-BE7F-5EE4DBB12934}" destId="{F3DBAE81-49C4-421B-AE2B-FCBC1EA9B0A8}" srcOrd="3" destOrd="0" presId="urn:microsoft.com/office/officeart/2018/5/layout/IconLeafLabelList"/>
    <dgm:cxn modelId="{6276E94D-E6A8-46F9-B3D1-8F3EF45AE195}" type="presParOf" srcId="{0273CD71-39C1-4CF6-8E48-5865B10ACC4B}" destId="{7464A6E9-C4BB-40C7-8831-828A98212574}" srcOrd="3" destOrd="0" presId="urn:microsoft.com/office/officeart/2018/5/layout/IconLeafLabelList"/>
    <dgm:cxn modelId="{0921E6CB-6DB2-445C-9697-276A2CCB58AF}" type="presParOf" srcId="{0273CD71-39C1-4CF6-8E48-5865B10ACC4B}" destId="{CD2120CA-8C11-415E-A0AE-66247BF6D726}" srcOrd="4" destOrd="0" presId="urn:microsoft.com/office/officeart/2018/5/layout/IconLeafLabelList"/>
    <dgm:cxn modelId="{755FD076-5558-4A8E-BF36-BCBC0E2E2009}" type="presParOf" srcId="{CD2120CA-8C11-415E-A0AE-66247BF6D726}" destId="{DF12FADE-CE75-4D1E-AA0D-0799C4605224}" srcOrd="0" destOrd="0" presId="urn:microsoft.com/office/officeart/2018/5/layout/IconLeafLabelList"/>
    <dgm:cxn modelId="{DBEE0155-18F3-4516-8492-637008386B3C}" type="presParOf" srcId="{CD2120CA-8C11-415E-A0AE-66247BF6D726}" destId="{CB0EBA3E-E60C-4321-8220-9586E6473ED4}" srcOrd="1" destOrd="0" presId="urn:microsoft.com/office/officeart/2018/5/layout/IconLeafLabelList"/>
    <dgm:cxn modelId="{9E037E4B-22AF-4A03-BC39-DEEE1DE0AFA8}" type="presParOf" srcId="{CD2120CA-8C11-415E-A0AE-66247BF6D726}" destId="{5034A586-93B1-43AB-BD26-A436C3C64A59}" srcOrd="2" destOrd="0" presId="urn:microsoft.com/office/officeart/2018/5/layout/IconLeafLabelList"/>
    <dgm:cxn modelId="{D42DC439-2651-4C93-8733-36B44707729D}" type="presParOf" srcId="{CD2120CA-8C11-415E-A0AE-66247BF6D726}" destId="{97D86038-4C9F-4FDD-8ABE-595AEB7CE7B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CDDFF-3BDA-46FA-9B19-0FE1389A749C}">
      <dsp:nvSpPr>
        <dsp:cNvPr id="0" name=""/>
        <dsp:cNvSpPr/>
      </dsp:nvSpPr>
      <dsp:spPr>
        <a:xfrm>
          <a:off x="69676" y="497126"/>
          <a:ext cx="1503149" cy="150314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58B3B-F5A6-44C8-A867-EFB963255F3C}">
      <dsp:nvSpPr>
        <dsp:cNvPr id="0" name=""/>
        <dsp:cNvSpPr/>
      </dsp:nvSpPr>
      <dsp:spPr>
        <a:xfrm>
          <a:off x="385338" y="812787"/>
          <a:ext cx="871826" cy="871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F5E46-DE74-4041-A6D8-49C49C23A858}">
      <dsp:nvSpPr>
        <dsp:cNvPr id="0" name=""/>
        <dsp:cNvSpPr/>
      </dsp:nvSpPr>
      <dsp:spPr>
        <a:xfrm>
          <a:off x="1894929" y="497126"/>
          <a:ext cx="3543137" cy="150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Your online presence</a:t>
          </a:r>
        </a:p>
      </dsp:txBody>
      <dsp:txXfrm>
        <a:off x="1894929" y="497126"/>
        <a:ext cx="3543137" cy="1503149"/>
      </dsp:txXfrm>
    </dsp:sp>
    <dsp:sp modelId="{1E4A34D9-B537-46B4-8EE6-0590242D9C2A}">
      <dsp:nvSpPr>
        <dsp:cNvPr id="0" name=""/>
        <dsp:cNvSpPr/>
      </dsp:nvSpPr>
      <dsp:spPr>
        <a:xfrm>
          <a:off x="6055432" y="497126"/>
          <a:ext cx="1503149" cy="150314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CC6006-2C41-4ADD-8B8B-D800A65D41EA}">
      <dsp:nvSpPr>
        <dsp:cNvPr id="0" name=""/>
        <dsp:cNvSpPr/>
      </dsp:nvSpPr>
      <dsp:spPr>
        <a:xfrm>
          <a:off x="6371093" y="812787"/>
          <a:ext cx="871826" cy="871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87137-38C5-44B0-8F49-6444FA26864D}">
      <dsp:nvSpPr>
        <dsp:cNvPr id="0" name=""/>
        <dsp:cNvSpPr/>
      </dsp:nvSpPr>
      <dsp:spPr>
        <a:xfrm>
          <a:off x="7880685" y="497126"/>
          <a:ext cx="3543137" cy="150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Setting up a LinkedIn profile</a:t>
          </a:r>
        </a:p>
      </dsp:txBody>
      <dsp:txXfrm>
        <a:off x="7880685" y="497126"/>
        <a:ext cx="3543137" cy="1503149"/>
      </dsp:txXfrm>
    </dsp:sp>
    <dsp:sp modelId="{EFFA6366-A00D-4A56-B5E2-4DA500D7A89B}">
      <dsp:nvSpPr>
        <dsp:cNvPr id="0" name=""/>
        <dsp:cNvSpPr/>
      </dsp:nvSpPr>
      <dsp:spPr>
        <a:xfrm>
          <a:off x="69676" y="2819665"/>
          <a:ext cx="1503149" cy="150314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B1B8B-D582-4BAA-A28A-B9815EAC5BF2}">
      <dsp:nvSpPr>
        <dsp:cNvPr id="0" name=""/>
        <dsp:cNvSpPr/>
      </dsp:nvSpPr>
      <dsp:spPr>
        <a:xfrm>
          <a:off x="385338" y="3135326"/>
          <a:ext cx="871826" cy="871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9508B-4714-42F6-AD6D-24B48351B7EC}">
      <dsp:nvSpPr>
        <dsp:cNvPr id="0" name=""/>
        <dsp:cNvSpPr/>
      </dsp:nvSpPr>
      <dsp:spPr>
        <a:xfrm>
          <a:off x="1894929" y="2819665"/>
          <a:ext cx="3543137" cy="150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LinkedIn Learning</a:t>
          </a:r>
        </a:p>
      </dsp:txBody>
      <dsp:txXfrm>
        <a:off x="1894929" y="2819665"/>
        <a:ext cx="3543137" cy="1503149"/>
      </dsp:txXfrm>
    </dsp:sp>
    <dsp:sp modelId="{77D24E6D-52FF-4283-B690-B3505F440389}">
      <dsp:nvSpPr>
        <dsp:cNvPr id="0" name=""/>
        <dsp:cNvSpPr/>
      </dsp:nvSpPr>
      <dsp:spPr>
        <a:xfrm>
          <a:off x="6055432" y="2819665"/>
          <a:ext cx="1503149" cy="150314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BF631-B921-401A-87FD-DAF5AE879003}">
      <dsp:nvSpPr>
        <dsp:cNvPr id="0" name=""/>
        <dsp:cNvSpPr/>
      </dsp:nvSpPr>
      <dsp:spPr>
        <a:xfrm>
          <a:off x="6371093" y="3135326"/>
          <a:ext cx="871826" cy="871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19C77-2C57-4E38-A46B-8165BD22783E}">
      <dsp:nvSpPr>
        <dsp:cNvPr id="0" name=""/>
        <dsp:cNvSpPr/>
      </dsp:nvSpPr>
      <dsp:spPr>
        <a:xfrm>
          <a:off x="7880685" y="2819665"/>
          <a:ext cx="3543137" cy="150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DigiCentre and badges</a:t>
          </a:r>
        </a:p>
      </dsp:txBody>
      <dsp:txXfrm>
        <a:off x="7880685" y="2819665"/>
        <a:ext cx="3543137" cy="15031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0C343-69F7-457F-A06B-007EF762B848}">
      <dsp:nvSpPr>
        <dsp:cNvPr id="0" name=""/>
        <dsp:cNvSpPr/>
      </dsp:nvSpPr>
      <dsp:spPr>
        <a:xfrm>
          <a:off x="681337" y="76943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A4735-00A7-49A5-929D-EE375987139E}">
      <dsp:nvSpPr>
        <dsp:cNvPr id="0" name=""/>
        <dsp:cNvSpPr/>
      </dsp:nvSpPr>
      <dsp:spPr>
        <a:xfrm>
          <a:off x="1076212" y="471818"/>
          <a:ext cx="1063125" cy="1063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EE77B-AD48-48BA-8BA9-7DFECAF42D6E}">
      <dsp:nvSpPr>
        <dsp:cNvPr id="0" name=""/>
        <dsp:cNvSpPr/>
      </dsp:nvSpPr>
      <dsp:spPr>
        <a:xfrm>
          <a:off x="89024" y="2506944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 social media platform for professionals</a:t>
          </a:r>
          <a:endParaRPr lang="en-US" sz="1700" kern="1200"/>
        </a:p>
      </dsp:txBody>
      <dsp:txXfrm>
        <a:off x="89024" y="2506944"/>
        <a:ext cx="3037500" cy="720000"/>
      </dsp:txXfrm>
    </dsp:sp>
    <dsp:sp modelId="{596F2E5E-F021-4491-91A2-376E1F644DD8}">
      <dsp:nvSpPr>
        <dsp:cNvPr id="0" name=""/>
        <dsp:cNvSpPr/>
      </dsp:nvSpPr>
      <dsp:spPr>
        <a:xfrm>
          <a:off x="4250400" y="76943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A7ACA2-5465-45D2-885F-138817DCC35D}">
      <dsp:nvSpPr>
        <dsp:cNvPr id="0" name=""/>
        <dsp:cNvSpPr/>
      </dsp:nvSpPr>
      <dsp:spPr>
        <a:xfrm>
          <a:off x="4645275" y="471818"/>
          <a:ext cx="1063125" cy="1063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AE81-49C4-421B-AE2B-FCBC1EA9B0A8}">
      <dsp:nvSpPr>
        <dsp:cNvPr id="0" name=""/>
        <dsp:cNvSpPr/>
      </dsp:nvSpPr>
      <dsp:spPr>
        <a:xfrm>
          <a:off x="3658087" y="2506944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An online 3D CV</a:t>
          </a:r>
          <a:endParaRPr lang="en-US" sz="1700" kern="1200"/>
        </a:p>
      </dsp:txBody>
      <dsp:txXfrm>
        <a:off x="3658087" y="2506944"/>
        <a:ext cx="3037500" cy="720000"/>
      </dsp:txXfrm>
    </dsp:sp>
    <dsp:sp modelId="{DF12FADE-CE75-4D1E-AA0D-0799C4605224}">
      <dsp:nvSpPr>
        <dsp:cNvPr id="0" name=""/>
        <dsp:cNvSpPr/>
      </dsp:nvSpPr>
      <dsp:spPr>
        <a:xfrm>
          <a:off x="7819462" y="76943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EBA3E-E60C-4321-8220-9586E6473ED4}">
      <dsp:nvSpPr>
        <dsp:cNvPr id="0" name=""/>
        <dsp:cNvSpPr/>
      </dsp:nvSpPr>
      <dsp:spPr>
        <a:xfrm>
          <a:off x="8214337" y="471818"/>
          <a:ext cx="1063125" cy="1063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86038-4C9F-4FDD-8ABE-595AEB7CE7B5}">
      <dsp:nvSpPr>
        <dsp:cNvPr id="0" name=""/>
        <dsp:cNvSpPr/>
      </dsp:nvSpPr>
      <dsp:spPr>
        <a:xfrm>
          <a:off x="7227150" y="2506944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 high-tech networking platform</a:t>
          </a:r>
          <a:endParaRPr lang="en-US" sz="1700" kern="1200"/>
        </a:p>
      </dsp:txBody>
      <dsp:txXfrm>
        <a:off x="7227150" y="2506944"/>
        <a:ext cx="30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3BE7D-2903-4897-A4C2-55FE58945E1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000A4-CC69-44B3-B2CA-23D3DCE42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12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149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95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6347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345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43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effectLst/>
              <a:latin typeface="-apple-system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05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8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9017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C864D-916D-0BD4-84D3-49E4CFB4E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DAF164-68D0-C4D5-9B74-1502228999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9382A6-24DF-0D54-9BF9-965210152F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94C25F-1F51-91E5-F94A-7F2CA96F86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8763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2785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915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478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2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8314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418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09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61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2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9.jpeg"/><Relationship Id="rId12" Type="http://schemas.openxmlformats.org/officeDocument/2006/relationships/image" Target="../media/image11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7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8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10.png"/><Relationship Id="rId14" Type="http://schemas.openxmlformats.org/officeDocument/2006/relationships/hyperlink" Target="mailto:r.covello@uwtsd.ac.uk" TargetMode="Externa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2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9.jpeg"/><Relationship Id="rId12" Type="http://schemas.openxmlformats.org/officeDocument/2006/relationships/image" Target="../media/image11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7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4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8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10.png"/><Relationship Id="rId14" Type="http://schemas.openxmlformats.org/officeDocument/2006/relationships/hyperlink" Target="mailto:r.covello@uwtsd.ac.uk" TargetMode="Externa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893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63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284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825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53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143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60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350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799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989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79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439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048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708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6415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9774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030193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64962" y="1165490"/>
            <a:ext cx="3273425" cy="239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24928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518126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0846340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49F4A-C3E6-CB8C-F2C1-DA888CF0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816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734820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2091182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7106540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9885145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0802114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924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71431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28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6453580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30188146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217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5778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0313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27757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09603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468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90534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64962" y="1165490"/>
            <a:ext cx="3273425" cy="239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4013475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7/28/2026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289678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95833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859136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54534342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49F4A-C3E6-CB8C-F2C1-DA888CF0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8735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3832A-05EA-FAF7-2AFF-B057A4BC5D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28148"/>
      </p:ext>
    </p:extLst>
  </p:cSld>
  <p:clrMapOvr>
    <a:masterClrMapping/>
  </p:clrMapOvr>
  <p:hf sldNum="0" hd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14371708"/>
      </p:ext>
    </p:extLst>
  </p:cSld>
  <p:clrMapOvr>
    <a:masterClrMapping/>
  </p:clrMapOvr>
  <p:hf sldNum="0" hd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602504973"/>
      </p:ext>
    </p:extLst>
  </p:cSld>
  <p:clrMapOvr>
    <a:masterClrMapping/>
  </p:clrMapOvr>
  <p:hf sldNum="0" hd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480223937"/>
      </p:ext>
    </p:extLst>
  </p:cSld>
  <p:clrMapOvr>
    <a:masterClrMapping/>
  </p:clrMapOvr>
  <p:hf sldNum="0" hd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824145888"/>
      </p:ext>
    </p:extLst>
  </p:cSld>
  <p:clrMapOvr>
    <a:masterClrMapping/>
  </p:clrMapOvr>
  <p:hf sldNum="0" hd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663623"/>
      </p:ext>
    </p:extLst>
  </p:cSld>
  <p:clrMapOvr>
    <a:masterClrMapping/>
  </p:clrMapOvr>
  <p:hf sldNum="0" hd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55207094"/>
      </p:ext>
    </p:extLst>
  </p:cSld>
  <p:clrMapOvr>
    <a:masterClrMapping/>
  </p:clrMapOvr>
  <p:hf sldNum="0" hd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662711"/>
      </p:ext>
    </p:extLst>
  </p:cSld>
  <p:clrMapOvr>
    <a:masterClrMapping/>
  </p:clrMapOvr>
  <p:hf sldNum="0" hd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2099150949"/>
      </p:ext>
    </p:extLst>
  </p:cSld>
  <p:clrMapOvr>
    <a:masterClrMapping/>
  </p:clrMapOvr>
  <p:hf sldNum="0" hd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457334885"/>
      </p:ext>
    </p:extLst>
  </p:cSld>
  <p:clrMapOvr>
    <a:masterClrMapping/>
  </p:clrMapOvr>
  <p:hf sldNum="0" hd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4E14E-B0E2-D7F0-B416-076C48C802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667384-3AEC-4500-E12F-8A3BA3EE4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87828-40FD-7869-60BD-B21B34D3E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7786-EEB0-4884-9645-FC5793661CCD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63E9C-65D3-2C52-8A33-460D4190C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88E7C-55C5-8668-8C2E-A09AE5A08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2C54-92F8-4151-A335-251C0D005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356213"/>
      </p:ext>
    </p:extLst>
  </p:cSld>
  <p:clrMapOvr>
    <a:masterClrMapping/>
  </p:clrMapOvr>
  <p:hf sldNum="0" hd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656835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hyperlink" Target="https://digitalskills.uwtsd.ac.uk/" TargetMode="Externa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hyperlink" Target="https://www.uwtsd.ac.uk/" TargetMode="Externa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Relationship Id="rId27" Type="http://schemas.openxmlformats.org/officeDocument/2006/relationships/hyperlink" Target="mailto:digitalskills@uwtsd.ac.uk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3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26.xml"/><Relationship Id="rId15" Type="http://schemas.openxmlformats.org/officeDocument/2006/relationships/image" Target="../media/image15.png"/><Relationship Id="rId10" Type="http://schemas.openxmlformats.org/officeDocument/2006/relationships/slideLayout" Target="../slideLayouts/slideLayout31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www.uwtsd.ac.uk/" TargetMode="External"/><Relationship Id="rId7" Type="http://schemas.openxmlformats.org/officeDocument/2006/relationships/hyperlink" Target="https://digitalskills.uwtsd.ac.uk/" TargetMode="External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15.png"/><Relationship Id="rId11" Type="http://schemas.openxmlformats.org/officeDocument/2006/relationships/image" Target="../media/image6.png"/><Relationship Id="rId5" Type="http://schemas.openxmlformats.org/officeDocument/2006/relationships/hyperlink" Target="https://www.uwtsd.ac.uk/library" TargetMode="External"/><Relationship Id="rId10" Type="http://schemas.openxmlformats.org/officeDocument/2006/relationships/image" Target="../media/image3.png"/><Relationship Id="rId4" Type="http://schemas.openxmlformats.org/officeDocument/2006/relationships/image" Target="../media/image1.png"/><Relationship Id="rId9" Type="http://schemas.openxmlformats.org/officeDocument/2006/relationships/hyperlink" Target="mailto:digitalskills@uwtsd.ac.uk" TargetMode="Externa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5.xml"/><Relationship Id="rId21" Type="http://schemas.openxmlformats.org/officeDocument/2006/relationships/hyperlink" Target="mailto:digitalskills@uwtsd.ac.uk" TargetMode="Externa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hyperlink" Target="https://www.uwtsd.ac.uk/" TargetMode="External"/><Relationship Id="rId2" Type="http://schemas.openxmlformats.org/officeDocument/2006/relationships/slideLayout" Target="../slideLayouts/slideLayout34.xml"/><Relationship Id="rId16" Type="http://schemas.openxmlformats.org/officeDocument/2006/relationships/theme" Target="../theme/theme4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hyperlink" Target="https://digitalskills.uwtsd.ac.uk/" TargetMode="Externa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Relationship Id="rId22" Type="http://schemas.openxmlformats.org/officeDocument/2006/relationships/image" Target="../media/image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18" Type="http://schemas.openxmlformats.org/officeDocument/2006/relationships/hyperlink" Target="https://digitalskills.uwtsd.ac.uk/" TargetMode="External"/><Relationship Id="rId3" Type="http://schemas.openxmlformats.org/officeDocument/2006/relationships/slideLayout" Target="../slideLayouts/slideLayout50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17" Type="http://schemas.openxmlformats.org/officeDocument/2006/relationships/image" Target="../media/image15.png"/><Relationship Id="rId2" Type="http://schemas.openxmlformats.org/officeDocument/2006/relationships/slideLayout" Target="../slideLayouts/slideLayout49.xml"/><Relationship Id="rId16" Type="http://schemas.openxmlformats.org/officeDocument/2006/relationships/hyperlink" Target="https://www.uwtsd.ac.uk/library" TargetMode="External"/><Relationship Id="rId20" Type="http://schemas.openxmlformats.org/officeDocument/2006/relationships/hyperlink" Target="mailto:digitalskills@uwtsd.ac.uk" TargetMode="Externa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5" Type="http://schemas.openxmlformats.org/officeDocument/2006/relationships/image" Target="../media/image1.png"/><Relationship Id="rId23" Type="http://schemas.openxmlformats.org/officeDocument/2006/relationships/image" Target="../media/image6.png"/><Relationship Id="rId10" Type="http://schemas.openxmlformats.org/officeDocument/2006/relationships/slideLayout" Target="../slideLayouts/slideLayout57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hyperlink" Target="https://www.uwtsd.ac.uk/" TargetMode="External"/><Relationship Id="rId22" Type="http://schemas.openxmlformats.org/officeDocument/2006/relationships/image" Target="../media/image3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23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25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27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9D53BE2B-B276-BDC5-D3FA-290D0738421D}"/>
              </a:ext>
            </a:extLst>
          </p:cNvPr>
          <p:cNvPicPr>
            <a:picLocks noChangeAspect="1"/>
          </p:cNvPicPr>
          <p:nvPr userDrawn="1"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790" y="6460771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144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7" r:id="rId15"/>
    <p:sldLayoutId id="2147483848" r:id="rId16"/>
    <p:sldLayoutId id="2147483849" r:id="rId17"/>
    <p:sldLayoutId id="2147483893" r:id="rId18"/>
    <p:sldLayoutId id="2147483894" r:id="rId19"/>
    <p:sldLayoutId id="2147483895" r:id="rId20"/>
    <p:sldLayoutId id="2147483945" r:id="rId2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90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64" r:id="rId9"/>
    <p:sldLayoutId id="2147483860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3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5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7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9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7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9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21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3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  <p:sldLayoutId id="2147483905" r:id="rId12"/>
    <p:sldLayoutId id="2147483907" r:id="rId13"/>
    <p:sldLayoutId id="2147483908" r:id="rId14"/>
    <p:sldLayoutId id="2147483944" r:id="rId15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4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6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8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20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43229"/>
            <a:ext cx="1319276" cy="2251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CFA4D0D-E88F-06EC-1D76-AA059D0793A4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UWTSD logo">
            <a:hlinkClick r:id="rId14"/>
            <a:extLst>
              <a:ext uri="{FF2B5EF4-FFF2-40B4-BE49-F238E27FC236}">
                <a16:creationId xmlns:a16="http://schemas.microsoft.com/office/drawing/2014/main" id="{3398AC5B-A0AD-CF16-7F3C-4DCFBCDDCDF7}"/>
              </a:ext>
            </a:extLst>
          </p:cNvPr>
          <p:cNvPicPr>
            <a:picLocks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6" name="Picture 5" descr="UWTSD Library logo">
            <a:hlinkClick r:id="rId16"/>
            <a:extLst>
              <a:ext uri="{FF2B5EF4-FFF2-40B4-BE49-F238E27FC236}">
                <a16:creationId xmlns:a16="http://schemas.microsoft.com/office/drawing/2014/main" id="{83D709D4-13D6-9EEB-8F2B-6932AA6E89D2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E4B1C6A-E78D-2BB4-AB8C-969D3666293D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E7B93FD-E41F-E362-34AE-51C99E13268A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UWTSD Digital Skills weblink">
            <a:hlinkClick r:id="rId18"/>
            <a:extLst>
              <a:ext uri="{FF2B5EF4-FFF2-40B4-BE49-F238E27FC236}">
                <a16:creationId xmlns:a16="http://schemas.microsoft.com/office/drawing/2014/main" id="{5EE95F19-3452-E276-1BA1-9639AD88DB08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15" name="Picture 14" descr="UWTSD Digital Skills Email">
            <a:hlinkClick r:id="rId20"/>
            <a:extLst>
              <a:ext uri="{FF2B5EF4-FFF2-40B4-BE49-F238E27FC236}">
                <a16:creationId xmlns:a16="http://schemas.microsoft.com/office/drawing/2014/main" id="{5C317B46-FA5C-E118-FA83-644A7B3AC6CA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16" name="Picture 15" descr="@UWTSDlib Socials">
            <a:extLst>
              <a:ext uri="{FF2B5EF4-FFF2-40B4-BE49-F238E27FC236}">
                <a16:creationId xmlns:a16="http://schemas.microsoft.com/office/drawing/2014/main" id="{F98CEB70-999E-BB2B-47A6-CA02070E2C6D}"/>
              </a:ext>
            </a:extLst>
          </p:cNvPr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52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  <p:sldLayoutId id="214748392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9.xml"/><Relationship Id="rId4" Type="http://schemas.openxmlformats.org/officeDocument/2006/relationships/hyperlink" Target="https://www.brandsafetyinstitute.com/blog/unlocking-the-power-of-linkedin-why-content-creators-should-consider-posting-on-the-platform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mailto:g.couch@uwtsd.ac.uk" TargetMode="External"/><Relationship Id="rId3" Type="http://schemas.openxmlformats.org/officeDocument/2006/relationships/hyperlink" Target="mailto:j.hill@uwtsd.ac.uk" TargetMode="External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s://outlook.office365.com/book/digitalskillsuwtsdacuk@uowtsd.onmicrosoft.com/?ismsaljsauthenabled=true" TargetMode="External"/><Relationship Id="rId5" Type="http://schemas.openxmlformats.org/officeDocument/2006/relationships/hyperlink" Target="mailto:digitalskills@uwtsd.ac.uk" TargetMode="External"/><Relationship Id="rId4" Type="http://schemas.openxmlformats.org/officeDocument/2006/relationships/image" Target="../media/image33.jpeg"/><Relationship Id="rId9" Type="http://schemas.openxmlformats.org/officeDocument/2006/relationships/image" Target="../media/image3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6.xml"/><Relationship Id="rId1" Type="http://schemas.openxmlformats.org/officeDocument/2006/relationships/tags" Target="../tags/tag2.xml"/><Relationship Id="rId5" Type="http://schemas.openxmlformats.org/officeDocument/2006/relationships/image" Target="../media/image40.jpeg"/><Relationship Id="rId4" Type="http://schemas.openxmlformats.org/officeDocument/2006/relationships/hyperlink" Target="https://www.businessnewsdaily.com/2377-social-media-hiring.html#:~:text=According%20to%20a%202018%20CareerBuilder,to%20check%20on%20current%20employee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andout-cv.com/social-media-recruitment-statistic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4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signup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8.xml"/><Relationship Id="rId1" Type="http://schemas.openxmlformats.org/officeDocument/2006/relationships/tags" Target="../tags/tag3.xml"/><Relationship Id="rId4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38.xml"/><Relationship Id="rId1" Type="http://schemas.openxmlformats.org/officeDocument/2006/relationships/tags" Target="../tags/tag4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business/talent/blog/product-tips/linkedin-profile-summaries-that-we-love-and-how-to-boost-your-ow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39.xml"/><Relationship Id="rId1" Type="http://schemas.openxmlformats.org/officeDocument/2006/relationships/tags" Target="../tags/tag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52.png"/><Relationship Id="rId4" Type="http://schemas.openxmlformats.org/officeDocument/2006/relationships/hyperlink" Target="https://lnkd.in/equPUu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business/learning/blog/top-skills-and-courses/courses-to-land-your-next-job-next-level#:~:text=Many%20of%20the%20courses%20offered,to%20those%20that%20don%27t.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s://news.linkedin.com/about-us" TargetMode="External"/><Relationship Id="rId5" Type="http://schemas.openxmlformats.org/officeDocument/2006/relationships/hyperlink" Target="https://www.jobvite.com/jobvite-recruiter-nation-report-2016/#:~:text=Recruiters%20Judge%20on%20Social%20Media&amp;text=The%20overwhelming%20majority%20(87%25),their%20job%20search%20(JSN)." TargetMode="External"/><Relationship Id="rId4" Type="http://schemas.openxmlformats.org/officeDocument/2006/relationships/hyperlink" Target="https://www.forbes.com/sites/niallmccarthy/2019/03/29/study-a-comprehensive-linkedin-profile-gives-a-71-higher-chance-of-a-job-interview-infographic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53.svg"/><Relationship Id="rId5" Type="http://schemas.openxmlformats.org/officeDocument/2006/relationships/hyperlink" Target="https://www.linkedin.com/learning-login/share?account=77966930&amp;forceAccount=false&amp;redirect=https%3A%2F%2Fwww.linkedin.com%2Flearning%2Frock-your-linkedin-profile-28032639%3Ftrk%3Dshare_ent_url%26shareId%3DipNA3K4bQSWDJs1wwlsNuA%253D%253D" TargetMode="External"/><Relationship Id="rId4" Type="http://schemas.openxmlformats.org/officeDocument/2006/relationships/hyperlink" Target="https://www.linkedin.com/learning/artificial-intelligence-for-students/how-students-can-use-ai?u=77966930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slideLayout" Target="../slideLayouts/slideLayout41.xml"/><Relationship Id="rId1" Type="http://schemas.openxmlformats.org/officeDocument/2006/relationships/tags" Target="../tags/tag6.xml"/><Relationship Id="rId4" Type="http://schemas.openxmlformats.org/officeDocument/2006/relationships/image" Target="../media/image6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slideLayout" Target="../slideLayouts/slideLayout41.xml"/><Relationship Id="rId1" Type="http://schemas.openxmlformats.org/officeDocument/2006/relationships/themeOverride" Target="../theme/themeOverrid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4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6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hyperlink" Target="https://moodle.uwtsd.ac.uk/course/view.php?id=10604" TargetMode="External"/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linkedin-quick-tips-2022/do-more-with-linkedin?resume=false&amp;u=77966930" TargetMode="External"/><Relationship Id="rId2" Type="http://schemas.openxmlformats.org/officeDocument/2006/relationships/hyperlink" Target="https://www.linkedin.com/learning/paths/university-of-wales-trinity-saint-david-new-to-linkedin?u=77966930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s://www.linkedin.com/business/talent/blog/product-tips/tips-for-taking-professional-linkedin-profile-pictures#:~:text=It%20helps%20you%20stand%20out,building%20a%20strong%20professional%20network." TargetMode="External"/><Relationship Id="rId5" Type="http://schemas.openxmlformats.org/officeDocument/2006/relationships/hyperlink" Target="https://www.linkedin.com/learning-login/share?account=77966930&amp;forceAccount=true&amp;redirect=https%3A%2F%2Fwww.linkedin.com%2Flearning%2Fpaths%2Funiversity-of-wales-trinity-saint-david-employability%3Ftrk%3Dshare_ent_path_url%26shareId%3Dk4b5EwiyRhCvN8%252F3Up4LHw%253D%253D" TargetMode="External"/><Relationship Id="rId4" Type="http://schemas.openxmlformats.org/officeDocument/2006/relationships/hyperlink" Target="https://uowtsd.sharepoint.com/teams/DigiCenterresources_GRP/Shared%20Documents/Forms/AllItems.aspx?id=%2Fteams%2FDigiCenterresources%5FGRP%2FShared%20Documents%2FGuides%2FGuides%20English%2FHow%20to%20upload%20a%20moodle%20badge%20to%20a%20linkedin%20profile%2Epdf&amp;parent=%2Fteams%2FDigiCenterresources%5FGRP%2FShared%20Documents%2FGuides%2FGuides%20English&amp;p=true&amp;ga=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library@uwtsd.ac.uk" TargetMode="External"/><Relationship Id="rId2" Type="http://schemas.openxmlformats.org/officeDocument/2006/relationships/hyperlink" Target="mailto:digitalskills@uwtsd.ac.uk" TargetMode="External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64.png"/><Relationship Id="rId4" Type="http://schemas.openxmlformats.org/officeDocument/2006/relationships/hyperlink" Target="mailto:careers@uwtsd.ac.uk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Layout" Target="../slideLayouts/slideLayout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slideLayout" Target="../slideLayouts/slideLayout22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5548" y="2291507"/>
            <a:ext cx="5956452" cy="1630497"/>
          </a:xfrm>
        </p:spPr>
        <p:txBody>
          <a:bodyPr>
            <a:normAutofit fontScale="90000"/>
          </a:bodyPr>
          <a:lstStyle/>
          <a:p>
            <a:r>
              <a:rPr lang="en-GB" sz="7200" dirty="0"/>
              <a:t>Digital Skills for Employability</a:t>
            </a:r>
          </a:p>
        </p:txBody>
      </p:sp>
      <p:pic>
        <p:nvPicPr>
          <p:cNvPr id="6" name="Picture Placeholder 5" descr="LinkedIn logo">
            <a:extLst>
              <a:ext uri="{FF2B5EF4-FFF2-40B4-BE49-F238E27FC236}">
                <a16:creationId xmlns:a16="http://schemas.microsoft.com/office/drawing/2014/main" id="{ECCFA9B5-56C9-BA23-C915-A6EF3ED9D31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000" r="25000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35548" y="3922004"/>
            <a:ext cx="5473926" cy="1205035"/>
          </a:xfrm>
        </p:spPr>
        <p:txBody>
          <a:bodyPr/>
          <a:lstStyle/>
          <a:p>
            <a:endParaRPr lang="en-GB"/>
          </a:p>
          <a:p>
            <a:r>
              <a:rPr lang="en-GB"/>
              <a:t>Using </a:t>
            </a:r>
            <a:r>
              <a:rPr lang="en-GB" dirty="0"/>
              <a:t>LinkedIn and LinkedIn Learning</a:t>
            </a:r>
          </a:p>
          <a:p>
            <a:endParaRPr lang="en-GB" dirty="0"/>
          </a:p>
          <a:p>
            <a:r>
              <a:rPr lang="en-GB" dirty="0"/>
              <a:t>Presenter: Gwen Couch</a:t>
            </a:r>
          </a:p>
        </p:txBody>
      </p:sp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Meet the Digital Skills Team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D0A94-A37D-DC63-B1EB-BCB295220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848" y="3186331"/>
            <a:ext cx="2161804" cy="140081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/>
              <a:t>Jessica Hill</a:t>
            </a:r>
            <a:br>
              <a:rPr lang="en-GB" sz="1800" dirty="0"/>
            </a:br>
            <a:r>
              <a:rPr lang="en-GB" sz="1800" dirty="0">
                <a:hlinkClick r:id="rId3"/>
              </a:rPr>
              <a:t>j.hill@uwtsd.ac.uk</a:t>
            </a:r>
            <a:r>
              <a:rPr lang="en-GB" sz="1800" dirty="0"/>
              <a:t>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4A7DCE9-3099-41A9-BB84-074CC5F3B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848" y="1516934"/>
            <a:ext cx="1647908" cy="164790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66D173A-27D5-9534-F936-C310362AC563}"/>
              </a:ext>
            </a:extLst>
          </p:cNvPr>
          <p:cNvSpPr txBox="1"/>
          <p:nvPr/>
        </p:nvSpPr>
        <p:spPr>
          <a:xfrm>
            <a:off x="2832411" y="4634049"/>
            <a:ext cx="5740110" cy="1464231"/>
          </a:xfrm>
          <a:prstGeom prst="roundRect">
            <a:avLst/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E-mail: </a:t>
            </a:r>
            <a:r>
              <a:rPr kumimoji="0" lang="en-GB" sz="1600" i="0" u="sng" strike="noStrike" kern="1200" cap="none" spc="0" normalizeH="0" baseline="0" noProof="0" dirty="0">
                <a:ln>
                  <a:noFill/>
                </a:ln>
                <a:solidFill>
                  <a:srgbClr val="034A90"/>
                </a:solidFill>
                <a:effectLst/>
                <a:uLnTx/>
                <a:uFillTx/>
                <a:ea typeface="+mn-ea"/>
                <a:cs typeface="+mn-cs"/>
                <a:hlinkClick r:id="rId5"/>
              </a:rPr>
              <a:t>digitalskills@uwtsd.ac.uk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​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​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Website: </a:t>
            </a:r>
            <a:r>
              <a:rPr lang="en-GB" sz="1600" u="sng" dirty="0">
                <a:solidFill>
                  <a:srgbClr val="0070C0"/>
                </a:solidFill>
              </a:rPr>
              <a:t>digitalskills.uwtsd.ac.uk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u="sng" dirty="0">
              <a:solidFill>
                <a:srgbClr val="034A90"/>
              </a:solidFill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Book us:  </a:t>
            </a:r>
            <a:r>
              <a:rPr kumimoji="0" lang="en-GB" sz="1600" i="0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​</a:t>
            </a:r>
            <a:r>
              <a:rPr kumimoji="0" lang="en-GB" sz="1600" i="0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  <a:hlinkClick r:id="rId6"/>
              </a:rPr>
              <a:t>bit.ly/UWTSD-DSA-Booking-form  </a:t>
            </a:r>
            <a:endParaRPr kumimoji="0" lang="en-GB" sz="1600" i="0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00B557FC-2CD8-32B3-0F8F-0C6B8EA79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6107" y="1563840"/>
            <a:ext cx="1647908" cy="1647908"/>
          </a:xfrm>
          <a:prstGeom prst="rect">
            <a:avLst/>
          </a:prstGeom>
        </p:spPr>
      </p:pic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4090F9D-40CE-D2F8-1585-66086E775E7F}"/>
              </a:ext>
            </a:extLst>
          </p:cNvPr>
          <p:cNvSpPr txBox="1">
            <a:spLocks/>
          </p:cNvSpPr>
          <p:nvPr/>
        </p:nvSpPr>
        <p:spPr>
          <a:xfrm>
            <a:off x="8304892" y="3338679"/>
            <a:ext cx="2930181" cy="11684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Gwen Couch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8"/>
              </a:rPr>
              <a:t>g.couch@uwtsd.ac.uk</a:t>
            </a: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09B9DD22-989F-C042-9E69-EC52BC2F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481" r="4473" b="23317"/>
          <a:stretch/>
        </p:blipFill>
        <p:spPr>
          <a:xfrm>
            <a:off x="8420657" y="1537132"/>
            <a:ext cx="1650542" cy="1647908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B0367AB5-E4A8-2303-1E97-2387DDD244AC}"/>
              </a:ext>
            </a:extLst>
          </p:cNvPr>
          <p:cNvSpPr txBox="1">
            <a:spLocks/>
          </p:cNvSpPr>
          <p:nvPr/>
        </p:nvSpPr>
        <p:spPr>
          <a:xfrm>
            <a:off x="4442996" y="3180177"/>
            <a:ext cx="2930181" cy="14538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dirty="0"/>
              <a:t>Stuart Gill</a:t>
            </a:r>
            <a:br>
              <a:rPr lang="en-GB" sz="1800" dirty="0"/>
            </a:br>
            <a:r>
              <a:rPr lang="en-GB" sz="1800" dirty="0">
                <a:hlinkClick r:id="rId3"/>
              </a:rPr>
              <a:t>s.gill@uwtsd.ac.uk</a:t>
            </a:r>
            <a:r>
              <a:rPr lang="en-GB" sz="20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064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AEFEA-A024-8589-B9D9-11648A888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Session Outline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929D34FD-9139-8C58-34E7-12CCC4B95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022965"/>
              </p:ext>
            </p:extLst>
          </p:nvPr>
        </p:nvGraphicFramePr>
        <p:xfrm>
          <a:off x="349250" y="1232515"/>
          <a:ext cx="11493500" cy="4819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1257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87013" y="1640079"/>
            <a:ext cx="8321790" cy="28494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A positive, well curated online presence will boost employability.</a:t>
            </a:r>
          </a:p>
          <a:p>
            <a:pPr marL="0" indent="0">
              <a:buNone/>
            </a:pPr>
            <a:r>
              <a:rPr lang="en-GB" sz="2400" dirty="0">
                <a:cs typeface="Calibri"/>
              </a:rPr>
              <a:t>Use it to showcase:-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cs typeface="Calibri"/>
              </a:rPr>
              <a:t> Professional qualifications and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cs typeface="Calibri"/>
              </a:rPr>
              <a:t> Creativity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cs typeface="Calibri"/>
              </a:rPr>
              <a:t> A professional image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cs typeface="Calibri"/>
              </a:rPr>
              <a:t> A wide-ranging and well-rounded range of interest</a:t>
            </a:r>
            <a:r>
              <a:rPr lang="en-GB" sz="2600" dirty="0">
                <a:cs typeface="Calibri"/>
              </a:rPr>
              <a:t>s</a:t>
            </a:r>
          </a:p>
          <a:p>
            <a:pPr marL="0" indent="0">
              <a:buNone/>
            </a:pPr>
            <a:endParaRPr lang="en-GB" sz="26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42189" y="120165"/>
            <a:ext cx="9267868" cy="100440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alibri"/>
                <a:cs typeface="Calibri"/>
              </a:rPr>
              <a:t>Promote a positive online presence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40357" y="5709531"/>
            <a:ext cx="227226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Calibri"/>
                <a:cs typeface="Calibri"/>
                <a:hlinkClick r:id="rId4"/>
              </a:rPr>
              <a:t>Business News Daily</a:t>
            </a:r>
            <a:endParaRPr lang="en-US">
              <a:cs typeface="Calibri Light"/>
            </a:endParaRPr>
          </a:p>
        </p:txBody>
      </p:sp>
      <p:pic>
        <p:nvPicPr>
          <p:cNvPr id="7" name="Picture 7" descr="A person using a computer">
            <a:extLst>
              <a:ext uri="{FF2B5EF4-FFF2-40B4-BE49-F238E27FC236}">
                <a16:creationId xmlns:a16="http://schemas.microsoft.com/office/drawing/2014/main" id="{8179E5E9-F863-44AC-A39C-B8A58998FE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0772" y="1448689"/>
            <a:ext cx="2934215" cy="44372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342BC8-CC7F-4079-8E65-A5249AD7EC93}"/>
              </a:ext>
            </a:extLst>
          </p:cNvPr>
          <p:cNvSpPr txBox="1"/>
          <p:nvPr/>
        </p:nvSpPr>
        <p:spPr>
          <a:xfrm>
            <a:off x="387013" y="4970935"/>
            <a:ext cx="597592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Note:  LinkedIn</a:t>
            </a:r>
            <a:r>
              <a:rPr lang="en-GB" sz="2400" dirty="0">
                <a:cs typeface="Calibri"/>
              </a:rPr>
              <a:t> can function as a secondary CV</a:t>
            </a:r>
            <a:endParaRPr lang="en-US" sz="2400" dirty="0">
              <a:ea typeface="+mn-lt"/>
              <a:cs typeface="+mn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28821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4C401E-88E0-8D1A-AD0D-8F1C193F11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3250" y="1519024"/>
            <a:ext cx="5233081" cy="456565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cs typeface="Calibri" panose="020F0502020204030204" pitchFamily="34" charset="0"/>
              </a:rPr>
              <a:t>78%</a:t>
            </a:r>
            <a:r>
              <a:rPr lang="en-GB" dirty="0">
                <a:cs typeface="Calibri" panose="020F0502020204030204" pitchFamily="34" charset="0"/>
              </a:rPr>
              <a:t> of employers believe that current employees should maintain a work-appropriate social media profile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cs typeface="Calibri" panose="020F0502020204030204" pitchFamily="34" charset="0"/>
              </a:rPr>
              <a:t>91%</a:t>
            </a:r>
            <a:r>
              <a:rPr lang="en-GB" dirty="0">
                <a:cs typeface="Calibri" panose="020F0502020204030204" pitchFamily="34" charset="0"/>
              </a:rPr>
              <a:t> of all employers are currently using social media as part of their hiring process </a:t>
            </a:r>
            <a:endParaRPr lang="en-GB" dirty="0"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(</a:t>
            </a:r>
            <a:r>
              <a:rPr lang="en-GB" dirty="0" err="1">
                <a:ea typeface="+mn-lt"/>
                <a:cs typeface="+mn-lt"/>
                <a:hlinkClick r:id="rId3"/>
              </a:rPr>
              <a:t>StandOutCV</a:t>
            </a:r>
            <a:r>
              <a:rPr lang="en-GB" dirty="0">
                <a:ea typeface="+mn-lt"/>
                <a:cs typeface="+mn-lt"/>
                <a:hlinkClick r:id="rId3"/>
              </a:rPr>
              <a:t>, 2025)</a:t>
            </a:r>
            <a:endParaRPr lang="en-GB" dirty="0"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D83D5A-4B62-0E2F-2C33-D73DB5D97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010" y="0"/>
            <a:ext cx="10795518" cy="1003916"/>
          </a:xfrm>
        </p:spPr>
        <p:txBody>
          <a:bodyPr>
            <a:normAutofit/>
          </a:bodyPr>
          <a:lstStyle/>
          <a:p>
            <a:r>
              <a:rPr lang="en-GB" sz="4000" dirty="0"/>
              <a:t>Job hunting</a:t>
            </a:r>
          </a:p>
        </p:txBody>
      </p:sp>
      <p:pic>
        <p:nvPicPr>
          <p:cNvPr id="5" name="Picture 5" descr="People talking in workplace">
            <a:extLst>
              <a:ext uri="{FF2B5EF4-FFF2-40B4-BE49-F238E27FC236}">
                <a16:creationId xmlns:a16="http://schemas.microsoft.com/office/drawing/2014/main" id="{89D79445-472B-9130-1B08-B4375C3CA94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l="11752" r="11752"/>
          <a:stretch/>
        </p:blipFill>
        <p:spPr>
          <a:xfrm>
            <a:off x="6958918" y="1519024"/>
            <a:ext cx="5103323" cy="4447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1725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422" y="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What is LinkedIn?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B5717CA-8239-4A53-B18C-32BD8B8B7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6453257"/>
              </p:ext>
            </p:extLst>
          </p:nvPr>
        </p:nvGraphicFramePr>
        <p:xfrm>
          <a:off x="772608" y="1987168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753B89C0-AD38-6A64-CC83-7846DCA1B93D}"/>
              </a:ext>
            </a:extLst>
          </p:cNvPr>
          <p:cNvSpPr txBox="1"/>
          <p:nvPr/>
        </p:nvSpPr>
        <p:spPr>
          <a:xfrm>
            <a:off x="3245005" y="5642518"/>
            <a:ext cx="5265949" cy="461665"/>
          </a:xfrm>
          <a:prstGeom prst="actionButtonBlank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hlinkClick r:id="rId8" highlightClick="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https://www.linkedin.com/signup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274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inkedIn Logo">
            <a:extLst>
              <a:ext uri="{FF2B5EF4-FFF2-40B4-BE49-F238E27FC236}">
                <a16:creationId xmlns:a16="http://schemas.microsoft.com/office/drawing/2014/main" id="{567E640F-619A-646B-44D5-8833538672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" y="1777679"/>
            <a:ext cx="3441592" cy="344159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05A160-8716-6F39-DCB3-B2CA5B9A7A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95862" y="1183398"/>
            <a:ext cx="8085142" cy="4846575"/>
          </a:xfrm>
        </p:spPr>
        <p:txBody>
          <a:bodyPr anchor="ctr">
            <a:normAutofit fontScale="40000" lnSpcReduction="20000"/>
          </a:bodyPr>
          <a:lstStyle/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Choose an appropriate username and email address.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Include a professional photo -  good option is a black and white image – makes sure that it looks friendly and approachable.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Your cover photo could be a hobby or interest.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Get someone to review your profile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Look at other profiles for inspiration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Follow leaders in your industry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Engage in the community – make connections, active engagement and recommendations such as liking and reposting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Check your privacy settings to ensure you are visible to those wanting to connect.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Brand advocacy – think about how you can sell yourself to employers positively.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0BB31-DA69-4858-5A9E-7CFBAB4B1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287" y="0"/>
            <a:ext cx="10795518" cy="87887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Your LinkedIn Profile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206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C2ADD-578D-71EF-C88E-AE4ED60CF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96B66-0340-0C7A-1331-25F7D7FAC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287" y="0"/>
            <a:ext cx="10795518" cy="878870"/>
          </a:xfrm>
        </p:spPr>
        <p:txBody>
          <a:bodyPr anchor="b">
            <a:normAutofit/>
          </a:bodyPr>
          <a:lstStyle/>
          <a:p>
            <a:r>
              <a:rPr lang="en-GB" sz="4000">
                <a:latin typeface="Calibri" panose="020F0502020204030204" pitchFamily="34" charset="0"/>
                <a:cs typeface="Calibri" panose="020F0502020204030204" pitchFamily="34" charset="0"/>
              </a:rPr>
              <a:t>Privacy settings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 descr="Screenshot of LinkedIn Settings &amp; Privacy settings">
            <a:extLst>
              <a:ext uri="{FF2B5EF4-FFF2-40B4-BE49-F238E27FC236}">
                <a16:creationId xmlns:a16="http://schemas.microsoft.com/office/drawing/2014/main" id="{864DCEE9-94C2-A5F8-C3F4-61359089B43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93" y="1154535"/>
            <a:ext cx="2962572" cy="48850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0EA2F8B-57BB-DC3E-9F15-043439F70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2170" y="1154535"/>
            <a:ext cx="5600699" cy="4721342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0DEF916-9307-6685-F564-000B98C58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77019" y="3246245"/>
            <a:ext cx="1718981" cy="53792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6B0A121-7F6C-DC2A-8610-38A3CD453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23584" y="3379655"/>
            <a:ext cx="1718981" cy="53792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35969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6B55DE1-2110-0944-A0DA-0A316FDA3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937" y="0"/>
            <a:ext cx="10353761" cy="1326321"/>
          </a:xfrm>
        </p:spPr>
        <p:txBody>
          <a:bodyPr/>
          <a:lstStyle/>
          <a:p>
            <a:r>
              <a:rPr lang="en-GB" dirty="0"/>
              <a:t>Writing a 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47E176-B9D7-D8E7-C19E-F932C91BD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16" y="1263996"/>
            <a:ext cx="10353762" cy="5072287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Begin with a hook or personal anecdote to draw readers in.</a:t>
            </a:r>
          </a:p>
          <a:p>
            <a:endParaRPr lang="en-GB" sz="2000" dirty="0"/>
          </a:p>
          <a:p>
            <a:r>
              <a:rPr lang="en-GB" sz="2000" dirty="0"/>
              <a:t>Discuss your current role and key skills.</a:t>
            </a:r>
          </a:p>
          <a:p>
            <a:endParaRPr lang="en-GB" sz="2000" dirty="0"/>
          </a:p>
          <a:p>
            <a:r>
              <a:rPr lang="en-GB" sz="2000" dirty="0"/>
              <a:t>Mention achievements (use numbers).</a:t>
            </a:r>
          </a:p>
          <a:p>
            <a:endParaRPr lang="en-GB" sz="2000" dirty="0"/>
          </a:p>
          <a:p>
            <a:r>
              <a:rPr lang="en-GB" sz="2000" dirty="0"/>
              <a:t>Highlight the value you bring to employers.</a:t>
            </a:r>
          </a:p>
          <a:p>
            <a:endParaRPr lang="en-GB" sz="2000" dirty="0"/>
          </a:p>
          <a:p>
            <a:r>
              <a:rPr lang="en-GB" sz="2000" dirty="0"/>
              <a:t>Keep it concise</a:t>
            </a:r>
          </a:p>
          <a:p>
            <a:endParaRPr lang="en-GB" sz="2000" dirty="0"/>
          </a:p>
          <a:p>
            <a:r>
              <a:rPr lang="en-GB" sz="2000" dirty="0"/>
              <a:t>Include numbers and data</a:t>
            </a:r>
          </a:p>
          <a:p>
            <a:endParaRPr lang="en-GB" sz="2000" dirty="0"/>
          </a:p>
          <a:p>
            <a:r>
              <a:rPr lang="en-GB" sz="2000" dirty="0"/>
              <a:t>Provide a glimpse into your personality and passions.</a:t>
            </a:r>
          </a:p>
          <a:p>
            <a:endParaRPr lang="en-GB" sz="2000" dirty="0"/>
          </a:p>
          <a:p>
            <a:r>
              <a:rPr lang="en-GB" sz="2000" dirty="0"/>
              <a:t>End with a call to action </a:t>
            </a:r>
            <a:r>
              <a:rPr lang="en-GB" sz="2000" dirty="0">
                <a:hlinkClick r:id="rId3"/>
              </a:rPr>
              <a:t>–</a:t>
            </a:r>
            <a:r>
              <a:rPr lang="en-GB" sz="2000" dirty="0"/>
              <a:t> connect with me if you are interested in</a:t>
            </a:r>
            <a:r>
              <a:rPr lang="en-GB" sz="2000" dirty="0">
                <a:hlinkClick r:id="rId3"/>
              </a:rPr>
              <a:t>….</a:t>
            </a: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</p:txBody>
      </p:sp>
      <p:sp>
        <p:nvSpPr>
          <p:cNvPr id="2" name="Rectangle: Folded Corner 1">
            <a:extLst>
              <a:ext uri="{FF2B5EF4-FFF2-40B4-BE49-F238E27FC236}">
                <a16:creationId xmlns:a16="http://schemas.microsoft.com/office/drawing/2014/main" id="{9A5F1D9A-54DB-DF51-7D9C-290AECB03273}"/>
              </a:ext>
            </a:extLst>
          </p:cNvPr>
          <p:cNvSpPr/>
          <p:nvPr/>
        </p:nvSpPr>
        <p:spPr>
          <a:xfrm>
            <a:off x="7039779" y="1650602"/>
            <a:ext cx="4885919" cy="3204256"/>
          </a:xfrm>
          <a:prstGeom prst="foldedCorner">
            <a:avLst/>
          </a:prstGeom>
          <a:ln/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sz="1600" b="1" dirty="0">
              <a:solidFill>
                <a:schemeClr val="bg1"/>
              </a:solidFill>
            </a:endParaRPr>
          </a:p>
          <a:p>
            <a:endParaRPr lang="en-GB" sz="16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A concise story of your professional journey so far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What interests you about your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Your biggest achievements or learnings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What your career goals are.</a:t>
            </a:r>
          </a:p>
        </p:txBody>
      </p:sp>
    </p:spTree>
    <p:extLst>
      <p:ext uri="{BB962C8B-B14F-4D97-AF65-F5344CB8AC3E}">
        <p14:creationId xmlns:p14="http://schemas.microsoft.com/office/powerpoint/2010/main" val="416717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descr="Screenshot of LinkedIn profile showing different sections e.g. About, Activity, Experience, Education">
            <a:extLst>
              <a:ext uri="{FF2B5EF4-FFF2-40B4-BE49-F238E27FC236}">
                <a16:creationId xmlns:a16="http://schemas.microsoft.com/office/drawing/2014/main" id="{51C05590-9FBD-474A-92A6-9F78245473E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FEA9DC6-B02F-76BF-8C1C-37128F8F5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056" y="0"/>
            <a:ext cx="4379708" cy="6844275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89B6CF6C-68C2-78F8-10FD-EF966A8E3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5229" y="5764816"/>
            <a:ext cx="739721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D6407F3-31C1-06AB-9263-2466F5CEE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5229" y="3969923"/>
            <a:ext cx="605387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560A5FC-AD05-3AE6-400D-4C90857B7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8225" y="1095571"/>
            <a:ext cx="1084783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45C0B54-51E7-8D13-90B1-2F99F2508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6037" y="100849"/>
            <a:ext cx="4705320" cy="672979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A1FC171-0024-CEA5-8E43-C603C1B4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66036" y="127000"/>
            <a:ext cx="605387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D28329-7811-A02D-835A-9EC1DBF2A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59852" y="2848193"/>
            <a:ext cx="1140154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95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084" y="188103"/>
            <a:ext cx="9818855" cy="929007"/>
          </a:xfrm>
        </p:spPr>
        <p:txBody>
          <a:bodyPr>
            <a:normAutofit/>
          </a:bodyPr>
          <a:lstStyle/>
          <a:p>
            <a:r>
              <a:rPr lang="en-GB" sz="4000" dirty="0"/>
              <a:t>Who should I connect with?</a:t>
            </a:r>
          </a:p>
        </p:txBody>
      </p:sp>
      <p:sp>
        <p:nvSpPr>
          <p:cNvPr id="38" name="Content Placeholder 2"/>
          <p:cNvSpPr>
            <a:spLocks noGrp="1"/>
          </p:cNvSpPr>
          <p:nvPr>
            <p:ph idx="1"/>
          </p:nvPr>
        </p:nvSpPr>
        <p:spPr>
          <a:xfrm>
            <a:off x="168294" y="1228550"/>
            <a:ext cx="11819883" cy="4910208"/>
          </a:xfrm>
        </p:spPr>
        <p:txBody>
          <a:bodyPr numCol="2" anchor="ctr"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Friends                             			</a:t>
            </a:r>
            <a:endParaRPr lang="en-GB" sz="1800" dirty="0"/>
          </a:p>
          <a:p>
            <a:r>
              <a:rPr lang="en-GB" sz="1800" dirty="0">
                <a:solidFill>
                  <a:schemeClr val="tx1"/>
                </a:solidFill>
              </a:rPr>
              <a:t>Family</a:t>
            </a:r>
          </a:p>
          <a:p>
            <a:r>
              <a:rPr lang="en-GB" sz="1800" dirty="0"/>
              <a:t>Fellow students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Companies		</a:t>
            </a:r>
          </a:p>
          <a:p>
            <a:r>
              <a:rPr lang="en-GB" sz="1800" dirty="0">
                <a:solidFill>
                  <a:schemeClr val="tx1"/>
                </a:solidFill>
              </a:rPr>
              <a:t>Past/current employers</a:t>
            </a:r>
          </a:p>
          <a:p>
            <a:r>
              <a:rPr lang="en-GB" sz="1800" dirty="0">
                <a:solidFill>
                  <a:schemeClr val="tx1"/>
                </a:solidFill>
              </a:rPr>
              <a:t>Lecturers		</a:t>
            </a:r>
          </a:p>
          <a:p>
            <a:r>
              <a:rPr lang="en-GB" sz="1800" dirty="0">
                <a:solidFill>
                  <a:schemeClr val="tx1"/>
                </a:solidFill>
              </a:rPr>
              <a:t>Guest lecturers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sz="1800" dirty="0"/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People you have met at the careers fair etc</a:t>
            </a:r>
          </a:p>
          <a:p>
            <a:r>
              <a:rPr lang="en-GB" sz="1800" dirty="0">
                <a:solidFill>
                  <a:schemeClr val="tx1"/>
                </a:solidFill>
              </a:rPr>
              <a:t>Alumni                                </a:t>
            </a:r>
          </a:p>
          <a:p>
            <a:r>
              <a:rPr lang="en-GB" sz="1800" dirty="0">
                <a:solidFill>
                  <a:schemeClr val="tx1"/>
                </a:solidFill>
              </a:rPr>
              <a:t>Students at Summer School</a:t>
            </a:r>
          </a:p>
          <a:p>
            <a:r>
              <a:rPr lang="en-GB" sz="1800" dirty="0">
                <a:solidFill>
                  <a:schemeClr val="tx1"/>
                </a:solidFill>
              </a:rPr>
              <a:t>Sports coaches		  </a:t>
            </a:r>
          </a:p>
          <a:p>
            <a:r>
              <a:rPr lang="en-GB" sz="1800" dirty="0">
                <a:solidFill>
                  <a:schemeClr val="tx1"/>
                </a:solidFill>
              </a:rPr>
              <a:t>Uni Societies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9CADA0-0D4A-ACB6-F7C9-315C9B084AF4}"/>
              </a:ext>
            </a:extLst>
          </p:cNvPr>
          <p:cNvSpPr/>
          <p:nvPr/>
        </p:nvSpPr>
        <p:spPr>
          <a:xfrm>
            <a:off x="4749036" y="3166488"/>
            <a:ext cx="6522720" cy="743712"/>
          </a:xfrm>
          <a:prstGeom prst="rect">
            <a:avLst/>
          </a:prstGeom>
          <a:solidFill>
            <a:schemeClr val="tx2">
              <a:lumMod val="10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REMEMBER: Always add a note when connecting!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32119B-FA4E-AFBC-B834-238F2BA19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536" t="3678" b="1"/>
          <a:stretch/>
        </p:blipFill>
        <p:spPr>
          <a:xfrm>
            <a:off x="6263490" y="4486143"/>
            <a:ext cx="3300177" cy="614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546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FB578BA-9656-24C0-3D97-D04A82B87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712" y="289055"/>
            <a:ext cx="10800000" cy="1003916"/>
          </a:xfrm>
        </p:spPr>
        <p:txBody>
          <a:bodyPr>
            <a:normAutofit fontScale="90000"/>
          </a:bodyPr>
          <a:lstStyle/>
          <a:p>
            <a:r>
              <a:rPr lang="en-US" dirty="0">
                <a:ea typeface="Calibri Light"/>
                <a:cs typeface="Calibri Light"/>
              </a:rPr>
              <a:t>What is LinkedIn Learning?</a:t>
            </a:r>
            <a:br>
              <a:rPr lang="en-US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5439133" y="1249531"/>
            <a:ext cx="6752868" cy="13961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950" dirty="0">
                <a:latin typeface="Calibri"/>
                <a:ea typeface="+mn-lt"/>
                <a:cs typeface="+mn-lt"/>
              </a:rPr>
              <a:t>LinkedIn learning is a part of LinkedIn. </a:t>
            </a:r>
          </a:p>
          <a:p>
            <a:pPr>
              <a:lnSpc>
                <a:spcPct val="150000"/>
              </a:lnSpc>
            </a:pPr>
            <a:r>
              <a:rPr lang="en-US" sz="1950" dirty="0">
                <a:latin typeface="Calibri"/>
                <a:ea typeface="+mn-lt"/>
                <a:cs typeface="+mn-lt"/>
              </a:rPr>
              <a:t>Complete courses to showcase your achievements</a:t>
            </a:r>
          </a:p>
          <a:p>
            <a:pPr>
              <a:lnSpc>
                <a:spcPct val="150000"/>
              </a:lnSpc>
            </a:pPr>
            <a:r>
              <a:rPr lang="en-US" sz="1950" dirty="0">
                <a:latin typeface="Calibri"/>
                <a:ea typeface="+mn-lt"/>
                <a:cs typeface="+mn-lt"/>
              </a:rPr>
              <a:t>on your LinkedIn profile. This will look great for prospective jobs.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F1500E24-6406-CB57-B2C6-19C3C3BE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70" y="2956053"/>
            <a:ext cx="4256914" cy="18949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3D07D7-3DE3-3D1C-5914-8AD3D4DD0823}"/>
              </a:ext>
            </a:extLst>
          </p:cNvPr>
          <p:cNvSpPr txBox="1"/>
          <p:nvPr/>
        </p:nvSpPr>
        <p:spPr>
          <a:xfrm>
            <a:off x="5209001" y="5316081"/>
            <a:ext cx="5155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hlinkClick r:id="rId4"/>
              </a:rPr>
              <a:t>https://lnkd.in/equPUue</a:t>
            </a:r>
            <a:endParaRPr lang="en-GB" sz="3200" dirty="0"/>
          </a:p>
        </p:txBody>
      </p:sp>
      <p:pic>
        <p:nvPicPr>
          <p:cNvPr id="23" name="Picture 22">
            <a:hlinkClick r:id="rId4"/>
            <a:extLst>
              <a:ext uri="{FF2B5EF4-FFF2-40B4-BE49-F238E27FC236}">
                <a16:creationId xmlns:a16="http://schemas.microsoft.com/office/drawing/2014/main" id="{42527615-6BC9-CE28-75F2-76FCD4693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000" y="1758021"/>
            <a:ext cx="3550256" cy="39919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046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4E63CE41-56AB-17E5-F9A5-5F0F12208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895" y="23997"/>
            <a:ext cx="10795519" cy="1003916"/>
          </a:xfrm>
        </p:spPr>
        <p:txBody>
          <a:bodyPr>
            <a:normAutofit/>
          </a:bodyPr>
          <a:lstStyle/>
          <a:p>
            <a:r>
              <a:rPr lang="en-US" sz="4000" dirty="0"/>
              <a:t>Why use </a:t>
            </a:r>
            <a:r>
              <a:rPr lang="en-US" sz="4000" dirty="0" err="1"/>
              <a:t>Linkedin</a:t>
            </a:r>
            <a:r>
              <a:rPr lang="en-US" sz="4000" dirty="0"/>
              <a:t> Learning?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52C271-6019-8E87-CD09-285794D9E22C}"/>
              </a:ext>
            </a:extLst>
          </p:cNvPr>
          <p:cNvSpPr txBox="1"/>
          <p:nvPr/>
        </p:nvSpPr>
        <p:spPr>
          <a:xfrm>
            <a:off x="88670" y="1222954"/>
            <a:ext cx="11710395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Applicants with LinkedIn Learning certificates have a 9% higher chance of getting hired. (</a:t>
            </a:r>
            <a:r>
              <a:rPr lang="en-GB" sz="2200" dirty="0">
                <a:hlinkClick r:id="rId3"/>
              </a:rPr>
              <a:t>LinkedIn Blog</a:t>
            </a:r>
            <a:r>
              <a:rPr lang="en-GB" sz="2200" dirty="0"/>
              <a:t>) </a:t>
            </a:r>
            <a:endParaRPr lang="en-US" sz="2200" dirty="0"/>
          </a:p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You are 71% more likely to get a job interview with a comprehensive profile. (</a:t>
            </a:r>
            <a:r>
              <a:rPr lang="en-GB" sz="2200" dirty="0">
                <a:hlinkClick r:id="rId4"/>
              </a:rPr>
              <a:t>Forbes</a:t>
            </a:r>
            <a:r>
              <a:rPr lang="en-GB" sz="2200" dirty="0"/>
              <a:t>)</a:t>
            </a:r>
            <a:endParaRPr lang="en-US" sz="2200" dirty="0"/>
          </a:p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 whopping 87% of recruiters find LinkedIn to be the most effective when vetting candidates during the hiring process. (</a:t>
            </a:r>
            <a:r>
              <a:rPr lang="en-GB" sz="2200" dirty="0">
                <a:hlinkClick r:id="rId5"/>
              </a:rPr>
              <a:t>jobvite.com</a:t>
            </a:r>
            <a:r>
              <a:rPr lang="en-GB" sz="2200" dirty="0"/>
              <a:t>)</a:t>
            </a:r>
            <a:endParaRPr lang="en-US" sz="2200" dirty="0"/>
          </a:p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According to LinkedIn, 7 people get hired via the professional networking platform every minute. (</a:t>
            </a:r>
            <a:r>
              <a:rPr lang="en-GB" sz="2200" dirty="0">
                <a:hlinkClick r:id="rId6"/>
              </a:rPr>
              <a:t>LinkedIn</a:t>
            </a:r>
            <a:r>
              <a:rPr lang="en-GB" sz="2200" dirty="0"/>
              <a:t>)</a:t>
            </a:r>
            <a:endParaRPr lang="en-US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168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5EB1D-3292-5A49-0EBC-E16CAAA8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Recommended Resources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137441-E3AE-C2BA-8C59-E6ECE30C9DC7}"/>
              </a:ext>
            </a:extLst>
          </p:cNvPr>
          <p:cNvSpPr txBox="1"/>
          <p:nvPr/>
        </p:nvSpPr>
        <p:spPr>
          <a:xfrm>
            <a:off x="620453" y="1896977"/>
            <a:ext cx="6514126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hlinkClick r:id="rId3"/>
              </a:rPr>
              <a:t>DigiCentre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4"/>
              </a:rPr>
              <a:t>How students can use AI (linkedin.com)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hlinkClick r:id="rId5"/>
              </a:rPr>
              <a:t>Rock Your LinkedIn Profile (LinkedIn.com)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  <p:pic>
        <p:nvPicPr>
          <p:cNvPr id="7" name="Graphic 6" descr="Internet with solid fill">
            <a:extLst>
              <a:ext uri="{FF2B5EF4-FFF2-40B4-BE49-F238E27FC236}">
                <a16:creationId xmlns:a16="http://schemas.microsoft.com/office/drawing/2014/main" id="{525C112B-FE31-B0E0-AD64-A8DF6283E5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59013" y="2580862"/>
            <a:ext cx="2049354" cy="204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603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217ABF-FE3E-D1C4-6629-349B13468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33" b="16433"/>
          <a:stretch/>
        </p:blipFill>
        <p:spPr>
          <a:xfrm>
            <a:off x="4313195" y="3472"/>
            <a:ext cx="7876375" cy="6858000"/>
          </a:xfrm>
          <a:prstGeom prst="rect">
            <a:avLst/>
          </a:prstGeom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D17717C4-E1E2-6D2D-6E61-3B1C6B979F53}"/>
              </a:ext>
            </a:extLst>
          </p:cNvPr>
          <p:cNvSpPr txBox="1">
            <a:spLocks/>
          </p:cNvSpPr>
          <p:nvPr/>
        </p:nvSpPr>
        <p:spPr>
          <a:xfrm>
            <a:off x="127885" y="1304270"/>
            <a:ext cx="3670481" cy="16659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Wingdings" panose="05000000000000000000" pitchFamily="2" charset="2"/>
              <a:buNone/>
              <a:defRPr sz="3000" i="1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Wingdings" panose="05000000000000000000" pitchFamily="2" charset="2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Wingdings" panose="05000000000000000000" pitchFamily="2" charset="2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Follow these 4 simple steps to get registered </a:t>
            </a:r>
          </a:p>
          <a:p>
            <a:endParaRPr lang="en-GB" sz="3600" dirty="0">
              <a:cs typeface="Calibri Light"/>
            </a:endParaRPr>
          </a:p>
          <a:p>
            <a:endParaRPr lang="en-GB" sz="3600" dirty="0">
              <a:cs typeface="Calibri Ligh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395AAF-5AE7-9F80-D5C0-C07922494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553307" y="5062654"/>
            <a:ext cx="1282392" cy="52551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418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75A164E-1A73-2FEE-5631-455901542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0" b="3430"/>
          <a:stretch/>
        </p:blipFill>
        <p:spPr>
          <a:xfrm>
            <a:off x="4321907" y="0"/>
            <a:ext cx="787009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6BEA9B-4D94-FBA5-DF64-E8B73865F0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114675"/>
            <a:ext cx="3793067" cy="1750836"/>
          </a:xfrm>
        </p:spPr>
        <p:txBody>
          <a:bodyPr/>
          <a:lstStyle/>
          <a:p>
            <a:r>
              <a:rPr lang="en-GB" sz="3600" b="0" dirty="0">
                <a:cs typeface="Calibri Light"/>
              </a:rPr>
              <a:t>If you have a LinkedIn account, you can connect the 2 accounts together.</a:t>
            </a:r>
            <a:br>
              <a:rPr lang="en-GB" sz="3600" b="0" dirty="0">
                <a:cs typeface="Calibri Light"/>
              </a:rPr>
            </a:br>
            <a:r>
              <a:rPr lang="en-GB" sz="3600" b="0" dirty="0">
                <a:cs typeface="Calibri Light"/>
              </a:rPr>
              <a:t>(if you don’t, no worries you can still connect at a later date in settings)</a:t>
            </a:r>
            <a:br>
              <a:rPr lang="en-GB" sz="3600" b="0" dirty="0">
                <a:cs typeface="Calibri Light"/>
              </a:rPr>
            </a:br>
            <a:endParaRPr lang="en-GB" sz="3600" b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506AD34-3AC6-AE23-CFB3-D950592DA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33894" y="3455233"/>
            <a:ext cx="2386360" cy="30355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081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1377F01-16F5-B246-EE18-596C7E9B4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" r="14"/>
          <a:stretch/>
        </p:blipFill>
        <p:spPr>
          <a:xfrm>
            <a:off x="4321221" y="0"/>
            <a:ext cx="7870779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D4C8F8A-EC55-6863-40BD-7259C2C373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340555"/>
            <a:ext cx="3503259" cy="4176889"/>
          </a:xfrm>
        </p:spPr>
        <p:txBody>
          <a:bodyPr/>
          <a:lstStyle/>
          <a:p>
            <a:r>
              <a:rPr lang="en-GB" b="0" dirty="0">
                <a:cs typeface="Calibri Light"/>
              </a:rPr>
              <a:t>Here you will have to choose skills from a list or start typing your most recent role.</a:t>
            </a:r>
            <a:br>
              <a:rPr lang="en-GB" dirty="0"/>
            </a:b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32E1F0-6506-B786-4165-CD0724BE4672}"/>
              </a:ext>
            </a:extLst>
          </p:cNvPr>
          <p:cNvSpPr txBox="1"/>
          <p:nvPr/>
        </p:nvSpPr>
        <p:spPr>
          <a:xfrm>
            <a:off x="5680953" y="420339"/>
            <a:ext cx="5907933" cy="156966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 Light"/>
              </a:rPr>
              <a:t>In this section if you do not see boxes highlighted in Blue, please click on some boxes you find most interesting. (you need to choose a minimum of 1)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8427215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99DA832-0AFD-C0BB-44E9-AFD04FAB77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429BA-4797-AE82-27D9-CEB3F0C3999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105305" y="2536649"/>
            <a:ext cx="3717749" cy="1784702"/>
          </a:xfrm>
        </p:spPr>
        <p:txBody>
          <a:bodyPr/>
          <a:lstStyle/>
          <a:p>
            <a:r>
              <a:rPr lang="en-GB" b="0" dirty="0">
                <a:cs typeface="Calibri Light"/>
              </a:rPr>
              <a:t>This section you can choose your years of experience… at any point you can click the cross to tailor the plan later.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560A8D5-D020-B769-1660-CFC64534B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42" b="5342"/>
          <a:stretch/>
        </p:blipFill>
        <p:spPr>
          <a:xfrm>
            <a:off x="4468183" y="495152"/>
            <a:ext cx="7845907" cy="586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214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D12EEE6-C372-5EF5-244D-C1905FB9A2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DDAB081-B9AE-7885-F64D-BC8058084FA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480201"/>
            <a:ext cx="4059308" cy="2651532"/>
          </a:xfrm>
        </p:spPr>
        <p:txBody>
          <a:bodyPr/>
          <a:lstStyle/>
          <a:p>
            <a:r>
              <a:rPr lang="en-GB" b="0" dirty="0">
                <a:cs typeface="Calibri Light"/>
              </a:rPr>
              <a:t>You have proceeded with the plan, click on “Get started with the plan".</a:t>
            </a:r>
            <a:br>
              <a:rPr lang="en-GB" dirty="0"/>
            </a:b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770E8B3-14C2-6645-C75A-8021AD547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41478" y="776953"/>
            <a:ext cx="7677015" cy="4601871"/>
            <a:chOff x="4160923" y="-24431"/>
            <a:chExt cx="7874878" cy="4592363"/>
          </a:xfrm>
        </p:grpSpPr>
        <p:pic>
          <p:nvPicPr>
            <p:cNvPr id="4" name="Picture 4">
              <a:extLst>
                <a:ext uri="{FF2B5EF4-FFF2-40B4-BE49-F238E27FC236}">
                  <a16:creationId xmlns:a16="http://schemas.microsoft.com/office/drawing/2014/main" id="{B69F0172-4C68-037E-C9FC-B92162D6F65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160923" y="-24431"/>
              <a:ext cx="7874878" cy="4592363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8949806-9C74-7579-B168-CAE10089D316}"/>
                </a:ext>
              </a:extLst>
            </p:cNvPr>
            <p:cNvSpPr/>
            <p:nvPr/>
          </p:nvSpPr>
          <p:spPr>
            <a:xfrm>
              <a:off x="8566826" y="3115946"/>
              <a:ext cx="1327801" cy="321129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</p:spTree>
    <p:extLst>
      <p:ext uri="{BB962C8B-B14F-4D97-AF65-F5344CB8AC3E}">
        <p14:creationId xmlns:p14="http://schemas.microsoft.com/office/powerpoint/2010/main" val="2918196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417169-525B-D177-B3DF-EE7822C18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938" t="3274"/>
          <a:stretch>
            <a:fillRect/>
          </a:stretch>
        </p:blipFill>
        <p:spPr>
          <a:xfrm>
            <a:off x="6405532" y="1081668"/>
            <a:ext cx="5456662" cy="510002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9A68AD4-0975-43F8-B9EE-9B1D55429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112326" y="107195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ADE815-DC3C-9AC5-116D-E0848DD977D8}"/>
              </a:ext>
            </a:extLst>
          </p:cNvPr>
          <p:cNvSpPr txBox="1">
            <a:spLocks/>
          </p:cNvSpPr>
          <p:nvPr/>
        </p:nvSpPr>
        <p:spPr>
          <a:xfrm>
            <a:off x="5116984" y="83065"/>
            <a:ext cx="7545111" cy="742435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LinkedIn Learning Certificates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E50A21-88B0-F579-1F45-CF35D594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06" y="2028182"/>
            <a:ext cx="5572903" cy="3115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1435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7D4090B-66AB-FD33-D4F7-CC5867680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024" y="1152717"/>
            <a:ext cx="9951224" cy="50819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F52E3C-73D1-9F71-E8CA-10AB875D6C54}"/>
              </a:ext>
            </a:extLst>
          </p:cNvPr>
          <p:cNvSpPr txBox="1"/>
          <p:nvPr/>
        </p:nvSpPr>
        <p:spPr>
          <a:xfrm>
            <a:off x="7754504" y="0"/>
            <a:ext cx="5112000" cy="1004400"/>
          </a:xfrm>
          <a:prstGeom prst="rect">
            <a:avLst/>
          </a:prstGeom>
        </p:spPr>
        <p:txBody>
          <a:bodyPr wrap="square" rtlCol="0" anchor="b">
            <a:no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mobile app</a:t>
            </a:r>
          </a:p>
        </p:txBody>
      </p:sp>
    </p:spTree>
    <p:extLst>
      <p:ext uri="{BB962C8B-B14F-4D97-AF65-F5344CB8AC3E}">
        <p14:creationId xmlns:p14="http://schemas.microsoft.com/office/powerpoint/2010/main" val="2820514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18C4C-A14F-82B2-2B74-C21B6BDEE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000" dirty="0" err="1"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DigiCentre</a:t>
            </a:r>
            <a:endParaRPr lang="en-GB" sz="4000" dirty="0"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698813-4D8E-E73E-991B-5B7722C1B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0420" y="1283787"/>
            <a:ext cx="8863781" cy="4931282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0E8A90BC-4C83-EA3E-660D-E6352A944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04312" y="1445559"/>
            <a:ext cx="510988" cy="3025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835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C303C-3EDB-B576-0F6B-CF29DAB15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2320" y="1511532"/>
            <a:ext cx="5233081" cy="4565650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cs typeface="Calibri" panose="020F0502020204030204" pitchFamily="34" charset="0"/>
              </a:rPr>
              <a:t>Gain virtual badges through the </a:t>
            </a:r>
            <a:r>
              <a:rPr lang="en-GB" dirty="0" err="1">
                <a:cs typeface="Calibri" panose="020F0502020204030204" pitchFamily="34" charset="0"/>
              </a:rPr>
              <a:t>DigiCentre</a:t>
            </a:r>
            <a:endParaRPr lang="en-GB" dirty="0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cs typeface="Calibri" panose="020F0502020204030204" pitchFamily="34" charset="0"/>
              <a:hlinkClick r:id="rId2"/>
            </a:endParaRP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  <a:hlinkClick r:id="rId2"/>
              </a:rPr>
              <a:t>https://moodle.uwtsd.ac.uk/course/view.php?id=10604</a:t>
            </a:r>
            <a:r>
              <a:rPr lang="en-GB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cs typeface="Calibri" panose="020F0502020204030204" pitchFamily="34" charset="0"/>
              </a:rPr>
              <a:t>Complete four or more resources to gain your digital badge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cs typeface="Calibri" panose="020F0502020204030204" pitchFamily="34" charset="0"/>
              </a:rPr>
              <a:t>Display it on Moodle and LinkedIn to show to future employers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A23BB-3140-1666-C6E2-53D5EB932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2538" y="0"/>
            <a:ext cx="12396854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Digital badges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649BB6-821C-C61C-49B8-04345A5B2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96" y="1317567"/>
            <a:ext cx="4565650" cy="456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17227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F0BFA-468C-8371-3E50-7F8805C03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814A-713D-44E4-1A7B-DE8DEB3D259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06478" y="1053771"/>
            <a:ext cx="11381672" cy="475045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2"/>
              </a:rPr>
              <a:t>New to LinkedIn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3"/>
              </a:rPr>
              <a:t>Do more with LinkedIn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>
                <a:hlinkClick r:id="rId4"/>
              </a:rPr>
              <a:t>How to upload a Moodle badge to a LinkedIn profile</a:t>
            </a:r>
            <a:endParaRPr lang="en-US" dirty="0"/>
          </a:p>
          <a:p>
            <a:endParaRPr lang="en-GB" dirty="0"/>
          </a:p>
          <a:p>
            <a:r>
              <a:rPr lang="en-GB">
                <a:hlinkClick r:id="rId5"/>
              </a:rPr>
              <a:t>Employability learning path</a:t>
            </a:r>
            <a:endParaRPr lang="en-GB" dirty="0"/>
          </a:p>
          <a:p>
            <a:endParaRPr lang="en-GB" dirty="0"/>
          </a:p>
          <a:p>
            <a:endParaRPr lang="en-GB" sz="2800" i="1" dirty="0"/>
          </a:p>
          <a:p>
            <a:r>
              <a:rPr lang="en-GB" sz="2800" i="1" dirty="0"/>
              <a:t>Further Tips: </a:t>
            </a:r>
            <a:r>
              <a:rPr lang="en-GB" sz="2800" dirty="0">
                <a:solidFill>
                  <a:srgbClr val="00206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 Tips to Take Professional LinkedIn Profile Pictures</a:t>
            </a:r>
            <a:r>
              <a:rPr lang="en-GB" sz="2800" dirty="0">
                <a:solidFill>
                  <a:srgbClr val="002060"/>
                </a:solidFill>
              </a:rPr>
              <a:t>  </a:t>
            </a:r>
            <a:endParaRPr lang="en-GB" sz="2800" i="1" dirty="0">
              <a:solidFill>
                <a:srgbClr val="002060"/>
              </a:solidFill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4484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2163" y="70653"/>
            <a:ext cx="5715518" cy="100391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alibri"/>
                <a:cs typeface="Calibri"/>
              </a:rPr>
              <a:t>Help is always available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105EAD-222C-46D5-88A1-068B65DFD7DA}"/>
              </a:ext>
            </a:extLst>
          </p:cNvPr>
          <p:cNvSpPr txBox="1"/>
          <p:nvPr/>
        </p:nvSpPr>
        <p:spPr>
          <a:xfrm>
            <a:off x="731192" y="1626646"/>
            <a:ext cx="585216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Digital Skills</a:t>
            </a:r>
          </a:p>
          <a:p>
            <a:r>
              <a:rPr lang="en-GB" sz="2400" dirty="0">
                <a:latin typeface="Calibri"/>
                <a:cs typeface="Calibri Light"/>
                <a:hlinkClick r:id="rId2"/>
              </a:rPr>
              <a:t>digitalskills@uwtsd.ac.uk</a:t>
            </a:r>
            <a:endParaRPr lang="en-GB" sz="2400" dirty="0">
              <a:latin typeface="Calibri"/>
              <a:cs typeface="Calibri Light"/>
            </a:endParaRPr>
          </a:p>
          <a:p>
            <a:endParaRPr lang="en-GB" sz="2400" dirty="0">
              <a:latin typeface="Calibri"/>
              <a:cs typeface="Calibri Light"/>
            </a:endParaRPr>
          </a:p>
          <a:p>
            <a:endParaRPr lang="en-GB" sz="2400" b="1" dirty="0">
              <a:latin typeface="Calibri"/>
              <a:cs typeface="Calibri Light"/>
            </a:endParaRPr>
          </a:p>
          <a:p>
            <a:r>
              <a:rPr lang="en-GB" sz="2400" b="1" dirty="0">
                <a:latin typeface="Calibri"/>
                <a:cs typeface="Calibri Light"/>
              </a:rPr>
              <a:t>Library</a:t>
            </a:r>
          </a:p>
          <a:p>
            <a:r>
              <a:rPr lang="en-GB" sz="2400" dirty="0">
                <a:latin typeface="Calibri"/>
                <a:cs typeface="Calibri Light"/>
                <a:hlinkClick r:id="rId3"/>
              </a:rPr>
              <a:t>library@uwtsd.ac.uk</a:t>
            </a:r>
            <a:endParaRPr lang="en-GB" sz="2400" dirty="0">
              <a:latin typeface="Calibri"/>
              <a:cs typeface="Calibri Light"/>
            </a:endParaRPr>
          </a:p>
          <a:p>
            <a:endParaRPr lang="en-GB" sz="2400" dirty="0">
              <a:latin typeface="Calibri"/>
              <a:cs typeface="Calibri Light"/>
            </a:endParaRPr>
          </a:p>
          <a:p>
            <a:endParaRPr lang="en-GB" sz="2400" dirty="0">
              <a:latin typeface="Calibri"/>
              <a:cs typeface="Calibri Light"/>
            </a:endParaRPr>
          </a:p>
          <a:p>
            <a:r>
              <a:rPr lang="en-GB" sz="2400" b="1" dirty="0">
                <a:latin typeface="Calibri"/>
                <a:cs typeface="Calibri Light"/>
              </a:rPr>
              <a:t>Careers</a:t>
            </a:r>
          </a:p>
          <a:p>
            <a:r>
              <a:rPr lang="en-GB" sz="2400" dirty="0">
                <a:latin typeface="Calibri"/>
                <a:cs typeface="Calibri Light"/>
                <a:hlinkClick r:id="rId4"/>
              </a:rPr>
              <a:t>careers@uwtsd.ac.uk</a:t>
            </a:r>
            <a:endParaRPr lang="en-GB" sz="2400" dirty="0">
              <a:latin typeface="Calibri"/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CCF8DA-D1CB-42A8-0DD9-29EEF7509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3352" y="1503778"/>
            <a:ext cx="5134294" cy="4337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1789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64655" y="463416"/>
            <a:ext cx="6031345" cy="104685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54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https://bit.ly/DigiSkills-Feedback</a:t>
            </a:r>
            <a:r>
              <a:rPr lang="en-GB" sz="5400">
                <a:solidFill>
                  <a:srgbClr val="034A90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endParaRPr lang="en-GB" sz="2400">
              <a:solidFill>
                <a:srgbClr val="034A9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Please provide some feedback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37B41F-8663-315F-044E-94B20E90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866900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151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Thank you for listening.</a:t>
            </a:r>
            <a:br>
              <a:rPr lang="en-GB"/>
            </a:br>
            <a:r>
              <a:rPr lang="en-GB"/>
              <a:t>Any questions?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D67129E-FD66-510F-16FF-0CA73671AD0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body" sz="quarter" idx="1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  <a:p>
            <a:r>
              <a:rPr lang="en-GB" dirty="0">
                <a:cs typeface="Calibri Light"/>
              </a:rPr>
              <a:t>UWTSD Digital Skills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87D970-BD58-4C49-ABCD-E729E70A5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30049" y="114285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sz="2700"/>
          </a:p>
        </p:txBody>
      </p:sp>
      <p:pic>
        <p:nvPicPr>
          <p:cNvPr id="7" name="Picture 6" descr="Close-up of a linkedin logo">
            <a:extLst>
              <a:ext uri="{FF2B5EF4-FFF2-40B4-BE49-F238E27FC236}">
                <a16:creationId xmlns:a16="http://schemas.microsoft.com/office/drawing/2014/main" id="{5B277003-805D-3A66-ECF8-358EA74949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42" b="-5228"/>
          <a:stretch/>
        </p:blipFill>
        <p:spPr>
          <a:xfrm>
            <a:off x="1" y="0"/>
            <a:ext cx="6096000" cy="7195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9862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dc160eb3-4f24-4f15-b20b-bf6e8c4c682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5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STMODE" val="&lt;?xml version=&quot;1.0&quot; encoding=&quot;utf-8&quot;?&gt;&lt;int&gt;0&lt;/int&gt;"/>
  <p:tag name="TIMING" val="|26.9|1.6|3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STMODE" val="&lt;?xml version=&quot;1.0&quot; encoding=&quot;utf-8&quot;?&gt;&lt;int&gt;0&lt;/int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Digital Skills Theme 2025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 Theme 2025" id="{9C14CA70-8B9E-478A-AF11-B88D3D228D90}" vid="{8A3323DF-10ED-42F5-82F4-6BC9332A4A60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5.xml><?xml version="1.0" encoding="utf-8"?>
<a:theme xmlns:a="http://schemas.openxmlformats.org/drawingml/2006/main" name="Digital Skill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" id="{616821E4-7878-4046-A3EB-53D1534ED815}" vid="{A873E781-1FF3-4880-964B-ABA6CF28DE4D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UWTSD">
    <a:dk1>
      <a:srgbClr val="161718"/>
    </a:dk1>
    <a:lt1>
      <a:srgbClr val="FAFAFD"/>
    </a:lt1>
    <a:dk2>
      <a:srgbClr val="3B3838"/>
    </a:dk2>
    <a:lt2>
      <a:srgbClr val="E6E7E8"/>
    </a:lt2>
    <a:accent1>
      <a:srgbClr val="00BFD9"/>
    </a:accent1>
    <a:accent2>
      <a:srgbClr val="00B5B0"/>
    </a:accent2>
    <a:accent3>
      <a:srgbClr val="AFD24A"/>
    </a:accent3>
    <a:accent4>
      <a:srgbClr val="FEBE10"/>
    </a:accent4>
    <a:accent5>
      <a:srgbClr val="DB2461"/>
    </a:accent5>
    <a:accent6>
      <a:srgbClr val="A6C5D9"/>
    </a:accent6>
    <a:hlink>
      <a:srgbClr val="0085C3"/>
    </a:hlink>
    <a:folHlink>
      <a:srgbClr val="006392"/>
    </a:folHlink>
  </a:clrScheme>
</a:themeOverride>
</file>

<file path=ppt/theme/themeOverride2.xml><?xml version="1.0" encoding="utf-8"?>
<a:themeOverride xmlns:a="http://schemas.openxmlformats.org/drawingml/2006/main">
  <a:clrScheme name="UWTSD">
    <a:dk1>
      <a:srgbClr val="161718"/>
    </a:dk1>
    <a:lt1>
      <a:srgbClr val="FAFAFD"/>
    </a:lt1>
    <a:dk2>
      <a:srgbClr val="3B3838"/>
    </a:dk2>
    <a:lt2>
      <a:srgbClr val="E6E7E8"/>
    </a:lt2>
    <a:accent1>
      <a:srgbClr val="00BFD9"/>
    </a:accent1>
    <a:accent2>
      <a:srgbClr val="00B5B0"/>
    </a:accent2>
    <a:accent3>
      <a:srgbClr val="AFD24A"/>
    </a:accent3>
    <a:accent4>
      <a:srgbClr val="FEBE10"/>
    </a:accent4>
    <a:accent5>
      <a:srgbClr val="DB2461"/>
    </a:accent5>
    <a:accent6>
      <a:srgbClr val="A6C5D9"/>
    </a:accent6>
    <a:hlink>
      <a:srgbClr val="0085C3"/>
    </a:hlink>
    <a:folHlink>
      <a:srgbClr val="006392"/>
    </a:folHlink>
  </a:clrScheme>
</a:themeOverrid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  <wetp:taskpane dockstate="right" visibility="0" width="700" row="4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78D6D6B5-F637-4C8C-943E-529229676075}">
  <we:reference id="wa200003052" version="2.0.0.0" store="en-US" storeType="OMEX"/>
  <we:alternateReferences>
    <we:reference id="WA200003052" version="2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3B26497A-9260-41B9-AE48-A8CB31DFA85D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uploadedtowebsite xmlns="316f2420-4a0a-4c49-8a81-53a9bcc36554">false</uploadedtowebsite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</documentManagement>
</p:properties>
</file>

<file path=customXml/itemProps1.xml><?xml version="1.0" encoding="utf-8"?>
<ds:datastoreItem xmlns:ds="http://schemas.openxmlformats.org/officeDocument/2006/customXml" ds:itemID="{FEA660B0-7DF1-426B-A4CC-2583EF08B4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223029-2C87-46D4-BAE7-EA58215187FF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726CE43D-377F-4E3D-9F07-962B9079FB11}">
  <ds:schemaRefs>
    <ds:schemaRef ds:uri="http://purl.org/dc/elements/1.1/"/>
    <ds:schemaRef ds:uri="http://purl.org/dc/terms/"/>
    <ds:schemaRef ds:uri="http://schemas.microsoft.com/office/infopath/2007/PartnerControls"/>
    <ds:schemaRef ds:uri="61b8a593-e33f-405c-9ec9-a885dee76581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316f2420-4a0a-4c49-8a81-53a9bcc36554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915</Words>
  <Application>Microsoft Office PowerPoint</Application>
  <PresentationFormat>Widescreen</PresentationFormat>
  <Paragraphs>178</Paragraphs>
  <Slides>27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27</vt:i4>
      </vt:variant>
    </vt:vector>
  </HeadingPairs>
  <TitlesOfParts>
    <vt:vector size="39" baseType="lpstr">
      <vt:lpstr>Akzidenz Grotesk BE Bold</vt:lpstr>
      <vt:lpstr>-apple-system</vt:lpstr>
      <vt:lpstr>Arial</vt:lpstr>
      <vt:lpstr>Calibri</vt:lpstr>
      <vt:lpstr>Calibri Light</vt:lpstr>
      <vt:lpstr>Lucida Sans Unicode</vt:lpstr>
      <vt:lpstr>Wingdings</vt:lpstr>
      <vt:lpstr>Digital Skills Theme 2025</vt:lpstr>
      <vt:lpstr>Half-Page Titles</vt:lpstr>
      <vt:lpstr>Half-Page Titles</vt:lpstr>
      <vt:lpstr>Content</vt:lpstr>
      <vt:lpstr>Digital Skills</vt:lpstr>
      <vt:lpstr>Digital Skills for Employability</vt:lpstr>
      <vt:lpstr>Meet the Digital Skills Team</vt:lpstr>
      <vt:lpstr>Session Outline</vt:lpstr>
      <vt:lpstr>Promote a positive online presence</vt:lpstr>
      <vt:lpstr>Job hunting</vt:lpstr>
      <vt:lpstr>What is LinkedIn?</vt:lpstr>
      <vt:lpstr>Your LinkedIn Profile</vt:lpstr>
      <vt:lpstr>Privacy settings</vt:lpstr>
      <vt:lpstr>Writing a summary</vt:lpstr>
      <vt:lpstr>PowerPoint Presentation</vt:lpstr>
      <vt:lpstr>Who should I connect with?</vt:lpstr>
      <vt:lpstr>What is LinkedIn Learning? </vt:lpstr>
      <vt:lpstr>Why use Linkedin Learning?</vt:lpstr>
      <vt:lpstr>Recommended Resources</vt:lpstr>
      <vt:lpstr>PowerPoint Presentation</vt:lpstr>
      <vt:lpstr>If you have a LinkedIn account, you can connect the 2 accounts together. (if you don’t, no worries you can still connect at a later date in settings) </vt:lpstr>
      <vt:lpstr>Here you will have to choose skills from a list or start typing your most recent role. </vt:lpstr>
      <vt:lpstr>This section you can choose your years of experience… at any point you can click the cross to tailor the plan later.</vt:lpstr>
      <vt:lpstr>You have proceeded with the plan, click on “Get started with the plan". </vt:lpstr>
      <vt:lpstr>PowerPoint Presentation</vt:lpstr>
      <vt:lpstr>PowerPoint Presentation</vt:lpstr>
      <vt:lpstr>DigiCentre</vt:lpstr>
      <vt:lpstr>Digital badges</vt:lpstr>
      <vt:lpstr>Further Resources</vt:lpstr>
      <vt:lpstr>Help is always available</vt:lpstr>
      <vt:lpstr>Please provide some feedback</vt:lpstr>
      <vt:lpstr>Thank you for listening.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Gwennan Couch</dc:creator>
  <cp:lastModifiedBy>Gwennan Couch</cp:lastModifiedBy>
  <cp:revision>8</cp:revision>
  <dcterms:created xsi:type="dcterms:W3CDTF">2023-09-20T09:31:34Z</dcterms:created>
  <dcterms:modified xsi:type="dcterms:W3CDTF">2026-07-28T12:17:19Z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MediaServiceImageTags">
    <vt:lpwstr/>
  </property>
</Properties>
</file>