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9" r:id="rId3"/>
    <p:sldId id="257" r:id="rId4"/>
    <p:sldId id="264" r:id="rId5"/>
    <p:sldId id="267" r:id="rId6"/>
    <p:sldId id="269" r:id="rId7"/>
    <p:sldId id="268" r:id="rId8"/>
    <p:sldId id="272" r:id="rId9"/>
    <p:sldId id="270" r:id="rId10"/>
    <p:sldId id="271"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62" autoAdjust="0"/>
    <p:restoredTop sz="68366" autoAdjust="0"/>
  </p:normalViewPr>
  <p:slideViewPr>
    <p:cSldViewPr snapToGrid="0">
      <p:cViewPr varScale="1">
        <p:scale>
          <a:sx n="75" d="100"/>
          <a:sy n="75" d="100"/>
        </p:scale>
        <p:origin x="166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70F9DD-6D08-49B0-9302-5A0A9711CD4A}" type="doc">
      <dgm:prSet loTypeId="urn:microsoft.com/office/officeart/2005/8/layout/default" loCatId="list" qsTypeId="urn:microsoft.com/office/officeart/2005/8/quickstyle/simple4" qsCatId="simple" csTypeId="urn:microsoft.com/office/officeart/2005/8/colors/colorful2" csCatId="colorful" phldr="1"/>
      <dgm:spPr/>
      <dgm:t>
        <a:bodyPr/>
        <a:lstStyle/>
        <a:p>
          <a:endParaRPr lang="en-US"/>
        </a:p>
      </dgm:t>
    </dgm:pt>
    <dgm:pt modelId="{BFA4E58E-434B-4884-B4F3-DD19B9A9BEFE}">
      <dgm:prSet/>
      <dgm:spPr/>
      <dgm:t>
        <a:bodyPr/>
        <a:lstStyle/>
        <a:p>
          <a:r>
            <a:rPr lang="en-GB" dirty="0">
              <a:latin typeface="Times New Roman" panose="02020603050405020304" pitchFamily="18" charset="0"/>
              <a:cs typeface="Times New Roman" panose="02020603050405020304" pitchFamily="18" charset="0"/>
            </a:rPr>
            <a:t>The marketing plan will start by  looking at the goal of the Marriot new hotel to be established.</a:t>
          </a:r>
        </a:p>
        <a:p>
          <a:r>
            <a:rPr lang="en-GB" dirty="0">
              <a:latin typeface="Times New Roman" panose="02020603050405020304" pitchFamily="18" charset="0"/>
              <a:cs typeface="Times New Roman" panose="02020603050405020304" pitchFamily="18" charset="0"/>
            </a:rPr>
            <a:t>The marketing mix showing the hospitality services, prices, places and promotions offered by Marriot will be assessed.</a:t>
          </a:r>
          <a:endParaRPr lang="en-US" dirty="0">
            <a:latin typeface="Times New Roman" panose="02020603050405020304" pitchFamily="18" charset="0"/>
            <a:cs typeface="Times New Roman" panose="02020603050405020304" pitchFamily="18" charset="0"/>
          </a:endParaRPr>
        </a:p>
      </dgm:t>
    </dgm:pt>
    <dgm:pt modelId="{AB63F9D9-A61F-4D9A-89CF-613205A0244D}" type="parTrans" cxnId="{1F78216E-7864-49A2-94DC-0733B5910223}">
      <dgm:prSet/>
      <dgm:spPr/>
      <dgm:t>
        <a:bodyPr/>
        <a:lstStyle/>
        <a:p>
          <a:endParaRPr lang="en-US"/>
        </a:p>
      </dgm:t>
    </dgm:pt>
    <dgm:pt modelId="{9691575D-6F48-4330-BC0D-5C6E5B9D177E}" type="sibTrans" cxnId="{1F78216E-7864-49A2-94DC-0733B5910223}">
      <dgm:prSet/>
      <dgm:spPr/>
      <dgm:t>
        <a:bodyPr/>
        <a:lstStyle/>
        <a:p>
          <a:endParaRPr lang="en-US"/>
        </a:p>
      </dgm:t>
    </dgm:pt>
    <dgm:pt modelId="{E02B4CC7-8917-4350-9065-AC408B428E43}">
      <dgm:prSet/>
      <dgm:spPr/>
      <dgm:t>
        <a:bodyPr/>
        <a:lstStyle/>
        <a:p>
          <a:r>
            <a:rPr lang="en-GB" dirty="0">
              <a:latin typeface="Times New Roman" panose="02020603050405020304" pitchFamily="18" charset="0"/>
              <a:cs typeface="Times New Roman" panose="02020603050405020304" pitchFamily="18" charset="0"/>
            </a:rPr>
            <a:t>The micro and macro market analysis will be asses to ensure smooth operations.</a:t>
          </a:r>
        </a:p>
        <a:p>
          <a:r>
            <a:rPr lang="en-GB" dirty="0">
              <a:latin typeface="Times New Roman" panose="02020603050405020304" pitchFamily="18" charset="0"/>
              <a:cs typeface="Times New Roman" panose="02020603050405020304" pitchFamily="18" charset="0"/>
            </a:rPr>
            <a:t>Finally, consumer engagement strategies to be employed by Marriot and their digital marketing techniques will be analysed</a:t>
          </a:r>
          <a:endParaRPr lang="en-US" dirty="0">
            <a:latin typeface="Times New Roman" panose="02020603050405020304" pitchFamily="18" charset="0"/>
            <a:cs typeface="Times New Roman" panose="02020603050405020304" pitchFamily="18" charset="0"/>
          </a:endParaRPr>
        </a:p>
      </dgm:t>
    </dgm:pt>
    <dgm:pt modelId="{B4200593-8EC5-4403-9E1B-A88CA95FD5A3}" type="parTrans" cxnId="{5E19581E-4D1C-4F90-86DD-B016426B0368}">
      <dgm:prSet/>
      <dgm:spPr/>
      <dgm:t>
        <a:bodyPr/>
        <a:lstStyle/>
        <a:p>
          <a:endParaRPr lang="en-US"/>
        </a:p>
      </dgm:t>
    </dgm:pt>
    <dgm:pt modelId="{D62DCF5B-07BB-49C4-BF1C-A690B2EB927D}" type="sibTrans" cxnId="{5E19581E-4D1C-4F90-86DD-B016426B0368}">
      <dgm:prSet/>
      <dgm:spPr/>
      <dgm:t>
        <a:bodyPr/>
        <a:lstStyle/>
        <a:p>
          <a:endParaRPr lang="en-US"/>
        </a:p>
      </dgm:t>
    </dgm:pt>
    <dgm:pt modelId="{EB929F69-4B66-47FE-BE8E-617871FE3E1F}" type="pres">
      <dgm:prSet presAssocID="{4D70F9DD-6D08-49B0-9302-5A0A9711CD4A}" presName="diagram" presStyleCnt="0">
        <dgm:presLayoutVars>
          <dgm:dir/>
          <dgm:resizeHandles val="exact"/>
        </dgm:presLayoutVars>
      </dgm:prSet>
      <dgm:spPr/>
    </dgm:pt>
    <dgm:pt modelId="{DCDDBF05-1FF0-4FC7-A995-6B4C996D1303}" type="pres">
      <dgm:prSet presAssocID="{BFA4E58E-434B-4884-B4F3-DD19B9A9BEFE}" presName="node" presStyleLbl="node1" presStyleIdx="0" presStyleCnt="2" custScaleX="120603" custScaleY="121804">
        <dgm:presLayoutVars>
          <dgm:bulletEnabled val="1"/>
        </dgm:presLayoutVars>
      </dgm:prSet>
      <dgm:spPr/>
    </dgm:pt>
    <dgm:pt modelId="{D7B49B6D-13D6-4779-B3CB-7EF1EF5DCB33}" type="pres">
      <dgm:prSet presAssocID="{9691575D-6F48-4330-BC0D-5C6E5B9D177E}" presName="sibTrans" presStyleCnt="0"/>
      <dgm:spPr/>
    </dgm:pt>
    <dgm:pt modelId="{04BAD10A-F7D4-4C82-875E-A207CB4EC69B}" type="pres">
      <dgm:prSet presAssocID="{E02B4CC7-8917-4350-9065-AC408B428E43}" presName="node" presStyleLbl="node1" presStyleIdx="1" presStyleCnt="2" custScaleX="119915" custScaleY="123939">
        <dgm:presLayoutVars>
          <dgm:bulletEnabled val="1"/>
        </dgm:presLayoutVars>
      </dgm:prSet>
      <dgm:spPr/>
    </dgm:pt>
  </dgm:ptLst>
  <dgm:cxnLst>
    <dgm:cxn modelId="{5E19581E-4D1C-4F90-86DD-B016426B0368}" srcId="{4D70F9DD-6D08-49B0-9302-5A0A9711CD4A}" destId="{E02B4CC7-8917-4350-9065-AC408B428E43}" srcOrd="1" destOrd="0" parTransId="{B4200593-8EC5-4403-9E1B-A88CA95FD5A3}" sibTransId="{D62DCF5B-07BB-49C4-BF1C-A690B2EB927D}"/>
    <dgm:cxn modelId="{62D0E960-BB00-435F-955C-B4C5CE180CF7}" type="presOf" srcId="{4D70F9DD-6D08-49B0-9302-5A0A9711CD4A}" destId="{EB929F69-4B66-47FE-BE8E-617871FE3E1F}" srcOrd="0" destOrd="0" presId="urn:microsoft.com/office/officeart/2005/8/layout/default"/>
    <dgm:cxn modelId="{1F78216E-7864-49A2-94DC-0733B5910223}" srcId="{4D70F9DD-6D08-49B0-9302-5A0A9711CD4A}" destId="{BFA4E58E-434B-4884-B4F3-DD19B9A9BEFE}" srcOrd="0" destOrd="0" parTransId="{AB63F9D9-A61F-4D9A-89CF-613205A0244D}" sibTransId="{9691575D-6F48-4330-BC0D-5C6E5B9D177E}"/>
    <dgm:cxn modelId="{DB4B3A52-3F88-4847-967A-FCF9B8F9FC99}" type="presOf" srcId="{E02B4CC7-8917-4350-9065-AC408B428E43}" destId="{04BAD10A-F7D4-4C82-875E-A207CB4EC69B}" srcOrd="0" destOrd="0" presId="urn:microsoft.com/office/officeart/2005/8/layout/default"/>
    <dgm:cxn modelId="{7FF966FC-B892-47D6-ACC4-2E3850A6C917}" type="presOf" srcId="{BFA4E58E-434B-4884-B4F3-DD19B9A9BEFE}" destId="{DCDDBF05-1FF0-4FC7-A995-6B4C996D1303}" srcOrd="0" destOrd="0" presId="urn:microsoft.com/office/officeart/2005/8/layout/default"/>
    <dgm:cxn modelId="{6D12A2A7-2E79-4707-B9B3-D4457943849A}" type="presParOf" srcId="{EB929F69-4B66-47FE-BE8E-617871FE3E1F}" destId="{DCDDBF05-1FF0-4FC7-A995-6B4C996D1303}" srcOrd="0" destOrd="0" presId="urn:microsoft.com/office/officeart/2005/8/layout/default"/>
    <dgm:cxn modelId="{B6EA91FF-07FA-4745-966D-0C415525E627}" type="presParOf" srcId="{EB929F69-4B66-47FE-BE8E-617871FE3E1F}" destId="{D7B49B6D-13D6-4779-B3CB-7EF1EF5DCB33}" srcOrd="1" destOrd="0" presId="urn:microsoft.com/office/officeart/2005/8/layout/default"/>
    <dgm:cxn modelId="{A5EEB9CF-1A8F-4F75-92BF-9299B747F757}" type="presParOf" srcId="{EB929F69-4B66-47FE-BE8E-617871FE3E1F}" destId="{04BAD10A-F7D4-4C82-875E-A207CB4EC69B}"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2598B2-CD09-46A6-994D-C0A86A6A58B7}"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74B2B5CD-03D9-4107-BF26-E4F3A09550C9}">
      <dgm:prSet custT="1"/>
      <dgm:spPr/>
      <dgm:t>
        <a:bodyPr/>
        <a:lstStyle/>
        <a:p>
          <a:pPr algn="just"/>
          <a:r>
            <a:rPr lang="en-GB" sz="2400" dirty="0">
              <a:latin typeface="Times New Roman" panose="02020603050405020304" pitchFamily="18" charset="0"/>
              <a:cs typeface="Times New Roman" panose="02020603050405020304" pitchFamily="18" charset="0"/>
            </a:rPr>
            <a:t>This marketing plan seeks to offer a marketing strategy for a new branch of Marriot International Hotel to be opened in London, UK.</a:t>
          </a:r>
          <a:endParaRPr lang="en-US" sz="2400" dirty="0">
            <a:latin typeface="Times New Roman" panose="02020603050405020304" pitchFamily="18" charset="0"/>
            <a:cs typeface="Times New Roman" panose="02020603050405020304" pitchFamily="18" charset="0"/>
          </a:endParaRPr>
        </a:p>
      </dgm:t>
    </dgm:pt>
    <dgm:pt modelId="{073ABE71-C7B7-426A-BA8F-B82DE0BC3F08}" type="parTrans" cxnId="{93C62736-899C-4F22-94EF-3ECEADF2C9AD}">
      <dgm:prSet/>
      <dgm:spPr/>
      <dgm:t>
        <a:bodyPr/>
        <a:lstStyle/>
        <a:p>
          <a:endParaRPr lang="en-US"/>
        </a:p>
      </dgm:t>
    </dgm:pt>
    <dgm:pt modelId="{85C4B72E-A8A7-43A5-AE8A-43987EA8EFCE}" type="sibTrans" cxnId="{93C62736-899C-4F22-94EF-3ECEADF2C9AD}">
      <dgm:prSet/>
      <dgm:spPr/>
      <dgm:t>
        <a:bodyPr/>
        <a:lstStyle/>
        <a:p>
          <a:endParaRPr lang="en-US"/>
        </a:p>
      </dgm:t>
    </dgm:pt>
    <dgm:pt modelId="{7DAC38CC-8D46-4D4F-B892-FBD263CDD482}">
      <dgm:prSet custT="1"/>
      <dgm:spPr/>
      <dgm:t>
        <a:bodyPr/>
        <a:lstStyle/>
        <a:p>
          <a:pPr algn="just"/>
          <a:r>
            <a:rPr lang="en-GB" sz="2400" dirty="0">
              <a:latin typeface="Times New Roman" panose="02020603050405020304" pitchFamily="18" charset="0"/>
              <a:cs typeface="Times New Roman" panose="02020603050405020304" pitchFamily="18" charset="0"/>
            </a:rPr>
            <a:t>The primary business to be done is the hotel, franchising, and licencing of hotels, condominiums, and timeshares (</a:t>
          </a:r>
          <a:r>
            <a:rPr lang="en-GB" sz="2400" dirty="0">
              <a:solidFill>
                <a:srgbClr val="000000"/>
              </a:solidFill>
              <a:effectLst/>
              <a:latin typeface="Times New Roman" panose="02020603050405020304" pitchFamily="18" charset="0"/>
              <a:ea typeface="Calibri" panose="020F0502020204030204" pitchFamily="34" charset="0"/>
            </a:rPr>
            <a:t>Bonet &amp; </a:t>
          </a:r>
          <a:r>
            <a:rPr lang="en-GB" sz="2400" dirty="0" err="1">
              <a:solidFill>
                <a:srgbClr val="000000"/>
              </a:solidFill>
              <a:effectLst/>
              <a:latin typeface="Times New Roman" panose="02020603050405020304" pitchFamily="18" charset="0"/>
              <a:ea typeface="Calibri" panose="020F0502020204030204" pitchFamily="34" charset="0"/>
            </a:rPr>
            <a:t>Cánovas</a:t>
          </a:r>
          <a:r>
            <a:rPr lang="en-GB" sz="2400" dirty="0">
              <a:solidFill>
                <a:srgbClr val="000000"/>
              </a:solidFill>
              <a:effectLst/>
              <a:latin typeface="Times New Roman" panose="02020603050405020304" pitchFamily="18" charset="0"/>
              <a:ea typeface="Calibri" panose="020F0502020204030204" pitchFamily="34" charset="0"/>
            </a:rPr>
            <a:t>, 2018. p.1)</a:t>
          </a:r>
          <a:r>
            <a:rPr lang="en-GB" sz="2400" dirty="0">
              <a:latin typeface="Times New Roman" panose="02020603050405020304" pitchFamily="18" charset="0"/>
              <a:cs typeface="Times New Roman" panose="02020603050405020304" pitchFamily="18" charset="0"/>
            </a:rPr>
            <a:t>.</a:t>
          </a:r>
          <a:r>
            <a:rPr lang="en-GB" sz="2400" b="0" i="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dgm:t>
    </dgm:pt>
    <dgm:pt modelId="{BDDD8B52-F8B5-46C6-9F2A-9DEDEC816B84}" type="parTrans" cxnId="{3A9249C8-A5E5-4B92-BB45-661903E118E8}">
      <dgm:prSet/>
      <dgm:spPr/>
      <dgm:t>
        <a:bodyPr/>
        <a:lstStyle/>
        <a:p>
          <a:endParaRPr lang="en-US"/>
        </a:p>
      </dgm:t>
    </dgm:pt>
    <dgm:pt modelId="{E65D8CBE-814B-4442-803E-D9CD0BEAA218}" type="sibTrans" cxnId="{3A9249C8-A5E5-4B92-BB45-661903E118E8}">
      <dgm:prSet/>
      <dgm:spPr/>
      <dgm:t>
        <a:bodyPr/>
        <a:lstStyle/>
        <a:p>
          <a:endParaRPr lang="en-US"/>
        </a:p>
      </dgm:t>
    </dgm:pt>
    <dgm:pt modelId="{BA8C2F4C-2C9F-49BD-9BCC-C08AD9E01E75}">
      <dgm:prSet custT="1"/>
      <dgm:spPr/>
      <dgm:t>
        <a:bodyPr/>
        <a:lstStyle/>
        <a:p>
          <a:pPr algn="just"/>
          <a:r>
            <a:rPr lang="en-GB" sz="2400" dirty="0">
              <a:latin typeface="Times New Roman" panose="02020603050405020304" pitchFamily="18" charset="0"/>
              <a:cs typeface="Times New Roman" panose="02020603050405020304" pitchFamily="18" charset="0"/>
            </a:rPr>
            <a:t>Marriott's goal in introducing a new hotel in the United Kingdom is to introduce its services to customers in the country</a:t>
          </a:r>
          <a:r>
            <a:rPr lang="en-GB" sz="2400" b="0" i="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dgm:t>
    </dgm:pt>
    <dgm:pt modelId="{1FFB2854-E94A-4BDE-9F25-8AECE03DCC68}" type="parTrans" cxnId="{BAF70ABE-8F23-4F33-A884-DCBE79E6FF72}">
      <dgm:prSet/>
      <dgm:spPr/>
      <dgm:t>
        <a:bodyPr/>
        <a:lstStyle/>
        <a:p>
          <a:endParaRPr lang="en-US"/>
        </a:p>
      </dgm:t>
    </dgm:pt>
    <dgm:pt modelId="{DAB71F5D-F728-4524-BB88-1ECC03A68862}" type="sibTrans" cxnId="{BAF70ABE-8F23-4F33-A884-DCBE79E6FF72}">
      <dgm:prSet/>
      <dgm:spPr/>
      <dgm:t>
        <a:bodyPr/>
        <a:lstStyle/>
        <a:p>
          <a:endParaRPr lang="en-US"/>
        </a:p>
      </dgm:t>
    </dgm:pt>
    <dgm:pt modelId="{382D3347-9E1C-4F14-B023-7732605826EC}" type="pres">
      <dgm:prSet presAssocID="{D52598B2-CD09-46A6-994D-C0A86A6A58B7}" presName="vert0" presStyleCnt="0">
        <dgm:presLayoutVars>
          <dgm:dir/>
          <dgm:animOne val="branch"/>
          <dgm:animLvl val="lvl"/>
        </dgm:presLayoutVars>
      </dgm:prSet>
      <dgm:spPr/>
    </dgm:pt>
    <dgm:pt modelId="{50C271F0-13D8-4CC4-8BFA-E9F1105F2E1F}" type="pres">
      <dgm:prSet presAssocID="{74B2B5CD-03D9-4107-BF26-E4F3A09550C9}" presName="thickLine" presStyleLbl="alignNode1" presStyleIdx="0" presStyleCnt="3"/>
      <dgm:spPr/>
    </dgm:pt>
    <dgm:pt modelId="{B4DD3094-FE41-4780-85F7-96EA4E49CDA8}" type="pres">
      <dgm:prSet presAssocID="{74B2B5CD-03D9-4107-BF26-E4F3A09550C9}" presName="horz1" presStyleCnt="0"/>
      <dgm:spPr/>
    </dgm:pt>
    <dgm:pt modelId="{F5774CF4-1547-4FC9-AF34-802D1842F0FC}" type="pres">
      <dgm:prSet presAssocID="{74B2B5CD-03D9-4107-BF26-E4F3A09550C9}" presName="tx1" presStyleLbl="revTx" presStyleIdx="0" presStyleCnt="3"/>
      <dgm:spPr/>
    </dgm:pt>
    <dgm:pt modelId="{49F7EF54-D3FD-4BD9-9234-BA5FA0B906F0}" type="pres">
      <dgm:prSet presAssocID="{74B2B5CD-03D9-4107-BF26-E4F3A09550C9}" presName="vert1" presStyleCnt="0"/>
      <dgm:spPr/>
    </dgm:pt>
    <dgm:pt modelId="{833C1711-5E80-48EA-B325-1B42011A8D40}" type="pres">
      <dgm:prSet presAssocID="{7DAC38CC-8D46-4D4F-B892-FBD263CDD482}" presName="thickLine" presStyleLbl="alignNode1" presStyleIdx="1" presStyleCnt="3"/>
      <dgm:spPr/>
    </dgm:pt>
    <dgm:pt modelId="{F62CFE8B-ED22-457A-B604-8E2C25ECD033}" type="pres">
      <dgm:prSet presAssocID="{7DAC38CC-8D46-4D4F-B892-FBD263CDD482}" presName="horz1" presStyleCnt="0"/>
      <dgm:spPr/>
    </dgm:pt>
    <dgm:pt modelId="{42EDE266-DFD4-4BE3-843C-29322067CEEF}" type="pres">
      <dgm:prSet presAssocID="{7DAC38CC-8D46-4D4F-B892-FBD263CDD482}" presName="tx1" presStyleLbl="revTx" presStyleIdx="1" presStyleCnt="3"/>
      <dgm:spPr/>
    </dgm:pt>
    <dgm:pt modelId="{CF08E1F9-3181-45D3-9831-F1ABAF1974F9}" type="pres">
      <dgm:prSet presAssocID="{7DAC38CC-8D46-4D4F-B892-FBD263CDD482}" presName="vert1" presStyleCnt="0"/>
      <dgm:spPr/>
    </dgm:pt>
    <dgm:pt modelId="{F44C6569-2A3E-441C-BA5B-09EF01D6079C}" type="pres">
      <dgm:prSet presAssocID="{BA8C2F4C-2C9F-49BD-9BCC-C08AD9E01E75}" presName="thickLine" presStyleLbl="alignNode1" presStyleIdx="2" presStyleCnt="3"/>
      <dgm:spPr/>
    </dgm:pt>
    <dgm:pt modelId="{28939828-2168-49F8-85D6-BB8CE1D07A57}" type="pres">
      <dgm:prSet presAssocID="{BA8C2F4C-2C9F-49BD-9BCC-C08AD9E01E75}" presName="horz1" presStyleCnt="0"/>
      <dgm:spPr/>
    </dgm:pt>
    <dgm:pt modelId="{17744BA6-757A-4678-A9F9-FC4F172BB277}" type="pres">
      <dgm:prSet presAssocID="{BA8C2F4C-2C9F-49BD-9BCC-C08AD9E01E75}" presName="tx1" presStyleLbl="revTx" presStyleIdx="2" presStyleCnt="3"/>
      <dgm:spPr/>
    </dgm:pt>
    <dgm:pt modelId="{09A1BAA7-27F9-498B-BC43-7768E5AABAC5}" type="pres">
      <dgm:prSet presAssocID="{BA8C2F4C-2C9F-49BD-9BCC-C08AD9E01E75}" presName="vert1" presStyleCnt="0"/>
      <dgm:spPr/>
    </dgm:pt>
  </dgm:ptLst>
  <dgm:cxnLst>
    <dgm:cxn modelId="{93C62736-899C-4F22-94EF-3ECEADF2C9AD}" srcId="{D52598B2-CD09-46A6-994D-C0A86A6A58B7}" destId="{74B2B5CD-03D9-4107-BF26-E4F3A09550C9}" srcOrd="0" destOrd="0" parTransId="{073ABE71-C7B7-426A-BA8F-B82DE0BC3F08}" sibTransId="{85C4B72E-A8A7-43A5-AE8A-43987EA8EFCE}"/>
    <dgm:cxn modelId="{778D4F75-8353-4429-80DC-76EDF6D0801B}" type="presOf" srcId="{74B2B5CD-03D9-4107-BF26-E4F3A09550C9}" destId="{F5774CF4-1547-4FC9-AF34-802D1842F0FC}" srcOrd="0" destOrd="0" presId="urn:microsoft.com/office/officeart/2008/layout/LinedList"/>
    <dgm:cxn modelId="{BAF70ABE-8F23-4F33-A884-DCBE79E6FF72}" srcId="{D52598B2-CD09-46A6-994D-C0A86A6A58B7}" destId="{BA8C2F4C-2C9F-49BD-9BCC-C08AD9E01E75}" srcOrd="2" destOrd="0" parTransId="{1FFB2854-E94A-4BDE-9F25-8AECE03DCC68}" sibTransId="{DAB71F5D-F728-4524-BB88-1ECC03A68862}"/>
    <dgm:cxn modelId="{3A9249C8-A5E5-4B92-BB45-661903E118E8}" srcId="{D52598B2-CD09-46A6-994D-C0A86A6A58B7}" destId="{7DAC38CC-8D46-4D4F-B892-FBD263CDD482}" srcOrd="1" destOrd="0" parTransId="{BDDD8B52-F8B5-46C6-9F2A-9DEDEC816B84}" sibTransId="{E65D8CBE-814B-4442-803E-D9CD0BEAA218}"/>
    <dgm:cxn modelId="{254463DF-FB0B-42D9-B023-852EAD07FF05}" type="presOf" srcId="{7DAC38CC-8D46-4D4F-B892-FBD263CDD482}" destId="{42EDE266-DFD4-4BE3-843C-29322067CEEF}" srcOrd="0" destOrd="0" presId="urn:microsoft.com/office/officeart/2008/layout/LinedList"/>
    <dgm:cxn modelId="{E90991E5-AE8B-4E69-A57E-223C80EEF548}" type="presOf" srcId="{D52598B2-CD09-46A6-994D-C0A86A6A58B7}" destId="{382D3347-9E1C-4F14-B023-7732605826EC}" srcOrd="0" destOrd="0" presId="urn:microsoft.com/office/officeart/2008/layout/LinedList"/>
    <dgm:cxn modelId="{1A49FCFC-3B39-4C16-871F-7155F646CD6B}" type="presOf" srcId="{BA8C2F4C-2C9F-49BD-9BCC-C08AD9E01E75}" destId="{17744BA6-757A-4678-A9F9-FC4F172BB277}" srcOrd="0" destOrd="0" presId="urn:microsoft.com/office/officeart/2008/layout/LinedList"/>
    <dgm:cxn modelId="{AE025659-5008-45E1-BD42-C754417C610A}" type="presParOf" srcId="{382D3347-9E1C-4F14-B023-7732605826EC}" destId="{50C271F0-13D8-4CC4-8BFA-E9F1105F2E1F}" srcOrd="0" destOrd="0" presId="urn:microsoft.com/office/officeart/2008/layout/LinedList"/>
    <dgm:cxn modelId="{ABE11CC8-6F00-47A6-8B13-F1F06A0161F4}" type="presParOf" srcId="{382D3347-9E1C-4F14-B023-7732605826EC}" destId="{B4DD3094-FE41-4780-85F7-96EA4E49CDA8}" srcOrd="1" destOrd="0" presId="urn:microsoft.com/office/officeart/2008/layout/LinedList"/>
    <dgm:cxn modelId="{0E095BE5-F1B6-43E8-B9B3-713898DBAB16}" type="presParOf" srcId="{B4DD3094-FE41-4780-85F7-96EA4E49CDA8}" destId="{F5774CF4-1547-4FC9-AF34-802D1842F0FC}" srcOrd="0" destOrd="0" presId="urn:microsoft.com/office/officeart/2008/layout/LinedList"/>
    <dgm:cxn modelId="{6CFCE949-4A68-4F02-84AB-2CB34CD987C0}" type="presParOf" srcId="{B4DD3094-FE41-4780-85F7-96EA4E49CDA8}" destId="{49F7EF54-D3FD-4BD9-9234-BA5FA0B906F0}" srcOrd="1" destOrd="0" presId="urn:microsoft.com/office/officeart/2008/layout/LinedList"/>
    <dgm:cxn modelId="{1026DA9F-7EA4-4F4A-A90C-925B6D0C7AC6}" type="presParOf" srcId="{382D3347-9E1C-4F14-B023-7732605826EC}" destId="{833C1711-5E80-48EA-B325-1B42011A8D40}" srcOrd="2" destOrd="0" presId="urn:microsoft.com/office/officeart/2008/layout/LinedList"/>
    <dgm:cxn modelId="{498B3503-CB7E-46D2-BFB2-1ED45B87998F}" type="presParOf" srcId="{382D3347-9E1C-4F14-B023-7732605826EC}" destId="{F62CFE8B-ED22-457A-B604-8E2C25ECD033}" srcOrd="3" destOrd="0" presId="urn:microsoft.com/office/officeart/2008/layout/LinedList"/>
    <dgm:cxn modelId="{CCFFE355-FF9D-4A9F-9733-49E3C33B494F}" type="presParOf" srcId="{F62CFE8B-ED22-457A-B604-8E2C25ECD033}" destId="{42EDE266-DFD4-4BE3-843C-29322067CEEF}" srcOrd="0" destOrd="0" presId="urn:microsoft.com/office/officeart/2008/layout/LinedList"/>
    <dgm:cxn modelId="{655ED4E5-1F6C-42FB-BE69-DE70898C4318}" type="presParOf" srcId="{F62CFE8B-ED22-457A-B604-8E2C25ECD033}" destId="{CF08E1F9-3181-45D3-9831-F1ABAF1974F9}" srcOrd="1" destOrd="0" presId="urn:microsoft.com/office/officeart/2008/layout/LinedList"/>
    <dgm:cxn modelId="{96A14C8C-93AA-4F80-A969-23EE109619FC}" type="presParOf" srcId="{382D3347-9E1C-4F14-B023-7732605826EC}" destId="{F44C6569-2A3E-441C-BA5B-09EF01D6079C}" srcOrd="4" destOrd="0" presId="urn:microsoft.com/office/officeart/2008/layout/LinedList"/>
    <dgm:cxn modelId="{3BD12FBC-0D70-4570-A7FB-12B53785864D}" type="presParOf" srcId="{382D3347-9E1C-4F14-B023-7732605826EC}" destId="{28939828-2168-49F8-85D6-BB8CE1D07A57}" srcOrd="5" destOrd="0" presId="urn:microsoft.com/office/officeart/2008/layout/LinedList"/>
    <dgm:cxn modelId="{26C9D9E1-33CB-4CAB-A2F5-39EA1956C526}" type="presParOf" srcId="{28939828-2168-49F8-85D6-BB8CE1D07A57}" destId="{17744BA6-757A-4678-A9F9-FC4F172BB277}" srcOrd="0" destOrd="0" presId="urn:microsoft.com/office/officeart/2008/layout/LinedList"/>
    <dgm:cxn modelId="{4020BA0D-FF33-4BE7-A04D-0C9A9D7D3662}" type="presParOf" srcId="{28939828-2168-49F8-85D6-BB8CE1D07A57}" destId="{09A1BAA7-27F9-498B-BC43-7768E5AABAC5}"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DDBF05-1FF0-4FC7-A995-6B4C996D1303}">
      <dsp:nvSpPr>
        <dsp:cNvPr id="0" name=""/>
        <dsp:cNvSpPr/>
      </dsp:nvSpPr>
      <dsp:spPr>
        <a:xfrm>
          <a:off x="2979" y="629961"/>
          <a:ext cx="4630930" cy="2806227"/>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Times New Roman" panose="02020603050405020304" pitchFamily="18" charset="0"/>
              <a:cs typeface="Times New Roman" panose="02020603050405020304" pitchFamily="18" charset="0"/>
            </a:rPr>
            <a:t>The marketing plan will start by  looking at the goal of the Marriot new hotel to be established.</a:t>
          </a:r>
        </a:p>
        <a:p>
          <a:pPr marL="0" lvl="0" indent="0" algn="ctr" defTabSz="1066800">
            <a:lnSpc>
              <a:spcPct val="90000"/>
            </a:lnSpc>
            <a:spcBef>
              <a:spcPct val="0"/>
            </a:spcBef>
            <a:spcAft>
              <a:spcPct val="35000"/>
            </a:spcAft>
            <a:buNone/>
          </a:pPr>
          <a:r>
            <a:rPr lang="en-GB" sz="2400" kern="1200" dirty="0">
              <a:latin typeface="Times New Roman" panose="02020603050405020304" pitchFamily="18" charset="0"/>
              <a:cs typeface="Times New Roman" panose="02020603050405020304" pitchFamily="18" charset="0"/>
            </a:rPr>
            <a:t>The marketing mix showing the hospitality services, prices, places and promotions offered by Marriot will be assessed.</a:t>
          </a:r>
          <a:endParaRPr lang="en-US" sz="2400" kern="1200" dirty="0">
            <a:latin typeface="Times New Roman" panose="02020603050405020304" pitchFamily="18" charset="0"/>
            <a:cs typeface="Times New Roman" panose="02020603050405020304" pitchFamily="18" charset="0"/>
          </a:endParaRPr>
        </a:p>
      </dsp:txBody>
      <dsp:txXfrm>
        <a:off x="2979" y="629961"/>
        <a:ext cx="4630930" cy="2806227"/>
      </dsp:txXfrm>
    </dsp:sp>
    <dsp:sp modelId="{04BAD10A-F7D4-4C82-875E-A207CB4EC69B}">
      <dsp:nvSpPr>
        <dsp:cNvPr id="0" name=""/>
        <dsp:cNvSpPr/>
      </dsp:nvSpPr>
      <dsp:spPr>
        <a:xfrm>
          <a:off x="5017891" y="605367"/>
          <a:ext cx="4604512" cy="2855415"/>
        </a:xfrm>
        <a:prstGeom prst="rect">
          <a:avLst/>
        </a:prstGeom>
        <a:gradFill rotWithShape="0">
          <a:gsLst>
            <a:gs pos="0">
              <a:schemeClr val="accent2">
                <a:hueOff val="-19765721"/>
                <a:satOff val="901"/>
                <a:lumOff val="0"/>
                <a:alphaOff val="0"/>
                <a:tint val="98000"/>
                <a:lumMod val="114000"/>
              </a:schemeClr>
            </a:gs>
            <a:gs pos="100000">
              <a:schemeClr val="accent2">
                <a:hueOff val="-19765721"/>
                <a:satOff val="901"/>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Times New Roman" panose="02020603050405020304" pitchFamily="18" charset="0"/>
              <a:cs typeface="Times New Roman" panose="02020603050405020304" pitchFamily="18" charset="0"/>
            </a:rPr>
            <a:t>The micro and macro market analysis will be asses to ensure smooth operations.</a:t>
          </a:r>
        </a:p>
        <a:p>
          <a:pPr marL="0" lvl="0" indent="0" algn="ctr" defTabSz="1066800">
            <a:lnSpc>
              <a:spcPct val="90000"/>
            </a:lnSpc>
            <a:spcBef>
              <a:spcPct val="0"/>
            </a:spcBef>
            <a:spcAft>
              <a:spcPct val="35000"/>
            </a:spcAft>
            <a:buNone/>
          </a:pPr>
          <a:r>
            <a:rPr lang="en-GB" sz="2400" kern="1200" dirty="0">
              <a:latin typeface="Times New Roman" panose="02020603050405020304" pitchFamily="18" charset="0"/>
              <a:cs typeface="Times New Roman" panose="02020603050405020304" pitchFamily="18" charset="0"/>
            </a:rPr>
            <a:t>Finally, consumer engagement strategies to be employed by Marriot and their digital marketing techniques will be analysed</a:t>
          </a:r>
          <a:endParaRPr lang="en-US" sz="2400" kern="1200" dirty="0">
            <a:latin typeface="Times New Roman" panose="02020603050405020304" pitchFamily="18" charset="0"/>
            <a:cs typeface="Times New Roman" panose="02020603050405020304" pitchFamily="18" charset="0"/>
          </a:endParaRPr>
        </a:p>
      </dsp:txBody>
      <dsp:txXfrm>
        <a:off x="5017891" y="605367"/>
        <a:ext cx="4604512" cy="28554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C271F0-13D8-4CC4-8BFA-E9F1105F2E1F}">
      <dsp:nvSpPr>
        <dsp:cNvPr id="0" name=""/>
        <dsp:cNvSpPr/>
      </dsp:nvSpPr>
      <dsp:spPr>
        <a:xfrm>
          <a:off x="0" y="1721"/>
          <a:ext cx="7049040"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774CF4-1547-4FC9-AF34-802D1842F0FC}">
      <dsp:nvSpPr>
        <dsp:cNvPr id="0" name=""/>
        <dsp:cNvSpPr/>
      </dsp:nvSpPr>
      <dsp:spPr>
        <a:xfrm>
          <a:off x="0" y="1721"/>
          <a:ext cx="7049040" cy="1173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just" defTabSz="1066800">
            <a:lnSpc>
              <a:spcPct val="90000"/>
            </a:lnSpc>
            <a:spcBef>
              <a:spcPct val="0"/>
            </a:spcBef>
            <a:spcAft>
              <a:spcPct val="35000"/>
            </a:spcAft>
            <a:buNone/>
          </a:pPr>
          <a:r>
            <a:rPr lang="en-GB" sz="2400" kern="1200" dirty="0">
              <a:latin typeface="Times New Roman" panose="02020603050405020304" pitchFamily="18" charset="0"/>
              <a:cs typeface="Times New Roman" panose="02020603050405020304" pitchFamily="18" charset="0"/>
            </a:rPr>
            <a:t>This marketing plan seeks to offer a marketing strategy for a new branch of Marriot International Hotel to be opened in London, UK.</a:t>
          </a:r>
          <a:endParaRPr lang="en-US" sz="2400" kern="1200" dirty="0">
            <a:latin typeface="Times New Roman" panose="02020603050405020304" pitchFamily="18" charset="0"/>
            <a:cs typeface="Times New Roman" panose="02020603050405020304" pitchFamily="18" charset="0"/>
          </a:endParaRPr>
        </a:p>
      </dsp:txBody>
      <dsp:txXfrm>
        <a:off x="0" y="1721"/>
        <a:ext cx="7049040" cy="1173865"/>
      </dsp:txXfrm>
    </dsp:sp>
    <dsp:sp modelId="{833C1711-5E80-48EA-B325-1B42011A8D40}">
      <dsp:nvSpPr>
        <dsp:cNvPr id="0" name=""/>
        <dsp:cNvSpPr/>
      </dsp:nvSpPr>
      <dsp:spPr>
        <a:xfrm>
          <a:off x="0" y="1175587"/>
          <a:ext cx="7049040" cy="0"/>
        </a:xfrm>
        <a:prstGeom prst="line">
          <a:avLst/>
        </a:prstGeom>
        <a:solidFill>
          <a:schemeClr val="accent2">
            <a:hueOff val="-9882860"/>
            <a:satOff val="451"/>
            <a:lumOff val="0"/>
            <a:alphaOff val="0"/>
          </a:schemeClr>
        </a:solidFill>
        <a:ln w="19050" cap="rnd" cmpd="sng" algn="ctr">
          <a:solidFill>
            <a:schemeClr val="accent2">
              <a:hueOff val="-9882860"/>
              <a:satOff val="451"/>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EDE266-DFD4-4BE3-843C-29322067CEEF}">
      <dsp:nvSpPr>
        <dsp:cNvPr id="0" name=""/>
        <dsp:cNvSpPr/>
      </dsp:nvSpPr>
      <dsp:spPr>
        <a:xfrm>
          <a:off x="0" y="1175587"/>
          <a:ext cx="7049040" cy="1173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just" defTabSz="1066800">
            <a:lnSpc>
              <a:spcPct val="90000"/>
            </a:lnSpc>
            <a:spcBef>
              <a:spcPct val="0"/>
            </a:spcBef>
            <a:spcAft>
              <a:spcPct val="35000"/>
            </a:spcAft>
            <a:buNone/>
          </a:pPr>
          <a:r>
            <a:rPr lang="en-GB" sz="2400" kern="1200" dirty="0">
              <a:latin typeface="Times New Roman" panose="02020603050405020304" pitchFamily="18" charset="0"/>
              <a:cs typeface="Times New Roman" panose="02020603050405020304" pitchFamily="18" charset="0"/>
            </a:rPr>
            <a:t>The primary business to be done is the hotel, franchising, and licencing of hotels, condominiums, and timeshares (</a:t>
          </a:r>
          <a:r>
            <a:rPr lang="en-GB" sz="2400" kern="1200" dirty="0">
              <a:solidFill>
                <a:srgbClr val="000000"/>
              </a:solidFill>
              <a:effectLst/>
              <a:latin typeface="Times New Roman" panose="02020603050405020304" pitchFamily="18" charset="0"/>
              <a:ea typeface="Calibri" panose="020F0502020204030204" pitchFamily="34" charset="0"/>
            </a:rPr>
            <a:t>Bonet &amp; </a:t>
          </a:r>
          <a:r>
            <a:rPr lang="en-GB" sz="2400" kern="1200" dirty="0" err="1">
              <a:solidFill>
                <a:srgbClr val="000000"/>
              </a:solidFill>
              <a:effectLst/>
              <a:latin typeface="Times New Roman" panose="02020603050405020304" pitchFamily="18" charset="0"/>
              <a:ea typeface="Calibri" panose="020F0502020204030204" pitchFamily="34" charset="0"/>
            </a:rPr>
            <a:t>Cánovas</a:t>
          </a:r>
          <a:r>
            <a:rPr lang="en-GB" sz="2400" kern="1200" dirty="0">
              <a:solidFill>
                <a:srgbClr val="000000"/>
              </a:solidFill>
              <a:effectLst/>
              <a:latin typeface="Times New Roman" panose="02020603050405020304" pitchFamily="18" charset="0"/>
              <a:ea typeface="Calibri" panose="020F0502020204030204" pitchFamily="34" charset="0"/>
            </a:rPr>
            <a:t>, 2018. p.1)</a:t>
          </a:r>
          <a:r>
            <a:rPr lang="en-GB" sz="2400" kern="1200" dirty="0">
              <a:latin typeface="Times New Roman" panose="02020603050405020304" pitchFamily="18" charset="0"/>
              <a:cs typeface="Times New Roman" panose="02020603050405020304" pitchFamily="18" charset="0"/>
            </a:rPr>
            <a:t>.</a:t>
          </a:r>
          <a:r>
            <a:rPr lang="en-GB" sz="2400" b="0" i="0" kern="1200" dirty="0">
              <a:latin typeface="Times New Roman" panose="02020603050405020304" pitchFamily="18" charset="0"/>
              <a:cs typeface="Times New Roman" panose="02020603050405020304" pitchFamily="18" charset="0"/>
            </a:rPr>
            <a:t> </a:t>
          </a:r>
          <a:endParaRPr lang="en-US" sz="2400" kern="1200" dirty="0">
            <a:latin typeface="Times New Roman" panose="02020603050405020304" pitchFamily="18" charset="0"/>
            <a:cs typeface="Times New Roman" panose="02020603050405020304" pitchFamily="18" charset="0"/>
          </a:endParaRPr>
        </a:p>
      </dsp:txBody>
      <dsp:txXfrm>
        <a:off x="0" y="1175587"/>
        <a:ext cx="7049040" cy="1173865"/>
      </dsp:txXfrm>
    </dsp:sp>
    <dsp:sp modelId="{F44C6569-2A3E-441C-BA5B-09EF01D6079C}">
      <dsp:nvSpPr>
        <dsp:cNvPr id="0" name=""/>
        <dsp:cNvSpPr/>
      </dsp:nvSpPr>
      <dsp:spPr>
        <a:xfrm>
          <a:off x="0" y="2349452"/>
          <a:ext cx="7049040" cy="0"/>
        </a:xfrm>
        <a:prstGeom prst="line">
          <a:avLst/>
        </a:prstGeom>
        <a:solidFill>
          <a:schemeClr val="accent2">
            <a:hueOff val="-19765721"/>
            <a:satOff val="901"/>
            <a:lumOff val="0"/>
            <a:alphaOff val="0"/>
          </a:schemeClr>
        </a:solidFill>
        <a:ln w="19050" cap="rnd" cmpd="sng" algn="ctr">
          <a:solidFill>
            <a:schemeClr val="accent2">
              <a:hueOff val="-19765721"/>
              <a:satOff val="901"/>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744BA6-757A-4678-A9F9-FC4F172BB277}">
      <dsp:nvSpPr>
        <dsp:cNvPr id="0" name=""/>
        <dsp:cNvSpPr/>
      </dsp:nvSpPr>
      <dsp:spPr>
        <a:xfrm>
          <a:off x="0" y="2349452"/>
          <a:ext cx="7049040" cy="1173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just" defTabSz="1066800">
            <a:lnSpc>
              <a:spcPct val="90000"/>
            </a:lnSpc>
            <a:spcBef>
              <a:spcPct val="0"/>
            </a:spcBef>
            <a:spcAft>
              <a:spcPct val="35000"/>
            </a:spcAft>
            <a:buNone/>
          </a:pPr>
          <a:r>
            <a:rPr lang="en-GB" sz="2400" kern="1200" dirty="0">
              <a:latin typeface="Times New Roman" panose="02020603050405020304" pitchFamily="18" charset="0"/>
              <a:cs typeface="Times New Roman" panose="02020603050405020304" pitchFamily="18" charset="0"/>
            </a:rPr>
            <a:t>Marriott's goal in introducing a new hotel in the United Kingdom is to introduce its services to customers in the country</a:t>
          </a:r>
          <a:r>
            <a:rPr lang="en-GB" sz="2400" b="0" i="0" kern="1200" dirty="0">
              <a:latin typeface="Times New Roman" panose="02020603050405020304" pitchFamily="18" charset="0"/>
              <a:cs typeface="Times New Roman" panose="02020603050405020304" pitchFamily="18" charset="0"/>
            </a:rPr>
            <a:t>. </a:t>
          </a:r>
          <a:endParaRPr lang="en-US" sz="2400" kern="1200" dirty="0">
            <a:latin typeface="Times New Roman" panose="02020603050405020304" pitchFamily="18" charset="0"/>
            <a:cs typeface="Times New Roman" panose="02020603050405020304" pitchFamily="18" charset="0"/>
          </a:endParaRPr>
        </a:p>
      </dsp:txBody>
      <dsp:txXfrm>
        <a:off x="0" y="2349452"/>
        <a:ext cx="7049040" cy="11738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448FAA-FA6F-4BCC-97D7-FE1E3993DAC7}" type="datetimeFigureOut">
              <a:rPr lang="en-GB" smtClean="0"/>
              <a:t>04/11/2022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C6B24E-A2E6-4B52-A5C3-44833DE8A494}" type="slidenum">
              <a:rPr lang="en-GB" smtClean="0"/>
              <a:t>‹#›</a:t>
            </a:fld>
            <a:endParaRPr lang="en-GB"/>
          </a:p>
        </p:txBody>
      </p:sp>
    </p:spTree>
    <p:extLst>
      <p:ext uri="{BB962C8B-B14F-4D97-AF65-F5344CB8AC3E}">
        <p14:creationId xmlns:p14="http://schemas.microsoft.com/office/powerpoint/2010/main" val="1756021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2800" dirty="0"/>
              <a:t>The marketing strategy will begin with an examination of the hotel's intended purpose. The marketing mix for Marriot's hospitality offerings, prices, locations, and promotions will be evaluated. The micro and macro market analyses will be evaluated to ensure operations run smoothly. Finally, the consumer engagement tactics and digital marketing techniques that Marriott will </a:t>
            </a:r>
            <a:r>
              <a:rPr lang="en-US" sz="2800" dirty="0" err="1"/>
              <a:t>utilise</a:t>
            </a:r>
            <a:r>
              <a:rPr lang="en-US" sz="2800" dirty="0"/>
              <a:t> will be evaluated.</a:t>
            </a:r>
          </a:p>
        </p:txBody>
      </p:sp>
      <p:sp>
        <p:nvSpPr>
          <p:cNvPr id="4" name="Slide Number Placeholder 3"/>
          <p:cNvSpPr>
            <a:spLocks noGrp="1"/>
          </p:cNvSpPr>
          <p:nvPr>
            <p:ph type="sldNum" sz="quarter" idx="5"/>
          </p:nvPr>
        </p:nvSpPr>
        <p:spPr/>
        <p:txBody>
          <a:bodyPr/>
          <a:lstStyle/>
          <a:p>
            <a:fld id="{ADC6B24E-A2E6-4B52-A5C3-44833DE8A494}" type="slidenum">
              <a:rPr lang="en-GB" smtClean="0"/>
              <a:t>2</a:t>
            </a:fld>
            <a:endParaRPr lang="en-GB"/>
          </a:p>
        </p:txBody>
      </p:sp>
    </p:spTree>
    <p:extLst>
      <p:ext uri="{BB962C8B-B14F-4D97-AF65-F5344CB8AC3E}">
        <p14:creationId xmlns:p14="http://schemas.microsoft.com/office/powerpoint/2010/main" val="2563472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marketing plan aims to provide a marketing strategy for a new London, United Kingdom branch of the Marriot International Hotel. The principal business to be done is the hotel, franchising, and </a:t>
            </a:r>
            <a:r>
              <a:rPr lang="en-US" dirty="0" err="1"/>
              <a:t>licencing</a:t>
            </a:r>
            <a:r>
              <a:rPr lang="en-US" dirty="0"/>
              <a:t> of hotels, condominiums, and timeshares. The purpose of Marriott's introduction of a new hotel in the United Kingdom is to expose its services to local clients.</a:t>
            </a:r>
          </a:p>
        </p:txBody>
      </p:sp>
      <p:sp>
        <p:nvSpPr>
          <p:cNvPr id="4" name="Slide Number Placeholder 3"/>
          <p:cNvSpPr>
            <a:spLocks noGrp="1"/>
          </p:cNvSpPr>
          <p:nvPr>
            <p:ph type="sldNum" sz="quarter" idx="5"/>
          </p:nvPr>
        </p:nvSpPr>
        <p:spPr/>
        <p:txBody>
          <a:bodyPr/>
          <a:lstStyle/>
          <a:p>
            <a:fld id="{ADC6B24E-A2E6-4B52-A5C3-44833DE8A494}" type="slidenum">
              <a:rPr lang="en-GB" smtClean="0"/>
              <a:t>3</a:t>
            </a:fld>
            <a:endParaRPr lang="en-GB"/>
          </a:p>
        </p:txBody>
      </p:sp>
    </p:spTree>
    <p:extLst>
      <p:ext uri="{BB962C8B-B14F-4D97-AF65-F5344CB8AC3E}">
        <p14:creationId xmlns:p14="http://schemas.microsoft.com/office/powerpoint/2010/main" val="404352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Product - Marriott hotel will operate in the hospitality business and controls a big and varied collection of hotels and resorts. The hotel in the United Kingdom will offer a variety of amenities, including as guest rooms, restaurants, spas, salons, and gambling establishments.</a:t>
            </a:r>
          </a:p>
          <a:p>
            <a:pPr marL="45720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Price - Marriott will embrace a premium pricing approach since it provides exceptional service and food at reasonable charges. It will demand exorbitant prices since it provides its VIP clientele with the highest quality service.</a:t>
            </a:r>
          </a:p>
          <a:p>
            <a:pPr marL="45720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Place - The hotel will be located in London, United Kingdom. As the premier financial </a:t>
            </a:r>
            <a:r>
              <a:rPr lang="en-US" sz="1800" b="0" dirty="0" err="1">
                <a:effectLst/>
                <a:latin typeface="Times New Roman" panose="02020603050405020304" pitchFamily="18" charset="0"/>
                <a:ea typeface="Calibri" panose="020F0502020204030204" pitchFamily="34" charset="0"/>
              </a:rPr>
              <a:t>centre</a:t>
            </a:r>
            <a:r>
              <a:rPr lang="en-US" sz="1800" b="0" dirty="0">
                <a:effectLst/>
                <a:latin typeface="Times New Roman" panose="02020603050405020304" pitchFamily="18" charset="0"/>
                <a:ea typeface="Calibri" panose="020F0502020204030204" pitchFamily="34" charset="0"/>
              </a:rPr>
              <a:t> in the world, London attracts businesses from throughout the world.</a:t>
            </a:r>
          </a:p>
          <a:p>
            <a:pPr marL="45720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Promotion - For the objective of expanding its consumer base, the hotel will be undertaking very noticeable advertising campaigns in UK. The hotel will also employ UK influencers in its marketing efforts.</a:t>
            </a:r>
            <a:endParaRPr lang="en-GB" b="0" dirty="0"/>
          </a:p>
        </p:txBody>
      </p:sp>
      <p:sp>
        <p:nvSpPr>
          <p:cNvPr id="4" name="Slide Number Placeholder 3"/>
          <p:cNvSpPr>
            <a:spLocks noGrp="1"/>
          </p:cNvSpPr>
          <p:nvPr>
            <p:ph type="sldNum" sz="quarter" idx="5"/>
          </p:nvPr>
        </p:nvSpPr>
        <p:spPr/>
        <p:txBody>
          <a:bodyPr/>
          <a:lstStyle/>
          <a:p>
            <a:fld id="{ADC6B24E-A2E6-4B52-A5C3-44833DE8A494}" type="slidenum">
              <a:rPr lang="en-GB" smtClean="0"/>
              <a:t>4</a:t>
            </a:fld>
            <a:endParaRPr lang="en-GB"/>
          </a:p>
        </p:txBody>
      </p:sp>
    </p:spTree>
    <p:extLst>
      <p:ext uri="{BB962C8B-B14F-4D97-AF65-F5344CB8AC3E}">
        <p14:creationId xmlns:p14="http://schemas.microsoft.com/office/powerpoint/2010/main" val="477184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Strengths</a:t>
            </a:r>
          </a:p>
          <a:p>
            <a:pPr marL="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The hotel will provide unparalleled hospitality. It will employ a large workforce to guarantee operations run smoothly. The rigorous code of conduct of Marriott will ensure the supply of all success-related elements, including cleanliness, courtesy, and prompt service.</a:t>
            </a:r>
          </a:p>
          <a:p>
            <a:pPr marL="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Weaknesses</a:t>
            </a:r>
          </a:p>
          <a:p>
            <a:pPr marL="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From its market position to its administration, Marriott's marketing and </a:t>
            </a:r>
            <a:r>
              <a:rPr lang="en-US" sz="1800" b="0" dirty="0" err="1">
                <a:effectLst/>
                <a:latin typeface="Times New Roman" panose="02020603050405020304" pitchFamily="18" charset="0"/>
                <a:ea typeface="Calibri" panose="020F0502020204030204" pitchFamily="34" charset="0"/>
              </a:rPr>
              <a:t>organisational</a:t>
            </a:r>
            <a:r>
              <a:rPr lang="en-US" sz="1800" b="0" dirty="0">
                <a:effectLst/>
                <a:latin typeface="Times New Roman" panose="02020603050405020304" pitchFamily="18" charset="0"/>
                <a:ea typeface="Calibri" panose="020F0502020204030204" pitchFamily="34" charset="0"/>
              </a:rPr>
              <a:t> structure indicate that it is primarily concerned with serving only families and the wealthy. A few years ago, Marriott's corporation received poor press due to its decision to </a:t>
            </a:r>
            <a:r>
              <a:rPr lang="en-US" sz="1800" b="0" dirty="0" err="1">
                <a:effectLst/>
                <a:latin typeface="Times New Roman" panose="02020603050405020304" pitchFamily="18" charset="0"/>
                <a:ea typeface="Calibri" panose="020F0502020204030204" pitchFamily="34" charset="0"/>
              </a:rPr>
              <a:t>prioritise</a:t>
            </a:r>
            <a:r>
              <a:rPr lang="en-US" sz="1800" b="0" dirty="0">
                <a:effectLst/>
                <a:latin typeface="Times New Roman" panose="02020603050405020304" pitchFamily="18" charset="0"/>
                <a:ea typeface="Calibri" panose="020F0502020204030204" pitchFamily="34" charset="0"/>
              </a:rPr>
              <a:t> the safety of its hotel guests above everything else. Due to their scope, certain procedures require a great amount of time and money to complete.</a:t>
            </a:r>
            <a:endParaRPr lang="en-US" b="0" dirty="0"/>
          </a:p>
        </p:txBody>
      </p:sp>
      <p:sp>
        <p:nvSpPr>
          <p:cNvPr id="4" name="Slide Number Placeholder 3"/>
          <p:cNvSpPr>
            <a:spLocks noGrp="1"/>
          </p:cNvSpPr>
          <p:nvPr>
            <p:ph type="sldNum" sz="quarter" idx="5"/>
          </p:nvPr>
        </p:nvSpPr>
        <p:spPr/>
        <p:txBody>
          <a:bodyPr/>
          <a:lstStyle/>
          <a:p>
            <a:fld id="{ADC6B24E-A2E6-4B52-A5C3-44833DE8A494}" type="slidenum">
              <a:rPr lang="en-GB" smtClean="0"/>
              <a:t>5</a:t>
            </a:fld>
            <a:endParaRPr lang="en-GB"/>
          </a:p>
        </p:txBody>
      </p:sp>
    </p:spTree>
    <p:extLst>
      <p:ext uri="{BB962C8B-B14F-4D97-AF65-F5344CB8AC3E}">
        <p14:creationId xmlns:p14="http://schemas.microsoft.com/office/powerpoint/2010/main" val="3215462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Opportunities</a:t>
            </a:r>
          </a:p>
          <a:p>
            <a:pPr marL="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Prospects for luxury hotel chains like Marriott are available in emerging nations due to rising demand for these services. This includes the tourism and hospitality businesses, the food and beverage industry, the real estate market, and numerous others. Marriott might offer short-term house rentals as an alternative to hotels; Airbnb.</a:t>
            </a:r>
          </a:p>
          <a:p>
            <a:pPr marL="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Threats</a:t>
            </a:r>
          </a:p>
          <a:p>
            <a:pPr marL="0" marR="0" algn="just">
              <a:lnSpc>
                <a:spcPct val="115000"/>
              </a:lnSpc>
              <a:spcBef>
                <a:spcPts val="0"/>
              </a:spcBef>
              <a:spcAft>
                <a:spcPts val="0"/>
              </a:spcAft>
            </a:pPr>
            <a:r>
              <a:rPr lang="en-US" sz="1800" b="0" dirty="0">
                <a:effectLst/>
                <a:latin typeface="Times New Roman" panose="02020603050405020304" pitchFamily="18" charset="0"/>
                <a:ea typeface="Calibri" panose="020F0502020204030204" pitchFamily="34" charset="0"/>
              </a:rPr>
              <a:t>There is a continual threat of shifting norms and restrictions on the international stage. Hospitality is a Fiercely Competing Industry. If given the chance, well-known hotel chains such as Hilton and many others might drastically erode Marriott's market share.</a:t>
            </a:r>
            <a:endParaRPr lang="en-US" b="0" dirty="0"/>
          </a:p>
        </p:txBody>
      </p:sp>
      <p:sp>
        <p:nvSpPr>
          <p:cNvPr id="4" name="Slide Number Placeholder 3"/>
          <p:cNvSpPr>
            <a:spLocks noGrp="1"/>
          </p:cNvSpPr>
          <p:nvPr>
            <p:ph type="sldNum" sz="quarter" idx="5"/>
          </p:nvPr>
        </p:nvSpPr>
        <p:spPr/>
        <p:txBody>
          <a:bodyPr/>
          <a:lstStyle/>
          <a:p>
            <a:fld id="{ADC6B24E-A2E6-4B52-A5C3-44833DE8A494}" type="slidenum">
              <a:rPr lang="en-GB" smtClean="0"/>
              <a:t>6</a:t>
            </a:fld>
            <a:endParaRPr lang="en-GB"/>
          </a:p>
        </p:txBody>
      </p:sp>
    </p:spTree>
    <p:extLst>
      <p:ext uri="{BB962C8B-B14F-4D97-AF65-F5344CB8AC3E}">
        <p14:creationId xmlns:p14="http://schemas.microsoft.com/office/powerpoint/2010/main" val="468295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Political factors</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Marriott could be impacted by foreign relations and political conditions in their tourist destination hotels. Brexit difficulties can damage operations of the corporation since international air travel might be disrupted and passengers could be scared away.</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Economic factors</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One of the issues is the upheaval in Europe's economy. The fall of the stock market and the ongoing Ukraine crisis has led to limited people's ability to spend money and travel. This leads in a major decline in business travel, upon which Marriott depends heavily.</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Social aspects</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There are a variety of ways in which businesses interact with people in authority. Before initiating marketing initiatives, it is essential for Marriott to ascertain the opinions of influential persons.</a:t>
            </a:r>
            <a:endParaRPr lang="en-US" b="0" dirty="0"/>
          </a:p>
        </p:txBody>
      </p:sp>
      <p:sp>
        <p:nvSpPr>
          <p:cNvPr id="4" name="Slide Number Placeholder 3"/>
          <p:cNvSpPr>
            <a:spLocks noGrp="1"/>
          </p:cNvSpPr>
          <p:nvPr>
            <p:ph type="sldNum" sz="quarter" idx="5"/>
          </p:nvPr>
        </p:nvSpPr>
        <p:spPr/>
        <p:txBody>
          <a:bodyPr/>
          <a:lstStyle/>
          <a:p>
            <a:fld id="{ADC6B24E-A2E6-4B52-A5C3-44833DE8A494}" type="slidenum">
              <a:rPr lang="en-GB" smtClean="0"/>
              <a:t>7</a:t>
            </a:fld>
            <a:endParaRPr lang="en-GB"/>
          </a:p>
        </p:txBody>
      </p:sp>
    </p:spTree>
    <p:extLst>
      <p:ext uri="{BB962C8B-B14F-4D97-AF65-F5344CB8AC3E}">
        <p14:creationId xmlns:p14="http://schemas.microsoft.com/office/powerpoint/2010/main" val="34831127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Technological factors</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Online Airbnb booking, a website that allows average people to rent rooms or entire houses directly to tourists, has the potential to disrupt the hotel industry.</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Legal factors</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A potential increase in the minimum wage in the United Kingdom to $15 per hour could have an impact on Marriott. It is feasible that this will increase </a:t>
            </a:r>
            <a:r>
              <a:rPr lang="en-US" sz="1800" b="0" dirty="0" err="1">
                <a:solidFill>
                  <a:srgbClr val="000000"/>
                </a:solidFill>
                <a:effectLst/>
                <a:latin typeface="Times New Roman" panose="02020603050405020304" pitchFamily="18" charset="0"/>
                <a:ea typeface="Times New Roman" panose="02020603050405020304" pitchFamily="18" charset="0"/>
              </a:rPr>
              <a:t>labour</a:t>
            </a:r>
            <a:r>
              <a:rPr lang="en-US" sz="1800" b="0" dirty="0">
                <a:solidFill>
                  <a:srgbClr val="000000"/>
                </a:solidFill>
                <a:effectLst/>
                <a:latin typeface="Times New Roman" panose="02020603050405020304" pitchFamily="18" charset="0"/>
                <a:ea typeface="Times New Roman" panose="02020603050405020304" pitchFamily="18" charset="0"/>
              </a:rPr>
              <a:t> costs while simultaneously diminishing service quality.</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Environmental factors</a:t>
            </a:r>
          </a:p>
          <a:p>
            <a:pPr marL="0" marR="0" algn="just">
              <a:spcBef>
                <a:spcPts val="0"/>
              </a:spcBef>
            </a:pPr>
            <a:r>
              <a:rPr lang="en-US" sz="1800" b="0" dirty="0">
                <a:solidFill>
                  <a:srgbClr val="000000"/>
                </a:solidFill>
                <a:effectLst/>
                <a:latin typeface="Times New Roman" panose="02020603050405020304" pitchFamily="18" charset="0"/>
                <a:ea typeface="Times New Roman" panose="02020603050405020304" pitchFamily="18" charset="0"/>
              </a:rPr>
              <a:t>It is possible that lower oil prices will reduce travel costs and increase hotel demand. Therefore, any rapid spike in jet fuel prices could be damaging to Marriott's operations.</a:t>
            </a:r>
            <a:endParaRPr lang="en-US" b="0" dirty="0"/>
          </a:p>
        </p:txBody>
      </p:sp>
      <p:sp>
        <p:nvSpPr>
          <p:cNvPr id="4" name="Slide Number Placeholder 3"/>
          <p:cNvSpPr>
            <a:spLocks noGrp="1"/>
          </p:cNvSpPr>
          <p:nvPr>
            <p:ph type="sldNum" sz="quarter" idx="5"/>
          </p:nvPr>
        </p:nvSpPr>
        <p:spPr/>
        <p:txBody>
          <a:bodyPr/>
          <a:lstStyle/>
          <a:p>
            <a:fld id="{ADC6B24E-A2E6-4B52-A5C3-44833DE8A494}" type="slidenum">
              <a:rPr lang="en-GB" smtClean="0"/>
              <a:t>8</a:t>
            </a:fld>
            <a:endParaRPr lang="en-GB"/>
          </a:p>
        </p:txBody>
      </p:sp>
    </p:spTree>
    <p:extLst>
      <p:ext uri="{BB962C8B-B14F-4D97-AF65-F5344CB8AC3E}">
        <p14:creationId xmlns:p14="http://schemas.microsoft.com/office/powerpoint/2010/main" val="3836816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spc="20" dirty="0">
                <a:solidFill>
                  <a:srgbClr val="000000"/>
                </a:solidFill>
                <a:effectLst/>
                <a:latin typeface="Times New Roman" panose="02020603050405020304" pitchFamily="18" charset="0"/>
                <a:ea typeface="Times New Roman" panose="02020603050405020304" pitchFamily="18" charset="0"/>
              </a:rPr>
              <a:t>Marriott will offer a streamlined, </a:t>
            </a:r>
            <a:r>
              <a:rPr lang="en-US" sz="1800" b="0" spc="20" dirty="0" err="1">
                <a:solidFill>
                  <a:srgbClr val="000000"/>
                </a:solidFill>
                <a:effectLst/>
                <a:latin typeface="Times New Roman" panose="02020603050405020304" pitchFamily="18" charset="0"/>
                <a:ea typeface="Times New Roman" panose="02020603050405020304" pitchFamily="18" charset="0"/>
              </a:rPr>
              <a:t>personalised</a:t>
            </a:r>
            <a:r>
              <a:rPr lang="en-US" sz="1800" b="0" spc="20" dirty="0">
                <a:solidFill>
                  <a:srgbClr val="000000"/>
                </a:solidFill>
                <a:effectLst/>
                <a:latin typeface="Times New Roman" panose="02020603050405020304" pitchFamily="18" charset="0"/>
                <a:ea typeface="Times New Roman" panose="02020603050405020304" pitchFamily="18" charset="0"/>
              </a:rPr>
              <a:t> service that caters to each individual visitor by paying close attention to the smallest of details.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spc="20" dirty="0">
                <a:solidFill>
                  <a:srgbClr val="000000"/>
                </a:solidFill>
                <a:effectLst/>
                <a:latin typeface="Times New Roman" panose="02020603050405020304" pitchFamily="18" charset="0"/>
                <a:ea typeface="Times New Roman" panose="02020603050405020304" pitchFamily="18" charset="0"/>
              </a:rPr>
              <a:t>Marriott will give its employees with all the knowledge necessary to provide superior service to its guests. At each interaction point with the consumer, every member of the team can give a </a:t>
            </a:r>
            <a:r>
              <a:rPr lang="en-US" sz="1800" b="0" spc="20" dirty="0" err="1">
                <a:solidFill>
                  <a:srgbClr val="000000"/>
                </a:solidFill>
                <a:effectLst/>
                <a:latin typeface="Times New Roman" panose="02020603050405020304" pitchFamily="18" charset="0"/>
                <a:ea typeface="Times New Roman" panose="02020603050405020304" pitchFamily="18" charset="0"/>
              </a:rPr>
              <a:t>personalised</a:t>
            </a:r>
            <a:r>
              <a:rPr lang="en-US" sz="1800" b="0" spc="20" dirty="0">
                <a:solidFill>
                  <a:srgbClr val="000000"/>
                </a:solidFill>
                <a:effectLst/>
                <a:latin typeface="Times New Roman" panose="02020603050405020304" pitchFamily="18" charset="0"/>
                <a:ea typeface="Times New Roman" panose="02020603050405020304" pitchFamily="18" charset="0"/>
              </a:rPr>
              <a:t> experience.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spc="20" dirty="0">
                <a:solidFill>
                  <a:srgbClr val="000000"/>
                </a:solidFill>
                <a:effectLst/>
                <a:latin typeface="Times New Roman" panose="02020603050405020304" pitchFamily="18" charset="0"/>
                <a:ea typeface="Times New Roman" panose="02020603050405020304" pitchFamily="18" charset="0"/>
              </a:rPr>
              <a:t>Obtaining information from clients via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spc="20" dirty="0">
                <a:solidFill>
                  <a:srgbClr val="000000"/>
                </a:solidFill>
                <a:effectLst/>
                <a:latin typeface="Times New Roman" panose="02020603050405020304" pitchFamily="18" charset="0"/>
                <a:ea typeface="Times New Roman" panose="02020603050405020304" pitchFamily="18" charset="0"/>
              </a:rPr>
              <a:t>Surveys will provide Marriott's customers with a voice and aid the company in its development. In order to better anticipate their visitors' needs, hotels frequently ask their guests to rank a variety of hypothetical travel conditions and indicate which ones would encourage them to spend more money or exert more effort.</a:t>
            </a:r>
            <a:endParaRPr lang="en-US" b="0" dirty="0"/>
          </a:p>
        </p:txBody>
      </p:sp>
      <p:sp>
        <p:nvSpPr>
          <p:cNvPr id="4" name="Slide Number Placeholder 3"/>
          <p:cNvSpPr>
            <a:spLocks noGrp="1"/>
          </p:cNvSpPr>
          <p:nvPr>
            <p:ph type="sldNum" sz="quarter" idx="5"/>
          </p:nvPr>
        </p:nvSpPr>
        <p:spPr/>
        <p:txBody>
          <a:bodyPr/>
          <a:lstStyle/>
          <a:p>
            <a:fld id="{ADC6B24E-A2E6-4B52-A5C3-44833DE8A494}" type="slidenum">
              <a:rPr lang="en-GB" smtClean="0"/>
              <a:t>9</a:t>
            </a:fld>
            <a:endParaRPr lang="en-GB"/>
          </a:p>
        </p:txBody>
      </p:sp>
    </p:spTree>
    <p:extLst>
      <p:ext uri="{BB962C8B-B14F-4D97-AF65-F5344CB8AC3E}">
        <p14:creationId xmlns:p14="http://schemas.microsoft.com/office/powerpoint/2010/main" val="2344709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spcBef>
                <a:spcPts val="3600"/>
              </a:spcBef>
              <a:spcAft>
                <a:spcPts val="750"/>
              </a:spcAft>
            </a:pPr>
            <a:r>
              <a:rPr lang="en-US" sz="1800" b="1" spc="40" dirty="0">
                <a:solidFill>
                  <a:srgbClr val="000000"/>
                </a:solidFill>
                <a:effectLst/>
                <a:latin typeface="Times New Roman" panose="02020603050405020304" pitchFamily="18" charset="0"/>
                <a:ea typeface="Times New Roman" panose="02020603050405020304" pitchFamily="18" charset="0"/>
              </a:rPr>
              <a:t>The use of Marriott’s app </a:t>
            </a:r>
            <a:endParaRPr lang="en-US" sz="1800" b="1" dirty="0">
              <a:effectLst/>
              <a:latin typeface="Times New Roman" panose="02020603050405020304" pitchFamily="18" charset="0"/>
              <a:ea typeface="Times New Roman" panose="02020603050405020304" pitchFamily="18" charset="0"/>
            </a:endParaRPr>
          </a:p>
          <a:p>
            <a:r>
              <a:rPr lang="en-GB" sz="1800" spc="40" dirty="0">
                <a:effectLst/>
                <a:latin typeface="Times New Roman" panose="02020603050405020304" pitchFamily="18" charset="0"/>
                <a:ea typeface="Calibri" panose="020F0502020204030204" pitchFamily="34" charset="0"/>
              </a:rPr>
              <a:t>Marriott will implement a customer app, since guests like applications that streamline their stays without requiring too much of their time.</a:t>
            </a:r>
          </a:p>
          <a:p>
            <a:pPr marL="0" marR="0" algn="just">
              <a:spcBef>
                <a:spcPts val="750"/>
              </a:spcBef>
              <a:spcAft>
                <a:spcPts val="750"/>
              </a:spcAft>
            </a:pPr>
            <a:r>
              <a:rPr lang="en-US" sz="1800" b="1" dirty="0">
                <a:solidFill>
                  <a:srgbClr val="000000"/>
                </a:solidFill>
                <a:effectLst/>
                <a:latin typeface="Times New Roman" panose="02020603050405020304" pitchFamily="18" charset="0"/>
                <a:ea typeface="Times New Roman" panose="02020603050405020304" pitchFamily="18" charset="0"/>
              </a:rPr>
              <a:t>Influencer marketing</a:t>
            </a:r>
            <a:endParaRPr lang="en-US" sz="1800" dirty="0">
              <a:effectLst/>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Instead of focusing on the target market as a whole, this kind of marketing narrows its attention on influential individuals within that group who will </a:t>
            </a:r>
            <a:r>
              <a:rPr lang="en-US" sz="1800" dirty="0" err="1">
                <a:effectLst/>
                <a:latin typeface="Times New Roman" panose="02020603050405020304" pitchFamily="18" charset="0"/>
                <a:ea typeface="Times New Roman" panose="02020603050405020304" pitchFamily="18" charset="0"/>
              </a:rPr>
              <a:t>inturn</a:t>
            </a:r>
            <a:r>
              <a:rPr lang="en-US" sz="1800" dirty="0">
                <a:effectLst/>
                <a:latin typeface="Times New Roman" panose="02020603050405020304" pitchFamily="18" charset="0"/>
                <a:ea typeface="Times New Roman" panose="02020603050405020304" pitchFamily="18" charset="0"/>
              </a:rPr>
              <a:t> attract a huge audience.</a:t>
            </a:r>
          </a:p>
          <a:p>
            <a:pPr marL="0" marR="0" algn="just" fontAlgn="base">
              <a:lnSpc>
                <a:spcPts val="1200"/>
              </a:lnSpc>
              <a:spcBef>
                <a:spcPts val="0"/>
              </a:spcBef>
              <a:spcAft>
                <a:spcPts val="0"/>
              </a:spcAft>
            </a:pPr>
            <a:r>
              <a:rPr lang="en-GB" sz="1800" b="1" spc="75"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Marriott International’s M Live</a:t>
            </a:r>
            <a:endParaRPr lang="en-US" sz="1800"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The M Live program at Marriott Hotels is the wave of the future in the hotel business. The M Live team monitors trending issues throughout the globe and uses this information to </a:t>
            </a:r>
            <a:r>
              <a:rPr lang="en-US" sz="1800" dirty="0" err="1">
                <a:effectLst/>
                <a:latin typeface="Times New Roman" panose="02020603050405020304" pitchFamily="18" charset="0"/>
                <a:ea typeface="Times New Roman" panose="02020603050405020304" pitchFamily="18" charset="0"/>
              </a:rPr>
              <a:t>categorise</a:t>
            </a:r>
            <a:r>
              <a:rPr lang="en-US" sz="1800" dirty="0">
                <a:effectLst/>
                <a:latin typeface="Times New Roman" panose="02020603050405020304" pitchFamily="18" charset="0"/>
                <a:ea typeface="Times New Roman" panose="02020603050405020304" pitchFamily="18" charset="0"/>
              </a:rPr>
              <a:t> and provide material on the M Live platform.</a:t>
            </a:r>
            <a:endParaRPr lang="en-US" dirty="0"/>
          </a:p>
        </p:txBody>
      </p:sp>
      <p:sp>
        <p:nvSpPr>
          <p:cNvPr id="4" name="Slide Number Placeholder 3"/>
          <p:cNvSpPr>
            <a:spLocks noGrp="1"/>
          </p:cNvSpPr>
          <p:nvPr>
            <p:ph type="sldNum" sz="quarter" idx="5"/>
          </p:nvPr>
        </p:nvSpPr>
        <p:spPr/>
        <p:txBody>
          <a:bodyPr/>
          <a:lstStyle/>
          <a:p>
            <a:fld id="{ADC6B24E-A2E6-4B52-A5C3-44833DE8A494}" type="slidenum">
              <a:rPr lang="en-GB" smtClean="0"/>
              <a:t>10</a:t>
            </a:fld>
            <a:endParaRPr lang="en-GB"/>
          </a:p>
        </p:txBody>
      </p:sp>
    </p:spTree>
    <p:extLst>
      <p:ext uri="{BB962C8B-B14F-4D97-AF65-F5344CB8AC3E}">
        <p14:creationId xmlns:p14="http://schemas.microsoft.com/office/powerpoint/2010/main" val="38546436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90000"/>
              </a:lnSpc>
            </a:pPr>
            <a:r>
              <a:rPr lang="en-US" sz="1800" dirty="0">
                <a:effectLst/>
                <a:latin typeface="Times New Roman" panose="02020603050405020304" pitchFamily="18" charset="0"/>
                <a:ea typeface="Calibri" panose="020F0502020204030204" pitchFamily="34" charset="0"/>
              </a:rPr>
              <a:t>Establishing a strong brand for a new product or service and starting a new business are both significant </a:t>
            </a:r>
            <a:r>
              <a:rPr lang="en-US" sz="1800" dirty="0" err="1">
                <a:effectLst/>
                <a:latin typeface="Times New Roman" panose="02020603050405020304" pitchFamily="18" charset="0"/>
                <a:ea typeface="Calibri" panose="020F0502020204030204" pitchFamily="34" charset="0"/>
              </a:rPr>
              <a:t>endeavours</a:t>
            </a:r>
            <a:r>
              <a:rPr lang="en-US" sz="1800" dirty="0">
                <a:effectLst/>
                <a:latin typeface="Times New Roman" panose="02020603050405020304" pitchFamily="18" charset="0"/>
                <a:ea typeface="Calibri" panose="020F0502020204030204" pitchFamily="34" charset="0"/>
              </a:rPr>
              <a:t> that require careful preparation and implementation of a marketing strategy. Marriott has chosen to enter the hotel sector in the United Kingdom with brand-new features that will offer a variety of services, from high-quality lodgings to premium restaurants and a vibrant nightlife. Marriott International will incorporate digital marketing into a well-thought-out strategy, </a:t>
            </a:r>
            <a:r>
              <a:rPr lang="en-US" sz="1800" dirty="0" err="1">
                <a:effectLst/>
                <a:latin typeface="Times New Roman" panose="02020603050405020304" pitchFamily="18" charset="0"/>
                <a:ea typeface="Calibri" panose="020F0502020204030204" pitchFamily="34" charset="0"/>
              </a:rPr>
              <a:t>capitalising</a:t>
            </a:r>
            <a:r>
              <a:rPr lang="en-US" sz="1800" dirty="0">
                <a:effectLst/>
                <a:latin typeface="Times New Roman" panose="02020603050405020304" pitchFamily="18" charset="0"/>
                <a:ea typeface="Calibri" panose="020F0502020204030204" pitchFamily="34" charset="0"/>
              </a:rPr>
              <a:t> on the company's extensive global network and unique digital platform to position itself as the go-to destination for everyone seeking a sumptuous holiday.</a:t>
            </a:r>
            <a:endParaRPr lang="en-GB" sz="1700" dirty="0">
              <a:solidFill>
                <a:schemeClr val="tx1"/>
              </a:solidFill>
            </a:endParaRPr>
          </a:p>
        </p:txBody>
      </p:sp>
      <p:sp>
        <p:nvSpPr>
          <p:cNvPr id="4" name="Slide Number Placeholder 3"/>
          <p:cNvSpPr>
            <a:spLocks noGrp="1"/>
          </p:cNvSpPr>
          <p:nvPr>
            <p:ph type="sldNum" sz="quarter" idx="5"/>
          </p:nvPr>
        </p:nvSpPr>
        <p:spPr/>
        <p:txBody>
          <a:bodyPr/>
          <a:lstStyle/>
          <a:p>
            <a:fld id="{ADC6B24E-A2E6-4B52-A5C3-44833DE8A494}" type="slidenum">
              <a:rPr lang="en-GB" smtClean="0"/>
              <a:t>11</a:t>
            </a:fld>
            <a:endParaRPr lang="en-GB"/>
          </a:p>
        </p:txBody>
      </p:sp>
    </p:spTree>
    <p:extLst>
      <p:ext uri="{BB962C8B-B14F-4D97-AF65-F5344CB8AC3E}">
        <p14:creationId xmlns:p14="http://schemas.microsoft.com/office/powerpoint/2010/main" val="2268024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C6B24E-A2E6-4B52-A5C3-44833DE8A494}" type="slidenum">
              <a:rPr lang="en-GB" smtClean="0"/>
              <a:t>12</a:t>
            </a:fld>
            <a:endParaRPr lang="en-GB"/>
          </a:p>
        </p:txBody>
      </p:sp>
    </p:spTree>
    <p:extLst>
      <p:ext uri="{BB962C8B-B14F-4D97-AF65-F5344CB8AC3E}">
        <p14:creationId xmlns:p14="http://schemas.microsoft.com/office/powerpoint/2010/main" val="9253252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7E2A2A1-95E7-4DAD-94B1-D400D2536CEF}" type="datetimeFigureOut">
              <a:rPr lang="en-GB" smtClean="0"/>
              <a:t>04/11/2022</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2614169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E2A2A1-95E7-4DAD-94B1-D400D2536CEF}"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328146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E2A2A1-95E7-4DAD-94B1-D400D2536CEF}"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4110779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E2A2A1-95E7-4DAD-94B1-D400D2536CEF}" type="datetimeFigureOut">
              <a:rPr lang="en-GB" smtClean="0"/>
              <a:t>04/11/2022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1861294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E2A2A1-95E7-4DAD-94B1-D400D2536CEF}" type="datetimeFigureOut">
              <a:rPr lang="en-GB" smtClean="0"/>
              <a:t>04/11/2022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3379644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E2A2A1-95E7-4DAD-94B1-D400D2536CEF}" type="datetimeFigureOut">
              <a:rPr lang="en-GB" smtClean="0"/>
              <a:t>04/11/2022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7895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E2A2A1-95E7-4DAD-94B1-D400D2536CEF}" type="datetimeFigureOut">
              <a:rPr lang="en-GB" smtClean="0"/>
              <a:t>04/11/2022</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1124947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E2A2A1-95E7-4DAD-94B1-D400D2536CEF}" type="datetimeFigureOut">
              <a:rPr lang="en-GB" smtClean="0"/>
              <a:t>04/11/2022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90094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E2A2A1-95E7-4DAD-94B1-D400D2536CEF}" type="datetimeFigureOut">
              <a:rPr lang="en-GB" smtClean="0"/>
              <a:t>04/11/2022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3593475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E2A2A1-95E7-4DAD-94B1-D400D2536CEF}" type="datetimeFigureOut">
              <a:rPr lang="en-GB" smtClean="0"/>
              <a:t>04/11/2022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1351997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7E2A2A1-95E7-4DAD-94B1-D400D2536CEF}"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37649158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7E2A2A1-95E7-4DAD-94B1-D400D2536CEF}"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2349561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E2A2A1-95E7-4DAD-94B1-D400D2536CEF}"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1798602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7E2A2A1-95E7-4DAD-94B1-D400D2536CEF}" type="datetimeFigureOut">
              <a:rPr lang="en-GB" smtClean="0"/>
              <a:t>04/11/2022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2850815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7E2A2A1-95E7-4DAD-94B1-D400D2536CEF}" type="datetimeFigureOut">
              <a:rPr lang="en-GB" smtClean="0"/>
              <a:t>04/11/2022</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28516956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97E2A2A1-95E7-4DAD-94B1-D400D2536CEF}"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599155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97E2A2A1-95E7-4DAD-94B1-D400D2536CEF}"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3F77A5F-C1CD-495A-8302-DC453A2F2614}" type="slidenum">
              <a:rPr lang="en-GB" smtClean="0"/>
              <a:t>‹#›</a:t>
            </a:fld>
            <a:endParaRPr lang="en-GB"/>
          </a:p>
        </p:txBody>
      </p:sp>
    </p:spTree>
    <p:extLst>
      <p:ext uri="{BB962C8B-B14F-4D97-AF65-F5344CB8AC3E}">
        <p14:creationId xmlns:p14="http://schemas.microsoft.com/office/powerpoint/2010/main" val="4069544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97E2A2A1-95E7-4DAD-94B1-D400D2536CEF}" type="datetimeFigureOut">
              <a:rPr lang="en-GB" smtClean="0"/>
              <a:t>04/11/2022</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3F77A5F-C1CD-495A-8302-DC453A2F2614}" type="slidenum">
              <a:rPr lang="en-GB" smtClean="0"/>
              <a:t>‹#›</a:t>
            </a:fld>
            <a:endParaRPr lang="en-GB"/>
          </a:p>
        </p:txBody>
      </p:sp>
    </p:spTree>
    <p:extLst>
      <p:ext uri="{BB962C8B-B14F-4D97-AF65-F5344CB8AC3E}">
        <p14:creationId xmlns:p14="http://schemas.microsoft.com/office/powerpoint/2010/main" val="22465495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Freeform 5">
            <a:extLst>
              <a:ext uri="{FF2B5EF4-FFF2-40B4-BE49-F238E27FC236}">
                <a16:creationId xmlns:a16="http://schemas.microsoft.com/office/drawing/2014/main" id="{EE97EB56-71F6-435D-9037-EA7884A0B5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E10476E4-90CD-8558-A1C9-C0953A1E59A1}"/>
              </a:ext>
            </a:extLst>
          </p:cNvPr>
          <p:cNvSpPr>
            <a:spLocks noGrp="1"/>
          </p:cNvSpPr>
          <p:nvPr>
            <p:ph type="ctrTitle"/>
          </p:nvPr>
        </p:nvSpPr>
        <p:spPr>
          <a:xfrm>
            <a:off x="1154955" y="4834467"/>
            <a:ext cx="8825658" cy="586380"/>
          </a:xfrm>
        </p:spPr>
        <p:txBody>
          <a:bodyPr>
            <a:normAutofit/>
          </a:bodyPr>
          <a:lstStyle/>
          <a:p>
            <a:pPr>
              <a:lnSpc>
                <a:spcPct val="90000"/>
              </a:lnSpc>
            </a:pPr>
            <a:r>
              <a:rPr lang="en-GB" sz="3600" b="1" dirty="0">
                <a:solidFill>
                  <a:srgbClr val="EBEBEB"/>
                </a:solidFill>
                <a:effectLst/>
                <a:latin typeface="Bernard MT Condensed" panose="02050806060905020404" pitchFamily="18" charset="0"/>
                <a:ea typeface="Calibri" panose="020F0502020204030204" pitchFamily="34" charset="0"/>
              </a:rPr>
              <a:t>MARKETING PLAN FOR MARRIOTT HOTEL</a:t>
            </a:r>
            <a:endParaRPr lang="en-GB" sz="3600" dirty="0">
              <a:solidFill>
                <a:srgbClr val="EBEBEB"/>
              </a:solidFill>
              <a:latin typeface="Bernard MT Condensed" panose="02050806060905020404" pitchFamily="18" charset="0"/>
            </a:endParaRPr>
          </a:p>
        </p:txBody>
      </p:sp>
      <p:sp>
        <p:nvSpPr>
          <p:cNvPr id="3" name="Subtitle 2">
            <a:extLst>
              <a:ext uri="{FF2B5EF4-FFF2-40B4-BE49-F238E27FC236}">
                <a16:creationId xmlns:a16="http://schemas.microsoft.com/office/drawing/2014/main" id="{A8729E59-6B9A-E700-CAB5-B1F49BB47A6C}"/>
              </a:ext>
            </a:extLst>
          </p:cNvPr>
          <p:cNvSpPr>
            <a:spLocks noGrp="1"/>
          </p:cNvSpPr>
          <p:nvPr>
            <p:ph type="subTitle" idx="1"/>
          </p:nvPr>
        </p:nvSpPr>
        <p:spPr>
          <a:xfrm>
            <a:off x="1154955" y="5420847"/>
            <a:ext cx="8825658" cy="582020"/>
          </a:xfrm>
        </p:spPr>
        <p:txBody>
          <a:bodyPr>
            <a:normAutofit/>
          </a:bodyPr>
          <a:lstStyle/>
          <a:p>
            <a:pPr marL="0" marR="0">
              <a:spcBef>
                <a:spcPts val="0"/>
              </a:spcBef>
              <a:spcAft>
                <a:spcPts val="0"/>
              </a:spcAft>
            </a:pPr>
            <a:r>
              <a:rPr lang="en-US" sz="1600" b="1" dirty="0">
                <a:effectLst/>
                <a:latin typeface="Arial" panose="020B0604020202020204" pitchFamily="34" charset="0"/>
                <a:ea typeface="Calibri" panose="020F0502020204030204" pitchFamily="34" charset="0"/>
                <a:cs typeface="Times New Roman" panose="02020603050405020304" pitchFamily="18" charset="0"/>
              </a:rPr>
              <a:t>Student name: </a:t>
            </a:r>
            <a:r>
              <a:rPr lang="en-US" sz="1600" b="1" dirty="0" err="1">
                <a:effectLst/>
                <a:latin typeface="Arial" panose="020B0604020202020204" pitchFamily="34" charset="0"/>
                <a:ea typeface="Calibri" panose="020F0502020204030204" pitchFamily="34" charset="0"/>
                <a:cs typeface="Times New Roman" panose="02020603050405020304" pitchFamily="18" charset="0"/>
              </a:rPr>
              <a:t>mariana</a:t>
            </a:r>
            <a:r>
              <a:rPr lang="en-US" sz="1600" b="1" dirty="0">
                <a:effectLst/>
                <a:latin typeface="Arial" panose="020B0604020202020204" pitchFamily="34" charset="0"/>
                <a:ea typeface="Calibri" panose="020F0502020204030204" pitchFamily="34" charset="0"/>
                <a:cs typeface="Times New Roman" panose="02020603050405020304" pitchFamily="18" charset="0"/>
              </a:rPr>
              <a:t> Burcea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600" b="1" dirty="0">
                <a:latin typeface="Arial" panose="020B0604020202020204" pitchFamily="34" charset="0"/>
                <a:ea typeface="Calibri" panose="020F0502020204030204" pitchFamily="34" charset="0"/>
                <a:cs typeface="Times New Roman" panose="02020603050405020304" pitchFamily="18" charset="0"/>
              </a:rPr>
              <a:t>Student id: 2128501</a:t>
            </a:r>
          </a:p>
          <a:p>
            <a:pPr marL="0" marR="0">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600" dirty="0"/>
          </a:p>
        </p:txBody>
      </p:sp>
      <p:sp>
        <p:nvSpPr>
          <p:cNvPr id="137" name="Rectangle 136">
            <a:extLst>
              <a:ext uri="{FF2B5EF4-FFF2-40B4-BE49-F238E27FC236}">
                <a16:creationId xmlns:a16="http://schemas.microsoft.com/office/drawing/2014/main" id="{1806AA6E-8227-4323-8975-4F0224F119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026" name="Picture 2" descr="Marketing Mix Of Marriott - Marriott Marketing Mix and 4 P's of Marriott">
            <a:extLst>
              <a:ext uri="{FF2B5EF4-FFF2-40B4-BE49-F238E27FC236}">
                <a16:creationId xmlns:a16="http://schemas.microsoft.com/office/drawing/2014/main" id="{717831FF-3253-CE83-23B3-A1F53129BB2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54953" y="1143006"/>
            <a:ext cx="8229600" cy="3429000"/>
          </a:xfrm>
          <a:prstGeom prst="rect">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280746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37" name="Rectangle 36">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a:extLst>
              <a:ext uri="{FF2B5EF4-FFF2-40B4-BE49-F238E27FC236}">
                <a16:creationId xmlns:a16="http://schemas.microsoft.com/office/drawing/2014/main" id="{C09E144C-62F5-D13A-F42E-06DCD0DA005F}"/>
              </a:ext>
            </a:extLst>
          </p:cNvPr>
          <p:cNvSpPr>
            <a:spLocks noGrp="1"/>
          </p:cNvSpPr>
          <p:nvPr>
            <p:ph type="title"/>
          </p:nvPr>
        </p:nvSpPr>
        <p:spPr>
          <a:xfrm>
            <a:off x="1283308" y="1322568"/>
            <a:ext cx="8761413" cy="706964"/>
          </a:xfrm>
        </p:spPr>
        <p:txBody>
          <a:bodyPr>
            <a:noAutofit/>
          </a:bodyPr>
          <a:lstStyle/>
          <a:p>
            <a:pPr>
              <a:lnSpc>
                <a:spcPct val="90000"/>
              </a:lnSpc>
            </a:pPr>
            <a:r>
              <a:rPr lang="en-GB" sz="3200" b="1" kern="0" dirty="0">
                <a:solidFill>
                  <a:srgbClr val="FFFFFF"/>
                </a:solidFill>
                <a:effectLst/>
                <a:latin typeface="Bernard MT Condensed" panose="02050806060905020404" pitchFamily="18" charset="0"/>
                <a:ea typeface="Times New Roman" panose="02020603050405020304" pitchFamily="18" charset="0"/>
              </a:rPr>
              <a:t>OVERVIEW OF MARKETING PLAN</a:t>
            </a:r>
            <a:endParaRPr lang="en-GB" sz="3200" dirty="0">
              <a:solidFill>
                <a:srgbClr val="FFFFFF"/>
              </a:solidFill>
              <a:latin typeface="Bernard MT Condensed" panose="02050806060905020404" pitchFamily="18" charset="0"/>
            </a:endParaRPr>
          </a:p>
        </p:txBody>
      </p:sp>
      <p:sp>
        <p:nvSpPr>
          <p:cNvPr id="40" name="Rectangle 39">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246FF9E3-BA83-DD60-3930-BC74ADA05FC7}"/>
              </a:ext>
            </a:extLst>
          </p:cNvPr>
          <p:cNvGraphicFramePr>
            <a:graphicFrameLocks noGrp="1"/>
          </p:cNvGraphicFramePr>
          <p:nvPr>
            <p:ph idx="1"/>
            <p:extLst>
              <p:ext uri="{D42A27DB-BD31-4B8C-83A1-F6EECF244321}">
                <p14:modId xmlns:p14="http://schemas.microsoft.com/office/powerpoint/2010/main" val="3820927304"/>
              </p:ext>
            </p:extLst>
          </p:nvPr>
        </p:nvGraphicFramePr>
        <p:xfrm>
          <a:off x="1283308" y="1680632"/>
          <a:ext cx="9625383" cy="40661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793094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3" name="Rectangle 22">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Oval 23">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8"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9"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AD8F81ED-0B2B-70CA-FA3E-37A30B6851AC}"/>
              </a:ext>
            </a:extLst>
          </p:cNvPr>
          <p:cNvSpPr>
            <a:spLocks noGrp="1"/>
          </p:cNvSpPr>
          <p:nvPr>
            <p:ph type="title"/>
          </p:nvPr>
        </p:nvSpPr>
        <p:spPr>
          <a:xfrm>
            <a:off x="1154955" y="973667"/>
            <a:ext cx="2942210" cy="4833745"/>
          </a:xfrm>
        </p:spPr>
        <p:txBody>
          <a:bodyPr>
            <a:normAutofit/>
          </a:bodyPr>
          <a:lstStyle/>
          <a:p>
            <a:r>
              <a:rPr lang="en-GB" dirty="0">
                <a:solidFill>
                  <a:srgbClr val="EBEBEB"/>
                </a:solidFill>
                <a:effectLst/>
                <a:latin typeface="Bernard MT Condensed" panose="02050806060905020404" pitchFamily="18" charset="0"/>
                <a:ea typeface="Calibri" panose="020F0502020204030204" pitchFamily="34" charset="0"/>
                <a:cs typeface="Times New Roman" panose="02020603050405020304" pitchFamily="18" charset="0"/>
              </a:rPr>
              <a:t>INTRODUCTION</a:t>
            </a:r>
            <a:endParaRPr lang="en-GB" dirty="0">
              <a:solidFill>
                <a:srgbClr val="EBEBEB"/>
              </a:solidFill>
              <a:latin typeface="Bernard MT Condensed" panose="02050806060905020404" pitchFamily="18" charset="0"/>
            </a:endParaRPr>
          </a:p>
        </p:txBody>
      </p:sp>
      <p:sp>
        <p:nvSpPr>
          <p:cNvPr id="31" name="Rectangle 30">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18" name="Content Placeholder 2">
            <a:extLst>
              <a:ext uri="{FF2B5EF4-FFF2-40B4-BE49-F238E27FC236}">
                <a16:creationId xmlns:a16="http://schemas.microsoft.com/office/drawing/2014/main" id="{6B914C1B-5F34-01E2-15B4-0248D395D9E4}"/>
              </a:ext>
            </a:extLst>
          </p:cNvPr>
          <p:cNvGraphicFramePr>
            <a:graphicFrameLocks noGrp="1"/>
          </p:cNvGraphicFramePr>
          <p:nvPr>
            <p:ph idx="1"/>
            <p:extLst>
              <p:ext uri="{D42A27DB-BD31-4B8C-83A1-F6EECF244321}">
                <p14:modId xmlns:p14="http://schemas.microsoft.com/office/powerpoint/2010/main" val="3560577963"/>
              </p:ext>
            </p:extLst>
          </p:nvPr>
        </p:nvGraphicFramePr>
        <p:xfrm>
          <a:off x="5142960" y="1180310"/>
          <a:ext cx="7049040" cy="35250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Picture 2">
            <a:extLst>
              <a:ext uri="{FF2B5EF4-FFF2-40B4-BE49-F238E27FC236}">
                <a16:creationId xmlns:a16="http://schemas.microsoft.com/office/drawing/2014/main" id="{D389F318-A950-EBF9-326F-CAA230D4DF2A}"/>
              </a:ext>
            </a:extLst>
          </p:cNvPr>
          <p:cNvPicPr>
            <a:picLocks noChangeAspect="1"/>
          </p:cNvPicPr>
          <p:nvPr/>
        </p:nvPicPr>
        <p:blipFill>
          <a:blip r:embed="rId9"/>
          <a:stretch>
            <a:fillRect/>
          </a:stretch>
        </p:blipFill>
        <p:spPr>
          <a:xfrm>
            <a:off x="7153961" y="4641836"/>
            <a:ext cx="4876800" cy="2194993"/>
          </a:xfrm>
          <a:prstGeom prst="rect">
            <a:avLst/>
          </a:prstGeom>
        </p:spPr>
      </p:pic>
    </p:spTree>
    <p:extLst>
      <p:ext uri="{BB962C8B-B14F-4D97-AF65-F5344CB8AC3E}">
        <p14:creationId xmlns:p14="http://schemas.microsoft.com/office/powerpoint/2010/main" val="643960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B3EF4D6-026A-4D52-B916-967329EE3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5">
            <a:extLst>
              <a:ext uri="{FF2B5EF4-FFF2-40B4-BE49-F238E27FC236}">
                <a16:creationId xmlns:a16="http://schemas.microsoft.com/office/drawing/2014/main" id="{4DB4846F-6AA5-4DB3-9581-D95F22BD5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sp>
        <p:nvSpPr>
          <p:cNvPr id="25" name="Freeform: Shape 24">
            <a:extLst>
              <a:ext uri="{FF2B5EF4-FFF2-40B4-BE49-F238E27FC236}">
                <a16:creationId xmlns:a16="http://schemas.microsoft.com/office/drawing/2014/main" id="{D54EC22E-2292-4292-A80B-E81DF64BF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80041"/>
            <a:ext cx="12192000" cy="5077959"/>
          </a:xfrm>
          <a:custGeom>
            <a:avLst/>
            <a:gdLst>
              <a:gd name="connsiteX0" fmla="*/ 12192000 w 12192000"/>
              <a:gd name="connsiteY0" fmla="*/ 0 h 5077959"/>
              <a:gd name="connsiteX1" fmla="*/ 12192000 w 12192000"/>
              <a:gd name="connsiteY1" fmla="*/ 1972152 h 5077959"/>
              <a:gd name="connsiteX2" fmla="*/ 12192000 w 12192000"/>
              <a:gd name="connsiteY2" fmla="*/ 2361342 h 5077959"/>
              <a:gd name="connsiteX3" fmla="*/ 12192000 w 12192000"/>
              <a:gd name="connsiteY3" fmla="*/ 5077959 h 5077959"/>
              <a:gd name="connsiteX4" fmla="*/ 0 w 12192000"/>
              <a:gd name="connsiteY4" fmla="*/ 5077959 h 5077959"/>
              <a:gd name="connsiteX5" fmla="*/ 0 w 12192000"/>
              <a:gd name="connsiteY5" fmla="*/ 2361342 h 5077959"/>
              <a:gd name="connsiteX6" fmla="*/ 0 w 12192000"/>
              <a:gd name="connsiteY6" fmla="*/ 1972152 h 5077959"/>
              <a:gd name="connsiteX7" fmla="*/ 0 w 12192000"/>
              <a:gd name="connsiteY7" fmla="*/ 12515 h 5077959"/>
              <a:gd name="connsiteX8" fmla="*/ 108623 w 12192000"/>
              <a:gd name="connsiteY8" fmla="*/ 29540 h 5077959"/>
              <a:gd name="connsiteX9" fmla="*/ 300195 w 12192000"/>
              <a:gd name="connsiteY9" fmla="*/ 56163 h 5077959"/>
              <a:gd name="connsiteX10" fmla="*/ 527528 w 12192000"/>
              <a:gd name="connsiteY10" fmla="*/ 88041 h 5077959"/>
              <a:gd name="connsiteX11" fmla="*/ 779127 w 12192000"/>
              <a:gd name="connsiteY11" fmla="*/ 121671 h 5077959"/>
              <a:gd name="connsiteX12" fmla="*/ 1062654 w 12192000"/>
              <a:gd name="connsiteY12" fmla="*/ 157052 h 5077959"/>
              <a:gd name="connsiteX13" fmla="*/ 1371726 w 12192000"/>
              <a:gd name="connsiteY13" fmla="*/ 194535 h 5077959"/>
              <a:gd name="connsiteX14" fmla="*/ 1707616 w 12192000"/>
              <a:gd name="connsiteY14" fmla="*/ 232018 h 5077959"/>
              <a:gd name="connsiteX15" fmla="*/ 2065219 w 12192000"/>
              <a:gd name="connsiteY15" fmla="*/ 270201 h 5077959"/>
              <a:gd name="connsiteX16" fmla="*/ 2450918 w 12192000"/>
              <a:gd name="connsiteY16" fmla="*/ 305583 h 5077959"/>
              <a:gd name="connsiteX17" fmla="*/ 2854496 w 12192000"/>
              <a:gd name="connsiteY17" fmla="*/ 339562 h 5077959"/>
              <a:gd name="connsiteX18" fmla="*/ 3281065 w 12192000"/>
              <a:gd name="connsiteY18" fmla="*/ 370390 h 5077959"/>
              <a:gd name="connsiteX19" fmla="*/ 3725514 w 12192000"/>
              <a:gd name="connsiteY19" fmla="*/ 399815 h 5077959"/>
              <a:gd name="connsiteX20" fmla="*/ 4189119 w 12192000"/>
              <a:gd name="connsiteY20" fmla="*/ 427490 h 5077959"/>
              <a:gd name="connsiteX21" fmla="*/ 4426671 w 12192000"/>
              <a:gd name="connsiteY21" fmla="*/ 437298 h 5077959"/>
              <a:gd name="connsiteX22" fmla="*/ 4669330 w 12192000"/>
              <a:gd name="connsiteY22" fmla="*/ 448158 h 5077959"/>
              <a:gd name="connsiteX23" fmla="*/ 4915819 w 12192000"/>
              <a:gd name="connsiteY23" fmla="*/ 458317 h 5077959"/>
              <a:gd name="connsiteX24" fmla="*/ 5163586 w 12192000"/>
              <a:gd name="connsiteY24" fmla="*/ 464973 h 5077959"/>
              <a:gd name="connsiteX25" fmla="*/ 5416461 w 12192000"/>
              <a:gd name="connsiteY25" fmla="*/ 470928 h 5077959"/>
              <a:gd name="connsiteX26" fmla="*/ 5671892 w 12192000"/>
              <a:gd name="connsiteY26" fmla="*/ 477234 h 5077959"/>
              <a:gd name="connsiteX27" fmla="*/ 5932430 w 12192000"/>
              <a:gd name="connsiteY27" fmla="*/ 481437 h 5077959"/>
              <a:gd name="connsiteX28" fmla="*/ 6195523 w 12192000"/>
              <a:gd name="connsiteY28" fmla="*/ 481437 h 5077959"/>
              <a:gd name="connsiteX29" fmla="*/ 6461170 w 12192000"/>
              <a:gd name="connsiteY29" fmla="*/ 483539 h 5077959"/>
              <a:gd name="connsiteX30" fmla="*/ 6729372 w 12192000"/>
              <a:gd name="connsiteY30" fmla="*/ 481437 h 5077959"/>
              <a:gd name="connsiteX31" fmla="*/ 7001406 w 12192000"/>
              <a:gd name="connsiteY31" fmla="*/ 477234 h 5077959"/>
              <a:gd name="connsiteX32" fmla="*/ 7273439 w 12192000"/>
              <a:gd name="connsiteY32" fmla="*/ 473380 h 5077959"/>
              <a:gd name="connsiteX33" fmla="*/ 7549303 w 12192000"/>
              <a:gd name="connsiteY33" fmla="*/ 464973 h 5077959"/>
              <a:gd name="connsiteX34" fmla="*/ 7827722 w 12192000"/>
              <a:gd name="connsiteY34" fmla="*/ 456215 h 5077959"/>
              <a:gd name="connsiteX35" fmla="*/ 8106140 w 12192000"/>
              <a:gd name="connsiteY35" fmla="*/ 446056 h 5077959"/>
              <a:gd name="connsiteX36" fmla="*/ 8387114 w 12192000"/>
              <a:gd name="connsiteY36" fmla="*/ 431694 h 5077959"/>
              <a:gd name="connsiteX37" fmla="*/ 8670640 w 12192000"/>
              <a:gd name="connsiteY37" fmla="*/ 414528 h 5077959"/>
              <a:gd name="connsiteX38" fmla="*/ 8955446 w 12192000"/>
              <a:gd name="connsiteY38" fmla="*/ 398064 h 5077959"/>
              <a:gd name="connsiteX39" fmla="*/ 9240250 w 12192000"/>
              <a:gd name="connsiteY39" fmla="*/ 377045 h 5077959"/>
              <a:gd name="connsiteX40" fmla="*/ 9528886 w 12192000"/>
              <a:gd name="connsiteY40" fmla="*/ 351823 h 5077959"/>
              <a:gd name="connsiteX41" fmla="*/ 9813691 w 12192000"/>
              <a:gd name="connsiteY41" fmla="*/ 326601 h 5077959"/>
              <a:gd name="connsiteX42" fmla="*/ 10103603 w 12192000"/>
              <a:gd name="connsiteY42" fmla="*/ 297525 h 5077959"/>
              <a:gd name="connsiteX43" fmla="*/ 10394794 w 12192000"/>
              <a:gd name="connsiteY43" fmla="*/ 265647 h 5077959"/>
              <a:gd name="connsiteX44" fmla="*/ 10682153 w 12192000"/>
              <a:gd name="connsiteY44" fmla="*/ 232018 h 5077959"/>
              <a:gd name="connsiteX45" fmla="*/ 10973344 w 12192000"/>
              <a:gd name="connsiteY45" fmla="*/ 192783 h 5077959"/>
              <a:gd name="connsiteX46" fmla="*/ 11263257 w 12192000"/>
              <a:gd name="connsiteY46" fmla="*/ 150746 h 5077959"/>
              <a:gd name="connsiteX47" fmla="*/ 11554448 w 12192000"/>
              <a:gd name="connsiteY47" fmla="*/ 109060 h 5077959"/>
              <a:gd name="connsiteX48" fmla="*/ 11844360 w 12192000"/>
              <a:gd name="connsiteY48" fmla="*/ 60367 h 5077959"/>
              <a:gd name="connsiteX49" fmla="*/ 12132996 w 12192000"/>
              <a:gd name="connsiteY49" fmla="*/ 10623 h 5077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192000" h="5077959">
                <a:moveTo>
                  <a:pt x="12192000" y="0"/>
                </a:moveTo>
                <a:lnTo>
                  <a:pt x="12192000" y="1972152"/>
                </a:lnTo>
                <a:lnTo>
                  <a:pt x="12192000" y="2361342"/>
                </a:lnTo>
                <a:lnTo>
                  <a:pt x="12192000" y="5077959"/>
                </a:lnTo>
                <a:lnTo>
                  <a:pt x="0" y="5077959"/>
                </a:lnTo>
                <a:lnTo>
                  <a:pt x="0" y="2361342"/>
                </a:lnTo>
                <a:lnTo>
                  <a:pt x="0" y="1972152"/>
                </a:lnTo>
                <a:lnTo>
                  <a:pt x="0" y="12515"/>
                </a:lnTo>
                <a:lnTo>
                  <a:pt x="108623" y="29540"/>
                </a:lnTo>
                <a:lnTo>
                  <a:pt x="300195" y="56163"/>
                </a:lnTo>
                <a:lnTo>
                  <a:pt x="527528" y="88041"/>
                </a:lnTo>
                <a:lnTo>
                  <a:pt x="779127" y="121671"/>
                </a:lnTo>
                <a:lnTo>
                  <a:pt x="1062654" y="157052"/>
                </a:lnTo>
                <a:lnTo>
                  <a:pt x="1371726" y="194535"/>
                </a:lnTo>
                <a:lnTo>
                  <a:pt x="1707616" y="232018"/>
                </a:lnTo>
                <a:lnTo>
                  <a:pt x="2065219" y="270201"/>
                </a:lnTo>
                <a:lnTo>
                  <a:pt x="2450918" y="305583"/>
                </a:lnTo>
                <a:lnTo>
                  <a:pt x="2854496" y="339562"/>
                </a:lnTo>
                <a:lnTo>
                  <a:pt x="3281065" y="370390"/>
                </a:lnTo>
                <a:lnTo>
                  <a:pt x="3725514" y="399815"/>
                </a:lnTo>
                <a:lnTo>
                  <a:pt x="4189119" y="427490"/>
                </a:lnTo>
                <a:lnTo>
                  <a:pt x="4426671" y="437298"/>
                </a:lnTo>
                <a:lnTo>
                  <a:pt x="4669330" y="448158"/>
                </a:lnTo>
                <a:lnTo>
                  <a:pt x="4915819" y="458317"/>
                </a:lnTo>
                <a:lnTo>
                  <a:pt x="5163586" y="464973"/>
                </a:lnTo>
                <a:lnTo>
                  <a:pt x="5416461" y="470928"/>
                </a:lnTo>
                <a:lnTo>
                  <a:pt x="5671892" y="477234"/>
                </a:lnTo>
                <a:lnTo>
                  <a:pt x="5932430" y="481437"/>
                </a:lnTo>
                <a:lnTo>
                  <a:pt x="6195523" y="481437"/>
                </a:lnTo>
                <a:lnTo>
                  <a:pt x="6461170" y="483539"/>
                </a:lnTo>
                <a:lnTo>
                  <a:pt x="6729372" y="481437"/>
                </a:lnTo>
                <a:lnTo>
                  <a:pt x="7001406" y="477234"/>
                </a:lnTo>
                <a:lnTo>
                  <a:pt x="7273439" y="473380"/>
                </a:lnTo>
                <a:lnTo>
                  <a:pt x="7549303" y="464973"/>
                </a:lnTo>
                <a:lnTo>
                  <a:pt x="7827722" y="456215"/>
                </a:lnTo>
                <a:lnTo>
                  <a:pt x="8106140" y="446056"/>
                </a:lnTo>
                <a:lnTo>
                  <a:pt x="8387114" y="431694"/>
                </a:lnTo>
                <a:lnTo>
                  <a:pt x="8670640" y="414528"/>
                </a:lnTo>
                <a:lnTo>
                  <a:pt x="8955446" y="398064"/>
                </a:lnTo>
                <a:lnTo>
                  <a:pt x="9240250" y="377045"/>
                </a:lnTo>
                <a:lnTo>
                  <a:pt x="9528886" y="351823"/>
                </a:lnTo>
                <a:lnTo>
                  <a:pt x="9813691" y="326601"/>
                </a:lnTo>
                <a:lnTo>
                  <a:pt x="10103603" y="297525"/>
                </a:lnTo>
                <a:lnTo>
                  <a:pt x="10394794" y="265647"/>
                </a:lnTo>
                <a:lnTo>
                  <a:pt x="10682153" y="232018"/>
                </a:lnTo>
                <a:lnTo>
                  <a:pt x="10973344" y="192783"/>
                </a:lnTo>
                <a:lnTo>
                  <a:pt x="11263257" y="150746"/>
                </a:lnTo>
                <a:lnTo>
                  <a:pt x="11554448" y="109060"/>
                </a:lnTo>
                <a:lnTo>
                  <a:pt x="11844360" y="60367"/>
                </a:lnTo>
                <a:lnTo>
                  <a:pt x="12132996" y="10623"/>
                </a:lnTo>
                <a:close/>
              </a:path>
            </a:pathLst>
          </a:custGeom>
          <a:solidFill>
            <a:srgbClr val="FFFFFF"/>
          </a:solidFill>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grpSp>
        <p:nvGrpSpPr>
          <p:cNvPr id="27" name="Group 26">
            <a:extLst>
              <a:ext uri="{FF2B5EF4-FFF2-40B4-BE49-F238E27FC236}">
                <a16:creationId xmlns:a16="http://schemas.microsoft.com/office/drawing/2014/main" id="{992A2039-50D4-4D49-A79F-C82A1D9131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28" name="Rectangle 27">
              <a:extLst>
                <a:ext uri="{FF2B5EF4-FFF2-40B4-BE49-F238E27FC236}">
                  <a16:creationId xmlns:a16="http://schemas.microsoft.com/office/drawing/2014/main" id="{CC1C7165-8A3A-44EB-88D0-4EFA36A004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9" name="Freeform 5">
              <a:extLst>
                <a:ext uri="{FF2B5EF4-FFF2-40B4-BE49-F238E27FC236}">
                  <a16:creationId xmlns:a16="http://schemas.microsoft.com/office/drawing/2014/main" id="{A1081473-BB93-49A4-B605-4E20537397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p>
      </p:grpSp>
      <p:sp>
        <p:nvSpPr>
          <p:cNvPr id="2" name="Title 1">
            <a:extLst>
              <a:ext uri="{FF2B5EF4-FFF2-40B4-BE49-F238E27FC236}">
                <a16:creationId xmlns:a16="http://schemas.microsoft.com/office/drawing/2014/main" id="{E2922592-C692-78E6-688E-D78A36073C1E}"/>
              </a:ext>
            </a:extLst>
          </p:cNvPr>
          <p:cNvSpPr>
            <a:spLocks noGrp="1"/>
          </p:cNvSpPr>
          <p:nvPr>
            <p:ph type="title"/>
          </p:nvPr>
        </p:nvSpPr>
        <p:spPr>
          <a:xfrm>
            <a:off x="1154954" y="838200"/>
            <a:ext cx="8761413" cy="977900"/>
          </a:xfrm>
        </p:spPr>
        <p:txBody>
          <a:bodyPr>
            <a:normAutofit/>
          </a:bodyPr>
          <a:lstStyle/>
          <a:p>
            <a:pPr>
              <a:lnSpc>
                <a:spcPct val="90000"/>
              </a:lnSpc>
            </a:pPr>
            <a:r>
              <a:rPr lang="en-GB" b="1" dirty="0">
                <a:solidFill>
                  <a:srgbClr val="FFFFFF"/>
                </a:solidFill>
                <a:effectLst/>
                <a:latin typeface="Bernard MT Condensed" panose="02050806060905020404" pitchFamily="18" charset="0"/>
                <a:ea typeface="Times New Roman" panose="02020603050405020304" pitchFamily="18" charset="0"/>
              </a:rPr>
              <a:t>MARKETING MIX</a:t>
            </a:r>
            <a:endParaRPr lang="en-GB" dirty="0">
              <a:solidFill>
                <a:srgbClr val="FFFFFF"/>
              </a:solidFill>
              <a:latin typeface="Bernard MT Condensed" panose="02050806060905020404" pitchFamily="18" charset="0"/>
            </a:endParaRPr>
          </a:p>
        </p:txBody>
      </p:sp>
      <p:sp>
        <p:nvSpPr>
          <p:cNvPr id="3" name="Content Placeholder 2">
            <a:extLst>
              <a:ext uri="{FF2B5EF4-FFF2-40B4-BE49-F238E27FC236}">
                <a16:creationId xmlns:a16="http://schemas.microsoft.com/office/drawing/2014/main" id="{0A29C1CA-5B6B-9DE0-E5C1-1F2EBA84CA3B}"/>
              </a:ext>
            </a:extLst>
          </p:cNvPr>
          <p:cNvSpPr>
            <a:spLocks noGrp="1"/>
          </p:cNvSpPr>
          <p:nvPr>
            <p:ph idx="1"/>
          </p:nvPr>
        </p:nvSpPr>
        <p:spPr>
          <a:xfrm>
            <a:off x="914400" y="2339566"/>
            <a:ext cx="10753704" cy="3911600"/>
          </a:xfrm>
        </p:spPr>
        <p:txBody>
          <a:bodyPr>
            <a:noAutofit/>
          </a:bodyPr>
          <a:lstStyle/>
          <a:p>
            <a:pPr marL="0" marR="0" indent="0" algn="just">
              <a:lnSpc>
                <a:spcPct val="90000"/>
              </a:lnSpc>
              <a:spcBef>
                <a:spcPts val="0"/>
              </a:spcBef>
              <a:spcAft>
                <a:spcPts val="600"/>
              </a:spcAft>
              <a:buNone/>
            </a:pP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Product </a:t>
            </a:r>
          </a:p>
          <a:p>
            <a:pPr marL="0" marR="0" algn="just">
              <a:lnSpc>
                <a:spcPct val="90000"/>
              </a:lnSpc>
              <a:spcBef>
                <a:spcPts val="0"/>
              </a:spcBef>
              <a:spcAft>
                <a:spcPts val="600"/>
              </a:spcAft>
            </a:pP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UK hotel will seek to provide a variety of amenities, including guest rooms, restaurants, spas, salons, and gambling establishments.</a:t>
            </a:r>
          </a:p>
          <a:p>
            <a:pPr marL="0" marR="0" indent="0" algn="just">
              <a:lnSpc>
                <a:spcPct val="90000"/>
              </a:lnSpc>
              <a:spcBef>
                <a:spcPts val="0"/>
              </a:spcBef>
              <a:spcAft>
                <a:spcPts val="600"/>
              </a:spcAft>
              <a:buNone/>
            </a:pPr>
            <a:r>
              <a:rPr lang="en-GB"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Price</a:t>
            </a:r>
          </a:p>
          <a:p>
            <a:pPr marL="0" marR="0" algn="just">
              <a:lnSpc>
                <a:spcPct val="90000"/>
              </a:lnSpc>
              <a:spcBef>
                <a:spcPts val="0"/>
              </a:spcBef>
              <a:spcAft>
                <a:spcPts val="600"/>
              </a:spcAft>
            </a:pP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will charge high costs because it gives its VIP customers the finest service available. It will embrace a premium pricing approach (</a:t>
            </a:r>
            <a:r>
              <a:rPr lang="en-GB" sz="2400" dirty="0" err="1">
                <a:solidFill>
                  <a:srgbClr val="000000"/>
                </a:solidFill>
                <a:effectLst/>
                <a:latin typeface="Times New Roman" panose="02020603050405020304" pitchFamily="18" charset="0"/>
                <a:ea typeface="Calibri" panose="020F0502020204030204" pitchFamily="34" charset="0"/>
              </a:rPr>
              <a:t>Vũ</a:t>
            </a:r>
            <a:r>
              <a:rPr lang="en-GB" sz="2400" dirty="0">
                <a:solidFill>
                  <a:srgbClr val="000000"/>
                </a:solidFill>
                <a:effectLst/>
                <a:latin typeface="Times New Roman" panose="02020603050405020304" pitchFamily="18" charset="0"/>
                <a:ea typeface="Calibri" panose="020F0502020204030204" pitchFamily="34" charset="0"/>
              </a:rPr>
              <a:t> </a:t>
            </a:r>
            <a:r>
              <a:rPr lang="en-GB" sz="2400" i="1" dirty="0">
                <a:solidFill>
                  <a:srgbClr val="000000"/>
                </a:solidFill>
                <a:effectLst/>
                <a:latin typeface="Times New Roman" panose="02020603050405020304" pitchFamily="18" charset="0"/>
                <a:ea typeface="Calibri" panose="020F0502020204030204" pitchFamily="34" charset="0"/>
              </a:rPr>
              <a:t>et al</a:t>
            </a:r>
            <a:r>
              <a:rPr lang="en-GB" sz="2400" dirty="0">
                <a:solidFill>
                  <a:srgbClr val="000000"/>
                </a:solidFill>
                <a:effectLst/>
                <a:latin typeface="Times New Roman" panose="02020603050405020304" pitchFamily="18" charset="0"/>
                <a:ea typeface="Calibri" panose="020F0502020204030204" pitchFamily="34" charset="0"/>
              </a:rPr>
              <a:t>., 2022, p.1)</a:t>
            </a: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0" marR="0" indent="0" algn="just">
              <a:lnSpc>
                <a:spcPct val="90000"/>
              </a:lnSpc>
              <a:spcBef>
                <a:spcPts val="0"/>
              </a:spcBef>
              <a:spcAft>
                <a:spcPts val="600"/>
              </a:spcAft>
              <a:buNone/>
            </a:pPr>
            <a:r>
              <a:rPr lang="en-GB"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Place</a:t>
            </a:r>
          </a:p>
          <a:p>
            <a:pPr marL="0" marR="0" algn="just">
              <a:lnSpc>
                <a:spcPct val="90000"/>
              </a:lnSpc>
              <a:spcBef>
                <a:spcPts val="0"/>
              </a:spcBef>
              <a:spcAft>
                <a:spcPts val="600"/>
              </a:spcAft>
            </a:pP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will be based in London, UK. London attracts businesspeople from all over the globe.</a:t>
            </a:r>
          </a:p>
          <a:p>
            <a:pPr marL="0" marR="0" indent="0" algn="just">
              <a:lnSpc>
                <a:spcPct val="90000"/>
              </a:lnSpc>
              <a:spcBef>
                <a:spcPts val="0"/>
              </a:spcBef>
              <a:spcAft>
                <a:spcPts val="600"/>
              </a:spcAft>
              <a:buNone/>
            </a:pPr>
            <a:r>
              <a:rPr lang="en-GB"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Promotions</a:t>
            </a:r>
          </a:p>
          <a:p>
            <a:pPr marL="0" marR="0" algn="just">
              <a:lnSpc>
                <a:spcPct val="90000"/>
              </a:lnSpc>
              <a:spcBef>
                <a:spcPts val="0"/>
              </a:spcBef>
              <a:spcAft>
                <a:spcPts val="600"/>
              </a:spcAft>
            </a:pPr>
            <a:r>
              <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Marriot hotel </a:t>
            </a: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will be running very visible advertising campaigns in UK.</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90000"/>
              </a:lnSpc>
              <a:spcBef>
                <a:spcPts val="0"/>
              </a:spcBef>
              <a:spcAft>
                <a:spcPts val="600"/>
              </a:spcAft>
            </a:pP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79313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B4293-0A6C-8F09-F4F1-A49D080AC8E0}"/>
              </a:ext>
            </a:extLst>
          </p:cNvPr>
          <p:cNvSpPr>
            <a:spLocks noGrp="1"/>
          </p:cNvSpPr>
          <p:nvPr>
            <p:ph type="title"/>
          </p:nvPr>
        </p:nvSpPr>
        <p:spPr/>
        <p:txBody>
          <a:bodyPr/>
          <a:lstStyle/>
          <a:p>
            <a:r>
              <a:rPr lang="en-US" dirty="0">
                <a:latin typeface="Bernard MT Condensed" panose="02050806060905020404" pitchFamily="18" charset="0"/>
              </a:rPr>
              <a:t>SWOT ANALYSIS </a:t>
            </a:r>
          </a:p>
        </p:txBody>
      </p:sp>
      <p:sp>
        <p:nvSpPr>
          <p:cNvPr id="3" name="Content Placeholder 2">
            <a:extLst>
              <a:ext uri="{FF2B5EF4-FFF2-40B4-BE49-F238E27FC236}">
                <a16:creationId xmlns:a16="http://schemas.microsoft.com/office/drawing/2014/main" id="{DC641A0C-233A-5E0C-0021-85E771CBE5C3}"/>
              </a:ext>
            </a:extLst>
          </p:cNvPr>
          <p:cNvSpPr>
            <a:spLocks noGrp="1"/>
          </p:cNvSpPr>
          <p:nvPr>
            <p:ph idx="1"/>
          </p:nvPr>
        </p:nvSpPr>
        <p:spPr>
          <a:xfrm>
            <a:off x="1154954" y="2468032"/>
            <a:ext cx="7628099" cy="4008968"/>
          </a:xfrm>
        </p:spPr>
        <p:txBody>
          <a:bodyPr>
            <a:noAutofit/>
          </a:bodyPr>
          <a:lstStyle/>
          <a:p>
            <a:pPr marL="0" indent="0">
              <a:buNone/>
            </a:pPr>
            <a:r>
              <a:rPr lang="en-US" sz="2400" b="1" dirty="0">
                <a:solidFill>
                  <a:schemeClr val="tx1"/>
                </a:solidFill>
                <a:latin typeface="Times New Roman" panose="02020603050405020304" pitchFamily="18" charset="0"/>
                <a:cs typeface="Times New Roman" panose="02020603050405020304" pitchFamily="18" charset="0"/>
              </a:rPr>
              <a:t>Strengths </a:t>
            </a:r>
          </a:p>
          <a:p>
            <a:r>
              <a:rPr lang="en-US" sz="2400" dirty="0">
                <a:solidFill>
                  <a:schemeClr val="tx1"/>
                </a:solidFill>
                <a:latin typeface="Times New Roman" panose="02020603050405020304" pitchFamily="18" charset="0"/>
                <a:cs typeface="Times New Roman" panose="02020603050405020304" pitchFamily="18" charset="0"/>
              </a:rPr>
              <a:t>High levels of hospitality.</a:t>
            </a:r>
          </a:p>
          <a:p>
            <a:r>
              <a:rPr lang="en-US" sz="2400" dirty="0">
                <a:solidFill>
                  <a:schemeClr val="tx1"/>
                </a:solidFill>
                <a:latin typeface="Times New Roman" panose="02020603050405020304" pitchFamily="18" charset="0"/>
                <a:cs typeface="Times New Roman" panose="02020603050405020304" pitchFamily="18" charset="0"/>
              </a:rPr>
              <a:t>They have many employees.</a:t>
            </a:r>
          </a:p>
          <a:p>
            <a:r>
              <a:rPr lang="en-US" sz="2400" dirty="0">
                <a:solidFill>
                  <a:schemeClr val="tx1"/>
                </a:solidFill>
                <a:latin typeface="Times New Roman" panose="02020603050405020304" pitchFamily="18" charset="0"/>
                <a:cs typeface="Times New Roman" panose="02020603050405020304" pitchFamily="18" charset="0"/>
              </a:rPr>
              <a:t>Stringent code of conduct.</a:t>
            </a:r>
          </a:p>
          <a:p>
            <a:pPr marL="0" indent="0">
              <a:buNone/>
            </a:pPr>
            <a:r>
              <a:rPr lang="en-US" sz="2400" b="1" dirty="0">
                <a:solidFill>
                  <a:schemeClr val="tx1"/>
                </a:solidFill>
                <a:latin typeface="Times New Roman" panose="02020603050405020304" pitchFamily="18" charset="0"/>
                <a:cs typeface="Times New Roman" panose="02020603050405020304" pitchFamily="18" charset="0"/>
              </a:rPr>
              <a:t>Weaknesses</a:t>
            </a:r>
          </a:p>
          <a:p>
            <a:r>
              <a:rPr lang="en-US" sz="2400" dirty="0">
                <a:solidFill>
                  <a:schemeClr val="tx1"/>
                </a:solidFill>
                <a:latin typeface="Times New Roman" panose="02020603050405020304" pitchFamily="18" charset="0"/>
                <a:cs typeface="Times New Roman" panose="02020603050405020304" pitchFamily="18" charset="0"/>
              </a:rPr>
              <a:t>Geared towards serving wealthy people only.</a:t>
            </a:r>
          </a:p>
          <a:p>
            <a:r>
              <a:rPr lang="en-US" sz="2400" dirty="0">
                <a:solidFill>
                  <a:schemeClr val="tx1"/>
                </a:solidFill>
                <a:latin typeface="Times New Roman" panose="02020603050405020304" pitchFamily="18" charset="0"/>
                <a:cs typeface="Times New Roman" panose="02020603050405020304" pitchFamily="18" charset="0"/>
              </a:rPr>
              <a:t>Negative publicity from other branches.</a:t>
            </a:r>
          </a:p>
          <a:p>
            <a:r>
              <a:rPr lang="en-US" sz="2400" dirty="0">
                <a:solidFill>
                  <a:schemeClr val="tx1"/>
                </a:solidFill>
                <a:latin typeface="Times New Roman" panose="02020603050405020304" pitchFamily="18" charset="0"/>
                <a:cs typeface="Times New Roman" panose="02020603050405020304" pitchFamily="18" charset="0"/>
              </a:rPr>
              <a:t>Procedures taking too long to complete (</a:t>
            </a:r>
            <a:r>
              <a:rPr lang="en-GB" sz="2400" dirty="0">
                <a:solidFill>
                  <a:srgbClr val="000000"/>
                </a:solidFill>
                <a:effectLst/>
                <a:latin typeface="Times New Roman" panose="02020603050405020304" pitchFamily="18" charset="0"/>
                <a:ea typeface="Calibri" panose="020F0502020204030204" pitchFamily="34" charset="0"/>
              </a:rPr>
              <a:t>Martinez, 2017, p.1)</a:t>
            </a:r>
            <a:endParaRPr lang="en-US" sz="2400" b="1"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56D88C1-688F-5ADB-C5E0-F51A526B1A45}"/>
              </a:ext>
            </a:extLst>
          </p:cNvPr>
          <p:cNvPicPr>
            <a:picLocks noChangeAspect="1"/>
          </p:cNvPicPr>
          <p:nvPr/>
        </p:nvPicPr>
        <p:blipFill>
          <a:blip r:embed="rId3"/>
          <a:stretch>
            <a:fillRect/>
          </a:stretch>
        </p:blipFill>
        <p:spPr>
          <a:xfrm>
            <a:off x="8012916" y="2708041"/>
            <a:ext cx="3188484" cy="3176291"/>
          </a:xfrm>
          <a:prstGeom prst="rect">
            <a:avLst/>
          </a:prstGeom>
        </p:spPr>
      </p:pic>
    </p:spTree>
    <p:extLst>
      <p:ext uri="{BB962C8B-B14F-4D97-AF65-F5344CB8AC3E}">
        <p14:creationId xmlns:p14="http://schemas.microsoft.com/office/powerpoint/2010/main" val="3270001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17DCA-A549-52B1-9C49-4529DE3626D3}"/>
              </a:ext>
            </a:extLst>
          </p:cNvPr>
          <p:cNvSpPr>
            <a:spLocks noGrp="1"/>
          </p:cNvSpPr>
          <p:nvPr>
            <p:ph type="title"/>
          </p:nvPr>
        </p:nvSpPr>
        <p:spPr/>
        <p:txBody>
          <a:bodyPr/>
          <a:lstStyle/>
          <a:p>
            <a:r>
              <a:rPr lang="en-US" dirty="0">
                <a:latin typeface="Bernard MT Condensed" panose="02050806060905020404" pitchFamily="18" charset="0"/>
              </a:rPr>
              <a:t>SWOT ANALYSIS (CONT’D)</a:t>
            </a:r>
          </a:p>
        </p:txBody>
      </p:sp>
      <p:sp>
        <p:nvSpPr>
          <p:cNvPr id="3" name="Content Placeholder 2">
            <a:extLst>
              <a:ext uri="{FF2B5EF4-FFF2-40B4-BE49-F238E27FC236}">
                <a16:creationId xmlns:a16="http://schemas.microsoft.com/office/drawing/2014/main" id="{6B51A74A-4479-5669-BD25-BC721794A3B4}"/>
              </a:ext>
            </a:extLst>
          </p:cNvPr>
          <p:cNvSpPr>
            <a:spLocks noGrp="1"/>
          </p:cNvSpPr>
          <p:nvPr>
            <p:ph idx="1"/>
          </p:nvPr>
        </p:nvSpPr>
        <p:spPr>
          <a:xfrm>
            <a:off x="1154955" y="2603500"/>
            <a:ext cx="5645896" cy="3759200"/>
          </a:xfrm>
        </p:spPr>
        <p:txBody>
          <a:bodyPr>
            <a:normAutofit/>
          </a:bodyPr>
          <a:lstStyle/>
          <a:p>
            <a:pPr marL="0" indent="0">
              <a:buNone/>
            </a:pPr>
            <a:r>
              <a:rPr lang="en-US" sz="2400" b="1" dirty="0">
                <a:solidFill>
                  <a:schemeClr val="tx1"/>
                </a:solidFill>
                <a:latin typeface="Times New Roman" panose="02020603050405020304" pitchFamily="18" charset="0"/>
                <a:cs typeface="Times New Roman" panose="02020603050405020304" pitchFamily="18" charset="0"/>
              </a:rPr>
              <a:t>Opportunities</a:t>
            </a:r>
          </a:p>
          <a:p>
            <a:r>
              <a:rPr lang="en-US" sz="2400" dirty="0">
                <a:solidFill>
                  <a:schemeClr val="tx1"/>
                </a:solidFill>
                <a:latin typeface="Times New Roman" panose="02020603050405020304" pitchFamily="18" charset="0"/>
                <a:cs typeface="Times New Roman" panose="02020603050405020304" pitchFamily="18" charset="0"/>
              </a:rPr>
              <a:t>Rising demand for hospitality</a:t>
            </a:r>
          </a:p>
          <a:p>
            <a:r>
              <a:rPr lang="en-US" sz="2400" dirty="0">
                <a:solidFill>
                  <a:schemeClr val="tx1"/>
                </a:solidFill>
                <a:latin typeface="Times New Roman" panose="02020603050405020304" pitchFamily="18" charset="0"/>
                <a:cs typeface="Times New Roman" panose="02020603050405020304" pitchFamily="18" charset="0"/>
              </a:rPr>
              <a:t>Offers several services</a:t>
            </a:r>
          </a:p>
          <a:p>
            <a:r>
              <a:rPr lang="en-US" sz="2400" dirty="0">
                <a:solidFill>
                  <a:schemeClr val="tx1"/>
                </a:solidFill>
                <a:latin typeface="Times New Roman" panose="02020603050405020304" pitchFamily="18" charset="0"/>
                <a:cs typeface="Times New Roman" panose="02020603050405020304" pitchFamily="18" charset="0"/>
              </a:rPr>
              <a:t>Provide Airbnb</a:t>
            </a:r>
          </a:p>
          <a:p>
            <a:pPr marL="0" indent="0">
              <a:buNone/>
            </a:pPr>
            <a:r>
              <a:rPr lang="en-US" sz="2400" b="1" dirty="0">
                <a:solidFill>
                  <a:schemeClr val="tx1"/>
                </a:solidFill>
                <a:latin typeface="Times New Roman" panose="02020603050405020304" pitchFamily="18" charset="0"/>
                <a:cs typeface="Times New Roman" panose="02020603050405020304" pitchFamily="18" charset="0"/>
              </a:rPr>
              <a:t>Threats</a:t>
            </a:r>
          </a:p>
          <a:p>
            <a:r>
              <a:rPr lang="en-US" sz="2400" dirty="0">
                <a:solidFill>
                  <a:schemeClr val="tx1"/>
                </a:solidFill>
                <a:latin typeface="Times New Roman" panose="02020603050405020304" pitchFamily="18" charset="0"/>
                <a:cs typeface="Times New Roman" panose="02020603050405020304" pitchFamily="18" charset="0"/>
              </a:rPr>
              <a:t>Shifting rules and regulations</a:t>
            </a:r>
          </a:p>
          <a:p>
            <a:r>
              <a:rPr lang="en-US" sz="2400" dirty="0">
                <a:solidFill>
                  <a:schemeClr val="tx1"/>
                </a:solidFill>
                <a:latin typeface="Times New Roman" panose="02020603050405020304" pitchFamily="18" charset="0"/>
                <a:cs typeface="Times New Roman" panose="02020603050405020304" pitchFamily="18" charset="0"/>
              </a:rPr>
              <a:t>High competition</a:t>
            </a:r>
          </a:p>
        </p:txBody>
      </p:sp>
      <p:pic>
        <p:nvPicPr>
          <p:cNvPr id="4" name="Picture 3">
            <a:extLst>
              <a:ext uri="{FF2B5EF4-FFF2-40B4-BE49-F238E27FC236}">
                <a16:creationId xmlns:a16="http://schemas.microsoft.com/office/drawing/2014/main" id="{CF35B571-5BE5-FB58-4407-4EFB150C2107}"/>
              </a:ext>
            </a:extLst>
          </p:cNvPr>
          <p:cNvPicPr>
            <a:picLocks noChangeAspect="1"/>
          </p:cNvPicPr>
          <p:nvPr/>
        </p:nvPicPr>
        <p:blipFill>
          <a:blip r:embed="rId3"/>
          <a:stretch>
            <a:fillRect/>
          </a:stretch>
        </p:blipFill>
        <p:spPr>
          <a:xfrm>
            <a:off x="6953250" y="2376393"/>
            <a:ext cx="5238750" cy="4368053"/>
          </a:xfrm>
          <a:prstGeom prst="rect">
            <a:avLst/>
          </a:prstGeom>
        </p:spPr>
      </p:pic>
    </p:spTree>
    <p:extLst>
      <p:ext uri="{BB962C8B-B14F-4D97-AF65-F5344CB8AC3E}">
        <p14:creationId xmlns:p14="http://schemas.microsoft.com/office/powerpoint/2010/main" val="2051616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B68BF-237E-8766-B6A7-9D9DF83362B2}"/>
              </a:ext>
            </a:extLst>
          </p:cNvPr>
          <p:cNvSpPr>
            <a:spLocks noGrp="1"/>
          </p:cNvSpPr>
          <p:nvPr>
            <p:ph type="title"/>
          </p:nvPr>
        </p:nvSpPr>
        <p:spPr/>
        <p:txBody>
          <a:bodyPr/>
          <a:lstStyle/>
          <a:p>
            <a:r>
              <a:rPr lang="en-US" dirty="0">
                <a:latin typeface="Bernard MT Condensed" panose="02050806060905020404" pitchFamily="18" charset="0"/>
              </a:rPr>
              <a:t>PESTLE ANALYSIS</a:t>
            </a:r>
          </a:p>
        </p:txBody>
      </p:sp>
      <p:sp>
        <p:nvSpPr>
          <p:cNvPr id="3" name="Content Placeholder 2">
            <a:extLst>
              <a:ext uri="{FF2B5EF4-FFF2-40B4-BE49-F238E27FC236}">
                <a16:creationId xmlns:a16="http://schemas.microsoft.com/office/drawing/2014/main" id="{21B91D3C-C49A-8857-3F9E-FBC4B1EB27CB}"/>
              </a:ext>
            </a:extLst>
          </p:cNvPr>
          <p:cNvSpPr>
            <a:spLocks noGrp="1"/>
          </p:cNvSpPr>
          <p:nvPr>
            <p:ph idx="1"/>
          </p:nvPr>
        </p:nvSpPr>
        <p:spPr>
          <a:xfrm>
            <a:off x="1154955" y="2603500"/>
            <a:ext cx="7341346" cy="3930650"/>
          </a:xfrm>
        </p:spPr>
        <p:txBody>
          <a:bodyPr>
            <a:normAutofit lnSpcReduction="10000"/>
          </a:bodyPr>
          <a:lstStyle/>
          <a:p>
            <a:pPr marL="0" indent="0">
              <a:buNone/>
            </a:pPr>
            <a:r>
              <a:rPr lang="en-US" sz="2400" b="1" dirty="0">
                <a:solidFill>
                  <a:schemeClr val="tx1"/>
                </a:solidFill>
                <a:latin typeface="Times New Roman" panose="02020603050405020304" pitchFamily="18" charset="0"/>
                <a:cs typeface="Times New Roman" panose="02020603050405020304" pitchFamily="18" charset="0"/>
              </a:rPr>
              <a:t>Political factors</a:t>
            </a:r>
          </a:p>
          <a:p>
            <a:r>
              <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nternational relations, and political conditions in UK such as Brexit.</a:t>
            </a: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tx1"/>
                </a:solidFill>
                <a:latin typeface="Times New Roman" panose="02020603050405020304" pitchFamily="18" charset="0"/>
                <a:cs typeface="Times New Roman" panose="02020603050405020304" pitchFamily="18" charset="0"/>
              </a:rPr>
              <a:t>Economic factors</a:t>
            </a:r>
          </a:p>
          <a:p>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collapse of the stock market and the ongoing Ukraine war </a:t>
            </a: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tx1"/>
                </a:solidFill>
                <a:latin typeface="Times New Roman" panose="02020603050405020304" pitchFamily="18" charset="0"/>
                <a:cs typeface="Times New Roman" panose="02020603050405020304" pitchFamily="18" charset="0"/>
              </a:rPr>
              <a:t>Social factors</a:t>
            </a:r>
          </a:p>
          <a:p>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Attitude towards Authority – Different companies have various ways of relating to those in charge.</a:t>
            </a: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DC9C8794-C4A8-1479-9B6F-8C90FAACA764}"/>
              </a:ext>
            </a:extLst>
          </p:cNvPr>
          <p:cNvPicPr>
            <a:picLocks noChangeAspect="1"/>
          </p:cNvPicPr>
          <p:nvPr/>
        </p:nvPicPr>
        <p:blipFill>
          <a:blip r:embed="rId3"/>
          <a:stretch>
            <a:fillRect/>
          </a:stretch>
        </p:blipFill>
        <p:spPr>
          <a:xfrm>
            <a:off x="8782050" y="2987675"/>
            <a:ext cx="3181349" cy="3162300"/>
          </a:xfrm>
          <a:prstGeom prst="rect">
            <a:avLst/>
          </a:prstGeom>
        </p:spPr>
      </p:pic>
    </p:spTree>
    <p:extLst>
      <p:ext uri="{BB962C8B-B14F-4D97-AF65-F5344CB8AC3E}">
        <p14:creationId xmlns:p14="http://schemas.microsoft.com/office/powerpoint/2010/main" val="2749776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D1EDE-DC63-B96A-C23F-F27263229FAE}"/>
              </a:ext>
            </a:extLst>
          </p:cNvPr>
          <p:cNvSpPr>
            <a:spLocks noGrp="1"/>
          </p:cNvSpPr>
          <p:nvPr>
            <p:ph type="title"/>
          </p:nvPr>
        </p:nvSpPr>
        <p:spPr/>
        <p:txBody>
          <a:bodyPr/>
          <a:lstStyle/>
          <a:p>
            <a:r>
              <a:rPr lang="en-US" dirty="0">
                <a:latin typeface="Bernard MT Condensed" panose="02050806060905020404" pitchFamily="18" charset="0"/>
              </a:rPr>
              <a:t>PESTLE ANALYSIS (CONT’D)</a:t>
            </a:r>
          </a:p>
        </p:txBody>
      </p:sp>
      <p:sp>
        <p:nvSpPr>
          <p:cNvPr id="3" name="Content Placeholder 2">
            <a:extLst>
              <a:ext uri="{FF2B5EF4-FFF2-40B4-BE49-F238E27FC236}">
                <a16:creationId xmlns:a16="http://schemas.microsoft.com/office/drawing/2014/main" id="{1932F2A7-613F-19CE-3FD6-FB34807218AF}"/>
              </a:ext>
            </a:extLst>
          </p:cNvPr>
          <p:cNvSpPr>
            <a:spLocks noGrp="1"/>
          </p:cNvSpPr>
          <p:nvPr>
            <p:ph idx="1"/>
          </p:nvPr>
        </p:nvSpPr>
        <p:spPr>
          <a:xfrm>
            <a:off x="1154955" y="2603500"/>
            <a:ext cx="6750795" cy="3416300"/>
          </a:xfrm>
        </p:spPr>
        <p:txBody>
          <a:bodyPr>
            <a:normAutofit lnSpcReduction="10000"/>
          </a:bodyPr>
          <a:lstStyle/>
          <a:p>
            <a:pPr marL="0" indent="0" algn="just">
              <a:buNone/>
            </a:pPr>
            <a:r>
              <a:rPr lang="en-US" sz="2400" b="1" dirty="0">
                <a:solidFill>
                  <a:schemeClr val="tx1"/>
                </a:solidFill>
                <a:latin typeface="Times New Roman" panose="02020603050405020304" pitchFamily="18" charset="0"/>
                <a:cs typeface="Times New Roman" panose="02020603050405020304" pitchFamily="18" charset="0"/>
              </a:rPr>
              <a:t>Technological factors</a:t>
            </a:r>
          </a:p>
          <a:p>
            <a:pPr algn="just"/>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Online Airbnb booking availed by Marriot.</a:t>
            </a:r>
            <a:endParaRPr lang="en-US" sz="2400" dirty="0">
              <a:solidFill>
                <a:schemeClr val="tx1"/>
              </a:solidFill>
              <a:latin typeface="Times New Roman" panose="02020603050405020304" pitchFamily="18" charset="0"/>
              <a:cs typeface="Times New Roman" panose="02020603050405020304" pitchFamily="18" charset="0"/>
            </a:endParaRPr>
          </a:p>
          <a:p>
            <a:pPr marL="0" indent="0" algn="just">
              <a:buNone/>
            </a:pPr>
            <a:r>
              <a:rPr lang="en-GB" sz="2400" b="1" dirty="0">
                <a:solidFill>
                  <a:schemeClr val="tx1"/>
                </a:solidFill>
                <a:latin typeface="Times New Roman" panose="02020603050405020304" pitchFamily="18" charset="0"/>
                <a:cs typeface="Times New Roman" panose="02020603050405020304" pitchFamily="18" charset="0"/>
              </a:rPr>
              <a:t>Legal factors</a:t>
            </a:r>
          </a:p>
          <a:p>
            <a:pPr algn="just"/>
            <a:r>
              <a:rPr lang="en-GB" sz="2400" dirty="0">
                <a:solidFill>
                  <a:schemeClr val="tx1"/>
                </a:solidFill>
                <a:latin typeface="Times New Roman" panose="02020603050405020304" pitchFamily="18" charset="0"/>
                <a:cs typeface="Times New Roman" panose="02020603050405020304" pitchFamily="18" charset="0"/>
              </a:rPr>
              <a:t>Mandatory increase in minimum wages might affect operations</a:t>
            </a:r>
          </a:p>
          <a:p>
            <a:pPr marL="0" indent="0" algn="just">
              <a:buNone/>
            </a:pPr>
            <a:r>
              <a:rPr lang="en-US" sz="2400" b="1" dirty="0">
                <a:solidFill>
                  <a:schemeClr val="tx1"/>
                </a:solidFill>
                <a:latin typeface="Times New Roman" panose="02020603050405020304" pitchFamily="18" charset="0"/>
                <a:cs typeface="Times New Roman" panose="02020603050405020304" pitchFamily="18" charset="0"/>
              </a:rPr>
              <a:t>Environmental factors </a:t>
            </a:r>
          </a:p>
          <a:p>
            <a:pPr algn="just"/>
            <a:r>
              <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GB"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ncrease in the cost of jet fuel might be detrimental to Marriott's business operations.</a:t>
            </a:r>
            <a:endParaRPr lang="en-US" sz="2400" dirty="0">
              <a:solidFill>
                <a:schemeClr val="tx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9501B9F-DBCF-0528-BBAA-EE4933A5C470}"/>
              </a:ext>
            </a:extLst>
          </p:cNvPr>
          <p:cNvPicPr>
            <a:picLocks noChangeAspect="1"/>
          </p:cNvPicPr>
          <p:nvPr/>
        </p:nvPicPr>
        <p:blipFill>
          <a:blip r:embed="rId3"/>
          <a:stretch>
            <a:fillRect/>
          </a:stretch>
        </p:blipFill>
        <p:spPr>
          <a:xfrm>
            <a:off x="8496300" y="2833687"/>
            <a:ext cx="3448050" cy="3186113"/>
          </a:xfrm>
          <a:prstGeom prst="rect">
            <a:avLst/>
          </a:prstGeom>
        </p:spPr>
      </p:pic>
    </p:spTree>
    <p:extLst>
      <p:ext uri="{BB962C8B-B14F-4D97-AF65-F5344CB8AC3E}">
        <p14:creationId xmlns:p14="http://schemas.microsoft.com/office/powerpoint/2010/main" val="1090984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F0E5B-FE83-9196-6026-B98621A9CE79}"/>
              </a:ext>
            </a:extLst>
          </p:cNvPr>
          <p:cNvSpPr>
            <a:spLocks noGrp="1"/>
          </p:cNvSpPr>
          <p:nvPr>
            <p:ph type="title"/>
          </p:nvPr>
        </p:nvSpPr>
        <p:spPr/>
        <p:txBody>
          <a:bodyPr/>
          <a:lstStyle/>
          <a:p>
            <a:r>
              <a:rPr lang="en-GB" b="1" dirty="0">
                <a:effectLst/>
                <a:latin typeface="Bernard MT Condensed" panose="02050806060905020404" pitchFamily="18" charset="0"/>
                <a:ea typeface="Calibri" panose="020F0502020204030204" pitchFamily="34" charset="0"/>
              </a:rPr>
              <a:t>CUSTOMER VALUE &amp; ENGAGEMENT </a:t>
            </a:r>
            <a:endParaRPr lang="en-US" dirty="0">
              <a:latin typeface="Bernard MT Condensed" panose="02050806060905020404" pitchFamily="18" charset="0"/>
            </a:endParaRPr>
          </a:p>
        </p:txBody>
      </p:sp>
      <p:sp>
        <p:nvSpPr>
          <p:cNvPr id="3" name="Content Placeholder 2">
            <a:extLst>
              <a:ext uri="{FF2B5EF4-FFF2-40B4-BE49-F238E27FC236}">
                <a16:creationId xmlns:a16="http://schemas.microsoft.com/office/drawing/2014/main" id="{0D08F533-C538-11E9-A1FB-334270487802}"/>
              </a:ext>
            </a:extLst>
          </p:cNvPr>
          <p:cNvSpPr>
            <a:spLocks noGrp="1"/>
          </p:cNvSpPr>
          <p:nvPr>
            <p:ph idx="1"/>
          </p:nvPr>
        </p:nvSpPr>
        <p:spPr>
          <a:xfrm>
            <a:off x="1154955" y="2343150"/>
            <a:ext cx="7588995" cy="4343400"/>
          </a:xfrm>
        </p:spPr>
        <p:txBody>
          <a:bodyPr>
            <a:normAutofit fontScale="92500" lnSpcReduction="10000"/>
          </a:bodyPr>
          <a:lstStyle/>
          <a:p>
            <a:pPr marL="0" indent="0">
              <a:buNone/>
            </a:pPr>
            <a:r>
              <a:rPr lang="en-US" sz="2400" b="1" dirty="0">
                <a:solidFill>
                  <a:schemeClr val="tx1"/>
                </a:solidFill>
                <a:latin typeface="Times New Roman" panose="02020603050405020304" pitchFamily="18" charset="0"/>
                <a:cs typeface="Times New Roman" panose="02020603050405020304" pitchFamily="18" charset="0"/>
              </a:rPr>
              <a:t>Paying attention to detail </a:t>
            </a:r>
          </a:p>
          <a:p>
            <a:r>
              <a:rPr lang="en-US" sz="2400" spc="2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Marriott will provide its staff with all the insights they need to provide excellent service to guests. </a:t>
            </a:r>
          </a:p>
          <a:p>
            <a:r>
              <a:rPr lang="en-US" sz="2400" spc="2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a:t>
            </a:r>
            <a:r>
              <a:rPr lang="en-US" sz="2400" spc="2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 each point in the customer's interaction, any member of the team may provide them with a tailored experience</a:t>
            </a: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tx1"/>
                </a:solidFill>
                <a:latin typeface="Times New Roman" panose="02020603050405020304" pitchFamily="18" charset="0"/>
                <a:cs typeface="Times New Roman" panose="02020603050405020304" pitchFamily="18" charset="0"/>
              </a:rPr>
              <a:t>Collecting data from customers through surveys</a:t>
            </a:r>
          </a:p>
          <a:p>
            <a:r>
              <a:rPr lang="en-US" sz="2400" spc="2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Surveys will give Marriott's consumers a voice and help the company improve. </a:t>
            </a:r>
          </a:p>
          <a:p>
            <a:r>
              <a:rPr lang="en-US" sz="2400" spc="2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 order to better anticipate their guests' demands, hotels often ask patrons to rate a number of hypothetical travel situations (</a:t>
            </a:r>
            <a:r>
              <a:rPr lang="en-GB" sz="2400" dirty="0">
                <a:solidFill>
                  <a:srgbClr val="000000"/>
                </a:solidFill>
                <a:effectLst/>
                <a:latin typeface="Times New Roman" panose="02020603050405020304" pitchFamily="18" charset="0"/>
                <a:ea typeface="Calibri" panose="020F0502020204030204" pitchFamily="34" charset="0"/>
              </a:rPr>
              <a:t>Rahimi &amp;</a:t>
            </a:r>
            <a:r>
              <a:rPr lang="en-GB" sz="2400" dirty="0" err="1">
                <a:solidFill>
                  <a:srgbClr val="000000"/>
                </a:solidFill>
                <a:effectLst/>
                <a:latin typeface="Times New Roman" panose="02020603050405020304" pitchFamily="18" charset="0"/>
                <a:ea typeface="Calibri" panose="020F0502020204030204" pitchFamily="34" charset="0"/>
              </a:rPr>
              <a:t>Gunlu</a:t>
            </a:r>
            <a:r>
              <a:rPr lang="en-GB" sz="2400" dirty="0">
                <a:solidFill>
                  <a:srgbClr val="000000"/>
                </a:solidFill>
                <a:effectLst/>
                <a:latin typeface="Times New Roman" panose="02020603050405020304" pitchFamily="18" charset="0"/>
                <a:ea typeface="Calibri" panose="020F0502020204030204" pitchFamily="34" charset="0"/>
              </a:rPr>
              <a:t>, 2016, p.1)</a:t>
            </a:r>
            <a:r>
              <a:rPr lang="en-US" sz="2400" spc="2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A25AEE7-58E9-5FB0-5280-C91489FC5B77}"/>
              </a:ext>
            </a:extLst>
          </p:cNvPr>
          <p:cNvPicPr>
            <a:picLocks noChangeAspect="1"/>
          </p:cNvPicPr>
          <p:nvPr/>
        </p:nvPicPr>
        <p:blipFill>
          <a:blip r:embed="rId3"/>
          <a:stretch>
            <a:fillRect/>
          </a:stretch>
        </p:blipFill>
        <p:spPr>
          <a:xfrm>
            <a:off x="8877300" y="2410966"/>
            <a:ext cx="3181349" cy="4207768"/>
          </a:xfrm>
          <a:prstGeom prst="rect">
            <a:avLst/>
          </a:prstGeom>
        </p:spPr>
      </p:pic>
    </p:spTree>
    <p:extLst>
      <p:ext uri="{BB962C8B-B14F-4D97-AF65-F5344CB8AC3E}">
        <p14:creationId xmlns:p14="http://schemas.microsoft.com/office/powerpoint/2010/main" val="4061887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0FE98-06A2-412C-A767-6107DC81F280}"/>
              </a:ext>
            </a:extLst>
          </p:cNvPr>
          <p:cNvSpPr>
            <a:spLocks noGrp="1"/>
          </p:cNvSpPr>
          <p:nvPr>
            <p:ph type="title"/>
          </p:nvPr>
        </p:nvSpPr>
        <p:spPr/>
        <p:txBody>
          <a:bodyPr/>
          <a:lstStyle/>
          <a:p>
            <a:r>
              <a:rPr lang="en-US" dirty="0">
                <a:latin typeface="Bernard MT Condensed" panose="02050806060905020404" pitchFamily="18" charset="0"/>
              </a:rPr>
              <a:t>DIGITAL MARKETING STRATEGIES</a:t>
            </a:r>
          </a:p>
        </p:txBody>
      </p:sp>
      <p:sp>
        <p:nvSpPr>
          <p:cNvPr id="3" name="Content Placeholder 2">
            <a:extLst>
              <a:ext uri="{FF2B5EF4-FFF2-40B4-BE49-F238E27FC236}">
                <a16:creationId xmlns:a16="http://schemas.microsoft.com/office/drawing/2014/main" id="{A95A473F-F80C-F4D1-E29D-12D5E452DBA2}"/>
              </a:ext>
            </a:extLst>
          </p:cNvPr>
          <p:cNvSpPr>
            <a:spLocks noGrp="1"/>
          </p:cNvSpPr>
          <p:nvPr>
            <p:ph idx="1"/>
          </p:nvPr>
        </p:nvSpPr>
        <p:spPr>
          <a:xfrm>
            <a:off x="477839" y="2260600"/>
            <a:ext cx="8151812" cy="4254500"/>
          </a:xfrm>
        </p:spPr>
        <p:txBody>
          <a:bodyPr>
            <a:noAutofit/>
          </a:bodyPr>
          <a:lstStyle/>
          <a:p>
            <a:pPr marL="0" marR="0" indent="0" algn="just">
              <a:spcBef>
                <a:spcPts val="3600"/>
              </a:spcBef>
              <a:spcAft>
                <a:spcPts val="750"/>
              </a:spcAft>
              <a:buNone/>
            </a:pPr>
            <a:r>
              <a:rPr lang="en-US" sz="2400" b="1" spc="4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Marriott’s app </a:t>
            </a:r>
            <a:endParaRPr lang="en-U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GB" sz="2400" spc="4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customer app will streamline their stays without requiring too much guidance from personnel.</a:t>
            </a:r>
          </a:p>
          <a:p>
            <a:pPr marL="0" marR="0" indent="0" algn="just">
              <a:spcBef>
                <a:spcPts val="750"/>
              </a:spcBef>
              <a:spcAft>
                <a:spcPts val="750"/>
              </a:spcAft>
              <a:buNone/>
            </a:pPr>
            <a:r>
              <a:rPr lang="en-U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Influencer marketing</a:t>
            </a:r>
            <a:endParaRPr lang="en-US"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This marketing narrows its attention on influential individuals within that group (</a:t>
            </a:r>
            <a:r>
              <a:rPr lang="en-GB" sz="2400" dirty="0" err="1">
                <a:solidFill>
                  <a:srgbClr val="000000"/>
                </a:solidFill>
                <a:effectLst/>
                <a:latin typeface="Times New Roman" panose="02020603050405020304" pitchFamily="18" charset="0"/>
                <a:ea typeface="Calibri" panose="020F0502020204030204" pitchFamily="34" charset="0"/>
              </a:rPr>
              <a:t>Emelda</a:t>
            </a:r>
            <a:r>
              <a:rPr lang="en-GB" sz="2400" dirty="0">
                <a:solidFill>
                  <a:srgbClr val="000000"/>
                </a:solidFill>
                <a:effectLst/>
                <a:latin typeface="Times New Roman" panose="02020603050405020304" pitchFamily="18" charset="0"/>
                <a:ea typeface="Calibri" panose="020F0502020204030204" pitchFamily="34" charset="0"/>
              </a:rPr>
              <a:t>, 2018, p.1)</a:t>
            </a:r>
            <a:r>
              <a:rPr lang="en-US"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indent="0" algn="just">
              <a:buNone/>
            </a:pPr>
            <a:r>
              <a:rPr lang="en-GB" sz="2400" b="1" spc="75"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Marriott International’s M Live</a:t>
            </a:r>
            <a:endParaRPr lang="en-U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 M Live team monitors trending hotel issues throughout the globe and uses this information to improve services.</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EFCFC35-AE48-1147-4559-615B29E5E817}"/>
              </a:ext>
            </a:extLst>
          </p:cNvPr>
          <p:cNvPicPr>
            <a:picLocks noChangeAspect="1"/>
          </p:cNvPicPr>
          <p:nvPr/>
        </p:nvPicPr>
        <p:blipFill>
          <a:blip r:embed="rId3"/>
          <a:stretch>
            <a:fillRect/>
          </a:stretch>
        </p:blipFill>
        <p:spPr>
          <a:xfrm>
            <a:off x="8629651" y="2647950"/>
            <a:ext cx="3314698" cy="4040718"/>
          </a:xfrm>
          <a:prstGeom prst="rect">
            <a:avLst/>
          </a:prstGeom>
        </p:spPr>
      </p:pic>
    </p:spTree>
    <p:extLst>
      <p:ext uri="{BB962C8B-B14F-4D97-AF65-F5344CB8AC3E}">
        <p14:creationId xmlns:p14="http://schemas.microsoft.com/office/powerpoint/2010/main" val="1413753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pSp>
        <p:nvGrpSpPr>
          <p:cNvPr id="38" name="Group 37">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39" name="Rectangle 38">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tyle>
            <a:lnRef idx="0">
              <a:scrgbClr r="0" g="0" b="0"/>
            </a:lnRef>
            <a:fillRef idx="1002">
              <a:schemeClr val="dk2"/>
            </a:fillRef>
            <a:effectRef idx="0">
              <a:scrgbClr r="0" g="0" b="0"/>
            </a:effectRef>
            <a:fontRef idx="major"/>
          </p:style>
        </p:sp>
      </p:grpSp>
      <p:sp>
        <p:nvSpPr>
          <p:cNvPr id="2" name="Title 1">
            <a:extLst>
              <a:ext uri="{FF2B5EF4-FFF2-40B4-BE49-F238E27FC236}">
                <a16:creationId xmlns:a16="http://schemas.microsoft.com/office/drawing/2014/main" id="{53BDC8C5-9CF0-007B-A326-5146F00C0C02}"/>
              </a:ext>
            </a:extLst>
          </p:cNvPr>
          <p:cNvSpPr>
            <a:spLocks noGrp="1"/>
          </p:cNvSpPr>
          <p:nvPr>
            <p:ph type="title"/>
          </p:nvPr>
        </p:nvSpPr>
        <p:spPr>
          <a:xfrm>
            <a:off x="1000372" y="1209957"/>
            <a:ext cx="3034580" cy="4438087"/>
          </a:xfrm>
        </p:spPr>
        <p:txBody>
          <a:bodyPr anchor="ctr">
            <a:normAutofit/>
          </a:bodyPr>
          <a:lstStyle/>
          <a:p>
            <a:pPr algn="r"/>
            <a:r>
              <a:rPr lang="en-GB" sz="3200" b="1" kern="0">
                <a:solidFill>
                  <a:schemeClr val="tx1"/>
                </a:solidFill>
                <a:effectLst/>
                <a:latin typeface="Arial" panose="020B0604020202020204" pitchFamily="34" charset="0"/>
                <a:ea typeface="Times New Roman" panose="02020603050405020304" pitchFamily="18" charset="0"/>
              </a:rPr>
              <a:t>Conclusion</a:t>
            </a:r>
            <a:br>
              <a:rPr lang="en-US" sz="3200" b="1" kern="0">
                <a:solidFill>
                  <a:schemeClr val="tx1"/>
                </a:solidFill>
                <a:effectLst/>
                <a:latin typeface="Arial" panose="020B0604020202020204" pitchFamily="34" charset="0"/>
                <a:ea typeface="Times New Roman" panose="02020603050405020304" pitchFamily="18" charset="0"/>
              </a:rPr>
            </a:br>
            <a:endParaRPr lang="en-GB" sz="3200">
              <a:solidFill>
                <a:schemeClr val="tx1"/>
              </a:solidFill>
            </a:endParaRPr>
          </a:p>
        </p:txBody>
      </p:sp>
      <p:cxnSp>
        <p:nvCxnSpPr>
          <p:cNvPr id="42" name="Straight Connector 41">
            <a:extLst>
              <a:ext uri="{FF2B5EF4-FFF2-40B4-BE49-F238E27FC236}">
                <a16:creationId xmlns:a16="http://schemas.microsoft.com/office/drawing/2014/main" id="{AD23B2CD-009B-425A-9616-1E1AD1D5AB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7A0163E-5611-746C-394D-D61745715CAE}"/>
              </a:ext>
            </a:extLst>
          </p:cNvPr>
          <p:cNvSpPr>
            <a:spLocks noGrp="1"/>
          </p:cNvSpPr>
          <p:nvPr>
            <p:ph idx="1"/>
          </p:nvPr>
        </p:nvSpPr>
        <p:spPr>
          <a:xfrm>
            <a:off x="4678424" y="1059025"/>
            <a:ext cx="5302189" cy="4739950"/>
          </a:xfrm>
        </p:spPr>
        <p:txBody>
          <a:bodyPr anchor="ctr">
            <a:normAutofit/>
          </a:bodyPr>
          <a:lstStyle/>
          <a:p>
            <a:pPr>
              <a:lnSpc>
                <a:spcPct val="90000"/>
              </a:lnSpc>
            </a:pPr>
            <a:r>
              <a:rPr lang="en-GB" sz="1800" dirty="0">
                <a:effectLst/>
                <a:latin typeface="Times New Roman" panose="02020603050405020304" pitchFamily="18" charset="0"/>
                <a:ea typeface="Calibri" panose="020F0502020204030204" pitchFamily="34" charset="0"/>
              </a:rPr>
              <a:t>Establishing a strong brand for a new product or service, as well as launching a company, are both major endeavours that need careful planning and execution of a marketing strategy</a:t>
            </a:r>
          </a:p>
          <a:p>
            <a:pPr>
              <a:lnSpc>
                <a:spcPct val="90000"/>
              </a:lnSpc>
            </a:pPr>
            <a:r>
              <a:rPr lang="en-GB" sz="1800" dirty="0">
                <a:effectLst/>
                <a:latin typeface="Times New Roman" panose="02020603050405020304" pitchFamily="18" charset="0"/>
                <a:ea typeface="Calibri" panose="020F0502020204030204" pitchFamily="34" charset="0"/>
              </a:rPr>
              <a:t>Marriott has chosen to enter the UK hotel industry with brand-new features that will have a wide range of services, from high-quality accommodations to upscale restaurants and a lively nightlife scene</a:t>
            </a:r>
          </a:p>
          <a:p>
            <a:pPr>
              <a:lnSpc>
                <a:spcPct val="90000"/>
              </a:lnSpc>
            </a:pPr>
            <a:r>
              <a:rPr lang="en-GB" sz="1800" dirty="0">
                <a:solidFill>
                  <a:srgbClr val="000000"/>
                </a:solidFill>
                <a:effectLst/>
                <a:latin typeface="Times New Roman" panose="02020603050405020304" pitchFamily="18" charset="0"/>
                <a:ea typeface="Calibri" panose="020F0502020204030204" pitchFamily="34" charset="0"/>
              </a:rPr>
              <a:t>Marriott International will integrate a digital marketing into a carefully crafted plan, capitalising on the company's large worldwide network and unique digital platform to position itself as the go-to option for anyone seeking a luxurious vacation.</a:t>
            </a:r>
            <a:r>
              <a:rPr lang="en-GB" sz="17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endParaRPr lang="en-US" sz="17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pPr>
            <a:endParaRPr lang="en-GB" sz="1700" dirty="0">
              <a:solidFill>
                <a:schemeClr val="tx1"/>
              </a:solidFill>
            </a:endParaRPr>
          </a:p>
        </p:txBody>
      </p:sp>
    </p:spTree>
    <p:extLst>
      <p:ext uri="{BB962C8B-B14F-4D97-AF65-F5344CB8AC3E}">
        <p14:creationId xmlns:p14="http://schemas.microsoft.com/office/powerpoint/2010/main" val="4222530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5"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Shape 26">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29"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18C94B4A-0739-2DF7-8DAC-7819413F3DD7}"/>
              </a:ext>
            </a:extLst>
          </p:cNvPr>
          <p:cNvSpPr>
            <a:spLocks noGrp="1"/>
          </p:cNvSpPr>
          <p:nvPr>
            <p:ph type="title"/>
          </p:nvPr>
        </p:nvSpPr>
        <p:spPr>
          <a:xfrm>
            <a:off x="994087" y="1130603"/>
            <a:ext cx="3342442" cy="4596794"/>
          </a:xfrm>
        </p:spPr>
        <p:txBody>
          <a:bodyPr anchor="ctr">
            <a:normAutofit/>
          </a:bodyPr>
          <a:lstStyle/>
          <a:p>
            <a:r>
              <a:rPr lang="en-GB" sz="3200" b="1" kern="0">
                <a:solidFill>
                  <a:srgbClr val="EBEBEB"/>
                </a:solidFill>
                <a:effectLst/>
                <a:latin typeface="Arial" panose="020B0604020202020204" pitchFamily="34" charset="0"/>
                <a:ea typeface="Times New Roman" panose="02020603050405020304" pitchFamily="18" charset="0"/>
              </a:rPr>
              <a:t>References</a:t>
            </a:r>
            <a:br>
              <a:rPr lang="en-US" sz="3200" b="1" kern="0">
                <a:solidFill>
                  <a:srgbClr val="EBEBEB"/>
                </a:solidFill>
                <a:effectLst/>
                <a:latin typeface="Arial" panose="020B0604020202020204" pitchFamily="34" charset="0"/>
                <a:ea typeface="Times New Roman" panose="02020603050405020304" pitchFamily="18" charset="0"/>
              </a:rPr>
            </a:br>
            <a:endParaRPr lang="en-GB" sz="3200">
              <a:solidFill>
                <a:srgbClr val="EBEBEB"/>
              </a:solidFill>
            </a:endParaRPr>
          </a:p>
        </p:txBody>
      </p:sp>
      <p:sp>
        <p:nvSpPr>
          <p:cNvPr id="3" name="Content Placeholder 2">
            <a:extLst>
              <a:ext uri="{FF2B5EF4-FFF2-40B4-BE49-F238E27FC236}">
                <a16:creationId xmlns:a16="http://schemas.microsoft.com/office/drawing/2014/main" id="{BD92FB9E-B3C8-24AD-25D9-27B454A2E383}"/>
              </a:ext>
            </a:extLst>
          </p:cNvPr>
          <p:cNvSpPr>
            <a:spLocks noGrp="1"/>
          </p:cNvSpPr>
          <p:nvPr>
            <p:ph idx="1"/>
          </p:nvPr>
        </p:nvSpPr>
        <p:spPr>
          <a:xfrm>
            <a:off x="5290077" y="437513"/>
            <a:ext cx="5502614" cy="5954325"/>
          </a:xfrm>
        </p:spPr>
        <p:txBody>
          <a:bodyPr anchor="ctr">
            <a:normAutofit fontScale="70000" lnSpcReduction="20000"/>
          </a:bodyPr>
          <a:lstStyle/>
          <a:p>
            <a:pPr marL="457200" marR="0" indent="-457200" algn="just">
              <a:lnSpc>
                <a:spcPct val="115000"/>
              </a:lnSpc>
              <a:spcBef>
                <a:spcPts val="0"/>
              </a:spcBef>
              <a:spcAft>
                <a:spcPts val="0"/>
              </a:spcAft>
            </a:pPr>
            <a:r>
              <a:rPr lang="en-GB" sz="1800" dirty="0" err="1">
                <a:solidFill>
                  <a:srgbClr val="000000"/>
                </a:solidFill>
                <a:effectLst/>
                <a:latin typeface="Times New Roman" panose="02020603050405020304" pitchFamily="18" charset="0"/>
                <a:ea typeface="Calibri" panose="020F0502020204030204" pitchFamily="34" charset="0"/>
              </a:rPr>
              <a:t>Emelda</a:t>
            </a:r>
            <a:r>
              <a:rPr lang="en-GB" sz="1800" dirty="0">
                <a:solidFill>
                  <a:srgbClr val="000000"/>
                </a:solidFill>
                <a:effectLst/>
                <a:latin typeface="Times New Roman" panose="02020603050405020304" pitchFamily="18" charset="0"/>
                <a:ea typeface="Calibri" panose="020F0502020204030204" pitchFamily="34" charset="0"/>
              </a:rPr>
              <a:t>, N., 2018. </a:t>
            </a:r>
            <a:r>
              <a:rPr lang="en-US" sz="1800" i="1" dirty="0">
                <a:effectLst/>
                <a:latin typeface="Calibri" panose="020F0502020204030204" pitchFamily="34" charset="0"/>
                <a:ea typeface="Calibri" panose="020F0502020204030204" pitchFamily="34" charset="0"/>
              </a:rPr>
              <a:t>The Strategies of Marketing Used for Increasing Number of Wedding Events at Sheraton Bandung Hotel and Towers (Manage by Marriott International). Novi </a:t>
            </a:r>
            <a:r>
              <a:rPr lang="en-US" sz="1800" i="1" dirty="0" err="1">
                <a:effectLst/>
                <a:latin typeface="Calibri" panose="020F0502020204030204" pitchFamily="34" charset="0"/>
                <a:ea typeface="Calibri" panose="020F0502020204030204" pitchFamily="34" charset="0"/>
              </a:rPr>
              <a:t>Emelda</a:t>
            </a:r>
            <a:r>
              <a:rPr lang="en-US" sz="1800" i="1" dirty="0">
                <a:effectLst/>
                <a:latin typeface="Calibri" panose="020F0502020204030204" pitchFamily="34" charset="0"/>
                <a:ea typeface="Calibri" panose="020F0502020204030204" pitchFamily="34" charset="0"/>
              </a:rPr>
              <a:t>: 147010007</a:t>
            </a:r>
            <a:r>
              <a:rPr lang="en-US" sz="1800" dirty="0">
                <a:effectLst/>
                <a:latin typeface="Calibri" panose="020F0502020204030204" pitchFamily="34" charset="0"/>
                <a:ea typeface="Calibri" panose="020F0502020204030204" pitchFamily="34" charset="0"/>
              </a:rPr>
              <a:t> (Doctoral dissertation, Sastra </a:t>
            </a:r>
            <a:r>
              <a:rPr lang="en-US" sz="1800" dirty="0" err="1">
                <a:effectLst/>
                <a:latin typeface="Calibri" panose="020F0502020204030204" pitchFamily="34" charset="0"/>
                <a:ea typeface="Calibri" panose="020F0502020204030204" pitchFamily="34" charset="0"/>
              </a:rPr>
              <a:t>Inggris</a:t>
            </a:r>
            <a:r>
              <a:rPr lang="en-US" sz="1800" dirty="0">
                <a:effectLst/>
                <a:latin typeface="Calibri" panose="020F0502020204030204" pitchFamily="34" charset="0"/>
                <a:ea typeface="Calibri" panose="020F0502020204030204" pitchFamily="34" charset="0"/>
              </a:rPr>
              <a:t>).</a:t>
            </a:r>
          </a:p>
          <a:p>
            <a:pPr marL="457200" marR="0" indent="-457200" algn="just">
              <a:lnSpc>
                <a:spcPct val="115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rPr>
              <a:t>Bonet </a:t>
            </a:r>
            <a:r>
              <a:rPr lang="en-GB" sz="1800" dirty="0" err="1">
                <a:solidFill>
                  <a:srgbClr val="000000"/>
                </a:solidFill>
                <a:effectLst/>
                <a:latin typeface="Times New Roman" panose="02020603050405020304" pitchFamily="18" charset="0"/>
                <a:ea typeface="Calibri" panose="020F0502020204030204" pitchFamily="34" charset="0"/>
              </a:rPr>
              <a:t>Escura</a:t>
            </a:r>
            <a:r>
              <a:rPr lang="en-GB" sz="1800" dirty="0">
                <a:solidFill>
                  <a:srgbClr val="000000"/>
                </a:solidFill>
                <a:effectLst/>
                <a:latin typeface="Times New Roman" panose="02020603050405020304" pitchFamily="18" charset="0"/>
                <a:ea typeface="Calibri" panose="020F0502020204030204" pitchFamily="34" charset="0"/>
              </a:rPr>
              <a:t>, L. and </a:t>
            </a:r>
            <a:r>
              <a:rPr lang="en-GB" sz="1800" dirty="0" err="1">
                <a:solidFill>
                  <a:srgbClr val="000000"/>
                </a:solidFill>
                <a:effectLst/>
                <a:latin typeface="Times New Roman" panose="02020603050405020304" pitchFamily="18" charset="0"/>
                <a:ea typeface="Calibri" panose="020F0502020204030204" pitchFamily="34" charset="0"/>
              </a:rPr>
              <a:t>Cánovas</a:t>
            </a:r>
            <a:r>
              <a:rPr lang="en-GB" sz="1800" dirty="0">
                <a:solidFill>
                  <a:srgbClr val="000000"/>
                </a:solidFill>
                <a:effectLst/>
                <a:latin typeface="Times New Roman" panose="02020603050405020304" pitchFamily="18" charset="0"/>
                <a:ea typeface="Calibri" panose="020F0502020204030204" pitchFamily="34" charset="0"/>
              </a:rPr>
              <a:t> </a:t>
            </a:r>
            <a:r>
              <a:rPr lang="en-GB" sz="1800" dirty="0" err="1">
                <a:solidFill>
                  <a:srgbClr val="000000"/>
                </a:solidFill>
                <a:effectLst/>
                <a:latin typeface="Times New Roman" panose="02020603050405020304" pitchFamily="18" charset="0"/>
                <a:ea typeface="Calibri" panose="020F0502020204030204" pitchFamily="34" charset="0"/>
              </a:rPr>
              <a:t>Escayola</a:t>
            </a:r>
            <a:r>
              <a:rPr lang="en-GB" sz="1800" dirty="0">
                <a:solidFill>
                  <a:srgbClr val="000000"/>
                </a:solidFill>
                <a:effectLst/>
                <a:latin typeface="Times New Roman" panose="02020603050405020304" pitchFamily="18" charset="0"/>
                <a:ea typeface="Calibri" panose="020F0502020204030204" pitchFamily="34" charset="0"/>
              </a:rPr>
              <a:t>, A., 2018. Business plan for a review platform about hospitality internships.</a:t>
            </a:r>
            <a:endParaRPr lang="en-US" sz="1800" dirty="0">
              <a:effectLst/>
              <a:latin typeface="Calibri" panose="020F0502020204030204" pitchFamily="34" charset="0"/>
              <a:ea typeface="Calibri" panose="020F0502020204030204" pitchFamily="34" charset="0"/>
            </a:endParaRPr>
          </a:p>
          <a:p>
            <a:pPr marL="457200" marR="0" indent="-457200" algn="just">
              <a:lnSpc>
                <a:spcPct val="115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rPr>
              <a:t>Chi, L.Y., 2019. </a:t>
            </a:r>
            <a:r>
              <a:rPr lang="en-US" sz="1800" i="1" dirty="0">
                <a:effectLst/>
                <a:latin typeface="Calibri" panose="020F0502020204030204" pitchFamily="34" charset="0"/>
                <a:ea typeface="Calibri" panose="020F0502020204030204" pitchFamily="34" charset="0"/>
              </a:rPr>
              <a:t>Business Plan Daydream Hotel</a:t>
            </a:r>
            <a:r>
              <a:rPr lang="en-US" sz="1800" dirty="0">
                <a:effectLst/>
                <a:latin typeface="Calibri" panose="020F0502020204030204" pitchFamily="34" charset="0"/>
                <a:ea typeface="Calibri" panose="020F0502020204030204" pitchFamily="34" charset="0"/>
              </a:rPr>
              <a:t> (Doctoral dissertation, President University).</a:t>
            </a:r>
          </a:p>
          <a:p>
            <a:pPr marL="457200" marR="0" indent="-457200" algn="just">
              <a:lnSpc>
                <a:spcPct val="115000"/>
              </a:lnSpc>
              <a:spcBef>
                <a:spcPts val="0"/>
              </a:spcBef>
              <a:spcAft>
                <a:spcPts val="0"/>
              </a:spcAft>
            </a:pPr>
            <a:r>
              <a:rPr lang="en-GB" sz="1800" dirty="0" err="1">
                <a:solidFill>
                  <a:srgbClr val="000000"/>
                </a:solidFill>
                <a:effectLst/>
                <a:latin typeface="Times New Roman" panose="02020603050405020304" pitchFamily="18" charset="0"/>
                <a:ea typeface="Calibri" panose="020F0502020204030204" pitchFamily="34" charset="0"/>
              </a:rPr>
              <a:t>Widardi</a:t>
            </a:r>
            <a:r>
              <a:rPr lang="en-GB" sz="1800" dirty="0">
                <a:solidFill>
                  <a:srgbClr val="000000"/>
                </a:solidFill>
                <a:effectLst/>
                <a:latin typeface="Times New Roman" panose="02020603050405020304" pitchFamily="18" charset="0"/>
                <a:ea typeface="Calibri" panose="020F0502020204030204" pitchFamily="34" charset="0"/>
              </a:rPr>
              <a:t>, J., </a:t>
            </a:r>
            <a:r>
              <a:rPr lang="en-GB" sz="1800" dirty="0" err="1">
                <a:solidFill>
                  <a:srgbClr val="000000"/>
                </a:solidFill>
                <a:effectLst/>
                <a:latin typeface="Times New Roman" panose="02020603050405020304" pitchFamily="18" charset="0"/>
                <a:ea typeface="Calibri" panose="020F0502020204030204" pitchFamily="34" charset="0"/>
              </a:rPr>
              <a:t>Syah</a:t>
            </a:r>
            <a:r>
              <a:rPr lang="en-GB" sz="1800" dirty="0">
                <a:solidFill>
                  <a:srgbClr val="000000"/>
                </a:solidFill>
                <a:effectLst/>
                <a:latin typeface="Times New Roman" panose="02020603050405020304" pitchFamily="18" charset="0"/>
                <a:ea typeface="Calibri" panose="020F0502020204030204" pitchFamily="34" charset="0"/>
              </a:rPr>
              <a:t>, T.Y.R., </a:t>
            </a:r>
            <a:r>
              <a:rPr lang="en-GB" sz="1800" dirty="0" err="1">
                <a:solidFill>
                  <a:srgbClr val="000000"/>
                </a:solidFill>
                <a:effectLst/>
                <a:latin typeface="Times New Roman" panose="02020603050405020304" pitchFamily="18" charset="0"/>
                <a:ea typeface="Calibri" panose="020F0502020204030204" pitchFamily="34" charset="0"/>
              </a:rPr>
              <a:t>Indradewa</a:t>
            </a:r>
            <a:r>
              <a:rPr lang="en-GB" sz="1800" dirty="0">
                <a:solidFill>
                  <a:srgbClr val="000000"/>
                </a:solidFill>
                <a:effectLst/>
                <a:latin typeface="Times New Roman" panose="02020603050405020304" pitchFamily="18" charset="0"/>
                <a:ea typeface="Calibri" panose="020F0502020204030204" pitchFamily="34" charset="0"/>
              </a:rPr>
              <a:t>, R. and </a:t>
            </a:r>
            <a:r>
              <a:rPr lang="en-GB" sz="1800" dirty="0" err="1">
                <a:solidFill>
                  <a:srgbClr val="000000"/>
                </a:solidFill>
                <a:effectLst/>
                <a:latin typeface="Times New Roman" panose="02020603050405020304" pitchFamily="18" charset="0"/>
                <a:ea typeface="Calibri" panose="020F0502020204030204" pitchFamily="34" charset="0"/>
              </a:rPr>
              <a:t>Pusaka</a:t>
            </a:r>
            <a:r>
              <a:rPr lang="en-GB" sz="1800" dirty="0">
                <a:solidFill>
                  <a:srgbClr val="000000"/>
                </a:solidFill>
                <a:effectLst/>
                <a:latin typeface="Times New Roman" panose="02020603050405020304" pitchFamily="18" charset="0"/>
                <a:ea typeface="Calibri" panose="020F0502020204030204" pitchFamily="34" charset="0"/>
              </a:rPr>
              <a:t>, S., 2020. Marketing Mix Strategy Implementation for Business Plan at LH Hotel. </a:t>
            </a:r>
            <a:r>
              <a:rPr lang="en-US" sz="1800" i="1" dirty="0">
                <a:effectLst/>
                <a:latin typeface="Calibri" panose="020F0502020204030204" pitchFamily="34" charset="0"/>
                <a:ea typeface="Calibri" panose="020F0502020204030204" pitchFamily="34" charset="0"/>
              </a:rPr>
              <a:t>Journal of Multidisciplinary Academic</a:t>
            </a:r>
            <a:r>
              <a:rPr lang="en-US" sz="1800" dirty="0">
                <a:effectLst/>
                <a:latin typeface="Calibri" panose="020F0502020204030204" pitchFamily="34" charset="0"/>
                <a:ea typeface="Calibri" panose="020F0502020204030204" pitchFamily="34" charset="0"/>
              </a:rPr>
              <a:t>, </a:t>
            </a:r>
            <a:r>
              <a:rPr lang="en-US" sz="1800" i="1" dirty="0">
                <a:effectLst/>
                <a:latin typeface="Calibri" panose="020F0502020204030204" pitchFamily="34" charset="0"/>
                <a:ea typeface="Calibri" panose="020F0502020204030204" pitchFamily="34" charset="0"/>
              </a:rPr>
              <a:t>3</a:t>
            </a:r>
            <a:r>
              <a:rPr lang="en-US" sz="1800" dirty="0">
                <a:effectLst/>
                <a:latin typeface="Calibri" panose="020F0502020204030204" pitchFamily="34" charset="0"/>
                <a:ea typeface="Calibri" panose="020F0502020204030204" pitchFamily="34" charset="0"/>
              </a:rPr>
              <a:t>(5), pp.166-170.</a:t>
            </a:r>
          </a:p>
          <a:p>
            <a:pPr marL="457200" marR="0" indent="-457200" algn="just">
              <a:lnSpc>
                <a:spcPct val="115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rPr>
              <a:t>Rahimi, R. and </a:t>
            </a:r>
            <a:r>
              <a:rPr lang="en-GB" sz="1800" dirty="0" err="1">
                <a:solidFill>
                  <a:srgbClr val="000000"/>
                </a:solidFill>
                <a:effectLst/>
                <a:latin typeface="Times New Roman" panose="02020603050405020304" pitchFamily="18" charset="0"/>
                <a:ea typeface="Calibri" panose="020F0502020204030204" pitchFamily="34" charset="0"/>
              </a:rPr>
              <a:t>Gunlu</a:t>
            </a:r>
            <a:r>
              <a:rPr lang="en-GB" sz="1800" dirty="0">
                <a:solidFill>
                  <a:srgbClr val="000000"/>
                </a:solidFill>
                <a:effectLst/>
                <a:latin typeface="Times New Roman" panose="02020603050405020304" pitchFamily="18" charset="0"/>
                <a:ea typeface="Calibri" panose="020F0502020204030204" pitchFamily="34" charset="0"/>
              </a:rPr>
              <a:t>, E., 2016. Implementing customer relationship management (CRM) in hotel industry from organizational culture perspective: case of a chain hotel in the UK. </a:t>
            </a:r>
            <a:r>
              <a:rPr lang="en-US" sz="1800" i="1" dirty="0">
                <a:effectLst/>
                <a:latin typeface="Calibri" panose="020F0502020204030204" pitchFamily="34" charset="0"/>
                <a:ea typeface="Calibri" panose="020F0502020204030204" pitchFamily="34" charset="0"/>
              </a:rPr>
              <a:t>International Journal of Contemporary Hospitality Management</a:t>
            </a:r>
            <a:r>
              <a:rPr lang="en-US" sz="1800" dirty="0">
                <a:effectLst/>
                <a:latin typeface="Calibri" panose="020F0502020204030204" pitchFamily="34" charset="0"/>
                <a:ea typeface="Calibri" panose="020F0502020204030204" pitchFamily="34" charset="0"/>
              </a:rPr>
              <a:t>.</a:t>
            </a:r>
          </a:p>
          <a:p>
            <a:pPr marL="457200" marR="0" indent="-457200" algn="just">
              <a:lnSpc>
                <a:spcPct val="115000"/>
              </a:lnSpc>
              <a:spcBef>
                <a:spcPts val="0"/>
              </a:spcBef>
              <a:spcAft>
                <a:spcPts val="0"/>
              </a:spcAft>
            </a:pPr>
            <a:r>
              <a:rPr lang="en-GB" sz="1800" dirty="0" err="1">
                <a:solidFill>
                  <a:srgbClr val="000000"/>
                </a:solidFill>
                <a:effectLst/>
                <a:latin typeface="Times New Roman" panose="02020603050405020304" pitchFamily="18" charset="0"/>
                <a:ea typeface="Calibri" panose="020F0502020204030204" pitchFamily="34" charset="0"/>
              </a:rPr>
              <a:t>Vũ</a:t>
            </a:r>
            <a:r>
              <a:rPr lang="en-GB" sz="1800" dirty="0">
                <a:solidFill>
                  <a:srgbClr val="000000"/>
                </a:solidFill>
                <a:effectLst/>
                <a:latin typeface="Times New Roman" panose="02020603050405020304" pitchFamily="18" charset="0"/>
                <a:ea typeface="Calibri" panose="020F0502020204030204" pitchFamily="34" charset="0"/>
              </a:rPr>
              <a:t>, T.L.A., </a:t>
            </a:r>
            <a:r>
              <a:rPr lang="en-GB" sz="1800" dirty="0" err="1">
                <a:solidFill>
                  <a:srgbClr val="000000"/>
                </a:solidFill>
                <a:effectLst/>
                <a:latin typeface="Times New Roman" panose="02020603050405020304" pitchFamily="18" charset="0"/>
                <a:ea typeface="Calibri" panose="020F0502020204030204" pitchFamily="34" charset="0"/>
              </a:rPr>
              <a:t>Nguyễn</a:t>
            </a:r>
            <a:r>
              <a:rPr lang="en-GB" sz="1800" dirty="0">
                <a:solidFill>
                  <a:srgbClr val="000000"/>
                </a:solidFill>
                <a:effectLst/>
                <a:latin typeface="Times New Roman" panose="02020603050405020304" pitchFamily="18" charset="0"/>
                <a:ea typeface="Calibri" panose="020F0502020204030204" pitchFamily="34" charset="0"/>
              </a:rPr>
              <a:t>, Q.H., </a:t>
            </a:r>
            <a:r>
              <a:rPr lang="en-GB" sz="1800" dirty="0" err="1">
                <a:solidFill>
                  <a:srgbClr val="000000"/>
                </a:solidFill>
                <a:effectLst/>
                <a:latin typeface="Times New Roman" panose="02020603050405020304" pitchFamily="18" charset="0"/>
                <a:ea typeface="Calibri" panose="020F0502020204030204" pitchFamily="34" charset="0"/>
              </a:rPr>
              <a:t>Nguyễn</a:t>
            </a:r>
            <a:r>
              <a:rPr lang="en-GB" sz="1800" dirty="0">
                <a:solidFill>
                  <a:srgbClr val="000000"/>
                </a:solidFill>
                <a:effectLst/>
                <a:latin typeface="Times New Roman" panose="02020603050405020304" pitchFamily="18" charset="0"/>
                <a:ea typeface="Calibri" panose="020F0502020204030204" pitchFamily="34" charset="0"/>
              </a:rPr>
              <a:t>, L.T.T., </a:t>
            </a:r>
            <a:r>
              <a:rPr lang="en-GB" sz="1800" dirty="0" err="1">
                <a:solidFill>
                  <a:srgbClr val="000000"/>
                </a:solidFill>
                <a:effectLst/>
                <a:latin typeface="Times New Roman" panose="02020603050405020304" pitchFamily="18" charset="0"/>
                <a:ea typeface="Calibri" panose="020F0502020204030204" pitchFamily="34" charset="0"/>
              </a:rPr>
              <a:t>Dương</a:t>
            </a:r>
            <a:r>
              <a:rPr lang="en-GB" sz="1800" dirty="0">
                <a:solidFill>
                  <a:srgbClr val="000000"/>
                </a:solidFill>
                <a:effectLst/>
                <a:latin typeface="Times New Roman" panose="02020603050405020304" pitchFamily="18" charset="0"/>
                <a:ea typeface="Calibri" panose="020F0502020204030204" pitchFamily="34" charset="0"/>
              </a:rPr>
              <a:t>, Q.B. and </a:t>
            </a:r>
            <a:r>
              <a:rPr lang="en-GB" sz="1800" dirty="0" err="1">
                <a:solidFill>
                  <a:srgbClr val="000000"/>
                </a:solidFill>
                <a:effectLst/>
                <a:latin typeface="Times New Roman" panose="02020603050405020304" pitchFamily="18" charset="0"/>
                <a:ea typeface="Calibri" panose="020F0502020204030204" pitchFamily="34" charset="0"/>
              </a:rPr>
              <a:t>Nguyễn</a:t>
            </a:r>
            <a:r>
              <a:rPr lang="en-GB" sz="1800" dirty="0">
                <a:solidFill>
                  <a:srgbClr val="000000"/>
                </a:solidFill>
                <a:effectLst/>
                <a:latin typeface="Times New Roman" panose="02020603050405020304" pitchFamily="18" charset="0"/>
                <a:ea typeface="Calibri" panose="020F0502020204030204" pitchFamily="34" charset="0"/>
              </a:rPr>
              <a:t>, H.D., 2022. </a:t>
            </a:r>
            <a:r>
              <a:rPr lang="en-US" sz="1800" i="1" dirty="0">
                <a:effectLst/>
                <a:latin typeface="Calibri" panose="020F0502020204030204" pitchFamily="34" charset="0"/>
                <a:ea typeface="Calibri" panose="020F0502020204030204" pitchFamily="34" charset="0"/>
              </a:rPr>
              <a:t>A business plan for the Villa Song Saigon in 2023: The feasible solutions with the purpose of attracting more potential customers throughout guest’s service experience</a:t>
            </a:r>
            <a:r>
              <a:rPr lang="en-US" sz="1800" dirty="0">
                <a:effectLst/>
                <a:latin typeface="Calibri" panose="020F0502020204030204" pitchFamily="34" charset="0"/>
                <a:ea typeface="Calibri" panose="020F0502020204030204" pitchFamily="34" charset="0"/>
              </a:rPr>
              <a:t> (Doctoral dissertation, FPTU HCM).</a:t>
            </a:r>
          </a:p>
          <a:p>
            <a:pPr marL="457200" marR="0" indent="-457200" algn="just">
              <a:lnSpc>
                <a:spcPct val="115000"/>
              </a:lnSpc>
              <a:spcBef>
                <a:spcPts val="0"/>
              </a:spcBef>
              <a:spcAft>
                <a:spcPts val="0"/>
              </a:spcAft>
            </a:pPr>
            <a:r>
              <a:rPr lang="en-GB" sz="1800" dirty="0" err="1">
                <a:solidFill>
                  <a:srgbClr val="000000"/>
                </a:solidFill>
                <a:effectLst/>
                <a:latin typeface="Times New Roman" panose="02020603050405020304" pitchFamily="18" charset="0"/>
                <a:ea typeface="Calibri" panose="020F0502020204030204" pitchFamily="34" charset="0"/>
              </a:rPr>
              <a:t>Leite</a:t>
            </a:r>
            <a:r>
              <a:rPr lang="en-GB" sz="1800" dirty="0">
                <a:solidFill>
                  <a:srgbClr val="000000"/>
                </a:solidFill>
                <a:effectLst/>
                <a:latin typeface="Times New Roman" panose="02020603050405020304" pitchFamily="18" charset="0"/>
                <a:ea typeface="Calibri" panose="020F0502020204030204" pitchFamily="34" charset="0"/>
              </a:rPr>
              <a:t>, R.A. and Azevedo, A., 2017. The Role of Digital Marketing: A perspective from Porto Hotels’ Managers. </a:t>
            </a:r>
            <a:r>
              <a:rPr lang="en-US" sz="1800" i="1" dirty="0">
                <a:effectLst/>
                <a:latin typeface="Calibri" panose="020F0502020204030204" pitchFamily="34" charset="0"/>
                <a:ea typeface="Calibri" panose="020F0502020204030204" pitchFamily="34" charset="0"/>
              </a:rPr>
              <a:t>International Journal of Marketing, Communication and New Media</a:t>
            </a:r>
            <a:r>
              <a:rPr lang="en-US" sz="1800" dirty="0">
                <a:effectLst/>
                <a:latin typeface="Calibri" panose="020F0502020204030204" pitchFamily="34" charset="0"/>
                <a:ea typeface="Calibri" panose="020F0502020204030204" pitchFamily="34" charset="0"/>
              </a:rPr>
              <a:t>, (2).</a:t>
            </a:r>
          </a:p>
          <a:p>
            <a:pPr marL="457200" marR="0" indent="-457200" algn="just">
              <a:lnSpc>
                <a:spcPct val="115000"/>
              </a:lnSpc>
              <a:spcBef>
                <a:spcPts val="0"/>
              </a:spcBef>
              <a:spcAft>
                <a:spcPts val="0"/>
              </a:spcAft>
            </a:pPr>
            <a:r>
              <a:rPr lang="en-GB" sz="1800" dirty="0">
                <a:solidFill>
                  <a:srgbClr val="000000"/>
                </a:solidFill>
                <a:effectLst/>
                <a:latin typeface="Times New Roman" panose="02020603050405020304" pitchFamily="18" charset="0"/>
                <a:ea typeface="Calibri" panose="020F0502020204030204" pitchFamily="34" charset="0"/>
              </a:rPr>
              <a:t>Edelman, D. and Heller, J., 2015. How digital marketing operations can transform business. </a:t>
            </a:r>
            <a:r>
              <a:rPr lang="en-US" sz="1800" i="1" dirty="0">
                <a:effectLst/>
                <a:latin typeface="Calibri" panose="020F0502020204030204" pitchFamily="34" charset="0"/>
                <a:ea typeface="Calibri" panose="020F0502020204030204" pitchFamily="34" charset="0"/>
              </a:rPr>
              <a:t>McKinsey Digital</a:t>
            </a:r>
            <a:r>
              <a:rPr lang="en-US" sz="1800" dirty="0">
                <a:effectLst/>
                <a:latin typeface="Calibri" panose="020F0502020204030204" pitchFamily="34" charset="0"/>
                <a:ea typeface="Calibri" panose="020F0502020204030204" pitchFamily="34" charset="0"/>
              </a:rPr>
              <a:t>, p.20036.</a:t>
            </a:r>
          </a:p>
          <a:p>
            <a:pPr marL="457200" indent="-457200" algn="just">
              <a:lnSpc>
                <a:spcPct val="115000"/>
              </a:lnSpc>
              <a:spcBef>
                <a:spcPts val="0"/>
              </a:spcBef>
            </a:pPr>
            <a:r>
              <a:rPr lang="en-GB" sz="1800" dirty="0">
                <a:solidFill>
                  <a:srgbClr val="000000"/>
                </a:solidFill>
                <a:effectLst/>
                <a:latin typeface="Times New Roman" panose="02020603050405020304" pitchFamily="18" charset="0"/>
                <a:ea typeface="Calibri" panose="020F0502020204030204" pitchFamily="34" charset="0"/>
              </a:rPr>
              <a:t>Martinez, B., 2017. A SWOT analysis on Millennials in the workplace: increasing manager success with Millennial employees in the hotel industry.</a:t>
            </a:r>
            <a:endParaRPr lang="en-US" sz="1800" dirty="0">
              <a:effectLst/>
              <a:latin typeface="Calibri" panose="020F0502020204030204" pitchFamily="34" charset="0"/>
              <a:ea typeface="Calibri" panose="020F0502020204030204" pitchFamily="34" charset="0"/>
            </a:endParaRPr>
          </a:p>
          <a:p>
            <a:pPr marL="457200" marR="0" indent="-457200" algn="just">
              <a:lnSpc>
                <a:spcPct val="115000"/>
              </a:lnSpc>
              <a:spcBef>
                <a:spcPts val="0"/>
              </a:spcBef>
              <a:spcAft>
                <a:spcPts val="0"/>
              </a:spcAft>
            </a:pP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3415129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172</TotalTime>
  <Words>2101</Words>
  <Application>Microsoft Office PowerPoint</Application>
  <PresentationFormat>Widescreen</PresentationFormat>
  <Paragraphs>128</Paragraphs>
  <Slides>12</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Bernard MT Condensed</vt:lpstr>
      <vt:lpstr>Calibri</vt:lpstr>
      <vt:lpstr>Calibri Light</vt:lpstr>
      <vt:lpstr>Century Gothic</vt:lpstr>
      <vt:lpstr>Times New Roman</vt:lpstr>
      <vt:lpstr>Wingdings 3</vt:lpstr>
      <vt:lpstr>Ion Boardroom</vt:lpstr>
      <vt:lpstr>MARKETING PLAN FOR MARRIOTT HOTEL</vt:lpstr>
      <vt:lpstr>OVERVIEW OF MARKETING PLAN</vt:lpstr>
      <vt:lpstr>INTRODUCTION</vt:lpstr>
      <vt:lpstr>MARKETING MIX</vt:lpstr>
      <vt:lpstr>SWOT ANALYSIS </vt:lpstr>
      <vt:lpstr>SWOT ANALYSIS (CONT’D)</vt:lpstr>
      <vt:lpstr>PESTLE ANALYSIS</vt:lpstr>
      <vt:lpstr>PESTLE ANALYSIS (CONT’D)</vt:lpstr>
      <vt:lpstr>CUSTOMER VALUE &amp; ENGAGEMENT </vt:lpstr>
      <vt:lpstr>DIGITAL MARKETING STRATEGIES</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Lavinia Branescu</cp:lastModifiedBy>
  <cp:revision>10</cp:revision>
  <dcterms:created xsi:type="dcterms:W3CDTF">2022-05-24T21:09:19Z</dcterms:created>
  <dcterms:modified xsi:type="dcterms:W3CDTF">2022-11-04T14:13:46Z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2ef5eb-f4dc-4350-b858-3238ea3234a5_Enabled">
    <vt:lpwstr>true</vt:lpwstr>
  </property>
  <property fmtid="{D5CDD505-2E9C-101B-9397-08002B2CF9AE}" pid="3" name="MSIP_Label_ba2ef5eb-f4dc-4350-b858-3238ea3234a5_SetDate">
    <vt:lpwstr>2022-11-04T14:11:18Z</vt:lpwstr>
  </property>
  <property fmtid="{D5CDD505-2E9C-101B-9397-08002B2CF9AE}" pid="4" name="MSIP_Label_ba2ef5eb-f4dc-4350-b858-3238ea3234a5_Method">
    <vt:lpwstr>Standard</vt:lpwstr>
  </property>
  <property fmtid="{D5CDD505-2E9C-101B-9397-08002B2CF9AE}" pid="5" name="MSIP_Label_ba2ef5eb-f4dc-4350-b858-3238ea3234a5_Name">
    <vt:lpwstr>ba2ef5eb-f4dc-4350-b858-3238ea3234a5</vt:lpwstr>
  </property>
  <property fmtid="{D5CDD505-2E9C-101B-9397-08002B2CF9AE}" pid="6" name="MSIP_Label_ba2ef5eb-f4dc-4350-b858-3238ea3234a5_SiteId">
    <vt:lpwstr>15a81316-8630-4c4a-9d10-7a74fe05e6df</vt:lpwstr>
  </property>
  <property fmtid="{D5CDD505-2E9C-101B-9397-08002B2CF9AE}" pid="7" name="MSIP_Label_ba2ef5eb-f4dc-4350-b858-3238ea3234a5_ActionId">
    <vt:lpwstr>b00479b6-686a-4280-b9a2-e293a79ca12a</vt:lpwstr>
  </property>
  <property fmtid="{D5CDD505-2E9C-101B-9397-08002B2CF9AE}" pid="8" name="MSIP_Label_ba2ef5eb-f4dc-4350-b858-3238ea3234a5_ContentBits">
    <vt:lpwstr>0</vt:lpwstr>
  </property>
</Properties>
</file>