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3" autoAdjust="0"/>
    <p:restoredTop sz="73333" autoAdjust="0"/>
  </p:normalViewPr>
  <p:slideViewPr>
    <p:cSldViewPr snapToGrid="0">
      <p:cViewPr varScale="1">
        <p:scale>
          <a:sx n="87" d="100"/>
          <a:sy n="87" d="100"/>
        </p:scale>
        <p:origin x="42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DE9BA4-7D4B-43A2-84AE-A1FBDB122B5F}" type="datetimeFigureOut">
              <a:rPr lang="en-GB" smtClean="0"/>
              <a:t>02/11/2022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9F7571-D0C6-4E46-9AFB-C153605B8119}" type="slidenum">
              <a:rPr lang="en-GB" smtClean="0"/>
              <a:t>‹#›</a:t>
            </a:fld>
            <a:endParaRPr lang="en-GB"/>
          </a:p>
        </p:txBody>
      </p:sp>
    </p:spTree>
    <p:extLst>
      <p:ext uri="{BB962C8B-B14F-4D97-AF65-F5344CB8AC3E}">
        <p14:creationId xmlns:p14="http://schemas.microsoft.com/office/powerpoint/2010/main" val="39075756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earth.jpl.nasa.gov/emit/resources/100/emit-launch-and-post-launch-video/" TargetMode="External"/><Relationship Id="rId2" Type="http://schemas.openxmlformats.org/officeDocument/2006/relationships/slide" Target="../slides/slide1.xml"/><Relationship Id="rId1" Type="http://schemas.openxmlformats.org/officeDocument/2006/relationships/notesMaster" Target="../notesMasters/notesMaster1.xml"/><Relationship Id="rId4" Type="http://schemas.openxmlformats.org/officeDocument/2006/relationships/hyperlink" Target="https://earth.jpl.nasa.gov/emit/"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climate.nasa.gov/news/2915/the-atmosphere-getting-a-handle-on-carbon-dioxide/"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image shows a methane plume 2 miles (3 </a:t>
            </a:r>
            <a:r>
              <a:rPr lang="en-GB" dirty="0" err="1"/>
              <a:t>kilometers</a:t>
            </a:r>
            <a:r>
              <a:rPr lang="en-GB" dirty="0"/>
              <a:t>) long that NASA’s Earth Surface Mineral Dust Source Investigation mission detected southeast of Carlsbad, New Mexico. Methane is a potent greenhouse gas that is much more effective at trapping heat in the atmosphere than carbon dioxide. Credit: NASA/JPL-Caltech.</a:t>
            </a:r>
          </a:p>
          <a:p>
            <a:endParaRPr lang="en-GB" dirty="0"/>
          </a:p>
          <a:p>
            <a:pPr algn="l"/>
            <a:r>
              <a:rPr lang="en-GB" b="1" i="0" u="none" strike="noStrike" dirty="0">
                <a:solidFill>
                  <a:srgbClr val="0E7EE0"/>
                </a:solidFill>
                <a:effectLst/>
                <a:latin typeface="Helvetica" panose="020B0604020202020204" pitchFamily="34" charset="0"/>
                <a:hlinkClick r:id="rId3"/>
              </a:rPr>
              <a:t>Watch video of </a:t>
            </a:r>
            <a:r>
              <a:rPr lang="en-GB" b="1" i="0" u="none" strike="noStrike" dirty="0" err="1">
                <a:solidFill>
                  <a:srgbClr val="0E7EE0"/>
                </a:solidFill>
                <a:effectLst/>
                <a:latin typeface="Helvetica" panose="020B0604020202020204" pitchFamily="34" charset="0"/>
                <a:hlinkClick r:id="rId3"/>
              </a:rPr>
              <a:t>EMIT’s</a:t>
            </a:r>
            <a:r>
              <a:rPr lang="en-GB" b="1" i="0" u="none" strike="noStrike" dirty="0">
                <a:solidFill>
                  <a:srgbClr val="0E7EE0"/>
                </a:solidFill>
                <a:effectLst/>
                <a:latin typeface="Helvetica" panose="020B0604020202020204" pitchFamily="34" charset="0"/>
                <a:hlinkClick r:id="rId3"/>
              </a:rPr>
              <a:t> launch and “first light”</a:t>
            </a:r>
            <a:endParaRPr lang="en-GB" b="1" i="0" u="none" strike="noStrike" dirty="0">
              <a:solidFill>
                <a:srgbClr val="0E7EE0"/>
              </a:solidFill>
              <a:effectLst/>
              <a:latin typeface="Helvetica" panose="020B0604020202020204" pitchFamily="34" charset="0"/>
            </a:endParaRPr>
          </a:p>
          <a:p>
            <a:pPr algn="l"/>
            <a:endParaRPr lang="en-GB" b="0" i="0" dirty="0">
              <a:solidFill>
                <a:srgbClr val="2B2B2B"/>
              </a:solidFill>
              <a:effectLst/>
              <a:latin typeface="Helvetica" panose="020B0604020202020204" pitchFamily="34" charset="0"/>
            </a:endParaRPr>
          </a:p>
          <a:p>
            <a:pPr algn="l"/>
            <a:r>
              <a:rPr lang="en-GB" b="0" i="0" dirty="0">
                <a:solidFill>
                  <a:srgbClr val="2B2B2B"/>
                </a:solidFill>
                <a:effectLst/>
                <a:latin typeface="Helvetica" panose="020B0604020202020204" pitchFamily="34" charset="0"/>
              </a:rPr>
              <a:t>NASA’s Earth Surface Mineral Dust Source Investigation (</a:t>
            </a:r>
            <a:r>
              <a:rPr lang="en-GB" b="0" i="0" u="none" strike="noStrike" dirty="0">
                <a:solidFill>
                  <a:srgbClr val="0E7EE0"/>
                </a:solidFill>
                <a:effectLst/>
                <a:latin typeface="Helvetica" panose="020B0604020202020204" pitchFamily="34" charset="0"/>
                <a:hlinkClick r:id="rId4"/>
              </a:rPr>
              <a:t>EMIT</a:t>
            </a:r>
            <a:r>
              <a:rPr lang="en-GB" b="0" i="0" dirty="0">
                <a:solidFill>
                  <a:srgbClr val="2B2B2B"/>
                </a:solidFill>
                <a:effectLst/>
                <a:latin typeface="Helvetica" panose="020B0604020202020204" pitchFamily="34" charset="0"/>
              </a:rPr>
              <a:t>) mission is mapping the prevalence of key minerals in the planet’s dust-producing deserts – information that will advance our understanding of airborne dust’s effects on climate. But EMIT has demonstrated another crucial capability: detecting the presence of methane, a potent greenhouse gas.</a:t>
            </a:r>
          </a:p>
          <a:p>
            <a:pPr algn="l"/>
            <a:r>
              <a:rPr lang="en-GB" b="0" i="0" dirty="0">
                <a:solidFill>
                  <a:srgbClr val="2B2B2B"/>
                </a:solidFill>
                <a:effectLst/>
                <a:latin typeface="Helvetica" panose="020B0604020202020204" pitchFamily="34" charset="0"/>
              </a:rPr>
              <a:t>In the data EMIT has collected since being installed on the International Space Station in July, the science team has identified more than 50 “super-emitters” in Central Asia, the Middle East, and the Southwestern United States. Super-emitters are facilities, equipment, and other infrastructure, typically in the fossil-fuel, waste, or agriculture sectors, that emit methane at high rates.</a:t>
            </a:r>
          </a:p>
          <a:p>
            <a:endParaRPr lang="en-GB" dirty="0"/>
          </a:p>
        </p:txBody>
      </p:sp>
      <p:sp>
        <p:nvSpPr>
          <p:cNvPr id="4" name="Slide Number Placeholder 3"/>
          <p:cNvSpPr>
            <a:spLocks noGrp="1"/>
          </p:cNvSpPr>
          <p:nvPr>
            <p:ph type="sldNum" sz="quarter" idx="5"/>
          </p:nvPr>
        </p:nvSpPr>
        <p:spPr/>
        <p:txBody>
          <a:bodyPr/>
          <a:lstStyle/>
          <a:p>
            <a:fld id="{9A9F7571-D0C6-4E46-9AFB-C153605B8119}" type="slidenum">
              <a:rPr lang="en-GB" smtClean="0"/>
              <a:t>1</a:t>
            </a:fld>
            <a:endParaRPr lang="en-GB"/>
          </a:p>
        </p:txBody>
      </p:sp>
    </p:spTree>
    <p:extLst>
      <p:ext uri="{BB962C8B-B14F-4D97-AF65-F5344CB8AC3E}">
        <p14:creationId xmlns:p14="http://schemas.microsoft.com/office/powerpoint/2010/main" val="3502216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A6470"/>
                </a:solidFill>
                <a:effectLst/>
                <a:latin typeface="Helvetica" panose="020B0604020202020204" pitchFamily="34" charset="0"/>
              </a:rPr>
              <a:t>East of Hazar, Turkmenistan, a port city on the Caspian Sea, 12 plumes of methane stream westward. The plumes were detected by NASA’s Earth Surface Mineral Dust Source Investigation mission and some of them stretch for more than 20 miles (32 </a:t>
            </a:r>
            <a:r>
              <a:rPr lang="en-GB" b="0" i="0" dirty="0" err="1">
                <a:solidFill>
                  <a:srgbClr val="5A6470"/>
                </a:solidFill>
                <a:effectLst/>
                <a:latin typeface="Helvetica" panose="020B0604020202020204" pitchFamily="34" charset="0"/>
              </a:rPr>
              <a:t>kilometers</a:t>
            </a:r>
            <a:r>
              <a:rPr lang="en-GB" b="0" i="0" dirty="0">
                <a:solidFill>
                  <a:srgbClr val="5A6470"/>
                </a:solidFill>
                <a:effectLst/>
                <a:latin typeface="Helvetica" panose="020B0604020202020204" pitchFamily="34" charset="0"/>
              </a:rPr>
              <a:t>). Credit: NASA/JPL-Caltech</a:t>
            </a:r>
          </a:p>
          <a:p>
            <a:endParaRPr lang="en-GB" b="0" i="0" dirty="0">
              <a:solidFill>
                <a:srgbClr val="5A6470"/>
              </a:solidFill>
              <a:effectLst/>
              <a:latin typeface="Helvetica" panose="020B0604020202020204" pitchFamily="34" charset="0"/>
            </a:endParaRPr>
          </a:p>
          <a:p>
            <a:pPr algn="l"/>
            <a:r>
              <a:rPr lang="en-GB" b="0" i="0" dirty="0">
                <a:solidFill>
                  <a:srgbClr val="2B2B2B"/>
                </a:solidFill>
                <a:effectLst/>
                <a:latin typeface="Helvetica" panose="020B0604020202020204" pitchFamily="34" charset="0"/>
              </a:rPr>
              <a:t>Methane absorbs infrared light in a unique pattern – called a spectral fingerprint – that </a:t>
            </a:r>
            <a:r>
              <a:rPr lang="en-GB" b="0" i="0" dirty="0" err="1">
                <a:solidFill>
                  <a:srgbClr val="2B2B2B"/>
                </a:solidFill>
                <a:effectLst/>
                <a:latin typeface="Helvetica" panose="020B0604020202020204" pitchFamily="34" charset="0"/>
              </a:rPr>
              <a:t>EMIT’s</a:t>
            </a:r>
            <a:r>
              <a:rPr lang="en-GB" b="0" i="0" dirty="0">
                <a:solidFill>
                  <a:srgbClr val="2B2B2B"/>
                </a:solidFill>
                <a:effectLst/>
                <a:latin typeface="Helvetica" panose="020B0604020202020204" pitchFamily="34" charset="0"/>
              </a:rPr>
              <a:t> imaging spectrometer can discern with high accuracy and precision. The instrument can also measure carbon dioxide.</a:t>
            </a:r>
          </a:p>
          <a:p>
            <a:pPr algn="l"/>
            <a:endParaRPr lang="en-GB" b="0" i="0" dirty="0">
              <a:solidFill>
                <a:srgbClr val="2B2B2B"/>
              </a:solidFill>
              <a:effectLst/>
              <a:latin typeface="Helvetica" panose="020B0604020202020204" pitchFamily="34" charset="0"/>
            </a:endParaRPr>
          </a:p>
          <a:p>
            <a:pPr algn="l"/>
            <a:r>
              <a:rPr lang="en-GB" b="0" i="0" dirty="0">
                <a:solidFill>
                  <a:srgbClr val="2B2B2B"/>
                </a:solidFill>
                <a:effectLst/>
                <a:latin typeface="Helvetica" panose="020B0604020202020204" pitchFamily="34" charset="0"/>
              </a:rPr>
              <a:t>The new observations stem from the broad coverage of the planet afforded by the space station’s orbit, as well as from </a:t>
            </a:r>
            <a:r>
              <a:rPr lang="en-GB" b="0" i="0" dirty="0" err="1">
                <a:solidFill>
                  <a:srgbClr val="2B2B2B"/>
                </a:solidFill>
                <a:effectLst/>
                <a:latin typeface="Helvetica" panose="020B0604020202020204" pitchFamily="34" charset="0"/>
              </a:rPr>
              <a:t>EMIT’s</a:t>
            </a:r>
            <a:r>
              <a:rPr lang="en-GB" b="0" i="0" dirty="0">
                <a:solidFill>
                  <a:srgbClr val="2B2B2B"/>
                </a:solidFill>
                <a:effectLst/>
                <a:latin typeface="Helvetica" panose="020B0604020202020204" pitchFamily="34" charset="0"/>
              </a:rPr>
              <a:t> ability to scan swaths of Earth’s surface dozens of miles wide while resolving areas as small as a soccer field.</a:t>
            </a:r>
          </a:p>
          <a:p>
            <a:endParaRPr lang="en-GB" dirty="0"/>
          </a:p>
          <a:p>
            <a:r>
              <a:rPr lang="en-GB" b="0" i="0" dirty="0">
                <a:solidFill>
                  <a:srgbClr val="2B2B2B"/>
                </a:solidFill>
                <a:effectLst/>
                <a:latin typeface="Helvetica" panose="020B0604020202020204" pitchFamily="34" charset="0"/>
              </a:rPr>
              <a:t>Relative to carbon dioxide, methane makes up a fraction of human-caused greenhouse-gas emissions, but it’s estimated to be 80 times more effective, ton for ton, at trapping heat in the atmosphere in the 20 years after release. Moreover, where </a:t>
            </a:r>
            <a:r>
              <a:rPr lang="en-GB" b="0" i="0" u="none" strike="noStrike" dirty="0">
                <a:solidFill>
                  <a:srgbClr val="0E7EE0"/>
                </a:solidFill>
                <a:effectLst/>
                <a:latin typeface="Helvetica" panose="020B0604020202020204" pitchFamily="34" charset="0"/>
                <a:hlinkClick r:id="rId3"/>
              </a:rPr>
              <a:t>carbon dioxide lingers</a:t>
            </a:r>
            <a:r>
              <a:rPr lang="en-GB" b="0" i="0" dirty="0">
                <a:solidFill>
                  <a:srgbClr val="2B2B2B"/>
                </a:solidFill>
                <a:effectLst/>
                <a:latin typeface="Helvetica" panose="020B0604020202020204" pitchFamily="34" charset="0"/>
              </a:rPr>
              <a:t> for centuries, methane persists for about a decade, meaning that if emissions are reduced, the atmosphere will respond in a similar timeframe, leading to slower near-term warming.</a:t>
            </a:r>
          </a:p>
          <a:p>
            <a:endParaRPr lang="en-GB" b="0" i="0" dirty="0">
              <a:solidFill>
                <a:srgbClr val="2B2B2B"/>
              </a:solidFill>
              <a:effectLst/>
              <a:latin typeface="Helvetica"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A9F7571-D0C6-4E46-9AFB-C153605B8119}" type="slidenum">
              <a:rPr lang="en-GB" smtClean="0"/>
              <a:t>2</a:t>
            </a:fld>
            <a:endParaRPr lang="en-GB"/>
          </a:p>
        </p:txBody>
      </p:sp>
    </p:spTree>
    <p:extLst>
      <p:ext uri="{BB962C8B-B14F-4D97-AF65-F5344CB8AC3E}">
        <p14:creationId xmlns:p14="http://schemas.microsoft.com/office/powerpoint/2010/main" val="1694406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A6470"/>
                </a:solidFill>
                <a:effectLst/>
                <a:latin typeface="Helvetica" panose="020B0604020202020204" pitchFamily="34" charset="0"/>
              </a:rPr>
              <a:t>The cube (left) shows methane plumes (purple, orange, yellow) over Turkmenistan. The rainbow </a:t>
            </a:r>
            <a:r>
              <a:rPr lang="en-GB" b="0" i="0" dirty="0" err="1">
                <a:solidFill>
                  <a:srgbClr val="5A6470"/>
                </a:solidFill>
                <a:effectLst/>
                <a:latin typeface="Helvetica" panose="020B0604020202020204" pitchFamily="34" charset="0"/>
              </a:rPr>
              <a:t>colors</a:t>
            </a:r>
            <a:r>
              <a:rPr lang="en-GB" b="0" i="0" dirty="0">
                <a:solidFill>
                  <a:srgbClr val="5A6470"/>
                </a:solidFill>
                <a:effectLst/>
                <a:latin typeface="Helvetica" panose="020B0604020202020204" pitchFamily="34" charset="0"/>
              </a:rPr>
              <a:t> are the spectral fingerprints from corresponding spots in the front image. The blue line in the graph (right) shows the methane fingerprint EMIT detected; the red line is the expected fingerprint based on an atmospheric simulation. Credit: NASA/JPL-Caltech</a:t>
            </a:r>
          </a:p>
          <a:p>
            <a:endParaRPr lang="en-GB" b="0" i="0" dirty="0">
              <a:solidFill>
                <a:srgbClr val="5A6470"/>
              </a:solidFill>
              <a:effectLst/>
              <a:latin typeface="Helvetica"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A9F7571-D0C6-4E46-9AFB-C153605B8119}" type="slidenum">
              <a:rPr lang="en-GB" smtClean="0"/>
              <a:t>3</a:t>
            </a:fld>
            <a:endParaRPr lang="en-GB"/>
          </a:p>
        </p:txBody>
      </p:sp>
    </p:spTree>
    <p:extLst>
      <p:ext uri="{BB962C8B-B14F-4D97-AF65-F5344CB8AC3E}">
        <p14:creationId xmlns:p14="http://schemas.microsoft.com/office/powerpoint/2010/main" val="41947216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series of images shows the collapse of the Mud Creek landslide in May 2017 along the Big Sur coast in Central California, and the subsequent repairs to Highway 1, which was damaged during the event. Credit: Andy Ritchie/USGS Pacific Coastal and Marine Science </a:t>
            </a:r>
            <a:r>
              <a:rPr lang="en-GB" dirty="0" err="1"/>
              <a:t>Center</a:t>
            </a:r>
            <a:r>
              <a:rPr lang="en-GB" dirty="0"/>
              <a:t>.</a:t>
            </a:r>
          </a:p>
          <a:p>
            <a:endParaRPr lang="en-GB" dirty="0"/>
          </a:p>
          <a:p>
            <a:pPr algn="l"/>
            <a:r>
              <a:rPr lang="en-GB" b="0" i="0" dirty="0">
                <a:solidFill>
                  <a:srgbClr val="2B2B2B"/>
                </a:solidFill>
                <a:effectLst/>
                <a:latin typeface="Helvetica" panose="020B0604020202020204" pitchFamily="34" charset="0"/>
              </a:rPr>
              <a:t>Climate change is driving more volatile precipitation patterns around the world – very dry stretches punctuated by storms that drop large amounts of rain or snow in a short amount of time. While wetter and drier spells may have certain effects that are easy to predict, such as on water levels in lakes and rivers, a recent study focused on California reveals that they can affect slow-moving landslides in unanticipated ways.</a:t>
            </a:r>
          </a:p>
          <a:p>
            <a:pPr algn="l"/>
            <a:endParaRPr lang="en-GB" b="0" i="0" dirty="0">
              <a:solidFill>
                <a:srgbClr val="2B2B2B"/>
              </a:solidFill>
              <a:effectLst/>
              <a:latin typeface="Helvetica" panose="020B0604020202020204" pitchFamily="34" charset="0"/>
            </a:endParaRPr>
          </a:p>
          <a:p>
            <a:pPr algn="l"/>
            <a:r>
              <a:rPr lang="en-GB" b="0" i="0" dirty="0">
                <a:solidFill>
                  <a:srgbClr val="2B2B2B"/>
                </a:solidFill>
                <a:effectLst/>
                <a:latin typeface="Helvetica" panose="020B0604020202020204" pitchFamily="34" charset="0"/>
              </a:rPr>
              <a:t>The researchers expected slow-moving landslides – where land creeps downhill just inches to feet in a year – in bone-dry Southern California to behave differently from those in rainy Northern California when exposed to heavy precipitation and drought conditions. But that wasn’t the case. The study authors found that landslides in wetter and drier regions of California showed similar sensitivity to precipitation extremes, moving on average faster and farther downhill during rainy periods compared to drought years.</a:t>
            </a:r>
          </a:p>
          <a:p>
            <a:pPr algn="l"/>
            <a:endParaRPr lang="en-GB" b="0" i="0" dirty="0">
              <a:solidFill>
                <a:srgbClr val="2B2B2B"/>
              </a:solidFill>
              <a:effectLst/>
              <a:latin typeface="Helvetica" panose="020B0604020202020204" pitchFamily="34" charset="0"/>
            </a:endParaRPr>
          </a:p>
          <a:p>
            <a:pPr algn="l"/>
            <a:r>
              <a:rPr lang="en-GB" b="1" i="0" dirty="0">
                <a:solidFill>
                  <a:srgbClr val="2B2B2B"/>
                </a:solidFill>
                <a:effectLst/>
                <a:latin typeface="Helvetica" panose="020B0604020202020204" pitchFamily="34" charset="0"/>
              </a:rPr>
              <a:t>Surprising </a:t>
            </a:r>
            <a:r>
              <a:rPr lang="en-GB" b="1" i="0" dirty="0" err="1">
                <a:solidFill>
                  <a:srgbClr val="2B2B2B"/>
                </a:solidFill>
                <a:effectLst/>
                <a:latin typeface="Helvetica" panose="020B0604020202020204" pitchFamily="34" charset="0"/>
              </a:rPr>
              <a:t>Behavior</a:t>
            </a:r>
            <a:endParaRPr lang="en-GB" b="1" i="0" dirty="0">
              <a:solidFill>
                <a:srgbClr val="2B2B2B"/>
              </a:solidFill>
              <a:effectLst/>
              <a:latin typeface="Helvetica" panose="020B0604020202020204" pitchFamily="34" charset="0"/>
            </a:endParaRPr>
          </a:p>
          <a:p>
            <a:pPr algn="l"/>
            <a:r>
              <a:rPr lang="en-GB" b="0" i="0" dirty="0">
                <a:solidFill>
                  <a:srgbClr val="2B2B2B"/>
                </a:solidFill>
                <a:effectLst/>
                <a:latin typeface="Helvetica" panose="020B0604020202020204" pitchFamily="34" charset="0"/>
              </a:rPr>
              <a:t>California hosts more than 650 slow-moving landslides, and </a:t>
            </a:r>
            <a:r>
              <a:rPr lang="en-GB" b="0" i="0" dirty="0" err="1">
                <a:solidFill>
                  <a:srgbClr val="2B2B2B"/>
                </a:solidFill>
                <a:effectLst/>
                <a:latin typeface="Helvetica" panose="020B0604020202020204" pitchFamily="34" charset="0"/>
              </a:rPr>
              <a:t>Handwerger</a:t>
            </a:r>
            <a:r>
              <a:rPr lang="en-GB" b="0" i="0" dirty="0">
                <a:solidFill>
                  <a:srgbClr val="2B2B2B"/>
                </a:solidFill>
                <a:effectLst/>
                <a:latin typeface="Helvetica" panose="020B0604020202020204" pitchFamily="34" charset="0"/>
              </a:rPr>
              <a:t> and his colleagues focused on 247 slow-moving landslides with an average area of 0.2 square miles (0.5 square </a:t>
            </a:r>
            <a:r>
              <a:rPr lang="en-GB" b="0" i="0" dirty="0" err="1">
                <a:solidFill>
                  <a:srgbClr val="2B2B2B"/>
                </a:solidFill>
                <a:effectLst/>
                <a:latin typeface="Helvetica" panose="020B0604020202020204" pitchFamily="34" charset="0"/>
              </a:rPr>
              <a:t>kilometers</a:t>
            </a:r>
            <a:r>
              <a:rPr lang="en-GB" b="0" i="0" dirty="0">
                <a:solidFill>
                  <a:srgbClr val="2B2B2B"/>
                </a:solidFill>
                <a:effectLst/>
                <a:latin typeface="Helvetica" panose="020B0604020202020204" pitchFamily="34" charset="0"/>
              </a:rPr>
              <a:t>). They then </a:t>
            </a:r>
            <a:r>
              <a:rPr lang="en-GB" b="0" i="0" dirty="0" err="1">
                <a:solidFill>
                  <a:srgbClr val="2B2B2B"/>
                </a:solidFill>
                <a:effectLst/>
                <a:latin typeface="Helvetica" panose="020B0604020202020204" pitchFamily="34" charset="0"/>
              </a:rPr>
              <a:t>analyzed</a:t>
            </a:r>
            <a:r>
              <a:rPr lang="en-GB" b="0" i="0" dirty="0">
                <a:solidFill>
                  <a:srgbClr val="2B2B2B"/>
                </a:solidFill>
                <a:effectLst/>
                <a:latin typeface="Helvetica" panose="020B0604020202020204" pitchFamily="34" charset="0"/>
              </a:rPr>
              <a:t> a subset of 38 that differed in how much rainfall they received, the rock types they were made of, the environments in which they occurred (coastal versus inland), and whether they were in developed or undeveloped areas. The researchers looked at how those landslides behaved from 2015 to 2020, a period with broad swings in precipitation: Whereas 2017 was the second-wettest year on record for certain parts of California, 2015 and 2016 were exceptionally dry years.</a:t>
            </a:r>
          </a:p>
          <a:p>
            <a:pPr algn="l"/>
            <a:endParaRPr lang="en-GB" b="0" i="0" dirty="0">
              <a:solidFill>
                <a:srgbClr val="2B2B2B"/>
              </a:solidFill>
              <a:effectLst/>
              <a:latin typeface="Helvetica" panose="020B0604020202020204" pitchFamily="34" charset="0"/>
            </a:endParaRPr>
          </a:p>
          <a:p>
            <a:pPr algn="l"/>
            <a:r>
              <a:rPr lang="en-GB" b="0" i="0" dirty="0">
                <a:solidFill>
                  <a:srgbClr val="2B2B2B"/>
                </a:solidFill>
                <a:effectLst/>
                <a:latin typeface="Helvetica" panose="020B0604020202020204" pitchFamily="34" charset="0"/>
              </a:rPr>
              <a:t>They obtained information on landslide motion using data collected by the ESA (European Space Agency) Sentinel-1 satellites. The measurements were automatically processed into maps showing land movement by the JPL-Caltech Advanced Rapid Imaging and Analysis (ARIA) </a:t>
            </a:r>
            <a:r>
              <a:rPr lang="en-GB" b="0" i="0" dirty="0" err="1">
                <a:solidFill>
                  <a:srgbClr val="2B2B2B"/>
                </a:solidFill>
                <a:effectLst/>
                <a:latin typeface="Helvetica" panose="020B0604020202020204" pitchFamily="34" charset="0"/>
              </a:rPr>
              <a:t>Center</a:t>
            </a:r>
            <a:r>
              <a:rPr lang="en-GB" b="0" i="0" dirty="0">
                <a:solidFill>
                  <a:srgbClr val="2B2B2B"/>
                </a:solidFill>
                <a:effectLst/>
                <a:latin typeface="Helvetica" panose="020B0604020202020204" pitchFamily="34" charset="0"/>
              </a:rPr>
              <a:t> for Natural Hazards project. (Caltech, in Pasadena, manages JPL for NASA.)</a:t>
            </a:r>
          </a:p>
          <a:p>
            <a:pPr algn="l"/>
            <a:endParaRPr lang="en-GB" b="0" i="0" dirty="0">
              <a:solidFill>
                <a:srgbClr val="2B2B2B"/>
              </a:solidFill>
              <a:effectLst/>
              <a:latin typeface="Helvetica" panose="020B0604020202020204" pitchFamily="34" charset="0"/>
            </a:endParaRPr>
          </a:p>
          <a:p>
            <a:pPr algn="l"/>
            <a:r>
              <a:rPr lang="en-GB" b="0" i="0" dirty="0">
                <a:solidFill>
                  <a:srgbClr val="2B2B2B"/>
                </a:solidFill>
                <a:effectLst/>
                <a:latin typeface="Helvetica" panose="020B0604020202020204" pitchFamily="34" charset="0"/>
              </a:rPr>
              <a:t>The researchers knew that slow-moving landslides in wetter parts of the state stayed fairly saturated throughout the year. They didn’t expect to find that both already waterlogged landslides and their drier counterparts sped up and moved farther downhill during wet periods compared to drier times.</a:t>
            </a:r>
          </a:p>
          <a:p>
            <a:endParaRPr lang="en-GB" dirty="0"/>
          </a:p>
        </p:txBody>
      </p:sp>
      <p:sp>
        <p:nvSpPr>
          <p:cNvPr id="4" name="Slide Number Placeholder 3"/>
          <p:cNvSpPr>
            <a:spLocks noGrp="1"/>
          </p:cNvSpPr>
          <p:nvPr>
            <p:ph type="sldNum" sz="quarter" idx="5"/>
          </p:nvPr>
        </p:nvSpPr>
        <p:spPr/>
        <p:txBody>
          <a:bodyPr/>
          <a:lstStyle/>
          <a:p>
            <a:fld id="{9A9F7571-D0C6-4E46-9AFB-C153605B8119}" type="slidenum">
              <a:rPr lang="en-GB" smtClean="0"/>
              <a:t>4</a:t>
            </a:fld>
            <a:endParaRPr lang="en-GB"/>
          </a:p>
        </p:txBody>
      </p:sp>
    </p:spTree>
    <p:extLst>
      <p:ext uri="{BB962C8B-B14F-4D97-AF65-F5344CB8AC3E}">
        <p14:creationId xmlns:p14="http://schemas.microsoft.com/office/powerpoint/2010/main" val="2082546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satellite observations, Arctic sea ice reached its annual minimum extent (lowest amount of ice for the year) on Sept. 18, 2022. The ice cover shrank to an area of 4.67 million square </a:t>
            </a:r>
            <a:r>
              <a:rPr lang="en-GB" dirty="0" err="1"/>
              <a:t>kilometers</a:t>
            </a:r>
            <a:r>
              <a:rPr lang="en-GB" dirty="0"/>
              <a:t> (1.80 million square miles) this year, roughly 1.55 million square </a:t>
            </a:r>
            <a:r>
              <a:rPr lang="en-GB" dirty="0" err="1"/>
              <a:t>kilometers</a:t>
            </a:r>
            <a:r>
              <a:rPr lang="en-GB" dirty="0"/>
              <a:t> (598,000 square miles) below the 1981-2010 average minimum of 6.22 million square </a:t>
            </a:r>
            <a:r>
              <a:rPr lang="en-GB" dirty="0" err="1"/>
              <a:t>kilometers</a:t>
            </a:r>
            <a:r>
              <a:rPr lang="en-GB" dirty="0"/>
              <a:t> (2.40 million square miles).</a:t>
            </a:r>
          </a:p>
          <a:p>
            <a:endParaRPr lang="en-GB" dirty="0"/>
          </a:p>
          <a:p>
            <a:r>
              <a:rPr lang="en-GB" dirty="0"/>
              <a:t>Summer ice extent in and around the Arctic Ocean has declined significantly since satellites began measuring it consistently in 1978. The past 16 years (2007 to 2022) have been the lowest 16 minimum extents, with 2022 tying 2017 and 2018 for 10th-lowest in 44 years of observations. The satellite record is maintained by the National Snow and Ice Data </a:t>
            </a:r>
            <a:r>
              <a:rPr lang="en-GB" dirty="0" err="1"/>
              <a:t>Center</a:t>
            </a:r>
            <a:r>
              <a:rPr lang="en-GB" dirty="0"/>
              <a:t> (NSIDC), which hosts one of NASA’s Distributed Active Archive </a:t>
            </a:r>
            <a:r>
              <a:rPr lang="en-GB" dirty="0" err="1"/>
              <a:t>Centers</a:t>
            </a:r>
            <a:r>
              <a:rPr lang="en-GB" dirty="0"/>
              <a:t>.</a:t>
            </a:r>
          </a:p>
          <a:p>
            <a:endParaRPr lang="en-GB" dirty="0"/>
          </a:p>
          <a:p>
            <a:r>
              <a:rPr lang="en-GB" dirty="0"/>
              <a:t>“This year marks a continuation of the much-reduced sea ice cover since the 1980s,” said Walt Meier, a sea ice researcher at the National Snow and Ice Data </a:t>
            </a:r>
            <a:r>
              <a:rPr lang="en-GB" dirty="0" err="1"/>
              <a:t>Center</a:t>
            </a:r>
            <a:r>
              <a:rPr lang="en-GB" dirty="0"/>
              <a:t>. “That is not something that is random variations or chance. It represents a fundamental change in the ice cover in response to warming temperatures.”</a:t>
            </a:r>
          </a:p>
          <a:p>
            <a:endParaRPr lang="en-GB" dirty="0"/>
          </a:p>
          <a:p>
            <a:endParaRPr lang="en-GB" dirty="0"/>
          </a:p>
        </p:txBody>
      </p:sp>
      <p:sp>
        <p:nvSpPr>
          <p:cNvPr id="4" name="Slide Number Placeholder 3"/>
          <p:cNvSpPr>
            <a:spLocks noGrp="1"/>
          </p:cNvSpPr>
          <p:nvPr>
            <p:ph type="sldNum" sz="quarter" idx="5"/>
          </p:nvPr>
        </p:nvSpPr>
        <p:spPr/>
        <p:txBody>
          <a:bodyPr/>
          <a:lstStyle/>
          <a:p>
            <a:fld id="{9A9F7571-D0C6-4E46-9AFB-C153605B8119}" type="slidenum">
              <a:rPr lang="en-GB" smtClean="0"/>
              <a:t>5</a:t>
            </a:fld>
            <a:endParaRPr lang="en-GB"/>
          </a:p>
        </p:txBody>
      </p:sp>
    </p:spTree>
    <p:extLst>
      <p:ext uri="{BB962C8B-B14F-4D97-AF65-F5344CB8AC3E}">
        <p14:creationId xmlns:p14="http://schemas.microsoft.com/office/powerpoint/2010/main" val="3274349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11A45-1C0D-6EDC-2810-0C107F0D76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44BFF1-9CC2-1AF7-4323-4F877F8A35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E4D878-9845-52FB-C461-CC691C5C7AFE}"/>
              </a:ext>
            </a:extLst>
          </p:cNvPr>
          <p:cNvSpPr>
            <a:spLocks noGrp="1"/>
          </p:cNvSpPr>
          <p:nvPr>
            <p:ph type="dt" sz="half" idx="10"/>
          </p:nvPr>
        </p:nvSpPr>
        <p:spPr/>
        <p:txBody>
          <a:bodyPr/>
          <a:lstStyle/>
          <a:p>
            <a:fld id="{DB9FDAEE-C5D2-4CED-B06D-5724A6FAEC76}" type="datetimeFigureOut">
              <a:rPr lang="en-GB" smtClean="0"/>
              <a:t>02/11/2022</a:t>
            </a:fld>
            <a:endParaRPr lang="en-GB"/>
          </a:p>
        </p:txBody>
      </p:sp>
      <p:sp>
        <p:nvSpPr>
          <p:cNvPr id="5" name="Footer Placeholder 4">
            <a:extLst>
              <a:ext uri="{FF2B5EF4-FFF2-40B4-BE49-F238E27FC236}">
                <a16:creationId xmlns:a16="http://schemas.microsoft.com/office/drawing/2014/main" id="{AEEADC22-7904-C43F-9277-F73D21795C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40F53B-298D-D402-B2F5-1DE3F758B5B2}"/>
              </a:ext>
            </a:extLst>
          </p:cNvPr>
          <p:cNvSpPr>
            <a:spLocks noGrp="1"/>
          </p:cNvSpPr>
          <p:nvPr>
            <p:ph type="sldNum" sz="quarter" idx="12"/>
          </p:nvPr>
        </p:nvSpPr>
        <p:spPr/>
        <p:txBody>
          <a:bodyPr/>
          <a:lstStyle/>
          <a:p>
            <a:fld id="{91F8AAB1-F517-4806-B9DD-BCCAD56EB7DB}" type="slidenum">
              <a:rPr lang="en-GB" smtClean="0"/>
              <a:t>‹#›</a:t>
            </a:fld>
            <a:endParaRPr lang="en-GB"/>
          </a:p>
        </p:txBody>
      </p:sp>
    </p:spTree>
    <p:extLst>
      <p:ext uri="{BB962C8B-B14F-4D97-AF65-F5344CB8AC3E}">
        <p14:creationId xmlns:p14="http://schemas.microsoft.com/office/powerpoint/2010/main" val="131614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14070-F536-4803-82FF-8DBB9DF288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5AEBCF-3B87-1DC8-2167-405148E90B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FB76F6-436E-377B-3B02-BDB15DC85CF4}"/>
              </a:ext>
            </a:extLst>
          </p:cNvPr>
          <p:cNvSpPr>
            <a:spLocks noGrp="1"/>
          </p:cNvSpPr>
          <p:nvPr>
            <p:ph type="dt" sz="half" idx="10"/>
          </p:nvPr>
        </p:nvSpPr>
        <p:spPr/>
        <p:txBody>
          <a:bodyPr/>
          <a:lstStyle/>
          <a:p>
            <a:fld id="{DB9FDAEE-C5D2-4CED-B06D-5724A6FAEC76}" type="datetimeFigureOut">
              <a:rPr lang="en-GB" smtClean="0"/>
              <a:t>02/11/2022</a:t>
            </a:fld>
            <a:endParaRPr lang="en-GB"/>
          </a:p>
        </p:txBody>
      </p:sp>
      <p:sp>
        <p:nvSpPr>
          <p:cNvPr id="5" name="Footer Placeholder 4">
            <a:extLst>
              <a:ext uri="{FF2B5EF4-FFF2-40B4-BE49-F238E27FC236}">
                <a16:creationId xmlns:a16="http://schemas.microsoft.com/office/drawing/2014/main" id="{02A4AF27-F0E3-A0EB-9FDA-2C7BB3BF78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103218-4E61-B061-A6B6-F40DF36E74DD}"/>
              </a:ext>
            </a:extLst>
          </p:cNvPr>
          <p:cNvSpPr>
            <a:spLocks noGrp="1"/>
          </p:cNvSpPr>
          <p:nvPr>
            <p:ph type="sldNum" sz="quarter" idx="12"/>
          </p:nvPr>
        </p:nvSpPr>
        <p:spPr/>
        <p:txBody>
          <a:bodyPr/>
          <a:lstStyle/>
          <a:p>
            <a:fld id="{91F8AAB1-F517-4806-B9DD-BCCAD56EB7DB}" type="slidenum">
              <a:rPr lang="en-GB" smtClean="0"/>
              <a:t>‹#›</a:t>
            </a:fld>
            <a:endParaRPr lang="en-GB"/>
          </a:p>
        </p:txBody>
      </p:sp>
    </p:spTree>
    <p:extLst>
      <p:ext uri="{BB962C8B-B14F-4D97-AF65-F5344CB8AC3E}">
        <p14:creationId xmlns:p14="http://schemas.microsoft.com/office/powerpoint/2010/main" val="808737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4F80F-8718-CE0E-56EC-CC4E6297FF2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4551EA-0038-7EA3-3FDA-DA5C051815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E97C6D-00AD-ED7E-06B2-346B338EAABA}"/>
              </a:ext>
            </a:extLst>
          </p:cNvPr>
          <p:cNvSpPr>
            <a:spLocks noGrp="1"/>
          </p:cNvSpPr>
          <p:nvPr>
            <p:ph type="dt" sz="half" idx="10"/>
          </p:nvPr>
        </p:nvSpPr>
        <p:spPr/>
        <p:txBody>
          <a:bodyPr/>
          <a:lstStyle/>
          <a:p>
            <a:fld id="{DB9FDAEE-C5D2-4CED-B06D-5724A6FAEC76}" type="datetimeFigureOut">
              <a:rPr lang="en-GB" smtClean="0"/>
              <a:t>02/11/2022</a:t>
            </a:fld>
            <a:endParaRPr lang="en-GB"/>
          </a:p>
        </p:txBody>
      </p:sp>
      <p:sp>
        <p:nvSpPr>
          <p:cNvPr id="5" name="Footer Placeholder 4">
            <a:extLst>
              <a:ext uri="{FF2B5EF4-FFF2-40B4-BE49-F238E27FC236}">
                <a16:creationId xmlns:a16="http://schemas.microsoft.com/office/drawing/2014/main" id="{F546BB06-C877-798B-B27C-517835F58F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D94C0F-E680-4420-D070-0767FEBBD4C9}"/>
              </a:ext>
            </a:extLst>
          </p:cNvPr>
          <p:cNvSpPr>
            <a:spLocks noGrp="1"/>
          </p:cNvSpPr>
          <p:nvPr>
            <p:ph type="sldNum" sz="quarter" idx="12"/>
          </p:nvPr>
        </p:nvSpPr>
        <p:spPr/>
        <p:txBody>
          <a:bodyPr/>
          <a:lstStyle/>
          <a:p>
            <a:fld id="{91F8AAB1-F517-4806-B9DD-BCCAD56EB7DB}" type="slidenum">
              <a:rPr lang="en-GB" smtClean="0"/>
              <a:t>‹#›</a:t>
            </a:fld>
            <a:endParaRPr lang="en-GB"/>
          </a:p>
        </p:txBody>
      </p:sp>
    </p:spTree>
    <p:extLst>
      <p:ext uri="{BB962C8B-B14F-4D97-AF65-F5344CB8AC3E}">
        <p14:creationId xmlns:p14="http://schemas.microsoft.com/office/powerpoint/2010/main" val="930263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D15F2-87D3-D58E-AE92-F34C30A425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7FBB4C-52E8-185C-4AD4-5B63108ED26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F1FB74-DC55-42A2-8515-6C7146FCB9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01ECCC-1C23-08B4-8693-517F1296D7A9}"/>
              </a:ext>
            </a:extLst>
          </p:cNvPr>
          <p:cNvSpPr>
            <a:spLocks noGrp="1"/>
          </p:cNvSpPr>
          <p:nvPr>
            <p:ph type="dt" sz="half" idx="10"/>
          </p:nvPr>
        </p:nvSpPr>
        <p:spPr/>
        <p:txBody>
          <a:bodyPr/>
          <a:lstStyle/>
          <a:p>
            <a:fld id="{DB9FDAEE-C5D2-4CED-B06D-5724A6FAEC76}" type="datetimeFigureOut">
              <a:rPr lang="en-GB" smtClean="0"/>
              <a:t>02/11/2022</a:t>
            </a:fld>
            <a:endParaRPr lang="en-GB"/>
          </a:p>
        </p:txBody>
      </p:sp>
      <p:sp>
        <p:nvSpPr>
          <p:cNvPr id="6" name="Footer Placeholder 5">
            <a:extLst>
              <a:ext uri="{FF2B5EF4-FFF2-40B4-BE49-F238E27FC236}">
                <a16:creationId xmlns:a16="http://schemas.microsoft.com/office/drawing/2014/main" id="{45F9E40E-BF83-D7FB-8AA5-093ED6112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CF6C7C-9DF3-3D2F-BB7F-B83CCF269F64}"/>
              </a:ext>
            </a:extLst>
          </p:cNvPr>
          <p:cNvSpPr>
            <a:spLocks noGrp="1"/>
          </p:cNvSpPr>
          <p:nvPr>
            <p:ph type="sldNum" sz="quarter" idx="12"/>
          </p:nvPr>
        </p:nvSpPr>
        <p:spPr/>
        <p:txBody>
          <a:bodyPr/>
          <a:lstStyle/>
          <a:p>
            <a:fld id="{91F8AAB1-F517-4806-B9DD-BCCAD56EB7DB}" type="slidenum">
              <a:rPr lang="en-GB" smtClean="0"/>
              <a:t>‹#›</a:t>
            </a:fld>
            <a:endParaRPr lang="en-GB"/>
          </a:p>
        </p:txBody>
      </p:sp>
    </p:spTree>
    <p:extLst>
      <p:ext uri="{BB962C8B-B14F-4D97-AF65-F5344CB8AC3E}">
        <p14:creationId xmlns:p14="http://schemas.microsoft.com/office/powerpoint/2010/main" val="1822631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11225-2E29-E832-B4FC-D892D14F4A4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C59B7C-B5D9-D03F-D032-6E1866E3E0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BEDF49-7801-0C44-58BD-7A64F749BB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F88A31-366E-3DD0-1DFA-D02F7F1CA0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EFDE79-E7D3-B417-3E7F-89531B3C42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9619AD-D292-3094-E2EC-1B22A1FE298A}"/>
              </a:ext>
            </a:extLst>
          </p:cNvPr>
          <p:cNvSpPr>
            <a:spLocks noGrp="1"/>
          </p:cNvSpPr>
          <p:nvPr>
            <p:ph type="dt" sz="half" idx="10"/>
          </p:nvPr>
        </p:nvSpPr>
        <p:spPr/>
        <p:txBody>
          <a:bodyPr/>
          <a:lstStyle/>
          <a:p>
            <a:fld id="{DB9FDAEE-C5D2-4CED-B06D-5724A6FAEC76}" type="datetimeFigureOut">
              <a:rPr lang="en-GB" smtClean="0"/>
              <a:t>02/11/2022</a:t>
            </a:fld>
            <a:endParaRPr lang="en-GB"/>
          </a:p>
        </p:txBody>
      </p:sp>
      <p:sp>
        <p:nvSpPr>
          <p:cNvPr id="8" name="Footer Placeholder 7">
            <a:extLst>
              <a:ext uri="{FF2B5EF4-FFF2-40B4-BE49-F238E27FC236}">
                <a16:creationId xmlns:a16="http://schemas.microsoft.com/office/drawing/2014/main" id="{38FB9055-934A-2EBE-1411-8C7FE26253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02E616-A236-885A-BD86-FB478FD8820E}"/>
              </a:ext>
            </a:extLst>
          </p:cNvPr>
          <p:cNvSpPr>
            <a:spLocks noGrp="1"/>
          </p:cNvSpPr>
          <p:nvPr>
            <p:ph type="sldNum" sz="quarter" idx="12"/>
          </p:nvPr>
        </p:nvSpPr>
        <p:spPr/>
        <p:txBody>
          <a:bodyPr/>
          <a:lstStyle/>
          <a:p>
            <a:fld id="{91F8AAB1-F517-4806-B9DD-BCCAD56EB7DB}" type="slidenum">
              <a:rPr lang="en-GB" smtClean="0"/>
              <a:t>‹#›</a:t>
            </a:fld>
            <a:endParaRPr lang="en-GB"/>
          </a:p>
        </p:txBody>
      </p:sp>
    </p:spTree>
    <p:extLst>
      <p:ext uri="{BB962C8B-B14F-4D97-AF65-F5344CB8AC3E}">
        <p14:creationId xmlns:p14="http://schemas.microsoft.com/office/powerpoint/2010/main" val="2596492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667CB-4F3C-2C53-B670-34EEC112AF0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F1718E6-E96E-D435-7EE1-64B3CEEE4F46}"/>
              </a:ext>
            </a:extLst>
          </p:cNvPr>
          <p:cNvSpPr>
            <a:spLocks noGrp="1"/>
          </p:cNvSpPr>
          <p:nvPr>
            <p:ph type="dt" sz="half" idx="10"/>
          </p:nvPr>
        </p:nvSpPr>
        <p:spPr/>
        <p:txBody>
          <a:bodyPr/>
          <a:lstStyle/>
          <a:p>
            <a:fld id="{DB9FDAEE-C5D2-4CED-B06D-5724A6FAEC76}" type="datetimeFigureOut">
              <a:rPr lang="en-GB" smtClean="0"/>
              <a:t>02/11/2022</a:t>
            </a:fld>
            <a:endParaRPr lang="en-GB"/>
          </a:p>
        </p:txBody>
      </p:sp>
      <p:sp>
        <p:nvSpPr>
          <p:cNvPr id="4" name="Footer Placeholder 3">
            <a:extLst>
              <a:ext uri="{FF2B5EF4-FFF2-40B4-BE49-F238E27FC236}">
                <a16:creationId xmlns:a16="http://schemas.microsoft.com/office/drawing/2014/main" id="{0BD93E3B-7933-554C-C7C5-5C3E413DC2C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73B82A-B25A-7F44-3D3D-C9D3051BFDCD}"/>
              </a:ext>
            </a:extLst>
          </p:cNvPr>
          <p:cNvSpPr>
            <a:spLocks noGrp="1"/>
          </p:cNvSpPr>
          <p:nvPr>
            <p:ph type="sldNum" sz="quarter" idx="12"/>
          </p:nvPr>
        </p:nvSpPr>
        <p:spPr/>
        <p:txBody>
          <a:bodyPr/>
          <a:lstStyle/>
          <a:p>
            <a:fld id="{91F8AAB1-F517-4806-B9DD-BCCAD56EB7DB}" type="slidenum">
              <a:rPr lang="en-GB" smtClean="0"/>
              <a:t>‹#›</a:t>
            </a:fld>
            <a:endParaRPr lang="en-GB"/>
          </a:p>
        </p:txBody>
      </p:sp>
    </p:spTree>
    <p:extLst>
      <p:ext uri="{BB962C8B-B14F-4D97-AF65-F5344CB8AC3E}">
        <p14:creationId xmlns:p14="http://schemas.microsoft.com/office/powerpoint/2010/main" val="3654924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33EADF-B631-FF05-9144-A5424E5DAE2C}"/>
              </a:ext>
            </a:extLst>
          </p:cNvPr>
          <p:cNvSpPr>
            <a:spLocks noGrp="1"/>
          </p:cNvSpPr>
          <p:nvPr>
            <p:ph type="dt" sz="half" idx="10"/>
          </p:nvPr>
        </p:nvSpPr>
        <p:spPr/>
        <p:txBody>
          <a:bodyPr/>
          <a:lstStyle/>
          <a:p>
            <a:fld id="{DB9FDAEE-C5D2-4CED-B06D-5724A6FAEC76}" type="datetimeFigureOut">
              <a:rPr lang="en-GB" smtClean="0"/>
              <a:t>02/11/2022</a:t>
            </a:fld>
            <a:endParaRPr lang="en-GB"/>
          </a:p>
        </p:txBody>
      </p:sp>
      <p:sp>
        <p:nvSpPr>
          <p:cNvPr id="3" name="Footer Placeholder 2">
            <a:extLst>
              <a:ext uri="{FF2B5EF4-FFF2-40B4-BE49-F238E27FC236}">
                <a16:creationId xmlns:a16="http://schemas.microsoft.com/office/drawing/2014/main" id="{FE3298F9-78AC-5302-DDC0-47357E830A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C70D57-8172-A636-CF5D-60AAD3C2B90B}"/>
              </a:ext>
            </a:extLst>
          </p:cNvPr>
          <p:cNvSpPr>
            <a:spLocks noGrp="1"/>
          </p:cNvSpPr>
          <p:nvPr>
            <p:ph type="sldNum" sz="quarter" idx="12"/>
          </p:nvPr>
        </p:nvSpPr>
        <p:spPr/>
        <p:txBody>
          <a:bodyPr/>
          <a:lstStyle/>
          <a:p>
            <a:fld id="{91F8AAB1-F517-4806-B9DD-BCCAD56EB7DB}" type="slidenum">
              <a:rPr lang="en-GB" smtClean="0"/>
              <a:t>‹#›</a:t>
            </a:fld>
            <a:endParaRPr lang="en-GB"/>
          </a:p>
        </p:txBody>
      </p:sp>
    </p:spTree>
    <p:extLst>
      <p:ext uri="{BB962C8B-B14F-4D97-AF65-F5344CB8AC3E}">
        <p14:creationId xmlns:p14="http://schemas.microsoft.com/office/powerpoint/2010/main" val="326368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1DB9-C19B-F09F-7A34-5518A2948A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9EDE73-0C63-6481-900E-D4C90D422E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766102-7FF6-10DD-59F6-813289F8E1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971123-362F-3AF4-A18B-B95F12279E8A}"/>
              </a:ext>
            </a:extLst>
          </p:cNvPr>
          <p:cNvSpPr>
            <a:spLocks noGrp="1"/>
          </p:cNvSpPr>
          <p:nvPr>
            <p:ph type="dt" sz="half" idx="10"/>
          </p:nvPr>
        </p:nvSpPr>
        <p:spPr/>
        <p:txBody>
          <a:bodyPr/>
          <a:lstStyle/>
          <a:p>
            <a:fld id="{DB9FDAEE-C5D2-4CED-B06D-5724A6FAEC76}" type="datetimeFigureOut">
              <a:rPr lang="en-GB" smtClean="0"/>
              <a:t>02/11/2022</a:t>
            </a:fld>
            <a:endParaRPr lang="en-GB"/>
          </a:p>
        </p:txBody>
      </p:sp>
      <p:sp>
        <p:nvSpPr>
          <p:cNvPr id="6" name="Footer Placeholder 5">
            <a:extLst>
              <a:ext uri="{FF2B5EF4-FFF2-40B4-BE49-F238E27FC236}">
                <a16:creationId xmlns:a16="http://schemas.microsoft.com/office/drawing/2014/main" id="{4D834648-4097-436F-3339-B857720813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F9BE3D-E407-C6A3-94CC-A38A1D9A394F}"/>
              </a:ext>
            </a:extLst>
          </p:cNvPr>
          <p:cNvSpPr>
            <a:spLocks noGrp="1"/>
          </p:cNvSpPr>
          <p:nvPr>
            <p:ph type="sldNum" sz="quarter" idx="12"/>
          </p:nvPr>
        </p:nvSpPr>
        <p:spPr/>
        <p:txBody>
          <a:bodyPr/>
          <a:lstStyle/>
          <a:p>
            <a:fld id="{91F8AAB1-F517-4806-B9DD-BCCAD56EB7DB}" type="slidenum">
              <a:rPr lang="en-GB" smtClean="0"/>
              <a:t>‹#›</a:t>
            </a:fld>
            <a:endParaRPr lang="en-GB"/>
          </a:p>
        </p:txBody>
      </p:sp>
    </p:spTree>
    <p:extLst>
      <p:ext uri="{BB962C8B-B14F-4D97-AF65-F5344CB8AC3E}">
        <p14:creationId xmlns:p14="http://schemas.microsoft.com/office/powerpoint/2010/main" val="2637347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99AD7-85CF-1AF7-5FE8-737A18ACDD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E08BF1-92CD-9AE6-60B8-84B075DD08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0B8DF2-6EDF-A6C1-77C1-9DF5B4FC27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4E9C08-C4F3-B648-562E-92D05DA2542D}"/>
              </a:ext>
            </a:extLst>
          </p:cNvPr>
          <p:cNvSpPr>
            <a:spLocks noGrp="1"/>
          </p:cNvSpPr>
          <p:nvPr>
            <p:ph type="dt" sz="half" idx="10"/>
          </p:nvPr>
        </p:nvSpPr>
        <p:spPr/>
        <p:txBody>
          <a:bodyPr/>
          <a:lstStyle/>
          <a:p>
            <a:fld id="{DB9FDAEE-C5D2-4CED-B06D-5724A6FAEC76}" type="datetimeFigureOut">
              <a:rPr lang="en-GB" smtClean="0"/>
              <a:t>02/11/2022</a:t>
            </a:fld>
            <a:endParaRPr lang="en-GB"/>
          </a:p>
        </p:txBody>
      </p:sp>
      <p:sp>
        <p:nvSpPr>
          <p:cNvPr id="6" name="Footer Placeholder 5">
            <a:extLst>
              <a:ext uri="{FF2B5EF4-FFF2-40B4-BE49-F238E27FC236}">
                <a16:creationId xmlns:a16="http://schemas.microsoft.com/office/drawing/2014/main" id="{3BC55302-A01A-9920-692C-1AA1931E1C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869E8D-9E33-7B0F-2D35-55669C2F8410}"/>
              </a:ext>
            </a:extLst>
          </p:cNvPr>
          <p:cNvSpPr>
            <a:spLocks noGrp="1"/>
          </p:cNvSpPr>
          <p:nvPr>
            <p:ph type="sldNum" sz="quarter" idx="12"/>
          </p:nvPr>
        </p:nvSpPr>
        <p:spPr/>
        <p:txBody>
          <a:bodyPr/>
          <a:lstStyle/>
          <a:p>
            <a:fld id="{91F8AAB1-F517-4806-B9DD-BCCAD56EB7DB}" type="slidenum">
              <a:rPr lang="en-GB" smtClean="0"/>
              <a:t>‹#›</a:t>
            </a:fld>
            <a:endParaRPr lang="en-GB"/>
          </a:p>
        </p:txBody>
      </p:sp>
    </p:spTree>
    <p:extLst>
      <p:ext uri="{BB962C8B-B14F-4D97-AF65-F5344CB8AC3E}">
        <p14:creationId xmlns:p14="http://schemas.microsoft.com/office/powerpoint/2010/main" val="2823382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3944A-022A-06B2-BB0F-E1AC5A3AC4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070C4D-C3D3-A20F-6557-27557935D1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A6B1AD-C4DF-CE3E-80F6-98EEB5AE34DF}"/>
              </a:ext>
            </a:extLst>
          </p:cNvPr>
          <p:cNvSpPr>
            <a:spLocks noGrp="1"/>
          </p:cNvSpPr>
          <p:nvPr>
            <p:ph type="dt" sz="half" idx="10"/>
          </p:nvPr>
        </p:nvSpPr>
        <p:spPr/>
        <p:txBody>
          <a:bodyPr/>
          <a:lstStyle/>
          <a:p>
            <a:fld id="{DB9FDAEE-C5D2-4CED-B06D-5724A6FAEC76}" type="datetimeFigureOut">
              <a:rPr lang="en-GB" smtClean="0"/>
              <a:t>02/11/2022</a:t>
            </a:fld>
            <a:endParaRPr lang="en-GB"/>
          </a:p>
        </p:txBody>
      </p:sp>
      <p:sp>
        <p:nvSpPr>
          <p:cNvPr id="5" name="Footer Placeholder 4">
            <a:extLst>
              <a:ext uri="{FF2B5EF4-FFF2-40B4-BE49-F238E27FC236}">
                <a16:creationId xmlns:a16="http://schemas.microsoft.com/office/drawing/2014/main" id="{31132BC3-6154-CD0C-7C6C-25EDF4C812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4E0A77-D7A0-4E01-7867-722B3CA823B9}"/>
              </a:ext>
            </a:extLst>
          </p:cNvPr>
          <p:cNvSpPr>
            <a:spLocks noGrp="1"/>
          </p:cNvSpPr>
          <p:nvPr>
            <p:ph type="sldNum" sz="quarter" idx="12"/>
          </p:nvPr>
        </p:nvSpPr>
        <p:spPr/>
        <p:txBody>
          <a:bodyPr/>
          <a:lstStyle/>
          <a:p>
            <a:fld id="{91F8AAB1-F517-4806-B9DD-BCCAD56EB7DB}" type="slidenum">
              <a:rPr lang="en-GB" smtClean="0"/>
              <a:t>‹#›</a:t>
            </a:fld>
            <a:endParaRPr lang="en-GB"/>
          </a:p>
        </p:txBody>
      </p:sp>
    </p:spTree>
    <p:extLst>
      <p:ext uri="{BB962C8B-B14F-4D97-AF65-F5344CB8AC3E}">
        <p14:creationId xmlns:p14="http://schemas.microsoft.com/office/powerpoint/2010/main" val="2194239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68AA324-64E2-4269-2907-07DC6C96ECB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A0F2ED-60D9-E289-786E-A9C44B161D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7B1BE5-94E7-910C-6524-DD2718C3D637}"/>
              </a:ext>
            </a:extLst>
          </p:cNvPr>
          <p:cNvSpPr>
            <a:spLocks noGrp="1"/>
          </p:cNvSpPr>
          <p:nvPr>
            <p:ph type="dt" sz="half" idx="10"/>
          </p:nvPr>
        </p:nvSpPr>
        <p:spPr/>
        <p:txBody>
          <a:bodyPr/>
          <a:lstStyle/>
          <a:p>
            <a:fld id="{DB9FDAEE-C5D2-4CED-B06D-5724A6FAEC76}" type="datetimeFigureOut">
              <a:rPr lang="en-GB" smtClean="0"/>
              <a:t>02/11/2022</a:t>
            </a:fld>
            <a:endParaRPr lang="en-GB"/>
          </a:p>
        </p:txBody>
      </p:sp>
      <p:sp>
        <p:nvSpPr>
          <p:cNvPr id="5" name="Footer Placeholder 4">
            <a:extLst>
              <a:ext uri="{FF2B5EF4-FFF2-40B4-BE49-F238E27FC236}">
                <a16:creationId xmlns:a16="http://schemas.microsoft.com/office/drawing/2014/main" id="{D7939608-403C-9AFC-4E30-2B2E76C1AF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9D0B0E-B289-43CA-F26F-1E89A60475D6}"/>
              </a:ext>
            </a:extLst>
          </p:cNvPr>
          <p:cNvSpPr>
            <a:spLocks noGrp="1"/>
          </p:cNvSpPr>
          <p:nvPr>
            <p:ph type="sldNum" sz="quarter" idx="12"/>
          </p:nvPr>
        </p:nvSpPr>
        <p:spPr/>
        <p:txBody>
          <a:bodyPr/>
          <a:lstStyle/>
          <a:p>
            <a:fld id="{91F8AAB1-F517-4806-B9DD-BCCAD56EB7DB}" type="slidenum">
              <a:rPr lang="en-GB" smtClean="0"/>
              <a:t>‹#›</a:t>
            </a:fld>
            <a:endParaRPr lang="en-GB"/>
          </a:p>
        </p:txBody>
      </p:sp>
    </p:spTree>
    <p:extLst>
      <p:ext uri="{BB962C8B-B14F-4D97-AF65-F5344CB8AC3E}">
        <p14:creationId xmlns:p14="http://schemas.microsoft.com/office/powerpoint/2010/main" val="3962057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CE7CBB-F75B-07EF-8E2D-AD8B7886B6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6FAF94-D2D1-A12F-1611-1C72FA45BA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C6EBE4-A86F-7818-102B-B3CDDE77C1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9FDAEE-C5D2-4CED-B06D-5724A6FAEC76}" type="datetimeFigureOut">
              <a:rPr lang="en-GB" smtClean="0"/>
              <a:t>02/11/2022</a:t>
            </a:fld>
            <a:endParaRPr lang="en-GB"/>
          </a:p>
        </p:txBody>
      </p:sp>
      <p:sp>
        <p:nvSpPr>
          <p:cNvPr id="5" name="Footer Placeholder 4">
            <a:extLst>
              <a:ext uri="{FF2B5EF4-FFF2-40B4-BE49-F238E27FC236}">
                <a16:creationId xmlns:a16="http://schemas.microsoft.com/office/drawing/2014/main" id="{16C8BFE8-3309-2C23-82DF-959C7CDF04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8E8820-BB7A-B17D-D69C-18BE6EB939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F8AAB1-F517-4806-B9DD-BCCAD56EB7DB}" type="slidenum">
              <a:rPr lang="en-GB" smtClean="0"/>
              <a:t>‹#›</a:t>
            </a:fld>
            <a:endParaRPr lang="en-GB"/>
          </a:p>
        </p:txBody>
      </p:sp>
    </p:spTree>
    <p:extLst>
      <p:ext uri="{BB962C8B-B14F-4D97-AF65-F5344CB8AC3E}">
        <p14:creationId xmlns:p14="http://schemas.microsoft.com/office/powerpoint/2010/main" val="12844391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YXlBuNymUhk?feature=oembed" TargetMode="External"/><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is image shows a methane plume 2 miles (3 kilometers) long that NASA’s Earth Surface Mineral Dust Source Investigation mission detected southeast of Carlsbad, New Mexico.">
            <a:extLst>
              <a:ext uri="{FF2B5EF4-FFF2-40B4-BE49-F238E27FC236}">
                <a16:creationId xmlns:a16="http://schemas.microsoft.com/office/drawing/2014/main" id="{0B52F2EF-10B1-EFFF-C5DB-591938CBB2B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1234" y="457200"/>
            <a:ext cx="11109532"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5506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6AFDB825-EEE3-5B00-186F-E03E62C83A4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1234" y="457200"/>
            <a:ext cx="11109532"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9010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8" name="Rectangle 308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0" name="Rectangle 308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2" name="Rectangle 309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a:extLst>
              <a:ext uri="{FF2B5EF4-FFF2-40B4-BE49-F238E27FC236}">
                <a16:creationId xmlns:a16="http://schemas.microsoft.com/office/drawing/2014/main" id="{DBA924EE-4193-F01B-03B0-E2A159F3E60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990219"/>
            <a:ext cx="11277600" cy="4877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47124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his series of images shows the collapse of the Mud Creek landslide">
            <a:extLst>
              <a:ext uri="{FF2B5EF4-FFF2-40B4-BE49-F238E27FC236}">
                <a16:creationId xmlns:a16="http://schemas.microsoft.com/office/drawing/2014/main" id="{47DEBECB-EEB6-29F6-376B-18D1E97ADA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8238" y="328613"/>
            <a:ext cx="9915525" cy="6200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1745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2022 Arctic Summer Sea Ice Tied for 10th-Lowest on Record">
            <a:hlinkClick r:id="" action="ppaction://media"/>
            <a:extLst>
              <a:ext uri="{FF2B5EF4-FFF2-40B4-BE49-F238E27FC236}">
                <a16:creationId xmlns:a16="http://schemas.microsoft.com/office/drawing/2014/main" id="{CC0FF3CA-5A71-92DC-4D9B-3D2C400C54CC}"/>
              </a:ext>
            </a:extLst>
          </p:cNvPr>
          <p:cNvPicPr>
            <a:picLocks noRot="1" noChangeAspect="1"/>
          </p:cNvPicPr>
          <p:nvPr>
            <a:videoFile r:link="rId1"/>
          </p:nvPr>
        </p:nvPicPr>
        <p:blipFill>
          <a:blip r:embed="rId4"/>
          <a:stretch>
            <a:fillRect/>
          </a:stretch>
        </p:blipFill>
        <p:spPr>
          <a:xfrm>
            <a:off x="492145" y="262822"/>
            <a:ext cx="11345776" cy="6410364"/>
          </a:xfrm>
          <a:prstGeom prst="rect">
            <a:avLst/>
          </a:prstGeom>
        </p:spPr>
      </p:pic>
    </p:spTree>
    <p:extLst>
      <p:ext uri="{BB962C8B-B14F-4D97-AF65-F5344CB8AC3E}">
        <p14:creationId xmlns:p14="http://schemas.microsoft.com/office/powerpoint/2010/main" val="3841020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1124</Words>
  <Application>Microsoft Office PowerPoint</Application>
  <PresentationFormat>Widescreen</PresentationFormat>
  <Paragraphs>36</Paragraphs>
  <Slides>5</Slides>
  <Notes>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Helvetica</vt:lpstr>
      <vt:lpstr>Office Theme</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Michael Goodfellow-Smith</dc:creator>
  <cp:lastModifiedBy>Michael Goodfellow-Smith</cp:lastModifiedBy>
  <cp:revision>1</cp:revision>
  <dcterms:created xsi:type="dcterms:W3CDTF">2022-11-02T14:18:04Z</dcterms:created>
  <dcterms:modified xsi:type="dcterms:W3CDTF">2022-11-02T15:04:16Z</dcterms:modified>
</cp:coreProperties>
</file>