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10/24/19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10/24/19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10/24/19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10/24/19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10/24/19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10/24/19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10/24/19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10/24/19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10/24/19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D71B2EF-0679-384C-9D4B-91BCB2EE9895}"/>
              </a:ext>
            </a:extLst>
          </p:cNvPr>
          <p:cNvSpPr>
            <a:spLocks noGrp="1"/>
          </p:cNvSpPr>
          <p:nvPr>
            <p:ph type="ctrTitle"/>
          </p:nvPr>
        </p:nvSpPr>
        <p:spPr>
          <a:xfrm>
            <a:off x="5301302" y="72326"/>
            <a:ext cx="3888708" cy="1367505"/>
          </a:xfrm>
        </p:spPr>
        <p:txBody>
          <a:bodyPr>
            <a:normAutofit fontScale="90000"/>
          </a:bodyPr>
          <a:lstStyle/>
          <a:p>
            <a:r>
              <a:rPr lang="en-GB" dirty="0"/>
              <a:t>Academic skills</a:t>
            </a:r>
            <a:endParaRPr lang="en-US" dirty="0"/>
          </a:p>
        </p:txBody>
      </p:sp>
      <p:sp>
        <p:nvSpPr>
          <p:cNvPr id="6" name="TextBox 5">
            <a:extLst>
              <a:ext uri="{FF2B5EF4-FFF2-40B4-BE49-F238E27FC236}">
                <a16:creationId xmlns:a16="http://schemas.microsoft.com/office/drawing/2014/main" id="{FBBE1674-F5F0-4440-8019-F65BCDCC2DD9}"/>
              </a:ext>
            </a:extLst>
          </p:cNvPr>
          <p:cNvSpPr txBox="1"/>
          <p:nvPr/>
        </p:nvSpPr>
        <p:spPr>
          <a:xfrm>
            <a:off x="2598335" y="123609"/>
            <a:ext cx="2535321" cy="2893100"/>
          </a:xfrm>
          <a:prstGeom prst="rect">
            <a:avLst/>
          </a:prstGeom>
          <a:noFill/>
        </p:spPr>
        <p:txBody>
          <a:bodyPr wrap="square" rtlCol="0">
            <a:spAutoFit/>
          </a:bodyPr>
          <a:lstStyle/>
          <a:p>
            <a:pPr algn="l"/>
            <a:r>
              <a:rPr lang="en-GB" sz="1400" dirty="0">
                <a:solidFill>
                  <a:schemeClr val="bg1"/>
                </a:solidFill>
              </a:rPr>
              <a:t>Effective communication </a:t>
            </a:r>
          </a:p>
          <a:p>
            <a:pPr algn="l"/>
            <a:endParaRPr lang="en-GB" sz="1400" dirty="0">
              <a:solidFill>
                <a:schemeClr val="bg1"/>
              </a:solidFill>
            </a:endParaRPr>
          </a:p>
          <a:p>
            <a:pPr algn="l"/>
            <a:r>
              <a:rPr lang="en-GB" sz="1400" dirty="0">
                <a:solidFill>
                  <a:schemeClr val="bg1"/>
                </a:solidFill>
              </a:rPr>
              <a:t>Effective communication is usually between two or more people and the message which was intended to be delivered is delivered, received and understood by the others successfully. To be a effective communicator you will need to ensure your messages are clear, organised and well planned</a:t>
            </a:r>
          </a:p>
          <a:p>
            <a:pPr algn="l"/>
            <a:endParaRPr lang="en-US" sz="1400" dirty="0"/>
          </a:p>
        </p:txBody>
      </p:sp>
      <p:sp>
        <p:nvSpPr>
          <p:cNvPr id="7" name="TextBox 6">
            <a:extLst>
              <a:ext uri="{FF2B5EF4-FFF2-40B4-BE49-F238E27FC236}">
                <a16:creationId xmlns:a16="http://schemas.microsoft.com/office/drawing/2014/main" id="{B16D31EB-2108-2349-9EC9-3BC91EAF65B4}"/>
              </a:ext>
            </a:extLst>
          </p:cNvPr>
          <p:cNvSpPr txBox="1"/>
          <p:nvPr/>
        </p:nvSpPr>
        <p:spPr>
          <a:xfrm>
            <a:off x="167926" y="4703066"/>
            <a:ext cx="3534737" cy="2031325"/>
          </a:xfrm>
          <a:prstGeom prst="rect">
            <a:avLst/>
          </a:prstGeom>
          <a:noFill/>
        </p:spPr>
        <p:txBody>
          <a:bodyPr wrap="square" rtlCol="0">
            <a:spAutoFit/>
          </a:bodyPr>
          <a:lstStyle/>
          <a:p>
            <a:pPr algn="l"/>
            <a:r>
              <a:rPr lang="en-GB" sz="1400" dirty="0">
                <a:solidFill>
                  <a:schemeClr val="bg1"/>
                </a:solidFill>
              </a:rPr>
              <a:t> Creative thinking </a:t>
            </a:r>
          </a:p>
          <a:p>
            <a:pPr algn="l"/>
            <a:endParaRPr lang="en-GB" sz="1400" dirty="0">
              <a:solidFill>
                <a:schemeClr val="bg1"/>
              </a:solidFill>
            </a:endParaRPr>
          </a:p>
          <a:p>
            <a:pPr algn="l"/>
            <a:r>
              <a:rPr lang="en-GB" sz="1400" dirty="0">
                <a:solidFill>
                  <a:schemeClr val="bg1"/>
                </a:solidFill>
              </a:rPr>
              <a:t>Being creative is being able to come up with something new. Creative thinking is having the ability to consider something. Creative thinking can be stimulated in two ways, one of the two would be a unstructured process such as brainstorming or a structured process such as literal thinking </a:t>
            </a:r>
            <a:endParaRPr lang="en-US" sz="1400" dirty="0">
              <a:solidFill>
                <a:schemeClr val="bg1"/>
              </a:solidFill>
            </a:endParaRPr>
          </a:p>
        </p:txBody>
      </p:sp>
      <p:sp>
        <p:nvSpPr>
          <p:cNvPr id="8" name="TextBox 7">
            <a:extLst>
              <a:ext uri="{FF2B5EF4-FFF2-40B4-BE49-F238E27FC236}">
                <a16:creationId xmlns:a16="http://schemas.microsoft.com/office/drawing/2014/main" id="{A58CDA8F-40DC-474C-BD45-BBF6B2B459C1}"/>
              </a:ext>
            </a:extLst>
          </p:cNvPr>
          <p:cNvSpPr txBox="1"/>
          <p:nvPr/>
        </p:nvSpPr>
        <p:spPr>
          <a:xfrm>
            <a:off x="2672465" y="2940270"/>
            <a:ext cx="3122182" cy="3108543"/>
          </a:xfrm>
          <a:prstGeom prst="rect">
            <a:avLst/>
          </a:prstGeom>
          <a:noFill/>
        </p:spPr>
        <p:txBody>
          <a:bodyPr wrap="square" rtlCol="0">
            <a:spAutoFit/>
          </a:bodyPr>
          <a:lstStyle/>
          <a:p>
            <a:pPr algn="l"/>
            <a:r>
              <a:rPr lang="en-GB" sz="1400" dirty="0">
                <a:solidFill>
                  <a:schemeClr val="bg1"/>
                </a:solidFill>
              </a:rPr>
              <a:t>Communication is defined by the following </a:t>
            </a:r>
          </a:p>
          <a:p>
            <a:pPr algn="l"/>
            <a:endParaRPr lang="en-GB" sz="1400" dirty="0">
              <a:solidFill>
                <a:schemeClr val="bg1"/>
              </a:solidFill>
            </a:endParaRPr>
          </a:p>
          <a:p>
            <a:pPr algn="l"/>
            <a:r>
              <a:rPr lang="en-GB" sz="1400" dirty="0">
                <a:solidFill>
                  <a:schemeClr val="bg1"/>
                </a:solidFill>
              </a:rPr>
              <a:t>Communication is the transmission and exchanging information between people.</a:t>
            </a:r>
          </a:p>
          <a:p>
            <a:pPr algn="l"/>
            <a:r>
              <a:rPr lang="en-GB" sz="1400" dirty="0">
                <a:solidFill>
                  <a:schemeClr val="bg1"/>
                </a:solidFill>
              </a:rPr>
              <a:t>Communication is not just that but the process of  sharing ideas, opinions, values and facts.</a:t>
            </a:r>
          </a:p>
          <a:p>
            <a:pPr algn="l"/>
            <a:endParaRPr lang="en-GB" sz="1400" dirty="0">
              <a:solidFill>
                <a:schemeClr val="bg1"/>
              </a:solidFill>
            </a:endParaRPr>
          </a:p>
          <a:p>
            <a:pPr algn="l"/>
            <a:endParaRPr lang="en-GB" sz="1400" dirty="0">
              <a:solidFill>
                <a:schemeClr val="bg1"/>
              </a:solidFill>
            </a:endParaRPr>
          </a:p>
          <a:p>
            <a:pPr algn="l"/>
            <a:endParaRPr lang="en-GB" sz="1400" dirty="0">
              <a:solidFill>
                <a:schemeClr val="bg1"/>
              </a:solidFill>
            </a:endParaRPr>
          </a:p>
          <a:p>
            <a:pPr algn="l"/>
            <a:endParaRPr lang="en-GB" sz="1400" dirty="0">
              <a:solidFill>
                <a:schemeClr val="bg1"/>
              </a:solidFill>
            </a:endParaRPr>
          </a:p>
          <a:p>
            <a:pPr algn="l"/>
            <a:endParaRPr lang="en-GB" sz="1400" dirty="0">
              <a:solidFill>
                <a:schemeClr val="bg1"/>
              </a:solidFill>
            </a:endParaRPr>
          </a:p>
        </p:txBody>
      </p:sp>
      <p:sp>
        <p:nvSpPr>
          <p:cNvPr id="9" name="TextBox 8">
            <a:extLst>
              <a:ext uri="{FF2B5EF4-FFF2-40B4-BE49-F238E27FC236}">
                <a16:creationId xmlns:a16="http://schemas.microsoft.com/office/drawing/2014/main" id="{5C211E48-197B-0948-8A19-00BB76A9F2CD}"/>
              </a:ext>
            </a:extLst>
          </p:cNvPr>
          <p:cNvSpPr txBox="1"/>
          <p:nvPr/>
        </p:nvSpPr>
        <p:spPr>
          <a:xfrm>
            <a:off x="8779628" y="220498"/>
            <a:ext cx="3077734" cy="2893100"/>
          </a:xfrm>
          <a:prstGeom prst="rect">
            <a:avLst/>
          </a:prstGeom>
          <a:noFill/>
        </p:spPr>
        <p:txBody>
          <a:bodyPr wrap="square" rtlCol="0">
            <a:spAutoFit/>
          </a:bodyPr>
          <a:lstStyle/>
          <a:p>
            <a:pPr algn="l"/>
            <a:r>
              <a:rPr lang="en-GB" sz="1400" dirty="0">
                <a:solidFill>
                  <a:schemeClr val="bg1"/>
                </a:solidFill>
              </a:rPr>
              <a:t>Critical thinking</a:t>
            </a:r>
          </a:p>
          <a:p>
            <a:pPr algn="l"/>
            <a:endParaRPr lang="en-GB" sz="1400" dirty="0">
              <a:solidFill>
                <a:schemeClr val="bg1"/>
              </a:solidFill>
            </a:endParaRPr>
          </a:p>
          <a:p>
            <a:pPr algn="l"/>
            <a:r>
              <a:rPr lang="en-GB" sz="1400" dirty="0">
                <a:solidFill>
                  <a:schemeClr val="bg1"/>
                </a:solidFill>
              </a:rPr>
              <a:t>Critical thinking includes the ability to analyse information objectively, think rationally and make a judgment . A good critical thinker would recognise a good argument even if they disagree. Einstein states “we can not solve our problems with the same thinking we used when we cerastes them”.  Einstein also says “education is not the learning of facts but the training of the mind to think”. </a:t>
            </a:r>
          </a:p>
        </p:txBody>
      </p:sp>
      <p:sp>
        <p:nvSpPr>
          <p:cNvPr id="10" name="TextBox 9">
            <a:extLst>
              <a:ext uri="{FF2B5EF4-FFF2-40B4-BE49-F238E27FC236}">
                <a16:creationId xmlns:a16="http://schemas.microsoft.com/office/drawing/2014/main" id="{D5B6A024-714F-1E47-8644-432E1BF69D16}"/>
              </a:ext>
            </a:extLst>
          </p:cNvPr>
          <p:cNvSpPr txBox="1"/>
          <p:nvPr/>
        </p:nvSpPr>
        <p:spPr>
          <a:xfrm>
            <a:off x="248259" y="72326"/>
            <a:ext cx="2385691" cy="4616648"/>
          </a:xfrm>
          <a:prstGeom prst="rect">
            <a:avLst/>
          </a:prstGeom>
          <a:noFill/>
        </p:spPr>
        <p:txBody>
          <a:bodyPr wrap="square" rtlCol="0">
            <a:spAutoFit/>
          </a:bodyPr>
          <a:lstStyle/>
          <a:p>
            <a:r>
              <a:rPr lang="en-GB" sz="1400" dirty="0">
                <a:solidFill>
                  <a:schemeClr val="bg1"/>
                </a:solidFill>
              </a:rPr>
              <a:t>Introduction </a:t>
            </a:r>
          </a:p>
          <a:p>
            <a:endParaRPr lang="en-GB" sz="1400" dirty="0">
              <a:solidFill>
                <a:schemeClr val="bg1"/>
              </a:solidFill>
            </a:endParaRPr>
          </a:p>
          <a:p>
            <a:r>
              <a:rPr lang="en-GB" sz="1400" dirty="0">
                <a:solidFill>
                  <a:schemeClr val="bg1"/>
                </a:solidFill>
              </a:rPr>
              <a:t>Study skills, study strategies and a endemic skills are approaches applied to learning. Academic  skills help you become a more effective learner at university level they are made up of core skills. Academic skills teach you:</a:t>
            </a:r>
          </a:p>
          <a:p>
            <a:endParaRPr lang="en-GB" sz="1400" dirty="0">
              <a:solidFill>
                <a:schemeClr val="bg1"/>
              </a:solidFill>
            </a:endParaRPr>
          </a:p>
          <a:p>
            <a:pPr marL="171450" indent="-171450">
              <a:buFont typeface="Arial" panose="020B0604020202020204" pitchFamily="34" charset="0"/>
              <a:buChar char="•"/>
            </a:pPr>
            <a:r>
              <a:rPr lang="en-GB" sz="1400" dirty="0">
                <a:solidFill>
                  <a:schemeClr val="bg1"/>
                </a:solidFill>
              </a:rPr>
              <a:t>Writing skills</a:t>
            </a:r>
          </a:p>
          <a:p>
            <a:pPr marL="171450" indent="-171450">
              <a:buFont typeface="Arial" panose="020B0604020202020204" pitchFamily="34" charset="0"/>
              <a:buChar char="•"/>
            </a:pPr>
            <a:r>
              <a:rPr lang="en-GB" sz="1400" dirty="0">
                <a:solidFill>
                  <a:schemeClr val="bg1"/>
                </a:solidFill>
              </a:rPr>
              <a:t>Referencing </a:t>
            </a:r>
          </a:p>
          <a:p>
            <a:pPr marL="171450" indent="-171450">
              <a:buFont typeface="Arial" panose="020B0604020202020204" pitchFamily="34" charset="0"/>
              <a:buChar char="•"/>
            </a:pPr>
            <a:r>
              <a:rPr lang="en-GB" sz="1400" dirty="0">
                <a:solidFill>
                  <a:schemeClr val="bg1"/>
                </a:solidFill>
              </a:rPr>
              <a:t>Critical and creative thinking</a:t>
            </a:r>
          </a:p>
          <a:p>
            <a:pPr marL="171450" indent="-171450">
              <a:buFont typeface="Arial" panose="020B0604020202020204" pitchFamily="34" charset="0"/>
              <a:buChar char="•"/>
            </a:pPr>
            <a:r>
              <a:rPr lang="en-GB" sz="1400" dirty="0">
                <a:solidFill>
                  <a:schemeClr val="bg1"/>
                </a:solidFill>
              </a:rPr>
              <a:t>Presentation skills </a:t>
            </a:r>
          </a:p>
          <a:p>
            <a:pPr marL="171450" indent="-171450">
              <a:buFont typeface="Arial" panose="020B0604020202020204" pitchFamily="34" charset="0"/>
              <a:buChar char="•"/>
            </a:pPr>
            <a:r>
              <a:rPr lang="en-GB" sz="1400" dirty="0">
                <a:solidFill>
                  <a:schemeClr val="bg1"/>
                </a:solidFill>
              </a:rPr>
              <a:t>Group work or independent study </a:t>
            </a:r>
          </a:p>
          <a:p>
            <a:pPr marL="171450" indent="-171450">
              <a:buFont typeface="Arial" panose="020B0604020202020204" pitchFamily="34" charset="0"/>
              <a:buChar char="•"/>
            </a:pPr>
            <a:r>
              <a:rPr lang="en-GB" sz="1400" dirty="0">
                <a:solidFill>
                  <a:schemeClr val="bg1"/>
                </a:solidFill>
              </a:rPr>
              <a:t>Study preparation </a:t>
            </a:r>
          </a:p>
          <a:p>
            <a:pPr marL="171450" indent="-171450">
              <a:buFont typeface="Arial" panose="020B0604020202020204" pitchFamily="34" charset="0"/>
              <a:buChar char="•"/>
            </a:pPr>
            <a:r>
              <a:rPr lang="en-GB" sz="1400" dirty="0">
                <a:solidFill>
                  <a:schemeClr val="bg1"/>
                </a:solidFill>
              </a:rPr>
              <a:t>Problem solving</a:t>
            </a:r>
          </a:p>
          <a:p>
            <a:endParaRPr lang="en-GB" sz="1400" dirty="0">
              <a:solidFill>
                <a:schemeClr val="bg1"/>
              </a:solidFill>
            </a:endParaRPr>
          </a:p>
        </p:txBody>
      </p:sp>
      <p:sp>
        <p:nvSpPr>
          <p:cNvPr id="13" name="TextBox 12">
            <a:extLst>
              <a:ext uri="{FF2B5EF4-FFF2-40B4-BE49-F238E27FC236}">
                <a16:creationId xmlns:a16="http://schemas.microsoft.com/office/drawing/2014/main" id="{DB0B8E86-F08B-0941-9157-12B0C3E95E6D}"/>
              </a:ext>
            </a:extLst>
          </p:cNvPr>
          <p:cNvSpPr txBox="1"/>
          <p:nvPr/>
        </p:nvSpPr>
        <p:spPr>
          <a:xfrm>
            <a:off x="5672688" y="1354715"/>
            <a:ext cx="2961799" cy="3323987"/>
          </a:xfrm>
          <a:prstGeom prst="rect">
            <a:avLst/>
          </a:prstGeom>
          <a:noFill/>
        </p:spPr>
        <p:txBody>
          <a:bodyPr wrap="square" rtlCol="0">
            <a:spAutoFit/>
          </a:bodyPr>
          <a:lstStyle/>
          <a:p>
            <a:pPr algn="l"/>
            <a:r>
              <a:rPr lang="en-GB" sz="1400" dirty="0">
                <a:solidFill>
                  <a:schemeClr val="bg1"/>
                </a:solidFill>
              </a:rPr>
              <a:t>Critical thinking examples</a:t>
            </a:r>
          </a:p>
          <a:p>
            <a:pPr algn="l"/>
            <a:endParaRPr lang="en-GB" sz="1400" dirty="0">
              <a:solidFill>
                <a:schemeClr val="bg1"/>
              </a:solidFill>
            </a:endParaRPr>
          </a:p>
          <a:p>
            <a:pPr algn="l"/>
            <a:r>
              <a:rPr lang="en-GB" sz="1400" dirty="0">
                <a:solidFill>
                  <a:schemeClr val="bg1"/>
                </a:solidFill>
              </a:rPr>
              <a:t>Martin </a:t>
            </a:r>
            <a:r>
              <a:rPr lang="en-GB" sz="1400" dirty="0" err="1">
                <a:solidFill>
                  <a:schemeClr val="bg1"/>
                </a:solidFill>
              </a:rPr>
              <a:t>luther</a:t>
            </a:r>
            <a:r>
              <a:rPr lang="en-GB" sz="1400" dirty="0">
                <a:solidFill>
                  <a:schemeClr val="bg1"/>
                </a:solidFill>
              </a:rPr>
              <a:t> king </a:t>
            </a:r>
            <a:r>
              <a:rPr lang="en-GB" sz="1400" dirty="0" err="1">
                <a:solidFill>
                  <a:schemeClr val="bg1"/>
                </a:solidFill>
              </a:rPr>
              <a:t>jr</a:t>
            </a:r>
            <a:r>
              <a:rPr lang="en-GB" sz="1400" dirty="0">
                <a:solidFill>
                  <a:schemeClr val="bg1"/>
                </a:solidFill>
              </a:rPr>
              <a:t> “I have a dream” speech which inspired millions used the ability of critical thinking to structure his argument and then present his point of view to the world. Another example of critical thinking is in nursing the critical thinking nurse has an open mind and they will solve patient problems by using evidence based research and past clinical experiences</a:t>
            </a:r>
          </a:p>
          <a:p>
            <a:pPr algn="l"/>
            <a:endParaRPr lang="en-GB" sz="1400" dirty="0">
              <a:solidFill>
                <a:schemeClr val="bg1"/>
              </a:solidFill>
            </a:endParaRPr>
          </a:p>
          <a:p>
            <a:pPr algn="l"/>
            <a:endParaRPr lang="en-GB" sz="1400" dirty="0">
              <a:solidFill>
                <a:schemeClr val="bg1"/>
              </a:solidFill>
            </a:endParaRPr>
          </a:p>
        </p:txBody>
      </p:sp>
      <p:sp>
        <p:nvSpPr>
          <p:cNvPr id="15" name="TextBox 14">
            <a:extLst>
              <a:ext uri="{FF2B5EF4-FFF2-40B4-BE49-F238E27FC236}">
                <a16:creationId xmlns:a16="http://schemas.microsoft.com/office/drawing/2014/main" id="{B7153D5C-7B12-AB4B-A7A8-E4A7C28D68E1}"/>
              </a:ext>
            </a:extLst>
          </p:cNvPr>
          <p:cNvSpPr txBox="1"/>
          <p:nvPr/>
        </p:nvSpPr>
        <p:spPr>
          <a:xfrm>
            <a:off x="5485154" y="4563262"/>
            <a:ext cx="3273223" cy="2031325"/>
          </a:xfrm>
          <a:prstGeom prst="rect">
            <a:avLst/>
          </a:prstGeom>
          <a:noFill/>
        </p:spPr>
        <p:txBody>
          <a:bodyPr wrap="square" rtlCol="0">
            <a:spAutoFit/>
          </a:bodyPr>
          <a:lstStyle/>
          <a:p>
            <a:pPr algn="l"/>
            <a:r>
              <a:rPr lang="en-GB" sz="1400" dirty="0">
                <a:solidFill>
                  <a:schemeClr val="bg1"/>
                </a:solidFill>
              </a:rPr>
              <a:t>How to be a good critical thinker </a:t>
            </a:r>
          </a:p>
          <a:p>
            <a:pPr algn="l"/>
            <a:endParaRPr lang="en-GB" sz="1400" dirty="0">
              <a:solidFill>
                <a:schemeClr val="bg1"/>
              </a:solidFill>
            </a:endParaRPr>
          </a:p>
          <a:p>
            <a:pPr marL="285750" indent="-285750" algn="l">
              <a:buFont typeface="Arial" panose="020B0604020202020204" pitchFamily="34" charset="0"/>
              <a:buChar char="•"/>
            </a:pPr>
            <a:r>
              <a:rPr lang="en-GB" sz="1400" dirty="0">
                <a:solidFill>
                  <a:schemeClr val="bg1"/>
                </a:solidFill>
              </a:rPr>
              <a:t>Be honest when facing your own biased prejudices </a:t>
            </a:r>
          </a:p>
          <a:p>
            <a:pPr marL="285750" indent="-285750" algn="l">
              <a:buFont typeface="Arial" panose="020B0604020202020204" pitchFamily="34" charset="0"/>
              <a:buChar char="•"/>
            </a:pPr>
            <a:r>
              <a:rPr lang="en-GB" sz="1400" dirty="0">
                <a:solidFill>
                  <a:schemeClr val="bg1"/>
                </a:solidFill>
              </a:rPr>
              <a:t>Have self confidence in your own ability to reason</a:t>
            </a:r>
          </a:p>
          <a:p>
            <a:pPr marL="285750" indent="-285750" algn="l">
              <a:buFont typeface="Arial" panose="020B0604020202020204" pitchFamily="34" charset="0"/>
              <a:buChar char="•"/>
            </a:pPr>
            <a:r>
              <a:rPr lang="en-GB" sz="1400" dirty="0">
                <a:solidFill>
                  <a:schemeClr val="bg1"/>
                </a:solidFill>
              </a:rPr>
              <a:t>Be well informed </a:t>
            </a:r>
          </a:p>
          <a:p>
            <a:pPr marL="285750" indent="-285750" algn="l">
              <a:buFont typeface="Arial" panose="020B0604020202020204" pitchFamily="34" charset="0"/>
              <a:buChar char="•"/>
            </a:pPr>
            <a:r>
              <a:rPr lang="en-GB" sz="1400" dirty="0">
                <a:solidFill>
                  <a:schemeClr val="bg1"/>
                </a:solidFill>
              </a:rPr>
              <a:t>Recognise strengths and weaknesses of your own thoughts</a:t>
            </a:r>
            <a:endParaRPr lang="en-US" sz="1400" dirty="0">
              <a:solidFill>
                <a:schemeClr val="bg1"/>
              </a:solidFill>
            </a:endParaRPr>
          </a:p>
        </p:txBody>
      </p:sp>
      <p:pic>
        <p:nvPicPr>
          <p:cNvPr id="21" name="Picture 20">
            <a:extLst>
              <a:ext uri="{FF2B5EF4-FFF2-40B4-BE49-F238E27FC236}">
                <a16:creationId xmlns:a16="http://schemas.microsoft.com/office/drawing/2014/main" id="{43371469-EDF0-2B47-B334-752166231F61}"/>
              </a:ext>
            </a:extLst>
          </p:cNvPr>
          <p:cNvPicPr>
            <a:picLocks noChangeAspect="1"/>
          </p:cNvPicPr>
          <p:nvPr/>
        </p:nvPicPr>
        <p:blipFill>
          <a:blip r:embed="rId2"/>
          <a:stretch>
            <a:fillRect/>
          </a:stretch>
        </p:blipFill>
        <p:spPr>
          <a:xfrm>
            <a:off x="8882267" y="3260324"/>
            <a:ext cx="3141807" cy="3525349"/>
          </a:xfrm>
          <a:prstGeom prst="rect">
            <a:avLst/>
          </a:prstGeom>
        </p:spPr>
      </p:pic>
    </p:spTree>
    <p:extLst>
      <p:ext uri="{BB962C8B-B14F-4D97-AF65-F5344CB8AC3E}">
        <p14:creationId xmlns:p14="http://schemas.microsoft.com/office/powerpoint/2010/main" val="12854095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8A58DE-10C6-2044-AC32-F80821950147}"/>
              </a:ext>
            </a:extLst>
          </p:cNvPr>
          <p:cNvSpPr>
            <a:spLocks noGrp="1"/>
          </p:cNvSpPr>
          <p:nvPr>
            <p:ph idx="1"/>
          </p:nvPr>
        </p:nvSpPr>
        <p:spPr>
          <a:xfrm>
            <a:off x="1143000" y="1848433"/>
            <a:ext cx="9905999" cy="3541714"/>
          </a:xfrm>
        </p:spPr>
        <p:txBody>
          <a:bodyPr/>
          <a:lstStyle/>
          <a:p>
            <a:pPr marL="0" indent="0">
              <a:buNone/>
            </a:pPr>
            <a:r>
              <a:rPr lang="en-GB" dirty="0"/>
              <a:t>Reference list </a:t>
            </a:r>
          </a:p>
          <a:p>
            <a:pPr marL="0" indent="0">
              <a:buNone/>
            </a:pPr>
            <a:r>
              <a:rPr lang="en-GB" dirty="0" err="1"/>
              <a:t>Blog.mindvalley.com</a:t>
            </a:r>
            <a:endParaRPr lang="en-GB" dirty="0"/>
          </a:p>
          <a:p>
            <a:pPr marL="0" indent="0">
              <a:buNone/>
            </a:pPr>
            <a:r>
              <a:rPr lang="en-GB" dirty="0" err="1"/>
              <a:t>Wisdomtoinspire.com</a:t>
            </a:r>
            <a:endParaRPr lang="en-GB" dirty="0"/>
          </a:p>
          <a:p>
            <a:pPr marL="0" indent="0">
              <a:buNone/>
            </a:pPr>
            <a:r>
              <a:rPr lang="en-GB" dirty="0"/>
              <a:t>In.one.un.org</a:t>
            </a:r>
          </a:p>
          <a:p>
            <a:pPr marL="0" indent="0">
              <a:buNone/>
            </a:pPr>
            <a:r>
              <a:rPr lang="en-GB" dirty="0" err="1"/>
              <a:t>Minoritynurse.com</a:t>
            </a:r>
            <a:endParaRPr lang="en-US" dirty="0"/>
          </a:p>
        </p:txBody>
      </p:sp>
    </p:spTree>
    <p:extLst>
      <p:ext uri="{BB962C8B-B14F-4D97-AF65-F5344CB8AC3E}">
        <p14:creationId xmlns:p14="http://schemas.microsoft.com/office/powerpoint/2010/main" val="35187233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Circuit</vt:lpstr>
      <vt:lpstr>Academic skills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skills</dc:title>
  <dc:creator>shannonready1@outlook.com</dc:creator>
  <cp:lastModifiedBy>shannonready1@outlook.com</cp:lastModifiedBy>
  <cp:revision>1</cp:revision>
  <dcterms:created xsi:type="dcterms:W3CDTF">2019-10-24T09:58:22Z</dcterms:created>
  <dcterms:modified xsi:type="dcterms:W3CDTF">2019-10-25T09:49:44Z</dcterms:modified>
</cp:coreProperties>
</file>