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57" r:id="rId5"/>
    <p:sldId id="261" r:id="rId6"/>
    <p:sldId id="262" r:id="rId7"/>
    <p:sldId id="260" r:id="rId8"/>
    <p:sldId id="263" r:id="rId9"/>
    <p:sldId id="264" r:id="rId10"/>
    <p:sldId id="265" r:id="rId11"/>
    <p:sldId id="268" r:id="rId12"/>
    <p:sldId id="266" r:id="rId13"/>
    <p:sldId id="267" r:id="rId14"/>
    <p:sldId id="269" r:id="rId15"/>
    <p:sldId id="271" r:id="rId16"/>
    <p:sldId id="270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7B79C-F79E-4045-A44F-1B557576F6B3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9F628-78E1-4449-B54D-5E7A177C9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268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7B79C-F79E-4045-A44F-1B557576F6B3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9F628-78E1-4449-B54D-5E7A177C9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874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7B79C-F79E-4045-A44F-1B557576F6B3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9F628-78E1-4449-B54D-5E7A177C9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541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7B79C-F79E-4045-A44F-1B557576F6B3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9F628-78E1-4449-B54D-5E7A177C9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541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7B79C-F79E-4045-A44F-1B557576F6B3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9F628-78E1-4449-B54D-5E7A177C9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93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7B79C-F79E-4045-A44F-1B557576F6B3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9F628-78E1-4449-B54D-5E7A177C9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131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7B79C-F79E-4045-A44F-1B557576F6B3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9F628-78E1-4449-B54D-5E7A177C9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141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7B79C-F79E-4045-A44F-1B557576F6B3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9F628-78E1-4449-B54D-5E7A177C9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546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7B79C-F79E-4045-A44F-1B557576F6B3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9F628-78E1-4449-B54D-5E7A177C9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278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7B79C-F79E-4045-A44F-1B557576F6B3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9F628-78E1-4449-B54D-5E7A177C9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0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7B79C-F79E-4045-A44F-1B557576F6B3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9F628-78E1-4449-B54D-5E7A177C9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520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7B79C-F79E-4045-A44F-1B557576F6B3}" type="datetimeFigureOut">
              <a:rPr lang="en-GB" smtClean="0"/>
              <a:t>22/01/2015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39F628-78E1-4449-B54D-5E7A177C9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9043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humanresources.about.com/od/samplejobdescriptions/a/sample-manager-job-description.htm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Role of the Manager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Dr John Rees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4535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Agenda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Traditional view of the role of manager</a:t>
            </a:r>
          </a:p>
          <a:p>
            <a:r>
              <a:rPr lang="en-GB" dirty="0" smtClean="0"/>
              <a:t>Modern views of the role of manager</a:t>
            </a:r>
          </a:p>
          <a:p>
            <a:r>
              <a:rPr lang="en-GB" dirty="0" smtClean="0"/>
              <a:t>Basic skills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70554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Manager:  Traditional Views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96974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Mintzberg</a:t>
            </a:r>
            <a:r>
              <a:rPr lang="en-GB" dirty="0" smtClean="0"/>
              <a:t>: 10 Roles of the Manager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Figurehead</a:t>
            </a:r>
          </a:p>
          <a:p>
            <a:r>
              <a:rPr lang="en-GB" dirty="0" smtClean="0"/>
              <a:t>Leader</a:t>
            </a:r>
          </a:p>
          <a:p>
            <a:r>
              <a:rPr lang="en-GB" dirty="0" smtClean="0"/>
              <a:t>Liaison</a:t>
            </a:r>
          </a:p>
          <a:p>
            <a:r>
              <a:rPr lang="en-GB" dirty="0" smtClean="0"/>
              <a:t>Monitor</a:t>
            </a:r>
          </a:p>
          <a:p>
            <a:r>
              <a:rPr lang="en-GB" dirty="0" smtClean="0"/>
              <a:t>Disseminator</a:t>
            </a:r>
          </a:p>
          <a:p>
            <a:r>
              <a:rPr lang="en-GB" dirty="0" smtClean="0"/>
              <a:t>Spokesperson</a:t>
            </a:r>
          </a:p>
          <a:p>
            <a:endParaRPr lang="en-GB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5041873" y="1593420"/>
            <a:ext cx="4038600" cy="4525963"/>
          </a:xfrm>
        </p:spPr>
        <p:txBody>
          <a:bodyPr>
            <a:normAutofit/>
          </a:bodyPr>
          <a:lstStyle/>
          <a:p>
            <a:r>
              <a:rPr lang="en-GB" dirty="0" smtClean="0"/>
              <a:t>Entrepreneur</a:t>
            </a:r>
          </a:p>
          <a:p>
            <a:r>
              <a:rPr lang="en-GB" dirty="0" smtClean="0"/>
              <a:t>Disturbance Handler</a:t>
            </a:r>
          </a:p>
          <a:p>
            <a:r>
              <a:rPr lang="en-GB" dirty="0" smtClean="0"/>
              <a:t>Resource Allocator</a:t>
            </a:r>
          </a:p>
          <a:p>
            <a:r>
              <a:rPr lang="en-GB" dirty="0" smtClean="0"/>
              <a:t>Negotiator</a:t>
            </a:r>
          </a:p>
          <a:p>
            <a:endParaRPr lang="en-GB" dirty="0"/>
          </a:p>
        </p:txBody>
      </p:sp>
      <p:sp>
        <p:nvSpPr>
          <p:cNvPr id="6" name="Right Brace 5"/>
          <p:cNvSpPr/>
          <p:nvPr/>
        </p:nvSpPr>
        <p:spPr>
          <a:xfrm>
            <a:off x="2915816" y="1700808"/>
            <a:ext cx="288032" cy="136815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ight Brace 6"/>
          <p:cNvSpPr/>
          <p:nvPr/>
        </p:nvSpPr>
        <p:spPr>
          <a:xfrm>
            <a:off x="2915816" y="3356992"/>
            <a:ext cx="288032" cy="136815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Brace 7"/>
          <p:cNvSpPr/>
          <p:nvPr/>
        </p:nvSpPr>
        <p:spPr>
          <a:xfrm rot="5400000">
            <a:off x="6804248" y="2456892"/>
            <a:ext cx="288032" cy="288032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3347864" y="2200825"/>
            <a:ext cx="14424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Interpersonal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301957" y="3856402"/>
            <a:ext cx="14603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Informational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376633" y="4225734"/>
            <a:ext cx="11432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Decisional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971601" y="5445224"/>
            <a:ext cx="68407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Henry </a:t>
            </a:r>
            <a:r>
              <a:rPr lang="en-GB" dirty="0" err="1" smtClean="0"/>
              <a:t>Mintzberg</a:t>
            </a:r>
            <a:r>
              <a:rPr lang="en-GB" dirty="0" smtClean="0"/>
              <a:t>: </a:t>
            </a:r>
            <a:r>
              <a:rPr lang="en-GB" dirty="0" err="1" smtClean="0"/>
              <a:t>Mintzberg</a:t>
            </a:r>
            <a:r>
              <a:rPr lang="en-GB" dirty="0" smtClean="0"/>
              <a:t> on Management: Inside Our Strange World of Organizations, Free Press, New York, 1989, </a:t>
            </a:r>
          </a:p>
          <a:p>
            <a:r>
              <a:rPr lang="en-GB" dirty="0" smtClean="0"/>
              <a:t>ISBN 0-02-921371-1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2089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Responsibilities of a Manager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Plan</a:t>
            </a:r>
          </a:p>
          <a:p>
            <a:pPr lvl="1"/>
            <a:r>
              <a:rPr lang="en-GB" dirty="0" smtClean="0"/>
              <a:t>Operation and function of the area over which the manager is assigned responsibility </a:t>
            </a:r>
          </a:p>
          <a:p>
            <a:pPr lvl="1"/>
            <a:r>
              <a:rPr lang="en-GB" dirty="0" smtClean="0"/>
              <a:t>To accomplish the goals for which he or she is responsible</a:t>
            </a:r>
          </a:p>
          <a:p>
            <a:r>
              <a:rPr lang="en-GB" dirty="0" smtClean="0"/>
              <a:t>Organise and Implement</a:t>
            </a:r>
          </a:p>
          <a:p>
            <a:pPr lvl="1"/>
            <a:r>
              <a:rPr lang="en-GB" dirty="0" smtClean="0"/>
              <a:t>Organise the production of the work, and the workforce, training, and resources necessary</a:t>
            </a:r>
          </a:p>
          <a:p>
            <a:pPr lvl="1"/>
            <a:r>
              <a:rPr lang="en-GB" dirty="0" smtClean="0"/>
              <a:t>Accomplish the desired and required outcomes to meet the goals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13279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Responsibilities cont.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Direct</a:t>
            </a:r>
          </a:p>
          <a:p>
            <a:pPr lvl="1"/>
            <a:r>
              <a:rPr lang="en-GB" dirty="0" smtClean="0"/>
              <a:t>Provide the employees and their resources with enough guidance, direction, leadership, and support </a:t>
            </a:r>
          </a:p>
          <a:p>
            <a:pPr lvl="1"/>
            <a:r>
              <a:rPr lang="en-GB" dirty="0"/>
              <a:t>E</a:t>
            </a:r>
            <a:r>
              <a:rPr lang="en-GB" dirty="0" smtClean="0"/>
              <a:t>nsure that they are able to accomplish their goals.</a:t>
            </a:r>
          </a:p>
          <a:p>
            <a:r>
              <a:rPr lang="en-GB" dirty="0" smtClean="0"/>
              <a:t>Monitor</a:t>
            </a:r>
          </a:p>
          <a:p>
            <a:pPr lvl="1"/>
            <a:r>
              <a:rPr lang="en-GB" dirty="0" smtClean="0"/>
              <a:t>follow up to ensure that the plan to achieve the goals is being carried out in such a way that its accomplishment is assured</a:t>
            </a:r>
          </a:p>
          <a:p>
            <a:r>
              <a:rPr lang="en-GB" dirty="0" smtClean="0"/>
              <a:t>Evaluate</a:t>
            </a:r>
          </a:p>
          <a:p>
            <a:pPr lvl="1"/>
            <a:r>
              <a:rPr lang="en-GB" dirty="0" smtClean="0"/>
              <a:t>Review and assess the success of the goal, the plan, and the allocation of the employees and their resources</a:t>
            </a:r>
          </a:p>
          <a:p>
            <a:r>
              <a:rPr lang="en-GB" dirty="0" smtClean="0"/>
              <a:t>Performing other responsibilities as assigned</a:t>
            </a:r>
          </a:p>
          <a:p>
            <a:pPr lvl="1"/>
            <a:r>
              <a:rPr lang="en-GB" dirty="0" smtClean="0"/>
              <a:t>By the authority to whom the manager reports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43211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Does a Manager Do?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Job description:</a:t>
            </a:r>
          </a:p>
          <a:p>
            <a:pPr marL="0" indent="0">
              <a:buNone/>
            </a:pPr>
            <a:r>
              <a:rPr lang="en-GB" dirty="0" smtClean="0">
                <a:hlinkClick r:id="rId2"/>
              </a:rPr>
              <a:t>http://humanresources.about.com/od/samplejobdescriptions/a/sample-manager-job-description.htm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10718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Skills to Do It?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Leadership</a:t>
            </a:r>
          </a:p>
          <a:p>
            <a:pPr lvl="1"/>
            <a:r>
              <a:rPr lang="en-GB" dirty="0" smtClean="0"/>
              <a:t>Influence others to perform tasks</a:t>
            </a:r>
          </a:p>
          <a:p>
            <a:r>
              <a:rPr lang="en-GB" dirty="0" smtClean="0"/>
              <a:t>Self‐objectivity</a:t>
            </a:r>
          </a:p>
          <a:p>
            <a:pPr lvl="1"/>
            <a:r>
              <a:rPr lang="en-GB" dirty="0" smtClean="0"/>
              <a:t>Evaluate yourself realistically</a:t>
            </a:r>
          </a:p>
          <a:p>
            <a:r>
              <a:rPr lang="en-GB" dirty="0" smtClean="0"/>
              <a:t>Analytical thinking </a:t>
            </a:r>
          </a:p>
          <a:p>
            <a:pPr lvl="1"/>
            <a:r>
              <a:rPr lang="en-GB" dirty="0" smtClean="0"/>
              <a:t>Interpret and explain patterns in information</a:t>
            </a:r>
          </a:p>
          <a:p>
            <a:r>
              <a:rPr lang="en-GB" dirty="0" smtClean="0"/>
              <a:t>Behavioural flexibility</a:t>
            </a:r>
          </a:p>
          <a:p>
            <a:pPr lvl="1"/>
            <a:r>
              <a:rPr lang="en-GB" dirty="0" smtClean="0"/>
              <a:t>Modify personal behaviour to react objectively rather than subjectively to accomplish organisational goals</a:t>
            </a:r>
          </a:p>
        </p:txBody>
      </p:sp>
    </p:spTree>
    <p:extLst>
      <p:ext uri="{BB962C8B-B14F-4D97-AF65-F5344CB8AC3E}">
        <p14:creationId xmlns:p14="http://schemas.microsoft.com/office/powerpoint/2010/main" val="4018838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Skills to Do It?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Oral and written communication</a:t>
            </a:r>
          </a:p>
          <a:p>
            <a:pPr lvl="1"/>
            <a:r>
              <a:rPr lang="en-GB" dirty="0" smtClean="0"/>
              <a:t>Express ideas clearly in words and writing</a:t>
            </a:r>
          </a:p>
          <a:p>
            <a:r>
              <a:rPr lang="en-GB" dirty="0" smtClean="0"/>
              <a:t>Personal impact </a:t>
            </a:r>
          </a:p>
          <a:p>
            <a:pPr lvl="1"/>
            <a:r>
              <a:rPr lang="en-GB" dirty="0" smtClean="0"/>
              <a:t>Create a good impression and instil confidence</a:t>
            </a:r>
          </a:p>
          <a:p>
            <a:r>
              <a:rPr lang="en-GB" dirty="0" smtClean="0"/>
              <a:t>Resistance to stress </a:t>
            </a:r>
          </a:p>
          <a:p>
            <a:pPr lvl="1"/>
            <a:r>
              <a:rPr lang="en-GB" dirty="0" smtClean="0"/>
              <a:t>Perform under stressful conditions</a:t>
            </a:r>
          </a:p>
          <a:p>
            <a:r>
              <a:rPr lang="en-GB" dirty="0" smtClean="0"/>
              <a:t>Tolerance for uncertainty </a:t>
            </a:r>
          </a:p>
          <a:p>
            <a:pPr lvl="1"/>
            <a:r>
              <a:rPr lang="en-GB" dirty="0" smtClean="0"/>
              <a:t>Perform in ambiguous situations</a:t>
            </a:r>
          </a:p>
        </p:txBody>
      </p:sp>
    </p:spTree>
    <p:extLst>
      <p:ext uri="{BB962C8B-B14F-4D97-AF65-F5344CB8AC3E}">
        <p14:creationId xmlns:p14="http://schemas.microsoft.com/office/powerpoint/2010/main" val="39867420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Modern View of the Role of the Manager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6720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One School of Thought 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modern manager needs to get work done through engaged, self-managing knowledge workers, who are a far cry from the “hired hands” of the industrial age</a:t>
            </a:r>
          </a:p>
          <a:p>
            <a:r>
              <a:rPr lang="en-GB" dirty="0" smtClean="0"/>
              <a:t>Leadership</a:t>
            </a:r>
            <a:r>
              <a:rPr lang="en-GB" b="1" dirty="0" smtClean="0"/>
              <a:t> or </a:t>
            </a:r>
            <a:r>
              <a:rPr lang="en-GB" dirty="0" smtClean="0"/>
              <a:t>management</a:t>
            </a:r>
            <a:r>
              <a:rPr lang="en-GB" b="1" dirty="0" smtClean="0"/>
              <a:t>? </a:t>
            </a:r>
            <a:endParaRPr lang="en-GB" dirty="0"/>
          </a:p>
          <a:p>
            <a:pPr lvl="1"/>
            <a:r>
              <a:rPr lang="en-GB" dirty="0" smtClean="0"/>
              <a:t>Question is obsolete  </a:t>
            </a:r>
          </a:p>
          <a:p>
            <a:r>
              <a:rPr lang="en-GB" dirty="0" smtClean="0"/>
              <a:t>Leadership</a:t>
            </a:r>
            <a:r>
              <a:rPr lang="en-GB" b="1" dirty="0" smtClean="0"/>
              <a:t> and </a:t>
            </a:r>
            <a:r>
              <a:rPr lang="en-GB" dirty="0" smtClean="0"/>
              <a:t>management</a:t>
            </a:r>
          </a:p>
          <a:p>
            <a:pPr lvl="1"/>
            <a:r>
              <a:rPr lang="en-GB" dirty="0" smtClean="0"/>
              <a:t>The challenge we face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39835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One School of Thought 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keys to managing in the modern workplace?</a:t>
            </a:r>
          </a:p>
          <a:p>
            <a:pPr lvl="1"/>
            <a:r>
              <a:rPr lang="en-GB" b="1" dirty="0" smtClean="0"/>
              <a:t>Forget</a:t>
            </a:r>
            <a:r>
              <a:rPr lang="en-GB" dirty="0" smtClean="0"/>
              <a:t> about </a:t>
            </a:r>
            <a:r>
              <a:rPr lang="en-GB" b="1" dirty="0" smtClean="0"/>
              <a:t>control</a:t>
            </a:r>
          </a:p>
          <a:p>
            <a:pPr lvl="1"/>
            <a:r>
              <a:rPr lang="en-GB" b="1" dirty="0" smtClean="0"/>
              <a:t>Think</a:t>
            </a:r>
            <a:r>
              <a:rPr lang="en-GB" dirty="0" smtClean="0"/>
              <a:t> instead about </a:t>
            </a:r>
            <a:r>
              <a:rPr lang="en-GB" b="1" dirty="0" smtClean="0"/>
              <a:t>motivation, teamwork, creativity </a:t>
            </a:r>
            <a:r>
              <a:rPr lang="en-GB" dirty="0" smtClean="0"/>
              <a:t>and</a:t>
            </a:r>
            <a:r>
              <a:rPr lang="en-GB" b="1" dirty="0" smtClean="0"/>
              <a:t> responsiveness</a:t>
            </a:r>
          </a:p>
          <a:p>
            <a:pPr lvl="1"/>
            <a:r>
              <a:rPr lang="en-GB" b="1" dirty="0" smtClean="0"/>
              <a:t>Seek</a:t>
            </a:r>
            <a:r>
              <a:rPr lang="en-GB" dirty="0" smtClean="0"/>
              <a:t> continually for </a:t>
            </a:r>
            <a:r>
              <a:rPr lang="en-GB" b="1" dirty="0" smtClean="0"/>
              <a:t>new technology </a:t>
            </a:r>
            <a:r>
              <a:rPr lang="en-GB" dirty="0" smtClean="0"/>
              <a:t>to transfer information, communicate decisions and activate projects more quickly and more cheaply</a:t>
            </a:r>
          </a:p>
          <a:p>
            <a:r>
              <a:rPr lang="en-GB" dirty="0" smtClean="0"/>
              <a:t>What do </a:t>
            </a:r>
            <a:r>
              <a:rPr lang="en-GB" b="1" dirty="0" smtClean="0"/>
              <a:t>you</a:t>
            </a:r>
            <a:r>
              <a:rPr lang="en-GB" dirty="0" smtClean="0"/>
              <a:t> think?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22040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Yes, But … Underlying Assumptions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“Engaged, self-managing knowledge workers”</a:t>
            </a:r>
          </a:p>
          <a:p>
            <a:r>
              <a:rPr lang="en-GB" dirty="0" smtClean="0"/>
              <a:t>“Act of controlling morphs into coaching, facilitating, nurturing and developing”</a:t>
            </a:r>
          </a:p>
          <a:p>
            <a:r>
              <a:rPr lang="en-GB" dirty="0" smtClean="0"/>
              <a:t>“Recognising the reality that employees know as much or more than the manager”</a:t>
            </a:r>
          </a:p>
          <a:p>
            <a:r>
              <a:rPr lang="en-GB" dirty="0" smtClean="0"/>
              <a:t>“Modern managers help employees find motivation through coaching”</a:t>
            </a:r>
          </a:p>
          <a:p>
            <a:pPr lvl="1"/>
            <a:r>
              <a:rPr lang="en-GB" dirty="0" smtClean="0"/>
              <a:t>Help to identify motivation and strengths</a:t>
            </a:r>
          </a:p>
          <a:p>
            <a:pPr lvl="1"/>
            <a:r>
              <a:rPr lang="en-GB" dirty="0" smtClean="0"/>
              <a:t>Provide the kind of work that best leverages those strengths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0147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802631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So is modern management just </a:t>
            </a:r>
            <a:r>
              <a:rPr lang="en-GB" dirty="0" smtClean="0">
                <a:solidFill>
                  <a:srgbClr val="FF0000"/>
                </a:solidFill>
              </a:rPr>
              <a:t>mop</a:t>
            </a:r>
            <a:r>
              <a:rPr lang="en-GB" dirty="0" smtClean="0">
                <a:solidFill>
                  <a:srgbClr val="FF0000"/>
                </a:solidFill>
              </a:rPr>
              <a:t>ping </a:t>
            </a:r>
            <a:r>
              <a:rPr lang="en-GB" dirty="0" smtClean="0">
                <a:solidFill>
                  <a:srgbClr val="FF0000"/>
                </a:solidFill>
              </a:rPr>
              <a:t>the sweaty </a:t>
            </a:r>
            <a:r>
              <a:rPr lang="en-GB" dirty="0" smtClean="0">
                <a:solidFill>
                  <a:srgbClr val="FF0000"/>
                </a:solidFill>
              </a:rPr>
              <a:t>forehead of a boxer?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6304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Not Really 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Who organises?</a:t>
            </a:r>
          </a:p>
          <a:p>
            <a:r>
              <a:rPr lang="en-GB" dirty="0" smtClean="0"/>
              <a:t>Who makes the decision?</a:t>
            </a:r>
          </a:p>
          <a:p>
            <a:r>
              <a:rPr lang="en-GB" dirty="0" smtClean="0"/>
              <a:t>Who has the authority to commit resources?</a:t>
            </a:r>
          </a:p>
          <a:p>
            <a:r>
              <a:rPr lang="en-GB" dirty="0" smtClean="0"/>
              <a:t>Who selects the team?</a:t>
            </a:r>
          </a:p>
          <a:p>
            <a:r>
              <a:rPr lang="en-GB" dirty="0" smtClean="0"/>
              <a:t>Who decides on the projects to pursue?</a:t>
            </a:r>
          </a:p>
          <a:p>
            <a:r>
              <a:rPr lang="en-GB" b="1" dirty="0" smtClean="0"/>
              <a:t>Consultative/participative ≠ subservient</a:t>
            </a:r>
          </a:p>
          <a:p>
            <a:endParaRPr lang="en-GB" dirty="0" smtClean="0"/>
          </a:p>
          <a:p>
            <a:r>
              <a:rPr lang="en-GB" dirty="0" smtClean="0"/>
              <a:t>Are we debating style or substance?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43194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 Around the Topic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Key authors on psychology, behaviour and motivation of individuals,  organizations and management</a:t>
            </a:r>
          </a:p>
          <a:p>
            <a:pPr lvl="1"/>
            <a:r>
              <a:rPr lang="en-GB" dirty="0" smtClean="0"/>
              <a:t>Maslow</a:t>
            </a:r>
          </a:p>
          <a:p>
            <a:pPr lvl="1"/>
            <a:r>
              <a:rPr lang="en-GB" dirty="0" smtClean="0"/>
              <a:t>Herzberg</a:t>
            </a:r>
          </a:p>
          <a:p>
            <a:pPr lvl="1"/>
            <a:r>
              <a:rPr lang="en-GB" dirty="0" smtClean="0"/>
              <a:t>Handy</a:t>
            </a:r>
          </a:p>
          <a:p>
            <a:pPr lvl="1"/>
            <a:r>
              <a:rPr lang="en-GB" dirty="0" smtClean="0"/>
              <a:t>Mayo        </a:t>
            </a:r>
          </a:p>
          <a:p>
            <a:pPr lvl="1"/>
            <a:r>
              <a:rPr lang="en-GB" dirty="0" smtClean="0"/>
              <a:t>McGregor</a:t>
            </a:r>
          </a:p>
          <a:p>
            <a:pPr lvl="1"/>
            <a:r>
              <a:rPr lang="en-GB" dirty="0" smtClean="0"/>
              <a:t>Townsend</a:t>
            </a:r>
          </a:p>
          <a:p>
            <a:pPr lvl="1"/>
            <a:r>
              <a:rPr lang="en-GB" dirty="0" smtClean="0"/>
              <a:t>Schein</a:t>
            </a:r>
          </a:p>
          <a:p>
            <a:pPr lvl="1"/>
            <a:r>
              <a:rPr lang="en-GB" dirty="0" smtClean="0"/>
              <a:t>Levinson</a:t>
            </a:r>
          </a:p>
          <a:p>
            <a:pPr lvl="1"/>
            <a:r>
              <a:rPr lang="en-GB" dirty="0" smtClean="0"/>
              <a:t>Drucker</a:t>
            </a:r>
          </a:p>
          <a:p>
            <a:pPr lvl="1"/>
            <a:r>
              <a:rPr lang="en-GB" dirty="0" err="1" smtClean="0"/>
              <a:t>Fayol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58294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573</Words>
  <Application>Microsoft Office PowerPoint</Application>
  <PresentationFormat>On-screen Show (4:3)</PresentationFormat>
  <Paragraphs>103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The Role of the Manager</vt:lpstr>
      <vt:lpstr>Agenda</vt:lpstr>
      <vt:lpstr>The Manager:  Traditional Views</vt:lpstr>
      <vt:lpstr>Mintzberg: 10 Roles of the Manager</vt:lpstr>
      <vt:lpstr>Responsibilities of a Manager</vt:lpstr>
      <vt:lpstr>Responsibilities cont.</vt:lpstr>
      <vt:lpstr>What Does a Manager Do?</vt:lpstr>
      <vt:lpstr>Skills to Do It?</vt:lpstr>
      <vt:lpstr>Skills to Do It?</vt:lpstr>
      <vt:lpstr>The Modern View of the Role of the Manager</vt:lpstr>
      <vt:lpstr>One School of Thought …</vt:lpstr>
      <vt:lpstr>One School of Thought …</vt:lpstr>
      <vt:lpstr>Yes, But … Underlying Assumptions</vt:lpstr>
      <vt:lpstr>So is modern management just mopping the sweaty forehead of a boxer?</vt:lpstr>
      <vt:lpstr>Not Really …</vt:lpstr>
      <vt:lpstr>Read Around the Topic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Role of the Manager</dc:title>
  <dc:creator>Rees, John</dc:creator>
  <cp:lastModifiedBy>Rees, John</cp:lastModifiedBy>
  <cp:revision>8</cp:revision>
  <dcterms:created xsi:type="dcterms:W3CDTF">2015-01-20T11:17:40Z</dcterms:created>
  <dcterms:modified xsi:type="dcterms:W3CDTF">2015-01-22T09:40:27Z</dcterms:modified>
</cp:coreProperties>
</file>