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F7A08-2852-4500-5681-515F85477EE5}" v="214" dt="2025-07-19T20:16:06.414"/>
    <p1510:client id="{6843089A-0C9D-FB72-DD34-83A1CC505B2C}" v="299" dt="2025-07-19T20:42:37.328"/>
    <p1510:client id="{CE2BE7EB-899D-A5DE-918F-FB5E2E33FFB5}" v="36" dt="2025-07-19T20:37:06.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jeeha Wajeeha (2421933)" userId="S::2421933@student.uwtsd.ac.uk::89d5ca7c-7b58-4f98-baad-0f02fa468c64" providerId="AD" clId="Web-{CE2BE7EB-899D-A5DE-918F-FB5E2E33FFB5}"/>
    <pc:docChg chg="modSld">
      <pc:chgData name="Wajeeha Wajeeha (2421933)" userId="S::2421933@student.uwtsd.ac.uk::89d5ca7c-7b58-4f98-baad-0f02fa468c64" providerId="AD" clId="Web-{CE2BE7EB-899D-A5DE-918F-FB5E2E33FFB5}" dt="2025-07-19T20:37:06.516" v="36" actId="20577"/>
      <pc:docMkLst>
        <pc:docMk/>
      </pc:docMkLst>
      <pc:sldChg chg="modSp">
        <pc:chgData name="Wajeeha Wajeeha (2421933)" userId="S::2421933@student.uwtsd.ac.uk::89d5ca7c-7b58-4f98-baad-0f02fa468c64" providerId="AD" clId="Web-{CE2BE7EB-899D-A5DE-918F-FB5E2E33FFB5}" dt="2025-07-19T20:37:06.516" v="36" actId="20577"/>
        <pc:sldMkLst>
          <pc:docMk/>
          <pc:sldMk cId="514547234" sldId="260"/>
        </pc:sldMkLst>
        <pc:spChg chg="mod">
          <ac:chgData name="Wajeeha Wajeeha (2421933)" userId="S::2421933@student.uwtsd.ac.uk::89d5ca7c-7b58-4f98-baad-0f02fa468c64" providerId="AD" clId="Web-{CE2BE7EB-899D-A5DE-918F-FB5E2E33FFB5}" dt="2025-07-19T20:37:06.516" v="36" actId="20577"/>
          <ac:spMkLst>
            <pc:docMk/>
            <pc:sldMk cId="514547234" sldId="260"/>
            <ac:spMk id="2" creationId="{868D5362-0F7C-17BD-2E73-3A30B47BC116}"/>
          </ac:spMkLst>
        </pc:spChg>
        <pc:spChg chg="mod">
          <ac:chgData name="Wajeeha Wajeeha (2421933)" userId="S::2421933@student.uwtsd.ac.uk::89d5ca7c-7b58-4f98-baad-0f02fa468c64" providerId="AD" clId="Web-{CE2BE7EB-899D-A5DE-918F-FB5E2E33FFB5}" dt="2025-07-19T20:32:46.845" v="27" actId="20577"/>
          <ac:spMkLst>
            <pc:docMk/>
            <pc:sldMk cId="514547234" sldId="260"/>
            <ac:spMk id="3" creationId="{A79DCBE3-9B66-A57B-442E-117B22A38F28}"/>
          </ac:spMkLst>
        </pc:spChg>
      </pc:sldChg>
    </pc:docChg>
  </pc:docChgLst>
  <pc:docChgLst>
    <pc:chgData name="Wajeeha Wajeeha (2421933)" userId="S::2421933@student.uwtsd.ac.uk::89d5ca7c-7b58-4f98-baad-0f02fa468c64" providerId="AD" clId="Web-{4CAF7A08-2852-4500-5681-515F85477EE5}"/>
    <pc:docChg chg="addSld modSld">
      <pc:chgData name="Wajeeha Wajeeha (2421933)" userId="S::2421933@student.uwtsd.ac.uk::89d5ca7c-7b58-4f98-baad-0f02fa468c64" providerId="AD" clId="Web-{4CAF7A08-2852-4500-5681-515F85477EE5}" dt="2025-07-19T20:15:56.255" v="199" actId="20577"/>
      <pc:docMkLst>
        <pc:docMk/>
      </pc:docMkLst>
      <pc:sldChg chg="modSp">
        <pc:chgData name="Wajeeha Wajeeha (2421933)" userId="S::2421933@student.uwtsd.ac.uk::89d5ca7c-7b58-4f98-baad-0f02fa468c64" providerId="AD" clId="Web-{4CAF7A08-2852-4500-5681-515F85477EE5}" dt="2025-07-19T20:15:41.724" v="190" actId="20577"/>
        <pc:sldMkLst>
          <pc:docMk/>
          <pc:sldMk cId="683760838" sldId="259"/>
        </pc:sldMkLst>
        <pc:spChg chg="mod">
          <ac:chgData name="Wajeeha Wajeeha (2421933)" userId="S::2421933@student.uwtsd.ac.uk::89d5ca7c-7b58-4f98-baad-0f02fa468c64" providerId="AD" clId="Web-{4CAF7A08-2852-4500-5681-515F85477EE5}" dt="2025-07-19T20:02:51.148" v="18" actId="20577"/>
          <ac:spMkLst>
            <pc:docMk/>
            <pc:sldMk cId="683760838" sldId="259"/>
            <ac:spMk id="2" creationId="{59F5D639-EE8E-007F-D32D-1A1EB6D8DAD7}"/>
          </ac:spMkLst>
        </pc:spChg>
        <pc:spChg chg="mod">
          <ac:chgData name="Wajeeha Wajeeha (2421933)" userId="S::2421933@student.uwtsd.ac.uk::89d5ca7c-7b58-4f98-baad-0f02fa468c64" providerId="AD" clId="Web-{4CAF7A08-2852-4500-5681-515F85477EE5}" dt="2025-07-19T20:15:41.724" v="190" actId="20577"/>
          <ac:spMkLst>
            <pc:docMk/>
            <pc:sldMk cId="683760838" sldId="259"/>
            <ac:spMk id="3" creationId="{21C0E3EC-B59B-3252-BF09-0ED421DACFB9}"/>
          </ac:spMkLst>
        </pc:spChg>
      </pc:sldChg>
      <pc:sldChg chg="modSp new">
        <pc:chgData name="Wajeeha Wajeeha (2421933)" userId="S::2421933@student.uwtsd.ac.uk::89d5ca7c-7b58-4f98-baad-0f02fa468c64" providerId="AD" clId="Web-{4CAF7A08-2852-4500-5681-515F85477EE5}" dt="2025-07-19T20:15:56.255" v="199" actId="20577"/>
        <pc:sldMkLst>
          <pc:docMk/>
          <pc:sldMk cId="514547234" sldId="260"/>
        </pc:sldMkLst>
        <pc:spChg chg="mod">
          <ac:chgData name="Wajeeha Wajeeha (2421933)" userId="S::2421933@student.uwtsd.ac.uk::89d5ca7c-7b58-4f98-baad-0f02fa468c64" providerId="AD" clId="Web-{4CAF7A08-2852-4500-5681-515F85477EE5}" dt="2025-07-19T20:15:56.255" v="199" actId="20577"/>
          <ac:spMkLst>
            <pc:docMk/>
            <pc:sldMk cId="514547234" sldId="260"/>
            <ac:spMk id="2" creationId="{868D5362-0F7C-17BD-2E73-3A30B47BC116}"/>
          </ac:spMkLst>
        </pc:spChg>
      </pc:sldChg>
    </pc:docChg>
  </pc:docChgLst>
  <pc:docChgLst>
    <pc:chgData name="Wajeeha Wajeeha (2421933)" userId="S::2421933@student.uwtsd.ac.uk::89d5ca7c-7b58-4f98-baad-0f02fa468c64" providerId="AD" clId="Web-{12082B7D-4F63-C5B7-702E-EB7633DD5284}"/>
    <pc:docChg chg="addSld delSld modSld">
      <pc:chgData name="Wajeeha Wajeeha (2421933)" userId="S::2421933@student.uwtsd.ac.uk::89d5ca7c-7b58-4f98-baad-0f02fa468c64" providerId="AD" clId="Web-{12082B7D-4F63-C5B7-702E-EB7633DD5284}" dt="2025-02-15T23:26:38.376" v="330" actId="20577"/>
      <pc:docMkLst>
        <pc:docMk/>
      </pc:docMkLst>
      <pc:sldChg chg="delSp del">
        <pc:chgData name="Wajeeha Wajeeha (2421933)" userId="S::2421933@student.uwtsd.ac.uk::89d5ca7c-7b58-4f98-baad-0f02fa468c64" providerId="AD" clId="Web-{12082B7D-4F63-C5B7-702E-EB7633DD5284}" dt="2025-02-15T23:10:20.237" v="168"/>
        <pc:sldMkLst>
          <pc:docMk/>
          <pc:sldMk cId="109857222" sldId="256"/>
        </pc:sldMkLst>
      </pc:sldChg>
      <pc:sldChg chg="addSp delSp modSp new mod setBg">
        <pc:chgData name="Wajeeha Wajeeha (2421933)" userId="S::2421933@student.uwtsd.ac.uk::89d5ca7c-7b58-4f98-baad-0f02fa468c64" providerId="AD" clId="Web-{12082B7D-4F63-C5B7-702E-EB7633DD5284}" dt="2025-02-15T23:26:38.376" v="330" actId="20577"/>
        <pc:sldMkLst>
          <pc:docMk/>
          <pc:sldMk cId="3467799272" sldId="257"/>
        </pc:sldMkLst>
      </pc:sldChg>
      <pc:sldChg chg="addSp delSp modSp new mod setBg">
        <pc:chgData name="Wajeeha Wajeeha (2421933)" userId="S::2421933@student.uwtsd.ac.uk::89d5ca7c-7b58-4f98-baad-0f02fa468c64" providerId="AD" clId="Web-{12082B7D-4F63-C5B7-702E-EB7633DD5284}" dt="2025-02-15T23:24:30.965" v="317" actId="1076"/>
        <pc:sldMkLst>
          <pc:docMk/>
          <pc:sldMk cId="1749340983" sldId="258"/>
        </pc:sldMkLst>
      </pc:sldChg>
    </pc:docChg>
  </pc:docChgLst>
  <pc:docChgLst>
    <pc:chgData clId="Web-{4CAF7A08-2852-4500-5681-515F85477EE5}"/>
    <pc:docChg chg="addSld modSld">
      <pc:chgData name="" userId="" providerId="" clId="Web-{4CAF7A08-2852-4500-5681-515F85477EE5}" dt="2025-07-19T20:01:08.176" v="9" actId="20577"/>
      <pc:docMkLst>
        <pc:docMk/>
      </pc:docMkLst>
      <pc:sldChg chg="modSp new">
        <pc:chgData name="" userId="" providerId="" clId="Web-{4CAF7A08-2852-4500-5681-515F85477EE5}" dt="2025-07-19T20:01:08.176" v="9" actId="20577"/>
        <pc:sldMkLst>
          <pc:docMk/>
          <pc:sldMk cId="683760838" sldId="259"/>
        </pc:sldMkLst>
        <pc:spChg chg="mod">
          <ac:chgData name="" userId="" providerId="" clId="Web-{4CAF7A08-2852-4500-5681-515F85477EE5}" dt="2025-07-19T20:01:08.176" v="9" actId="20577"/>
          <ac:spMkLst>
            <pc:docMk/>
            <pc:sldMk cId="683760838" sldId="259"/>
            <ac:spMk id="2" creationId="{59F5D639-EE8E-007F-D32D-1A1EB6D8DAD7}"/>
          </ac:spMkLst>
        </pc:spChg>
      </pc:sldChg>
    </pc:docChg>
  </pc:docChgLst>
  <pc:docChgLst>
    <pc:chgData name="Wajeeha Wajeeha (2421933)" userId="S::2421933@student.uwtsd.ac.uk::89d5ca7c-7b58-4f98-baad-0f02fa468c64" providerId="AD" clId="Web-{6843089A-0C9D-FB72-DD34-83A1CC505B2C}"/>
    <pc:docChg chg="modSld">
      <pc:chgData name="Wajeeha Wajeeha (2421933)" userId="S::2421933@student.uwtsd.ac.uk::89d5ca7c-7b58-4f98-baad-0f02fa468c64" providerId="AD" clId="Web-{6843089A-0C9D-FB72-DD34-83A1CC505B2C}" dt="2025-07-19T20:42:37.328" v="301" actId="20577"/>
      <pc:docMkLst>
        <pc:docMk/>
      </pc:docMkLst>
      <pc:sldChg chg="modSp">
        <pc:chgData name="Wajeeha Wajeeha (2421933)" userId="S::2421933@student.uwtsd.ac.uk::89d5ca7c-7b58-4f98-baad-0f02fa468c64" providerId="AD" clId="Web-{6843089A-0C9D-FB72-DD34-83A1CC505B2C}" dt="2025-07-19T20:42:37.328" v="301" actId="20577"/>
        <pc:sldMkLst>
          <pc:docMk/>
          <pc:sldMk cId="514547234" sldId="260"/>
        </pc:sldMkLst>
        <pc:spChg chg="mod">
          <ac:chgData name="Wajeeha Wajeeha (2421933)" userId="S::2421933@student.uwtsd.ac.uk::89d5ca7c-7b58-4f98-baad-0f02fa468c64" providerId="AD" clId="Web-{6843089A-0C9D-FB72-DD34-83A1CC505B2C}" dt="2025-07-19T20:42:37.328" v="301" actId="20577"/>
          <ac:spMkLst>
            <pc:docMk/>
            <pc:sldMk cId="514547234" sldId="260"/>
            <ac:spMk id="2" creationId="{868D5362-0F7C-17BD-2E73-3A30B47BC1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igital-transformation.hee.nhs.uk/building-a-digital-workforce/digital-literacy/what-is-digital-literacyaccesed" TargetMode="External"/><Relationship Id="rId2" Type="http://schemas.openxmlformats.org/officeDocument/2006/relationships/hyperlink" Target="https://www.hcpc-uk.org/standards/meeting-our-standards/confidentiality/guidance-on-confidentiality/introduction-to-confidentiality/#:~:text=Confidentiality%20means%20protecting%20personal%20information,want%20to%20be%20kept%20private.Accessed" TargetMode="External"/><Relationship Id="rId1" Type="http://schemas.openxmlformats.org/officeDocument/2006/relationships/slideLayout" Target="../slideLayouts/slideLayout2.xml"/><Relationship Id="rId4" Type="http://schemas.openxmlformats.org/officeDocument/2006/relationships/hyperlink" Target="https://transform.england.nhs.uk/covid-19-response/social-care/using-digital-services-your-care-home/acce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AE3A3-6D93-5790-3864-C7F227098F9E}"/>
              </a:ext>
            </a:extLst>
          </p:cNvPr>
          <p:cNvSpPr>
            <a:spLocks noGrp="1"/>
          </p:cNvSpPr>
          <p:nvPr>
            <p:ph type="title"/>
          </p:nvPr>
        </p:nvSpPr>
        <p:spPr>
          <a:xfrm>
            <a:off x="6094105" y="802955"/>
            <a:ext cx="4977976" cy="1454051"/>
          </a:xfrm>
        </p:spPr>
        <p:txBody>
          <a:bodyPr>
            <a:normAutofit/>
          </a:bodyPr>
          <a:lstStyle/>
          <a:p>
            <a:r>
              <a:rPr lang="en-US" sz="3600">
                <a:solidFill>
                  <a:schemeClr val="tx2"/>
                </a:solidFill>
                <a:latin typeface="Aptos"/>
              </a:rPr>
              <a:t>Word</a:t>
            </a:r>
            <a:endParaRPr lang="en-US" sz="3600">
              <a:solidFill>
                <a:schemeClr val="tx2"/>
              </a:solidFill>
            </a:endParaRPr>
          </a:p>
        </p:txBody>
      </p:sp>
      <p:pic>
        <p:nvPicPr>
          <p:cNvPr id="23" name="Graphic 22" descr="Medical">
            <a:extLst>
              <a:ext uri="{FF2B5EF4-FFF2-40B4-BE49-F238E27FC236}">
                <a16:creationId xmlns:a16="http://schemas.microsoft.com/office/drawing/2014/main" id="{9384FD71-D076-8007-428C-4BB5A78E6B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4" name="Content Placeholder 2">
            <a:extLst>
              <a:ext uri="{FF2B5EF4-FFF2-40B4-BE49-F238E27FC236}">
                <a16:creationId xmlns:a16="http://schemas.microsoft.com/office/drawing/2014/main" id="{98678FBB-F2B7-CFC8-5705-646634574C17}"/>
              </a:ext>
            </a:extLst>
          </p:cNvPr>
          <p:cNvSpPr>
            <a:spLocks noGrp="1"/>
          </p:cNvSpPr>
          <p:nvPr>
            <p:ph idx="1"/>
          </p:nvPr>
        </p:nvSpPr>
        <p:spPr>
          <a:xfrm>
            <a:off x="6473227" y="4020504"/>
            <a:ext cx="4977578" cy="3639289"/>
          </a:xfrm>
        </p:spPr>
        <p:txBody>
          <a:bodyPr vert="horz" lIns="91440" tIns="45720" rIns="91440" bIns="45720" rtlCol="0" anchor="ctr">
            <a:noAutofit/>
          </a:bodyPr>
          <a:lstStyle/>
          <a:p>
            <a:pPr marL="0" indent="0">
              <a:buNone/>
            </a:pPr>
            <a:r>
              <a:rPr lang="en-US" sz="1550">
                <a:solidFill>
                  <a:schemeClr val="tx2"/>
                </a:solidFill>
                <a:latin typeface="Arial"/>
                <a:ea typeface="+mn-lt"/>
                <a:cs typeface="+mn-lt"/>
              </a:rPr>
              <a:t>Word has an important role in the hospital as it allows doctors, nurses, and hospital staff to write detailed reports, hospital records, and progress records. Microsoft Word allows treatment, as well as treatment progress, to be documented through word processing form, reducing time while keeping things the same.</a:t>
            </a:r>
          </a:p>
          <a:p>
            <a:pPr marL="0" indent="0">
              <a:buNone/>
            </a:pPr>
            <a:r>
              <a:rPr lang="en-US" sz="1550">
                <a:solidFill>
                  <a:schemeClr val="tx2"/>
                </a:solidFill>
                <a:latin typeface="Arial"/>
                <a:ea typeface="+mn-lt"/>
                <a:cs typeface="+mn-lt"/>
              </a:rPr>
              <a:t>Microsoft Word also allows easy collaboration, as it allows healthcare staff to work together on documents, editing, collaborating, and sharing them instantly. Patient records, as well as information, can also be typed out and printed.</a:t>
            </a:r>
            <a:endParaRPr lang="en-US" sz="1550">
              <a:solidFill>
                <a:schemeClr val="tx2"/>
              </a:solidFill>
              <a:latin typeface="Arial"/>
              <a:cs typeface="Arial"/>
            </a:endParaRPr>
          </a:p>
          <a:p>
            <a:r>
              <a:rPr lang="en-US" sz="1550" b="1">
                <a:solidFill>
                  <a:schemeClr val="tx2"/>
                </a:solidFill>
                <a:latin typeface="Arial"/>
                <a:cs typeface="Arial"/>
              </a:rPr>
              <a:t>Example</a:t>
            </a:r>
          </a:p>
          <a:p>
            <a:pPr marL="0" indent="0">
              <a:buNone/>
            </a:pPr>
            <a:r>
              <a:rPr lang="en-US" sz="1550">
                <a:solidFill>
                  <a:schemeClr val="tx2"/>
                </a:solidFill>
                <a:latin typeface="Arial"/>
                <a:ea typeface="+mn-lt"/>
                <a:cs typeface="+mn-lt"/>
              </a:rPr>
              <a:t>Dr. Aisha makes use of Microsoft Word to type out one of the operation reports. She enters data like case history of the patient and operation steps. She makes use of a template, so it does not get confused. Then she sends it out to Nurse Khadijah, the team, so everyone has it collectively. Then she reads it, makes any necessary corrections, and later she takes it out, prints it, and adds it to the file of the patient.</a:t>
            </a:r>
            <a:endParaRPr lang="en-US" sz="1550">
              <a:solidFill>
                <a:schemeClr val="tx2"/>
              </a:solidFill>
              <a:latin typeface="Arial"/>
              <a:cs typeface="Arial"/>
            </a:endParaRPr>
          </a:p>
          <a:p>
            <a:endParaRPr lang="en-US" sz="1300">
              <a:solidFill>
                <a:schemeClr val="tx2"/>
              </a:solidFill>
              <a:latin typeface="Arial"/>
              <a:cs typeface="Arial"/>
            </a:endParaRPr>
          </a:p>
          <a:p>
            <a:endParaRPr lang="en-US" sz="1300">
              <a:solidFill>
                <a:schemeClr val="tx2"/>
              </a:solidFill>
              <a:latin typeface="Arial"/>
              <a:cs typeface="Aria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p:txBody>
      </p:sp>
      <p:grpSp>
        <p:nvGrpSpPr>
          <p:cNvPr id="25" name="Group 2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6" name="Freeform: Shape 2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7799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FA389-2863-466F-6A22-A99A4FD4DF0D}"/>
              </a:ext>
            </a:extLst>
          </p:cNvPr>
          <p:cNvSpPr>
            <a:spLocks noGrp="1"/>
          </p:cNvSpPr>
          <p:nvPr>
            <p:ph type="title"/>
          </p:nvPr>
        </p:nvSpPr>
        <p:spPr>
          <a:xfrm>
            <a:off x="6094105" y="802955"/>
            <a:ext cx="4977976" cy="1454051"/>
          </a:xfrm>
        </p:spPr>
        <p:txBody>
          <a:bodyPr>
            <a:normAutofit/>
          </a:bodyPr>
          <a:lstStyle/>
          <a:p>
            <a:r>
              <a:rPr lang="en-US" sz="3600">
                <a:solidFill>
                  <a:schemeClr val="tx2"/>
                </a:solidFill>
              </a:rPr>
              <a:t>Outlook</a:t>
            </a:r>
          </a:p>
        </p:txBody>
      </p:sp>
      <p:pic>
        <p:nvPicPr>
          <p:cNvPr id="53" name="Graphic 52" descr="Email">
            <a:extLst>
              <a:ext uri="{FF2B5EF4-FFF2-40B4-BE49-F238E27FC236}">
                <a16:creationId xmlns:a16="http://schemas.microsoft.com/office/drawing/2014/main" id="{5BC48BAD-A800-1A98-14B3-0612E1CE06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879EA52-141A-2A95-698E-F893D37C498B}"/>
              </a:ext>
            </a:extLst>
          </p:cNvPr>
          <p:cNvSpPr>
            <a:spLocks noGrp="1"/>
          </p:cNvSpPr>
          <p:nvPr>
            <p:ph idx="1"/>
          </p:nvPr>
        </p:nvSpPr>
        <p:spPr>
          <a:xfrm>
            <a:off x="6297127" y="4843271"/>
            <a:ext cx="4977578" cy="3639289"/>
          </a:xfrm>
        </p:spPr>
        <p:txBody>
          <a:bodyPr vert="horz" lIns="91440" tIns="45720" rIns="91440" bIns="45720" rtlCol="0" anchor="ctr">
            <a:noAutofit/>
          </a:bodyPr>
          <a:lstStyle/>
          <a:p>
            <a:pPr marL="0" indent="0">
              <a:buNone/>
            </a:pPr>
            <a:r>
              <a:rPr lang="en-US" sz="1600">
                <a:solidFill>
                  <a:schemeClr val="tx2"/>
                </a:solidFill>
                <a:latin typeface="Arial"/>
                <a:ea typeface="+mn-lt"/>
                <a:cs typeface="+mn-lt"/>
              </a:rPr>
              <a:t>Microsoft Outlook plays an important role in hospital </a:t>
            </a:r>
            <a:r>
              <a:rPr lang="en-US" sz="1600" err="1">
                <a:solidFill>
                  <a:schemeClr val="tx2"/>
                </a:solidFill>
                <a:latin typeface="Arial"/>
                <a:ea typeface="+mn-lt"/>
                <a:cs typeface="+mn-lt"/>
              </a:rPr>
              <a:t>organisation</a:t>
            </a:r>
            <a:r>
              <a:rPr lang="en-US" sz="1600">
                <a:solidFill>
                  <a:schemeClr val="tx2"/>
                </a:solidFill>
                <a:latin typeface="Arial"/>
                <a:ea typeface="+mn-lt"/>
                <a:cs typeface="+mn-lt"/>
              </a:rPr>
              <a:t> and hospital communications. It allows individuals to send and receive emails instantly, so everyone stays aware of the care plans and changes. The Outlook calendar reminds doctors, hospital staff, and other hospital staff of upcoming appointments, meetings, and work assignments by scheduling them. It also enhances collaboration by enabling them to exchange documents, communicate securely across the hospital, and work together. It also ensures secure sending of personal patient data via encrypted emails.</a:t>
            </a:r>
            <a:endParaRPr lang="en-US" sz="1600">
              <a:solidFill>
                <a:schemeClr val="tx2"/>
              </a:solidFill>
              <a:latin typeface="Arial"/>
              <a:ea typeface="Calibri"/>
              <a:cs typeface="Calibri"/>
            </a:endParaRPr>
          </a:p>
          <a:p>
            <a:r>
              <a:rPr lang="en-US" sz="1600" b="1">
                <a:solidFill>
                  <a:schemeClr val="tx2"/>
                </a:solidFill>
                <a:latin typeface="Arial"/>
                <a:ea typeface="Calibri"/>
                <a:cs typeface="Calibri"/>
              </a:rPr>
              <a:t>Example </a:t>
            </a:r>
          </a:p>
          <a:p>
            <a:pPr marL="0" indent="0">
              <a:buNone/>
            </a:pPr>
            <a:r>
              <a:rPr lang="en-US" sz="1600">
                <a:solidFill>
                  <a:schemeClr val="tx2"/>
                </a:solidFill>
                <a:latin typeface="Arial"/>
                <a:ea typeface="+mn-lt"/>
                <a:cs typeface="+mn-lt"/>
              </a:rPr>
              <a:t>Nurse Aisha sends an email on Microsoft Outlook to Dr. Yousaf regarding one of her patients. The email has important information. She also sets an appointment </a:t>
            </a:r>
            <a:r>
              <a:rPr lang="en-US" sz="1600" err="1">
                <a:solidFill>
                  <a:schemeClr val="tx2"/>
                </a:solidFill>
                <a:latin typeface="Arial"/>
                <a:ea typeface="+mn-lt"/>
                <a:cs typeface="+mn-lt"/>
              </a:rPr>
              <a:t>onthe</a:t>
            </a:r>
            <a:r>
              <a:rPr lang="en-US" sz="1600">
                <a:solidFill>
                  <a:schemeClr val="tx2"/>
                </a:solidFill>
                <a:latin typeface="Arial"/>
                <a:ea typeface="+mn-lt"/>
                <a:cs typeface="+mn-lt"/>
              </a:rPr>
              <a:t> calendar. Next to the appointment, she sends an attachment on Outlook to Dr. Yousaf. The email keeps the information of the patient secure.</a:t>
            </a: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a:p>
            <a:endParaRPr lang="en-US" sz="1300">
              <a:solidFill>
                <a:schemeClr val="tx2"/>
              </a:solidFill>
            </a:endParaRPr>
          </a:p>
        </p:txBody>
      </p:sp>
      <p:grpSp>
        <p:nvGrpSpPr>
          <p:cNvPr id="54" name="Group 5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4934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D639-EE8E-007F-D32D-1A1EB6D8DAD7}"/>
              </a:ext>
            </a:extLst>
          </p:cNvPr>
          <p:cNvSpPr>
            <a:spLocks noGrp="1"/>
          </p:cNvSpPr>
          <p:nvPr>
            <p:ph type="title"/>
          </p:nvPr>
        </p:nvSpPr>
        <p:spPr/>
        <p:txBody>
          <a:bodyPr/>
          <a:lstStyle/>
          <a:p>
            <a:r>
              <a:rPr lang="en-GB"/>
              <a:t>Disadvantages of word in health care sector </a:t>
            </a:r>
          </a:p>
        </p:txBody>
      </p:sp>
      <p:sp>
        <p:nvSpPr>
          <p:cNvPr id="3" name="Content Placeholder 2">
            <a:extLst>
              <a:ext uri="{FF2B5EF4-FFF2-40B4-BE49-F238E27FC236}">
                <a16:creationId xmlns:a16="http://schemas.microsoft.com/office/drawing/2014/main" id="{21C0E3EC-B59B-3252-BF09-0ED421DACFB9}"/>
              </a:ext>
            </a:extLst>
          </p:cNvPr>
          <p:cNvSpPr>
            <a:spLocks noGrp="1"/>
          </p:cNvSpPr>
          <p:nvPr>
            <p:ph idx="1"/>
          </p:nvPr>
        </p:nvSpPr>
        <p:spPr/>
        <p:txBody>
          <a:bodyPr vert="horz" lIns="91440" tIns="45720" rIns="91440" bIns="45720" rtlCol="0" anchor="t">
            <a:normAutofit/>
          </a:bodyPr>
          <a:lstStyle/>
          <a:p>
            <a:r>
              <a:rPr lang="en-GB"/>
              <a:t>Security risks - easier for patient information to be lost or leaked.</a:t>
            </a:r>
          </a:p>
          <a:p>
            <a:r>
              <a:rPr lang="en-GB"/>
              <a:t>No versioning- chance of using the wrong or an older version.</a:t>
            </a:r>
          </a:p>
          <a:p>
            <a:r>
              <a:rPr lang="en-GB"/>
              <a:t>No ICD codes- does not use ICD or any other classification system.</a:t>
            </a:r>
          </a:p>
          <a:p>
            <a:r>
              <a:rPr lang="en-GB"/>
              <a:t>Disadvantages of outlook.</a:t>
            </a:r>
          </a:p>
          <a:p>
            <a:r>
              <a:rPr lang="en-GB"/>
              <a:t>Information overload- A barrage of emails makes response </a:t>
            </a:r>
            <a:r>
              <a:rPr lang="en-GB" err="1"/>
              <a:t>ime</a:t>
            </a:r>
            <a:r>
              <a:rPr lang="en-GB"/>
              <a:t> slow</a:t>
            </a:r>
          </a:p>
          <a:p>
            <a:r>
              <a:rPr lang="en-GB"/>
              <a:t>limited access control- hard to control who gets to see what.</a:t>
            </a:r>
          </a:p>
        </p:txBody>
      </p:sp>
    </p:spTree>
    <p:extLst>
      <p:ext uri="{BB962C8B-B14F-4D97-AF65-F5344CB8AC3E}">
        <p14:creationId xmlns:p14="http://schemas.microsoft.com/office/powerpoint/2010/main" val="68376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D5362-0F7C-17BD-2E73-3A30B47BC116}"/>
              </a:ext>
            </a:extLst>
          </p:cNvPr>
          <p:cNvSpPr>
            <a:spLocks noGrp="1"/>
          </p:cNvSpPr>
          <p:nvPr>
            <p:ph type="title"/>
          </p:nvPr>
        </p:nvSpPr>
        <p:spPr>
          <a:xfrm>
            <a:off x="550653" y="379502"/>
            <a:ext cx="10515600" cy="3827223"/>
          </a:xfrm>
        </p:spPr>
        <p:txBody>
          <a:bodyPr>
            <a:normAutofit fontScale="90000"/>
          </a:bodyPr>
          <a:lstStyle/>
          <a:p>
            <a:r>
              <a:rPr lang="en-GB" sz="1800"/>
              <a:t>References.</a:t>
            </a:r>
            <a:br>
              <a:rPr lang="en-GB" sz="1800"/>
            </a:br>
            <a:br>
              <a:rPr lang="en-GB" sz="1800"/>
            </a:br>
            <a:br>
              <a:rPr lang="en-GB" sz="1800">
                <a:latin typeface="Bierstadt"/>
              </a:rPr>
            </a:br>
            <a:r>
              <a:rPr lang="en-GB" sz="1800">
                <a:latin typeface="Bierstadt"/>
              </a:rPr>
              <a:t>HCPC health and care professions council, (01/09/2024) </a:t>
            </a:r>
            <a:r>
              <a:rPr lang="en-GB" sz="1800" i="1">
                <a:solidFill>
                  <a:srgbClr val="002F6C"/>
                </a:solidFill>
                <a:latin typeface="Arial"/>
                <a:cs typeface="Arial"/>
              </a:rPr>
              <a:t>Confidentiality means protecting personal </a:t>
            </a:r>
            <a:r>
              <a:rPr lang="en-GB" sz="1800" b="1" i="1">
                <a:latin typeface="Arial"/>
                <a:cs typeface="Arial"/>
              </a:rPr>
              <a:t>information</a:t>
            </a:r>
            <a:r>
              <a:rPr lang="en-GB" sz="1800" i="1">
                <a:solidFill>
                  <a:srgbClr val="002F6C"/>
                </a:solidFill>
                <a:latin typeface="Arial"/>
                <a:cs typeface="Arial"/>
              </a:rPr>
              <a:t> available at </a:t>
            </a:r>
            <a:r>
              <a:rPr lang="en-GB" sz="1800">
                <a:latin typeface="Bierstadt"/>
                <a:hlinkClick r:id="rId2"/>
              </a:rPr>
              <a:t>https://www.hcpc-uk.org/standards/meeting-our-standards/confidentiality/guidance-on-confidentiality/introduction-to-confidentiality/#:~:text=Confidentiality%20means%20protecting%20personal%20information,want%20to%20be%20kept%20private.Accessed</a:t>
            </a:r>
            <a:r>
              <a:rPr lang="en-GB" sz="1800">
                <a:solidFill>
                  <a:srgbClr val="002F6C"/>
                </a:solidFill>
                <a:latin typeface="Bierstadt"/>
              </a:rPr>
              <a:t> at: 14/07/24</a:t>
            </a:r>
            <a:br>
              <a:rPr lang="en-GB" sz="1800">
                <a:latin typeface="Bierstadt"/>
              </a:rPr>
            </a:br>
            <a:br>
              <a:rPr lang="en-GB" sz="1800">
                <a:latin typeface="Bierstadt"/>
              </a:rPr>
            </a:br>
            <a:br>
              <a:rPr lang="en-GB" sz="1800">
                <a:latin typeface="Bierstadt"/>
              </a:rPr>
            </a:br>
            <a:r>
              <a:rPr lang="en-GB" sz="1800">
                <a:solidFill>
                  <a:srgbClr val="002F6C"/>
                </a:solidFill>
                <a:latin typeface="Bierstadt"/>
              </a:rPr>
              <a:t>NHS England,</a:t>
            </a:r>
            <a:r>
              <a:rPr lang="en-GB" sz="1800" b="1" i="1">
                <a:latin typeface="Arial"/>
                <a:cs typeface="Arial"/>
              </a:rPr>
              <a:t> </a:t>
            </a:r>
            <a:r>
              <a:rPr lang="en-GB" sz="1800">
                <a:latin typeface="Arial"/>
                <a:cs typeface="Arial"/>
              </a:rPr>
              <a:t>(no date)</a:t>
            </a:r>
            <a:r>
              <a:rPr lang="en-GB" sz="1800" i="1">
                <a:latin typeface="Arial"/>
                <a:cs typeface="Arial"/>
              </a:rPr>
              <a:t> Workforce, training and education, what is digital literacy</a:t>
            </a:r>
            <a:r>
              <a:rPr lang="en-GB" sz="1800">
                <a:latin typeface="Arial"/>
                <a:cs typeface="Arial"/>
              </a:rPr>
              <a:t> available at: </a:t>
            </a:r>
            <a:r>
              <a:rPr lang="en-GB" sz="1800">
                <a:latin typeface="Bierstadt"/>
                <a:hlinkClick r:id="rId3"/>
              </a:rPr>
              <a:t>https://digital-transformation.hee.nhs.uk/building-a-digital-workforce/digital-literacy/what-is-digital-literacyaccesed</a:t>
            </a:r>
            <a:r>
              <a:rPr lang="en-GB" sz="1800">
                <a:latin typeface="Bierstadt"/>
              </a:rPr>
              <a:t> at:14/07/25)</a:t>
            </a:r>
            <a:br>
              <a:rPr lang="en-GB" sz="1800">
                <a:latin typeface="Bierstadt"/>
              </a:rPr>
            </a:br>
            <a:br>
              <a:rPr lang="en-GB" sz="1800">
                <a:latin typeface="Bierstadt"/>
              </a:rPr>
            </a:br>
            <a:br>
              <a:rPr lang="en-GB" sz="1800">
                <a:latin typeface="Bierstadt"/>
              </a:rPr>
            </a:br>
            <a:r>
              <a:rPr lang="en-GB" sz="1800">
                <a:latin typeface="Bierstadt"/>
              </a:rPr>
              <a:t>NHS England, (no date) </a:t>
            </a:r>
            <a:r>
              <a:rPr lang="en-GB" sz="1800" i="1">
                <a:solidFill>
                  <a:srgbClr val="212B32"/>
                </a:solidFill>
                <a:latin typeface="Arial"/>
                <a:cs typeface="Arial"/>
              </a:rPr>
              <a:t>Using digital services in your care home </a:t>
            </a:r>
            <a:r>
              <a:rPr lang="en-GB" sz="1800">
                <a:latin typeface="Bierstadt"/>
                <a:hlinkClick r:id="rId4"/>
              </a:rPr>
              <a:t>https://transform.england.nhs.uk/covid-19-response/social-care/using-digital-services-your-care-home/accesed</a:t>
            </a:r>
            <a:r>
              <a:rPr lang="en-GB" sz="1800">
                <a:latin typeface="Bierstadt"/>
              </a:rPr>
              <a:t> at: 14/07/2025</a:t>
            </a:r>
            <a:br>
              <a:rPr lang="en-GB" sz="1800">
                <a:latin typeface="Bierstadt"/>
              </a:rPr>
            </a:br>
            <a:br>
              <a:rPr lang="en-GB" sz="1800">
                <a:latin typeface="Bierstadt"/>
              </a:rPr>
            </a:br>
            <a:br>
              <a:rPr lang="en-GB" sz="1800">
                <a:latin typeface="Bierstadt"/>
              </a:rPr>
            </a:br>
            <a:br>
              <a:rPr lang="en-GB" sz="1800">
                <a:latin typeface="Bierstadt"/>
              </a:rPr>
            </a:br>
            <a:endParaRPr lang="en-GB" sz="1800">
              <a:latin typeface="Arial"/>
              <a:cs typeface="Arial"/>
            </a:endParaRPr>
          </a:p>
          <a:p>
            <a:br>
              <a:rPr lang="en-GB"/>
            </a:br>
            <a:endParaRPr lang="en-GB"/>
          </a:p>
        </p:txBody>
      </p:sp>
      <p:sp>
        <p:nvSpPr>
          <p:cNvPr id="3" name="Content Placeholder 2">
            <a:extLst>
              <a:ext uri="{FF2B5EF4-FFF2-40B4-BE49-F238E27FC236}">
                <a16:creationId xmlns:a16="http://schemas.microsoft.com/office/drawing/2014/main" id="{A79DCBE3-9B66-A57B-442E-117B22A38F28}"/>
              </a:ext>
            </a:extLst>
          </p:cNvPr>
          <p:cNvSpPr>
            <a:spLocks noGrp="1"/>
          </p:cNvSpPr>
          <p:nvPr>
            <p:ph idx="1"/>
          </p:nvPr>
        </p:nvSpPr>
        <p:spPr>
          <a:xfrm>
            <a:off x="550653" y="2055662"/>
            <a:ext cx="10515600" cy="3172395"/>
          </a:xfrm>
        </p:spPr>
        <p:txBody>
          <a:bodyPr vert="horz" lIns="91440" tIns="45720" rIns="91440" bIns="45720" rtlCol="0" anchor="t">
            <a:normAutofit/>
          </a:bodyPr>
          <a:lstStyle/>
          <a:p>
            <a:pPr algn="l">
              <a:lnSpc>
                <a:spcPts val="750"/>
              </a:lnSpc>
            </a:pPr>
            <a:endParaRPr lang="en-US" sz="1100">
              <a:latin typeface="Arial"/>
              <a:cs typeface="Segoe UI"/>
            </a:endParaRPr>
          </a:p>
          <a:p>
            <a:pPr>
              <a:lnSpc>
                <a:spcPts val="750"/>
              </a:lnSpc>
            </a:pPr>
            <a:endParaRPr lang="en-US" sz="1100">
              <a:latin typeface="Arial"/>
              <a:cs typeface="Segoe UI"/>
            </a:endParaRPr>
          </a:p>
          <a:p>
            <a:pPr>
              <a:lnSpc>
                <a:spcPts val="750"/>
              </a:lnSpc>
            </a:pPr>
            <a:endParaRPr lang="en-US" sz="1400">
              <a:latin typeface="Arial"/>
              <a:cs typeface="Segoe UI"/>
            </a:endParaRPr>
          </a:p>
          <a:p>
            <a:pPr>
              <a:lnSpc>
                <a:spcPts val="750"/>
              </a:lnSpc>
            </a:pPr>
            <a:endParaRPr lang="en-US" sz="1400">
              <a:latin typeface="Arial"/>
              <a:cs typeface="Segoe UI"/>
            </a:endParaRPr>
          </a:p>
        </p:txBody>
      </p:sp>
    </p:spTree>
    <p:extLst>
      <p:ext uri="{BB962C8B-B14F-4D97-AF65-F5344CB8AC3E}">
        <p14:creationId xmlns:p14="http://schemas.microsoft.com/office/powerpoint/2010/main" val="514547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Word</vt:lpstr>
      <vt:lpstr>Outlook</vt:lpstr>
      <vt:lpstr>Disadvantages of word in health care sector </vt:lpstr>
      <vt:lpstr>References.   HCPC health and care professions council, (01/09/2024) Confidentiality means protecting personal information available at https://www.hcpc-uk.org/standards/meeting-our-standards/confidentiality/guidance-on-confidentiality/introduction-to-confidentiality/#:~:text=Confidentiality%20means%20protecting%20personal%20information,want%20to%20be%20kept%20private.Accessed at: 14/07/24   NHS England, (no date) Workforce, training and education, what is digital literacy available at: https://digital-transformation.hee.nhs.uk/building-a-digital-workforce/digital-literacy/what-is-digital-literacyaccesed at:14/07/25)   NHS England, (no date) Using digital services in your care home https://transform.england.nhs.uk/covid-19-response/social-care/using-digital-services-your-care-home/accesed at: 14/07/2025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2025-02-15T22:30:22Z</dcterms:created>
  <dcterms:modified xsi:type="dcterms:W3CDTF">2025-07-19T20:42:38Z</dcterms:modified>
</cp:coreProperties>
</file>